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72" r:id="rId4"/>
    <p:sldId id="274" r:id="rId5"/>
    <p:sldId id="273" r:id="rId6"/>
    <p:sldId id="271" r:id="rId7"/>
    <p:sldId id="258" r:id="rId8"/>
    <p:sldId id="276" r:id="rId9"/>
    <p:sldId id="277" r:id="rId10"/>
    <p:sldId id="259" r:id="rId11"/>
    <p:sldId id="260" r:id="rId12"/>
    <p:sldId id="268" r:id="rId13"/>
    <p:sldId id="269" r:id="rId14"/>
    <p:sldId id="270" r:id="rId15"/>
    <p:sldId id="262" r:id="rId16"/>
    <p:sldId id="263" r:id="rId17"/>
    <p:sldId id="264" r:id="rId18"/>
    <p:sldId id="265" r:id="rId19"/>
    <p:sldId id="266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9" autoAdjust="0"/>
  </p:normalViewPr>
  <p:slideViewPr>
    <p:cSldViewPr>
      <p:cViewPr>
        <p:scale>
          <a:sx n="67" d="100"/>
          <a:sy n="67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1D73D-D083-42A6-A262-14D7ED045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CAD53-E731-4CE9-9B77-657BCEEC8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266B9-8F54-4475-AF0D-D9C084986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6A130-EF72-4FC8-91B5-FF69FA8AB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0D981-794A-4F17-88CE-6A9FE3719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A72F-1128-4453-AEC3-E66046BE6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3E85D-D4E6-4551-9813-BD802A931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D5429-F2CB-4BB2-8866-D07B97CF6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2A979-DDFB-4C6B-8F89-36B3C0D14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2423C-725F-4327-BFE1-A3CE258B7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BA31E-FDE1-4A5B-BAFD-C3AAD2352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F8F0582-9EB2-413D-8F93-6B58E3759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304800"/>
            <a:ext cx="78486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Правосудна политика ЕУ</a:t>
            </a:r>
            <a:endParaRPr lang="en-US" sz="28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981200"/>
            <a:ext cx="7924800" cy="4648200"/>
          </a:xfrm>
        </p:spPr>
        <p:txBody>
          <a:bodyPr/>
          <a:lstStyle/>
          <a:p>
            <a:pPr eaLnBrk="1" hangingPunct="1">
              <a:buFontTx/>
              <a:buChar char="-"/>
              <a:defRPr/>
            </a:pPr>
            <a:r>
              <a:rPr lang="sr-Cyrl-CS" sz="2400" dirty="0" smtClean="0"/>
              <a:t> Борба између намере законодавца и дискреције судова – предмет политичке науке</a:t>
            </a:r>
          </a:p>
          <a:p>
            <a:pPr eaLnBrk="1" hangingPunct="1">
              <a:buFontTx/>
              <a:buChar char="-"/>
              <a:defRPr/>
            </a:pPr>
            <a:r>
              <a:rPr lang="sr-Cyrl-CS" sz="2400" dirty="0" smtClean="0"/>
              <a:t> Посебан случај права ЕУ и деловања ЕСП (СПЕУ)</a:t>
            </a:r>
          </a:p>
          <a:p>
            <a:pPr eaLnBrk="1" hangingPunct="1">
              <a:buFontTx/>
              <a:buChar char="-"/>
              <a:defRPr/>
            </a:pPr>
            <a:r>
              <a:rPr lang="sr-Cyrl-CS" sz="2400" dirty="0" smtClean="0"/>
              <a:t> Судска власт ЕУ/ЕЗ – одвојена од законодавне и извршне; подела власти</a:t>
            </a:r>
          </a:p>
          <a:p>
            <a:pPr eaLnBrk="1" hangingPunct="1">
              <a:buFontTx/>
              <a:buChar char="-"/>
              <a:defRPr/>
            </a:pPr>
            <a:r>
              <a:rPr lang="sr-Cyrl-CS" sz="2400" dirty="0" smtClean="0"/>
              <a:t> Комунитарно право – смештено између међународног и домаћег (државног права)</a:t>
            </a:r>
          </a:p>
          <a:p>
            <a:pPr eaLnBrk="1" hangingPunct="1">
              <a:buFontTx/>
              <a:buChar char="-"/>
              <a:defRPr/>
            </a:pPr>
            <a:r>
              <a:rPr lang="sr-Cyrl-CS" sz="2400" dirty="0" smtClean="0"/>
              <a:t> ЕСП као креатор права и коректор система</a:t>
            </a:r>
          </a:p>
          <a:p>
            <a:pPr eaLnBrk="1" hangingPunct="1">
              <a:buFontTx/>
              <a:buChar char="-"/>
              <a:defRPr/>
            </a:pPr>
            <a:r>
              <a:rPr lang="sr-Cyrl-CS" sz="2400" dirty="0" smtClean="0"/>
              <a:t> Тешкоће националних држава на адаптацију/ неопходност прихватања једне сфере права као “своје”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543800" cy="6096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dirty="0" smtClean="0"/>
              <a:t>Начело </a:t>
            </a:r>
            <a:r>
              <a:rPr lang="sr-Cyrl-CS" sz="2800" dirty="0" smtClean="0"/>
              <a:t>надређености</a:t>
            </a:r>
            <a:endParaRPr lang="en-US" sz="28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7630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- Примат КП у односу на националне прописе; слично принципу примата међународног права над домаћим (самоизвршиви акти МП; рецимо, међународне конвенције о основним правима и слободама)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- Две обавезе за државе чланице</a:t>
            </a:r>
            <a:r>
              <a:rPr lang="en-US" sz="2400" dirty="0" smtClean="0"/>
              <a:t> </a:t>
            </a:r>
            <a:r>
              <a:rPr lang="sr-Cyrl-CS" sz="2400" dirty="0" smtClean="0"/>
              <a:t>(федерално начело):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sr-Cyrl-CS" sz="2400" dirty="0" smtClean="0"/>
              <a:t>1) да не усвајају прописе који нису усклађени са КП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sr-Cyrl-CS" sz="2400" dirty="0" smtClean="0"/>
              <a:t>2) обавезе судова да у случају конфликта, примењују прописе КП</a:t>
            </a:r>
            <a:endParaRPr lang="sr-Cyrl-CS" sz="1600" dirty="0" smtClean="0"/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400" dirty="0" smtClean="0"/>
              <a:t>Начело произашло из судске праксе ЕСП; случај </a:t>
            </a:r>
            <a:r>
              <a:rPr lang="en-US" sz="2400" dirty="0" smtClean="0"/>
              <a:t>Costa v. ENEL (1964)</a:t>
            </a:r>
            <a:r>
              <a:rPr lang="sr-Cyrl-CS" sz="2400" dirty="0" smtClean="0"/>
              <a:t>: “Стварајући заједницу неограниченог трајања...државе чланице су ограничиле своја суверена права, иако у ограниченој области, и тако створиле корпус права који обавезује и њихове држављане и њих саме.”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sr-Cyrl-CS" sz="2400" dirty="0" smtClean="0"/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r-Cyrl-CS" sz="2400" dirty="0" smtClean="0"/>
              <a:t>Различите реакције ДЧ и постепено прихватање овог начела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543800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dirty="0" smtClean="0"/>
              <a:t>Начело директне </a:t>
            </a:r>
            <a:r>
              <a:rPr lang="sr-Cyrl-CS" sz="2800" dirty="0" smtClean="0"/>
              <a:t>примене</a:t>
            </a:r>
            <a:br>
              <a:rPr lang="sr-Cyrl-CS" sz="2800" dirty="0" smtClean="0"/>
            </a:br>
            <a:r>
              <a:rPr lang="sr-Cyrl-CS" sz="2800" dirty="0" smtClean="0"/>
              <a:t>-правни извор Уговор а не Суд правде- </a:t>
            </a:r>
            <a:r>
              <a:rPr lang="sr-Cyrl-CS" sz="2800" dirty="0" smtClean="0"/>
              <a:t/>
            </a:r>
            <a:br>
              <a:rPr lang="sr-Cyrl-CS" sz="2800" dirty="0" smtClean="0"/>
            </a:br>
            <a:endParaRPr lang="en-US" sz="28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4582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Суд правде, случај </a:t>
            </a:r>
            <a:r>
              <a:rPr lang="en-US" sz="2400" dirty="0" smtClean="0"/>
              <a:t>Costa vs. </a:t>
            </a:r>
            <a:r>
              <a:rPr lang="en-US" sz="2400" dirty="0" err="1" smtClean="0"/>
              <a:t>Enel</a:t>
            </a:r>
            <a:r>
              <a:rPr lang="sr-Cyrl-CS" sz="2400" dirty="0" smtClean="0"/>
              <a:t> – комунитарно право, после ступања оснивачког уговора на снагу, постаје саставни део права ДЧ и њихови судови обавезни су да га примењују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- Директна примена – подесност норми комунитарног права да буду непосредно унете у правне системе ДЧ без посредовања националних легислативних или управних аката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- Директна примена уредбе, чл. 249, ст. 2 Уговора о </a:t>
            </a:r>
            <a:r>
              <a:rPr lang="sr-Cyrl-CS" sz="2400" dirty="0" smtClean="0"/>
              <a:t>ЕЗ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- Уредба је општи акт, у целости уређује неку материју и непосредно се примењује – одређење из осн. Уговора</a:t>
            </a:r>
            <a:endParaRPr lang="sr-Cyrl-C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- Два схватања </a:t>
            </a:r>
            <a:r>
              <a:rPr lang="sr-Cyrl-CS" sz="2400" dirty="0" smtClean="0"/>
              <a:t>питања о уношењу међународног права у унутрашње право: дуалистичко и монистичко; инклинација Суда правде према монистичком схватању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096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ЕСП и спољна сувереност ЕУ</a:t>
            </a:r>
            <a:endParaRPr lang="en-US" sz="28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924800" cy="45720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400" smtClean="0"/>
              <a:t>Право ЕУ (ЕЕЗ, ЕЗ) да закључује међународне уговоре (трговински и уговори о придруживању)</a:t>
            </a:r>
          </a:p>
          <a:p>
            <a:pPr eaLnBrk="1" hangingPunct="1">
              <a:defRPr/>
            </a:pPr>
            <a:r>
              <a:rPr lang="sr-Cyrl-CS" sz="2400" smtClean="0"/>
              <a:t>Ограничени уговорни капацитет ЕУ</a:t>
            </a:r>
          </a:p>
          <a:p>
            <a:pPr eaLnBrk="1" hangingPunct="1">
              <a:defRPr/>
            </a:pPr>
            <a:r>
              <a:rPr lang="sr-Cyrl-CS" sz="2400" smtClean="0"/>
              <a:t>Пресуда ЕСП, Случај </a:t>
            </a:r>
            <a:r>
              <a:rPr lang="en-US" sz="2400" smtClean="0"/>
              <a:t>ERTA</a:t>
            </a:r>
            <a:r>
              <a:rPr lang="sr-Cyrl-CS" sz="2400" smtClean="0"/>
              <a:t>, 1971 – надлежност ЕЕЗ у међународној сфери се односи на све њене области надлежности</a:t>
            </a:r>
          </a:p>
          <a:p>
            <a:pPr eaLnBrk="1" hangingPunct="1">
              <a:defRPr/>
            </a:pPr>
            <a:r>
              <a:rPr lang="sr-Cyrl-CS" sz="2400" smtClean="0"/>
              <a:t>Два мишљења ЕСП поводом стварања Европског економског простора (ЕЕП), 1991-92. </a:t>
            </a:r>
          </a:p>
          <a:p>
            <a:pPr eaLnBrk="1" hangingPunct="1">
              <a:defRPr/>
            </a:pPr>
            <a:r>
              <a:rPr lang="sr-Cyrl-CS" sz="2400" smtClean="0"/>
              <a:t>Измена Предлога уговора о ЕЕП у том смислу да се ЕСП проглашава надлежним за материју овог Уговора (и пред судовима држава ЕЗСТ – </a:t>
            </a:r>
            <a:r>
              <a:rPr lang="en-US" sz="2400" smtClean="0"/>
              <a:t>EFTA)</a:t>
            </a:r>
            <a:r>
              <a:rPr lang="sr-Cyrl-CS" sz="2400" smtClean="0"/>
              <a:t>  </a:t>
            </a:r>
            <a:endParaRPr lang="en-US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5334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Судски надзор у спору око надлежности</a:t>
            </a:r>
            <a:endParaRPr lang="en-US" sz="28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9248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Примена принципа субсидијарности; његова политичка примена и питање о утуживости пред домаћим судовима и пред ЕСП (ограничена вертикална применљивост)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Случај </a:t>
            </a:r>
            <a:r>
              <a:rPr lang="en-US" sz="2400" i="1" dirty="0" smtClean="0"/>
              <a:t>Germany vs. E. Parliament and Council</a:t>
            </a:r>
            <a:r>
              <a:rPr lang="sr-Cyrl-CS" sz="2400" dirty="0" smtClean="0"/>
              <a:t>, 2000. – Упутство о рекламирању дувана и спонзорству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Заштита држава чланца против органа ЕУ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Пресуда: овде је реч о стандардизацији правила у области здравства, а не о уједначењу правила унутрашњег тржишта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Директива поништена у корист </a:t>
            </a:r>
            <a:r>
              <a:rPr lang="sr-Cyrl-CS" sz="2400" dirty="0" smtClean="0"/>
              <a:t>ДЧ - Немачке</a:t>
            </a:r>
            <a:endParaRPr lang="sr-Cyrl-C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Јасно дефинисана граница између надлежности ЕУ и ДЧ; прихваћено у уговорном (уставном) дефинисању надлежности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Уношење комунитарног права у</a:t>
            </a:r>
            <a:br>
              <a:rPr lang="sr-Cyrl-CS" sz="2800" smtClean="0"/>
            </a:br>
            <a:r>
              <a:rPr lang="sr-Cyrl-CS" sz="2800" smtClean="0"/>
              <a:t>национални правни систем</a:t>
            </a:r>
            <a:endParaRPr lang="en-US" sz="28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686800" cy="46482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000" smtClean="0"/>
              <a:t>Мишљење о претходном питању: рапидно повећање – 1958 – 1; 1997 – 250 годишње</a:t>
            </a:r>
          </a:p>
          <a:p>
            <a:pPr eaLnBrk="1" hangingPunct="1">
              <a:defRPr/>
            </a:pPr>
            <a:r>
              <a:rPr lang="sr-Cyrl-CS" sz="2000" smtClean="0"/>
              <a:t>Прихватање ком. права (принципа непосредног дејства и надређености) од стране домаћих (највиших) судова</a:t>
            </a:r>
          </a:p>
          <a:p>
            <a:pPr eaLnBrk="1" hangingPunct="1">
              <a:defRPr/>
            </a:pPr>
            <a:r>
              <a:rPr lang="sr-Cyrl-CS" sz="2000" smtClean="0"/>
              <a:t>Теже прихватање принципа надређености: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000" smtClean="0"/>
              <a:t>	- Пресуда СУС Немачке у случају “Брунер” (1993): Уставни суд може одредити границе надређености права ЕЗ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000" smtClean="0"/>
              <a:t>	- Уставни суд Италије: условно прихватање надређености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000" smtClean="0"/>
              <a:t>	- Дом лордова: Британски парламент може увек да поништи Акт о приступању; очувана доктрина о парламентарној суверенсти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000" smtClean="0"/>
              <a:t>	- Државни савет Француске: важење права ЕУ оправдано је кроз призму националног а не европског права</a:t>
            </a:r>
            <a:endParaRPr lang="en-US" sz="20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543800" cy="10668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dirty="0" smtClean="0"/>
              <a:t>Функционисање правосудне политкке ЕУ (зашто је комунитарно право успело)</a:t>
            </a:r>
            <a:endParaRPr lang="en-US" sz="28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543800" cy="4267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arenR"/>
              <a:defRPr/>
            </a:pPr>
            <a:r>
              <a:rPr lang="sr-Cyrl-CS" sz="2400" dirty="0" smtClean="0"/>
              <a:t>Формализам права: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       - Садржан у најдубљим слојевима интеграције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	 - Правни оквир ЕУ/ЕЗ јасно је одређен уз неке несавршености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	 - ЕСП изврсно се уклопио у овај правни оквир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	 - Адаптација националних судова била је изнуђена надређеним правним системом; најлакше посредством мишљења о претходном питању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b="0" dirty="0" smtClean="0"/>
              <a:t>- наставак -</a:t>
            </a:r>
            <a:endParaRPr lang="en-US" sz="2800" b="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400" dirty="0" smtClean="0"/>
              <a:t>2) Активизам ЕСП</a:t>
            </a:r>
            <a:r>
              <a:rPr lang="en-US" sz="2400" dirty="0" smtClean="0"/>
              <a:t> – </a:t>
            </a:r>
            <a:r>
              <a:rPr lang="sr-Cyrl-CS" sz="2400" dirty="0" smtClean="0"/>
              <a:t>његово стратешко понашање</a:t>
            </a:r>
            <a:r>
              <a:rPr lang="sr-Cyrl-CS" sz="2400" dirty="0" smtClean="0"/>
              <a:t>:</a:t>
            </a:r>
            <a:endParaRPr lang="en-ZW" sz="2400" dirty="0" smtClean="0"/>
          </a:p>
          <a:p>
            <a:pPr eaLnBrk="1" hangingPunct="1">
              <a:buNone/>
              <a:defRPr/>
            </a:pPr>
            <a:r>
              <a:rPr lang="en-ZW" sz="2400" dirty="0" smtClean="0"/>
              <a:t>	</a:t>
            </a:r>
            <a:r>
              <a:rPr lang="sr-Cyrl-RS" sz="2400" dirty="0" smtClean="0"/>
              <a:t>    - Другачије тумечење од петходног: Суд правде као политички учесник</a:t>
            </a:r>
            <a:endParaRPr lang="sr-Cyrl-CS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	    - Улога у областима нејасне правне регулативе и поделе надлежности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	    - Развијање доктрине у пракси – јуриспруденцији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	    - Сасвим одређена улога креатора политике ЕЗ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b="0" dirty="0" smtClean="0"/>
              <a:t>- наставак -</a:t>
            </a:r>
            <a:endParaRPr lang="en-US" sz="28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9248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smtClean="0"/>
              <a:t>3) Стратешко понашање националних судова: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smtClean="0"/>
              <a:t>     - Јачање њихове унутрашње улоге у примени права ЕЗ, посебно у односу на владу и парламент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smtClean="0"/>
              <a:t>     - Престиж нижих судова – директна веза са ЕСП поводом мишљења о претходном питању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smtClean="0"/>
              <a:t>	 - Генерално добро прихватање комунитарног права уз националне варијације</a:t>
            </a:r>
            <a:endParaRPr lang="en-US" sz="24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b="0" dirty="0" smtClean="0"/>
              <a:t>- наставак -</a:t>
            </a:r>
            <a:endParaRPr lang="en-US" sz="28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400" dirty="0" smtClean="0"/>
              <a:t>4) Понашање транснационалних, невладиних и приватних актера: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        - Добро прихватање нове судске праксе код: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                  - предузећа која се баве увозом и извозом, тј. прометом робе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                  - некада “маргиналних група” – женски покрети, синдикати, акције потрошача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                  - правне заједнице у другим органима ЕУ и у државама чланицама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b="0" dirty="0" smtClean="0"/>
              <a:t>- наставак -</a:t>
            </a:r>
            <a:endParaRPr lang="en-US" sz="28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9248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5) Стратешко понашање национаналних влада: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     - Пажљивост Суда у доношењу одлука које су супротне интересима националних влада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     - Владе често прихватају одлуке које су против њих уколико виде далекосежнији интерес (</a:t>
            </a:r>
            <a:r>
              <a:rPr lang="en-US" sz="2400" i="1" dirty="0" smtClean="0"/>
              <a:t>Cassis de Dijon</a:t>
            </a:r>
            <a:r>
              <a:rPr lang="en-US" sz="2400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Општи закључак у вези са овим: релативно стабилан еквилибријум – равнотежа између дискреције ЕСП и националних судова с једне и одлуке националних влада да успоставе владавину права и омогуће економску интеграцију с друге стране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Правни систем ЕУ</a:t>
            </a:r>
            <a:br>
              <a:rPr lang="sr-Cyrl-CS" sz="2800" smtClean="0"/>
            </a:br>
            <a:r>
              <a:rPr lang="sr-Cyrl-CS" sz="2800" smtClean="0"/>
              <a:t>Извори права</a:t>
            </a:r>
            <a:endParaRPr lang="en-US" sz="28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924800" cy="48768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400" dirty="0" smtClean="0"/>
              <a:t>Примарни извори – државе чланице као ствараоци права: - оснивачки уговори</a:t>
            </a:r>
            <a:r>
              <a:rPr lang="en-US" sz="2400" dirty="0" smtClean="0"/>
              <a:t> </a:t>
            </a:r>
            <a:r>
              <a:rPr lang="sr-Cyrl-CS" sz="2400" dirty="0" smtClean="0"/>
              <a:t>(и међу-институционални споразуми)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               - конвенције између држава чланица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               - међународни уговори и споразуми</a:t>
            </a:r>
          </a:p>
          <a:p>
            <a:pPr eaLnBrk="1" hangingPunct="1">
              <a:defRPr/>
            </a:pPr>
            <a:r>
              <a:rPr lang="sr-Cyrl-CS" sz="2400" dirty="0" smtClean="0"/>
              <a:t>Секундарни извори – институције ЕУ/ЕЗ као ствараоци права: - уредбе, упутства, одлуке, препоруке и мишљења; одлуке ЕСП</a:t>
            </a:r>
          </a:p>
          <a:p>
            <a:pPr eaLnBrk="1" hangingPunct="1">
              <a:defRPr/>
            </a:pPr>
            <a:r>
              <a:rPr lang="sr-Cyrl-CS" sz="2400" dirty="0" smtClean="0"/>
              <a:t>Општи правни принципи: правна извесност, фер поступак, економске слободе, основна људска права, субсидијарност, транспарентност...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Састав ЕСП и начин функционисања</a:t>
            </a:r>
            <a:endParaRPr lang="en-US" sz="28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6482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000" b="1" dirty="0" smtClean="0">
                <a:effectLst/>
              </a:rPr>
              <a:t>2</a:t>
            </a:r>
            <a:r>
              <a:rPr lang="en-US" sz="2000" b="1" dirty="0" smtClean="0">
                <a:effectLst/>
              </a:rPr>
              <a:t>8</a:t>
            </a:r>
            <a:r>
              <a:rPr lang="sr-Cyrl-CS" sz="2000" b="1" dirty="0" smtClean="0">
                <a:effectLst/>
              </a:rPr>
              <a:t> судија, по један из сваке државе чланице</a:t>
            </a:r>
          </a:p>
          <a:p>
            <a:pPr eaLnBrk="1" hangingPunct="1">
              <a:defRPr/>
            </a:pPr>
            <a:r>
              <a:rPr lang="sr-Cyrl-CS" sz="2000" b="1" dirty="0" smtClean="0">
                <a:effectLst/>
              </a:rPr>
              <a:t>Мандат судија: 6 год. са могућношћу продужења</a:t>
            </a:r>
          </a:p>
          <a:p>
            <a:pPr eaLnBrk="1" hangingPunct="1">
              <a:defRPr/>
            </a:pPr>
            <a:r>
              <a:rPr lang="sr-Cyrl-CS" sz="2000" b="1" dirty="0" smtClean="0">
                <a:effectLst/>
              </a:rPr>
              <a:t>Председик се бира из редова судија, са мандатом од 3 године</a:t>
            </a:r>
          </a:p>
          <a:p>
            <a:pPr eaLnBrk="1" hangingPunct="1">
              <a:defRPr/>
            </a:pPr>
            <a:r>
              <a:rPr lang="sr-Cyrl-CS" sz="2000" b="1" dirty="0" smtClean="0">
                <a:effectLst/>
              </a:rPr>
              <a:t>Првостепени суд: 2</a:t>
            </a:r>
            <a:r>
              <a:rPr lang="en-US" sz="2000" b="1" dirty="0" smtClean="0">
                <a:effectLst/>
              </a:rPr>
              <a:t>8</a:t>
            </a:r>
            <a:r>
              <a:rPr lang="sr-Cyrl-CS" sz="2000" b="1" dirty="0" smtClean="0">
                <a:effectLst/>
              </a:rPr>
              <a:t> судија, по један из сваке државе чланице</a:t>
            </a:r>
            <a:r>
              <a:rPr lang="sr-Cyrl-CS" sz="2000" dirty="0" smtClean="0">
                <a:effectLst/>
              </a:rPr>
              <a:t>; уведен 1989. год. ради растерећења Суда правде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endParaRPr lang="sr-Cyrl-CS" sz="2000" b="1" dirty="0" smtClean="0"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Cyrl-CS" sz="2000" b="1" dirty="0" smtClean="0">
                <a:effectLst/>
              </a:rPr>
              <a:t>Начин рада: у већима (3, 5, 11) и у пленуму; одлучује проста већина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endParaRPr lang="sr-Cyrl-CS" sz="2800" b="1" dirty="0" smtClean="0"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Cyrl-CS" sz="2000" b="1" dirty="0" smtClean="0">
                <a:effectLst/>
              </a:rPr>
              <a:t>Општи правобраниоци: 8 (11) високо квалификованих професионалаца</a:t>
            </a:r>
            <a:endParaRPr lang="sr-Cyrl-CS" sz="2000" dirty="0" smtClean="0">
              <a:effectLst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endParaRPr lang="sr-Cyrl-CS" sz="2000" dirty="0" smtClean="0">
              <a:effectLst/>
            </a:endParaRPr>
          </a:p>
          <a:p>
            <a:pPr eaLnBrk="1" hangingPunct="1">
              <a:defRPr/>
            </a:pPr>
            <a:endParaRPr lang="sr-Cyrl-CS" sz="2800" dirty="0" smtClean="0">
              <a:effectLst/>
            </a:endParaRPr>
          </a:p>
          <a:p>
            <a:pPr eaLnBrk="1" hangingPunct="1">
              <a:defRPr/>
            </a:pPr>
            <a:endParaRPr lang="sr-Cyrl-CS" sz="2000" b="1" dirty="0" smtClean="0">
              <a:effectLst/>
            </a:endParaRPr>
          </a:p>
          <a:p>
            <a:pPr eaLnBrk="1" hangingPunct="1">
              <a:defRPr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066800"/>
          </a:xfrm>
        </p:spPr>
        <p:txBody>
          <a:bodyPr/>
          <a:lstStyle/>
          <a:p>
            <a:pPr algn="ctr">
              <a:defRPr/>
            </a:pPr>
            <a:r>
              <a:rPr lang="sr-Cyrl-CS" sz="2800" dirty="0" smtClean="0"/>
              <a:t>Промена структуре Суда од 2009</a:t>
            </a:r>
            <a:r>
              <a:rPr lang="sr-Cyrl-CS" sz="2800" dirty="0" smtClean="0"/>
              <a:t>.</a:t>
            </a:r>
            <a:br>
              <a:rPr lang="sr-Cyrl-CS" sz="2800" dirty="0" smtClean="0"/>
            </a:br>
            <a:r>
              <a:rPr lang="sr-Cyrl-CS" sz="2800" dirty="0" smtClean="0"/>
              <a:t>Суд правде Европске уније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7543800" cy="4114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sr-Cyrl-CS" sz="2800" dirty="0" smtClean="0"/>
              <a:t>	</a:t>
            </a:r>
            <a:r>
              <a:rPr lang="sr-Cyrl-CS" sz="2400" dirty="0" smtClean="0"/>
              <a:t>- Суд правде, </a:t>
            </a:r>
            <a:r>
              <a:rPr lang="sr-Cyrl-CS" sz="2400" dirty="0" smtClean="0"/>
              <a:t>уставносудска </a:t>
            </a:r>
            <a:r>
              <a:rPr lang="sr-Cyrl-CS" sz="2400" dirty="0" smtClean="0"/>
              <a:t>материја</a:t>
            </a:r>
          </a:p>
          <a:p>
            <a:pPr>
              <a:buFont typeface="Wingdings" pitchFamily="2" charset="2"/>
              <a:buNone/>
              <a:defRPr/>
            </a:pPr>
            <a:r>
              <a:rPr lang="sr-Cyrl-CS" sz="2400" dirty="0" smtClean="0"/>
              <a:t>	- Општи суд (дотадашњи Првостепени суд); редовни поступци заштите уз мишљења о претходном питању  </a:t>
            </a:r>
          </a:p>
          <a:p>
            <a:pPr>
              <a:buFont typeface="Wingdings" pitchFamily="2" charset="2"/>
              <a:buNone/>
              <a:defRPr/>
            </a:pPr>
            <a:r>
              <a:rPr lang="sr-Cyrl-CS" sz="2400" dirty="0" smtClean="0"/>
              <a:t>	- специјализовани судови (некадашњи судски панели); за одређене области поступањ</a:t>
            </a:r>
            <a:r>
              <a:rPr lang="en-US" sz="2400" dirty="0" smtClean="0"/>
              <a:t>a</a:t>
            </a:r>
            <a:r>
              <a:rPr lang="sr-Cyrl-CS" sz="2400" dirty="0" smtClean="0"/>
              <a:t> у првом степену</a:t>
            </a:r>
          </a:p>
          <a:p>
            <a:pPr>
              <a:buFont typeface="Wingdings" pitchFamily="2" charset="2"/>
              <a:buNone/>
              <a:defRPr/>
            </a:pPr>
            <a:r>
              <a:rPr lang="sr-Cyrl-CS" sz="2400" dirty="0" smtClean="0"/>
              <a:t>  		- Повећан број правобранилаца са 8 на 11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Процедура рада Суда</a:t>
            </a:r>
            <a:endParaRPr lang="en-US" sz="28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848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400" smtClean="0"/>
              <a:t>Именовање општег правобраниоца и судије известиоца; врше припрему поступка</a:t>
            </a:r>
          </a:p>
          <a:p>
            <a:pPr eaLnBrk="1" hangingPunct="1">
              <a:defRPr/>
            </a:pPr>
            <a:r>
              <a:rPr lang="sr-Cyrl-CS" sz="2400" smtClean="0"/>
              <a:t>Јавна расправа; јавни заступници страна</a:t>
            </a:r>
          </a:p>
          <a:p>
            <a:pPr eaLnBrk="1" hangingPunct="1">
              <a:defRPr/>
            </a:pPr>
            <a:r>
              <a:rPr lang="sr-Cyrl-CS" sz="2400" smtClean="0"/>
              <a:t>Извештај општег правобраниоца и предлог пресуде</a:t>
            </a:r>
          </a:p>
          <a:p>
            <a:pPr eaLnBrk="1" hangingPunct="1">
              <a:defRPr/>
            </a:pPr>
            <a:r>
              <a:rPr lang="sr-Cyrl-CS" sz="2400" smtClean="0"/>
              <a:t>На основу овога судија известилац сачињава предлог пресуде за судско веће</a:t>
            </a:r>
          </a:p>
          <a:p>
            <a:pPr eaLnBrk="1" hangingPunct="1">
              <a:defRPr/>
            </a:pPr>
            <a:r>
              <a:rPr lang="sr-Cyrl-CS" sz="2400" smtClean="0"/>
              <a:t>Изјашњавање чланова судског већа; гласање о одлуци</a:t>
            </a:r>
            <a:endParaRPr lang="en-US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Надлежност ЕСП</a:t>
            </a:r>
            <a:br>
              <a:rPr lang="sr-Cyrl-CS" sz="2800" smtClean="0"/>
            </a:br>
            <a:r>
              <a:rPr lang="sr-Cyrl-CS" sz="2400" smtClean="0"/>
              <a:t>- врсте поступака пред Судом - </a:t>
            </a:r>
            <a:endParaRPr lang="en-US" sz="28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80772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sr-Cyrl-CS" sz="24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Индиректна правна заштита – претходно мишљење (мишљење о претходном питању)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Директна правна заштита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	- Повреда комунитарног права од стране држава чланица</a:t>
            </a:r>
            <a:r>
              <a:rPr lang="en-US" sz="2400" dirty="0" smtClean="0"/>
              <a:t> </a:t>
            </a:r>
            <a:r>
              <a:rPr lang="sr-Cyrl-CS" sz="2400" dirty="0" smtClean="0"/>
              <a:t>(тужилац: Комисија или ДЧ)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	- Повреда комунитарног права од стране органа ЕУ (пропуштање деловања органа ЕУ); тужилац: ДЧ, орган заједнице, приватно лице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	- Контрола законитости - поништење аката органа ЕУ (тужилац: као у претходном)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sr-Cyrl-CS" sz="2400" dirty="0" smtClean="0"/>
              <a:t>	- Накнада штете (тужилац: ДЧ или прив. лица)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r-Cyrl-CS" sz="2400" dirty="0" smtClean="0"/>
              <a:t>Спорови о надлежности између два нивоа власти или међу органима ЕУ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6096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2800" smtClean="0"/>
              <a:t>КОНСТИТУЦИОНАЛИЗАЦИЈА ЕЗ/ЕУ</a:t>
            </a:r>
            <a:endParaRPr lang="en-US" sz="28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Начела комунитарног права настала деловањем ЕСП: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sr-Cyrl-CS" sz="2400" dirty="0" smtClean="0"/>
              <a:t> </a:t>
            </a:r>
          </a:p>
          <a:p>
            <a:pPr eaLnBrk="1" hangingPunct="1">
              <a:defRPr/>
            </a:pPr>
            <a:r>
              <a:rPr lang="sr-Cyrl-CS" sz="2400" dirty="0" smtClean="0"/>
              <a:t> Начело надређености </a:t>
            </a:r>
          </a:p>
          <a:p>
            <a:pPr eaLnBrk="1" hangingPunct="1">
              <a:defRPr/>
            </a:pPr>
            <a:r>
              <a:rPr lang="sr-Cyrl-CS" sz="2400" dirty="0" smtClean="0"/>
              <a:t> Директна примена</a:t>
            </a:r>
          </a:p>
          <a:p>
            <a:pPr eaLnBrk="1" hangingPunct="1">
              <a:defRPr/>
            </a:pPr>
            <a:r>
              <a:rPr lang="sr-Cyrl-CS" sz="2400" dirty="0" smtClean="0"/>
              <a:t> Директно дејство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    </a:t>
            </a:r>
            <a:r>
              <a:rPr lang="sr-Cyrl-CS" sz="2400" dirty="0" smtClean="0"/>
              <a:t>(Из судске праксе ЕСП произилазе само </a:t>
            </a:r>
            <a:r>
              <a:rPr lang="sr-Cyrl-CS" sz="2400" b="1" dirty="0" smtClean="0"/>
              <a:t>начело директног дејства</a:t>
            </a:r>
            <a:r>
              <a:rPr lang="sr-Cyrl-CS" sz="2400" dirty="0" smtClean="0"/>
              <a:t> и </a:t>
            </a:r>
            <a:r>
              <a:rPr lang="sr-Cyrl-CS" sz="2400" b="1" dirty="0" smtClean="0"/>
              <a:t>начело надређености</a:t>
            </a:r>
            <a:r>
              <a:rPr lang="sr-Cyrl-CS" sz="2400" dirty="0" smtClean="0"/>
              <a:t>)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1"/>
            <a:ext cx="7543800" cy="1066800"/>
          </a:xfrm>
        </p:spPr>
        <p:txBody>
          <a:bodyPr/>
          <a:lstStyle/>
          <a:p>
            <a:pPr algn="ctr"/>
            <a:r>
              <a:rPr lang="sr-Cyrl-CS" sz="3200" dirty="0" smtClean="0"/>
              <a:t>Начело директног дејства</a:t>
            </a:r>
            <a:endParaRPr lang="en-ZW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75438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sr-Cyrl-CS" sz="2400" dirty="0" smtClean="0"/>
              <a:t>Способност норми КП да непосредно стварају права и намећу обавезе на које се могу позивати појединци пред националним судовима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400" dirty="0" smtClean="0"/>
              <a:t>- Начело произашло из праксе ЕСП; директно дејство своди се на тумачење конкретне одредбе у сврху оцене њене подобности да буде примењена пред националним судом (случај </a:t>
            </a:r>
            <a:r>
              <a:rPr lang="en-US" sz="2400" dirty="0" smtClean="0"/>
              <a:t>Van </a:t>
            </a:r>
            <a:r>
              <a:rPr lang="en-US" sz="2400" dirty="0" err="1" smtClean="0"/>
              <a:t>Gend</a:t>
            </a:r>
            <a:r>
              <a:rPr lang="en-US" sz="2400" dirty="0" smtClean="0"/>
              <a:t> en </a:t>
            </a:r>
            <a:r>
              <a:rPr lang="en-US" sz="2400" dirty="0" err="1" smtClean="0"/>
              <a:t>Loos</a:t>
            </a:r>
            <a:r>
              <a:rPr lang="en-US" sz="2400" dirty="0" smtClean="0"/>
              <a:t>, 196</a:t>
            </a:r>
            <a:r>
              <a:rPr lang="sr-Cyrl-CS" sz="2400" dirty="0" smtClean="0"/>
              <a:t>2</a:t>
            </a:r>
            <a:r>
              <a:rPr lang="en-US" sz="2400" dirty="0" smtClean="0"/>
              <a:t>)</a:t>
            </a:r>
            <a:endParaRPr lang="sr-Cyrl-C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400" dirty="0" smtClean="0"/>
              <a:t>“Заједица представља нови правни поредак...чији су субјекти не само државе чланице него и њихови држављани”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Cyrl-CS" sz="2400" dirty="0" smtClean="0"/>
              <a:t>Нечело се првобитно односило само на упутства</a:t>
            </a:r>
          </a:p>
          <a:p>
            <a:endParaRPr lang="en-ZW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1"/>
            <a:ext cx="7543800" cy="914400"/>
          </a:xfrm>
        </p:spPr>
        <p:txBody>
          <a:bodyPr/>
          <a:lstStyle/>
          <a:p>
            <a:pPr algn="ctr"/>
            <a:r>
              <a:rPr lang="sr-Cyrl-CS" sz="3200" dirty="0" smtClean="0"/>
              <a:t>- наставак -</a:t>
            </a:r>
            <a:endParaRPr lang="en-ZW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543800" cy="5486400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400" dirty="0" smtClean="0"/>
              <a:t>Директно дејство Оснивачког уговора (конкрених одредаба), упутстава и одлука – одредбе које су довољно прецизно формулисане да се могу применити пред судом</a:t>
            </a:r>
          </a:p>
          <a:p>
            <a:pPr eaLnBrk="1" hangingPunct="1">
              <a:defRPr/>
            </a:pPr>
            <a:r>
              <a:rPr lang="sr-Cyrl-CS" sz="2400" dirty="0" smtClean="0"/>
              <a:t>Упутства имају само вертикално дејство – грађани могу да штите своја права само у односу на државу, али не и у односу на друге грађане, физичка и правна лица</a:t>
            </a:r>
            <a:endParaRPr lang="en-US" sz="2400" dirty="0" smtClean="0"/>
          </a:p>
          <a:p>
            <a:pPr eaLnBrk="1" hangingPunct="1">
              <a:defRPr/>
            </a:pPr>
            <a:r>
              <a:rPr lang="sr-Cyrl-CS" sz="2400" dirty="0" smtClean="0"/>
              <a:t>Само уредбе имају и хоризонтално и вертикално дејство</a:t>
            </a:r>
          </a:p>
          <a:p>
            <a:pPr eaLnBrk="1" hangingPunct="1">
              <a:defRPr/>
            </a:pPr>
            <a:r>
              <a:rPr lang="sr-Cyrl-CS" sz="2400" dirty="0" smtClean="0"/>
              <a:t>Став ЕСП о “одговорности државе” (случај </a:t>
            </a:r>
            <a:r>
              <a:rPr lang="en-US" sz="2400" dirty="0" err="1" smtClean="0"/>
              <a:t>Francovich</a:t>
            </a:r>
            <a:r>
              <a:rPr lang="sr-Cyrl-CS" sz="2400" dirty="0" smtClean="0"/>
              <a:t>, 1991)</a:t>
            </a:r>
          </a:p>
          <a:p>
            <a:pPr eaLnBrk="1" hangingPunct="1">
              <a:defRPr/>
            </a:pPr>
            <a:r>
              <a:rPr lang="sr-Cyrl-CS" sz="2400" dirty="0" smtClean="0"/>
              <a:t>Интеграција путем права и “принцип узајамног признања”; случај </a:t>
            </a:r>
            <a:r>
              <a:rPr lang="en-US" sz="2400" i="1" dirty="0" smtClean="0"/>
              <a:t>Cassis de Dijon</a:t>
            </a:r>
            <a:r>
              <a:rPr lang="sr-Cyrl-CS" sz="2400" dirty="0" smtClean="0"/>
              <a:t>, 1979) </a:t>
            </a:r>
            <a:endParaRPr lang="en-US" sz="2400" dirty="0" smtClean="0"/>
          </a:p>
          <a:p>
            <a:endParaRPr lang="en-ZW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1325</TotalTime>
  <Words>1199</Words>
  <Application>Microsoft Office PowerPoint</Application>
  <PresentationFormat>On-screen Show (4:3)</PresentationFormat>
  <Paragraphs>126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Shimmer</vt:lpstr>
      <vt:lpstr>Правосудна политика ЕУ</vt:lpstr>
      <vt:lpstr>Правни систем ЕУ Извори права</vt:lpstr>
      <vt:lpstr>Састав ЕСП и начин функционисања</vt:lpstr>
      <vt:lpstr>Промена структуре Суда од 2009. Суд правде Европске уније</vt:lpstr>
      <vt:lpstr>Процедура рада Суда</vt:lpstr>
      <vt:lpstr>Надлежност ЕСП - врсте поступака пред Судом - </vt:lpstr>
      <vt:lpstr>КОНСТИТУЦИОНАЛИЗАЦИЈА ЕЗ/ЕУ</vt:lpstr>
      <vt:lpstr>Начело директног дејства</vt:lpstr>
      <vt:lpstr>- наставак -</vt:lpstr>
      <vt:lpstr>Начело надређености</vt:lpstr>
      <vt:lpstr>Начело директне примене -правни извор Уговор а не Суд правде-  </vt:lpstr>
      <vt:lpstr>ЕСП и спољна сувереност ЕУ</vt:lpstr>
      <vt:lpstr>Судски надзор у спору око надлежности</vt:lpstr>
      <vt:lpstr>Уношење комунитарног права у национални правни систем</vt:lpstr>
      <vt:lpstr>Функционисање правосудне политкке ЕУ (зашто је комунитарно право успело)</vt:lpstr>
      <vt:lpstr>- наставак -</vt:lpstr>
      <vt:lpstr>- наставак -</vt:lpstr>
      <vt:lpstr>- наставак -</vt:lpstr>
      <vt:lpstr>- наставак 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Правосудна политика ЕУ</dc:title>
  <dc:creator>User</dc:creator>
  <cp:lastModifiedBy>Slobodan</cp:lastModifiedBy>
  <cp:revision>111</cp:revision>
  <dcterms:created xsi:type="dcterms:W3CDTF">2009-04-09T20:12:36Z</dcterms:created>
  <dcterms:modified xsi:type="dcterms:W3CDTF">2020-03-19T14:42:06Z</dcterms:modified>
</cp:coreProperties>
</file>