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</p:sldIdLst>
  <p:sldSz cx="18288000" cy="10287000"/>
  <p:notesSz cx="6858000" cy="9144000"/>
  <p:embeddedFontLst>
    <p:embeddedFont>
      <p:font typeface="Anonymous Pro Italics" panose="020B0604020202020204" charset="0"/>
      <p:regular r:id="rId30"/>
    </p:embeddedFont>
    <p:embeddedFont>
      <p:font typeface="Arimo" panose="020B0604020202020204" charset="0"/>
      <p:regular r:id="rId31"/>
    </p:embeddedFont>
    <p:embeddedFont>
      <p:font typeface="Arimo Bold Italics" panose="020B0604020202020204" charset="0"/>
      <p:regular r:id="rId32"/>
    </p:embeddedFont>
    <p:embeddedFont>
      <p:font typeface="Belleza" panose="020B0604020202020204" charset="0"/>
      <p:regular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Cormorant Garamond Medium" panose="020B0604020202020204" charset="0"/>
      <p:regular r:id="rId38"/>
    </p:embeddedFont>
    <p:embeddedFont>
      <p:font typeface="Cormorant Garamond Medium Bold" panose="020B0604020202020204" charset="0"/>
      <p:regular r:id="rId39"/>
    </p:embeddedFont>
    <p:embeddedFont>
      <p:font typeface="Cormorant Garamond Medium Bold Italics" panose="020B0604020202020204" charset="0"/>
      <p:regular r:id="rId40"/>
    </p:embeddedFont>
    <p:embeddedFont>
      <p:font typeface="Open Sans Light" panose="020B0306030504020204" pitchFamily="34" charset="0"/>
      <p:regular r:id="rId41"/>
      <p:italic r:id="rId42"/>
    </p:embeddedFont>
    <p:embeddedFont>
      <p:font typeface="Telegraf" panose="020B0604020202020204" charset="0"/>
      <p:regular r:id="rId43"/>
    </p:embeddedFont>
    <p:embeddedFont>
      <p:font typeface="Telegraf Bold" panose="020B0604020202020204" charset="0"/>
      <p:regular r:id="rId4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7" d="100"/>
          <a:sy n="47" d="100"/>
        </p:scale>
        <p:origin x="696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41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4" Type="http://schemas.openxmlformats.org/officeDocument/2006/relationships/font" Target="fonts/font1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r-Cyrl-R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6D1EF4-2BA7-4D50-958F-75C887FCDB6F}" type="datetimeFigureOut">
              <a:rPr lang="sr-Cyrl-RS" smtClean="0"/>
              <a:t>22.05.2021.</a:t>
            </a:fld>
            <a:endParaRPr lang="sr-Cyrl-R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r-Cyrl-R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Cyrl-R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r-Cyrl-R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E863C0-58F6-4EA6-B7B4-A3774CE99B06}" type="slidenum">
              <a:rPr lang="sr-Cyrl-RS" smtClean="0"/>
              <a:t>‹#›</a:t>
            </a:fld>
            <a:endParaRPr lang="sr-Cyrl-RS"/>
          </a:p>
        </p:txBody>
      </p:sp>
    </p:spTree>
    <p:extLst>
      <p:ext uri="{BB962C8B-B14F-4D97-AF65-F5344CB8AC3E}">
        <p14:creationId xmlns:p14="http://schemas.microsoft.com/office/powerpoint/2010/main" val="40309333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r-Cyrl-R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E863C0-58F6-4EA6-B7B4-A3774CE99B06}" type="slidenum">
              <a:rPr lang="sr-Cyrl-RS" smtClean="0"/>
              <a:t>8</a:t>
            </a:fld>
            <a:endParaRPr lang="sr-Cyrl-RS"/>
          </a:p>
        </p:txBody>
      </p:sp>
    </p:spTree>
    <p:extLst>
      <p:ext uri="{BB962C8B-B14F-4D97-AF65-F5344CB8AC3E}">
        <p14:creationId xmlns:p14="http://schemas.microsoft.com/office/powerpoint/2010/main" val="17021449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98F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8545261" y="1794292"/>
            <a:ext cx="8450517" cy="6367207"/>
            <a:chOff x="0" y="0"/>
            <a:chExt cx="2540103" cy="191389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540103" cy="1913890"/>
            </a:xfrm>
            <a:custGeom>
              <a:avLst/>
              <a:gdLst/>
              <a:ahLst/>
              <a:cxnLst/>
              <a:rect l="l" t="t" r="r" b="b"/>
              <a:pathLst>
                <a:path w="2540103" h="1913890">
                  <a:moveTo>
                    <a:pt x="2415643" y="1913890"/>
                  </a:moveTo>
                  <a:lnTo>
                    <a:pt x="124460" y="1913890"/>
                  </a:lnTo>
                  <a:cubicBezTo>
                    <a:pt x="55880" y="1913890"/>
                    <a:pt x="0" y="1858010"/>
                    <a:pt x="0" y="17894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415643" y="0"/>
                  </a:lnTo>
                  <a:cubicBezTo>
                    <a:pt x="2484223" y="0"/>
                    <a:pt x="2540103" y="55880"/>
                    <a:pt x="2540103" y="124460"/>
                  </a:cubicBezTo>
                  <a:lnTo>
                    <a:pt x="2540103" y="1789430"/>
                  </a:lnTo>
                  <a:cubicBezTo>
                    <a:pt x="2540103" y="1858010"/>
                    <a:pt x="2484223" y="1913890"/>
                    <a:pt x="2415643" y="1913890"/>
                  </a:cubicBezTo>
                  <a:close/>
                </a:path>
              </a:pathLst>
            </a:custGeom>
            <a:solidFill>
              <a:srgbClr val="FEC8FF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9981505" y="1131700"/>
            <a:ext cx="5578029" cy="77503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59"/>
              </a:lnSpc>
            </a:pPr>
            <a:r>
              <a:rPr lang="en-US" sz="5400" spc="54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morant Garamond Medium"/>
              </a:rPr>
              <a:t>СТАВОВИ ГРАЂАНА </a:t>
            </a:r>
          </a:p>
          <a:p>
            <a:pPr algn="ctr">
              <a:lnSpc>
                <a:spcPts val="7559"/>
              </a:lnSpc>
            </a:pPr>
            <a:r>
              <a:rPr lang="en-US" sz="5400" spc="54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morant Garamond Medium"/>
              </a:rPr>
              <a:t>О СОЦИЈАЛНИМ</a:t>
            </a:r>
          </a:p>
          <a:p>
            <a:pPr algn="ctr">
              <a:lnSpc>
                <a:spcPts val="7559"/>
              </a:lnSpc>
            </a:pPr>
            <a:r>
              <a:rPr lang="en-US" sz="5400" spc="54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morant Garamond Medium"/>
              </a:rPr>
              <a:t>РАДНИЦИМА</a:t>
            </a:r>
          </a:p>
          <a:p>
            <a:pPr algn="ctr">
              <a:lnSpc>
                <a:spcPts val="7559"/>
              </a:lnSpc>
            </a:pPr>
            <a:r>
              <a:rPr lang="en-US" sz="5400" spc="54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morant Garamond Medium"/>
              </a:rPr>
              <a:t>У</a:t>
            </a:r>
          </a:p>
          <a:p>
            <a:pPr algn="ctr">
              <a:lnSpc>
                <a:spcPts val="7559"/>
              </a:lnSpc>
            </a:pPr>
            <a:r>
              <a:rPr lang="en-US" sz="5400" spc="54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morant Garamond Medium"/>
              </a:rPr>
              <a:t>РЕПУБЛИЦИ СРБИЈИ 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692908" y="207769"/>
            <a:ext cx="1733252" cy="164186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755697" y="8143840"/>
            <a:ext cx="1500140" cy="1421041"/>
          </a:xfrm>
          <a:prstGeom prst="rect">
            <a:avLst/>
          </a:prstGeom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623DFB50-69EB-4142-BD36-BFF83D8AC8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04189" y="790737"/>
            <a:ext cx="7570749" cy="9225829"/>
          </a:xfrm>
          <a:prstGeom prst="rect">
            <a:avLst/>
          </a:prstGeom>
        </p:spPr>
      </p:pic>
      <p:sp>
        <p:nvSpPr>
          <p:cNvPr id="11" name="TextBox 8">
            <a:extLst>
              <a:ext uri="{FF2B5EF4-FFF2-40B4-BE49-F238E27FC236}">
                <a16:creationId xmlns:a16="http://schemas.microsoft.com/office/drawing/2014/main" id="{6BD3D86C-C3F9-4B01-9D6F-BD2FFF36C2E8}"/>
              </a:ext>
            </a:extLst>
          </p:cNvPr>
          <p:cNvSpPr txBox="1"/>
          <p:nvPr/>
        </p:nvSpPr>
        <p:spPr>
          <a:xfrm rot="-5400000">
            <a:off x="13017553" y="4649743"/>
            <a:ext cx="9533171" cy="3981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44"/>
              </a:lnSpc>
            </a:pPr>
            <a:r>
              <a:rPr lang="sr-Cyrl-RS" sz="2100" spc="1115" dirty="0">
                <a:solidFill>
                  <a:srgbClr val="000000"/>
                </a:solidFill>
                <a:latin typeface="Telegraf"/>
              </a:rPr>
              <a:t>РАДНИЦИМА У РЕПУБЛИЦИ СРБИЈИ</a:t>
            </a:r>
            <a:endParaRPr lang="en-US" sz="2100" spc="1115" dirty="0">
              <a:solidFill>
                <a:srgbClr val="000000"/>
              </a:solidFill>
              <a:latin typeface="Telegraf"/>
            </a:endParaRPr>
          </a:p>
        </p:txBody>
      </p:sp>
      <p:sp>
        <p:nvSpPr>
          <p:cNvPr id="12" name="TextBox 7">
            <a:extLst>
              <a:ext uri="{FF2B5EF4-FFF2-40B4-BE49-F238E27FC236}">
                <a16:creationId xmlns:a16="http://schemas.microsoft.com/office/drawing/2014/main" id="{41542B9E-A53C-4BC0-B6C2-25B995B66E5A}"/>
              </a:ext>
            </a:extLst>
          </p:cNvPr>
          <p:cNvSpPr txBox="1"/>
          <p:nvPr/>
        </p:nvSpPr>
        <p:spPr>
          <a:xfrm rot="-5400000">
            <a:off x="-4488679" y="4646202"/>
            <a:ext cx="9798435" cy="3981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44"/>
              </a:lnSpc>
            </a:pPr>
            <a:r>
              <a:rPr lang="sr-Cyrl-RS" sz="2100" spc="1115" dirty="0">
                <a:solidFill>
                  <a:srgbClr val="000000"/>
                </a:solidFill>
                <a:latin typeface="Telegraf"/>
              </a:rPr>
              <a:t>СТАВОВИ ГРАЂАНА О СОЦИЈАЛНИМ</a:t>
            </a:r>
            <a:endParaRPr lang="en-US" sz="2100" spc="1115" dirty="0">
              <a:solidFill>
                <a:srgbClr val="000000"/>
              </a:solidFill>
              <a:latin typeface="Telegraf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DE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81000" y="593364"/>
            <a:ext cx="13111065" cy="21039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00"/>
              </a:lnSpc>
            </a:pPr>
            <a:r>
              <a:rPr lang="en-US" sz="5999" spc="59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morant Garamond Medium Bold"/>
              </a:rPr>
              <a:t>ЗАДОВОЉСТВО ФИНАНСИЈСКОМ</a:t>
            </a:r>
          </a:p>
          <a:p>
            <a:pPr>
              <a:lnSpc>
                <a:spcPts val="8399"/>
              </a:lnSpc>
            </a:pPr>
            <a:r>
              <a:rPr lang="en-US" sz="5999" spc="59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morant Garamond Medium Bold"/>
              </a:rPr>
              <a:t>СИТУАЦИЈОМ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8305800" y="2320349"/>
            <a:ext cx="9215460" cy="7313854"/>
            <a:chOff x="0" y="3185671"/>
            <a:chExt cx="12287281" cy="9751805"/>
          </a:xfrm>
        </p:grpSpPr>
        <p:grpSp>
          <p:nvGrpSpPr>
            <p:cNvPr id="4" name="Group 4"/>
            <p:cNvGrpSpPr>
              <a:grpSpLocks noChangeAspect="1"/>
            </p:cNvGrpSpPr>
            <p:nvPr/>
          </p:nvGrpSpPr>
          <p:grpSpPr>
            <a:xfrm>
              <a:off x="0" y="3185671"/>
              <a:ext cx="12287281" cy="9751805"/>
              <a:chOff x="0" y="3185671"/>
              <a:chExt cx="12287281" cy="9751805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10699412"/>
                <a:ext cx="2273147" cy="2238064"/>
              </a:xfrm>
              <a:custGeom>
                <a:avLst/>
                <a:gdLst/>
                <a:ahLst/>
                <a:cxnLst/>
                <a:rect l="l" t="t" r="r" b="b"/>
                <a:pathLst>
                  <a:path w="2273147" h="2238064">
                    <a:moveTo>
                      <a:pt x="0" y="2238064"/>
                    </a:moveTo>
                    <a:lnTo>
                      <a:pt x="0" y="181852"/>
                    </a:lnTo>
                    <a:lnTo>
                      <a:pt x="0" y="181852"/>
                    </a:lnTo>
                    <a:cubicBezTo>
                      <a:pt x="0" y="81418"/>
                      <a:pt x="81418" y="0"/>
                      <a:pt x="181852" y="0"/>
                    </a:cubicBezTo>
                    <a:lnTo>
                      <a:pt x="2091295" y="0"/>
                    </a:lnTo>
                    <a:cubicBezTo>
                      <a:pt x="2191729" y="0"/>
                      <a:pt x="2273147" y="81418"/>
                      <a:pt x="2273147" y="181852"/>
                    </a:cubicBezTo>
                    <a:lnTo>
                      <a:pt x="2273147" y="2238064"/>
                    </a:lnTo>
                    <a:close/>
                  </a:path>
                </a:pathLst>
              </a:custGeom>
              <a:solidFill>
                <a:srgbClr val="31356E"/>
              </a:solidFill>
            </p:spPr>
          </p:sp>
          <p:sp>
            <p:nvSpPr>
              <p:cNvPr id="6" name="Freeform 6"/>
              <p:cNvSpPr/>
              <p:nvPr/>
            </p:nvSpPr>
            <p:spPr>
              <a:xfrm>
                <a:off x="2503533" y="9243946"/>
                <a:ext cx="2273147" cy="3693530"/>
              </a:xfrm>
              <a:custGeom>
                <a:avLst/>
                <a:gdLst/>
                <a:ahLst/>
                <a:cxnLst/>
                <a:rect l="l" t="t" r="r" b="b"/>
                <a:pathLst>
                  <a:path w="2273147" h="3693530">
                    <a:moveTo>
                      <a:pt x="0" y="3693530"/>
                    </a:moveTo>
                    <a:lnTo>
                      <a:pt x="0" y="181852"/>
                    </a:lnTo>
                    <a:cubicBezTo>
                      <a:pt x="0" y="81417"/>
                      <a:pt x="81418" y="0"/>
                      <a:pt x="181852" y="0"/>
                    </a:cubicBezTo>
                    <a:lnTo>
                      <a:pt x="2091295" y="0"/>
                    </a:lnTo>
                    <a:cubicBezTo>
                      <a:pt x="2191729" y="0"/>
                      <a:pt x="2273147" y="81417"/>
                      <a:pt x="2273147" y="181852"/>
                    </a:cubicBezTo>
                    <a:lnTo>
                      <a:pt x="2273147" y="3693530"/>
                    </a:lnTo>
                    <a:close/>
                  </a:path>
                </a:pathLst>
              </a:custGeom>
              <a:solidFill>
                <a:srgbClr val="31356E"/>
              </a:solidFill>
            </p:spPr>
          </p:sp>
          <p:sp>
            <p:nvSpPr>
              <p:cNvPr id="7" name="Freeform 7"/>
              <p:cNvSpPr/>
              <p:nvPr/>
            </p:nvSpPr>
            <p:spPr>
              <a:xfrm>
                <a:off x="5007067" y="3185671"/>
                <a:ext cx="2273147" cy="9751804"/>
              </a:xfrm>
              <a:custGeom>
                <a:avLst/>
                <a:gdLst/>
                <a:ahLst/>
                <a:cxnLst/>
                <a:rect l="l" t="t" r="r" b="b"/>
                <a:pathLst>
                  <a:path w="2273147" h="10615080">
                    <a:moveTo>
                      <a:pt x="0" y="10615080"/>
                    </a:moveTo>
                    <a:lnTo>
                      <a:pt x="0" y="181852"/>
                    </a:lnTo>
                    <a:cubicBezTo>
                      <a:pt x="0" y="81418"/>
                      <a:pt x="81418" y="0"/>
                      <a:pt x="181852" y="0"/>
                    </a:cubicBezTo>
                    <a:lnTo>
                      <a:pt x="2091295" y="0"/>
                    </a:lnTo>
                    <a:cubicBezTo>
                      <a:pt x="2191729" y="0"/>
                      <a:pt x="2273147" y="81418"/>
                      <a:pt x="2273147" y="181852"/>
                    </a:cubicBezTo>
                    <a:lnTo>
                      <a:pt x="2273147" y="10615080"/>
                    </a:lnTo>
                    <a:close/>
                  </a:path>
                </a:pathLst>
              </a:custGeom>
              <a:solidFill>
                <a:srgbClr val="31356E"/>
              </a:solidFill>
            </p:spPr>
          </p:sp>
          <p:sp>
            <p:nvSpPr>
              <p:cNvPr id="8" name="Freeform 8"/>
              <p:cNvSpPr/>
              <p:nvPr/>
            </p:nvSpPr>
            <p:spPr>
              <a:xfrm>
                <a:off x="7510601" y="4460942"/>
                <a:ext cx="2273147" cy="8476534"/>
              </a:xfrm>
              <a:custGeom>
                <a:avLst/>
                <a:gdLst/>
                <a:ahLst/>
                <a:cxnLst/>
                <a:rect l="l" t="t" r="r" b="b"/>
                <a:pathLst>
                  <a:path w="2273147" h="9127271">
                    <a:moveTo>
                      <a:pt x="0" y="9127271"/>
                    </a:moveTo>
                    <a:lnTo>
                      <a:pt x="0" y="181852"/>
                    </a:lnTo>
                    <a:cubicBezTo>
                      <a:pt x="0" y="81418"/>
                      <a:pt x="81418" y="0"/>
                      <a:pt x="181852" y="0"/>
                    </a:cubicBezTo>
                    <a:lnTo>
                      <a:pt x="2091295" y="0"/>
                    </a:lnTo>
                    <a:cubicBezTo>
                      <a:pt x="2191729" y="0"/>
                      <a:pt x="2273147" y="81418"/>
                      <a:pt x="2273147" y="181852"/>
                    </a:cubicBezTo>
                    <a:lnTo>
                      <a:pt x="2273147" y="9127271"/>
                    </a:lnTo>
                    <a:close/>
                  </a:path>
                </a:pathLst>
              </a:custGeom>
              <a:solidFill>
                <a:srgbClr val="31356E"/>
              </a:solidFill>
            </p:spPr>
          </p:sp>
          <p:sp>
            <p:nvSpPr>
              <p:cNvPr id="9" name="Freeform 9"/>
              <p:cNvSpPr/>
              <p:nvPr/>
            </p:nvSpPr>
            <p:spPr>
              <a:xfrm>
                <a:off x="10014134" y="6560611"/>
                <a:ext cx="2273147" cy="6376865"/>
              </a:xfrm>
              <a:custGeom>
                <a:avLst/>
                <a:gdLst/>
                <a:ahLst/>
                <a:cxnLst/>
                <a:rect l="l" t="t" r="r" b="b"/>
                <a:pathLst>
                  <a:path w="2273147" h="6701494">
                    <a:moveTo>
                      <a:pt x="0" y="6701494"/>
                    </a:moveTo>
                    <a:lnTo>
                      <a:pt x="0" y="181852"/>
                    </a:lnTo>
                    <a:cubicBezTo>
                      <a:pt x="0" y="133622"/>
                      <a:pt x="19159" y="87367"/>
                      <a:pt x="53262" y="53264"/>
                    </a:cubicBezTo>
                    <a:cubicBezTo>
                      <a:pt x="87366" y="19159"/>
                      <a:pt x="133621" y="0"/>
                      <a:pt x="181851" y="0"/>
                    </a:cubicBezTo>
                    <a:lnTo>
                      <a:pt x="2091295" y="0"/>
                    </a:lnTo>
                    <a:cubicBezTo>
                      <a:pt x="2139525" y="0"/>
                      <a:pt x="2185779" y="19159"/>
                      <a:pt x="2219884" y="53264"/>
                    </a:cubicBezTo>
                    <a:cubicBezTo>
                      <a:pt x="2253987" y="87367"/>
                      <a:pt x="2273146" y="133622"/>
                      <a:pt x="2273146" y="181852"/>
                    </a:cubicBezTo>
                    <a:lnTo>
                      <a:pt x="2273146" y="6701494"/>
                    </a:lnTo>
                    <a:close/>
                  </a:path>
                </a:pathLst>
              </a:custGeom>
              <a:solidFill>
                <a:srgbClr val="31356E"/>
              </a:solidFill>
            </p:spPr>
          </p:sp>
        </p:grp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4851554"/>
            <a:ext cx="7347392" cy="5842646"/>
          </a:xfrm>
          <a:prstGeom prst="rect">
            <a:avLst/>
          </a:prstGeom>
        </p:spPr>
      </p:pic>
      <p:sp>
        <p:nvSpPr>
          <p:cNvPr id="11" name="TextBox 14">
            <a:extLst>
              <a:ext uri="{FF2B5EF4-FFF2-40B4-BE49-F238E27FC236}">
                <a16:creationId xmlns:a16="http://schemas.microsoft.com/office/drawing/2014/main" id="{2D15BD43-37EB-4B3D-B05E-3B5A58BD45C1}"/>
              </a:ext>
            </a:extLst>
          </p:cNvPr>
          <p:cNvSpPr txBox="1"/>
          <p:nvPr/>
        </p:nvSpPr>
        <p:spPr>
          <a:xfrm>
            <a:off x="-1161413" y="2713957"/>
            <a:ext cx="7611605" cy="9914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892"/>
              </a:lnSpc>
            </a:pPr>
            <a:r>
              <a:rPr lang="sr-Cyrl-RS" sz="3600" i="1" spc="57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legraf" panose="020B0604020202020204" charset="0"/>
              </a:rPr>
              <a:t>на скали од 1 до 5</a:t>
            </a:r>
            <a:endParaRPr lang="en-US" sz="3600" i="1" spc="57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elegraf" panose="020B0604020202020204" charset="0"/>
            </a:endParaRPr>
          </a:p>
        </p:txBody>
      </p:sp>
      <p:sp>
        <p:nvSpPr>
          <p:cNvPr id="12" name="TextBox 22">
            <a:extLst>
              <a:ext uri="{FF2B5EF4-FFF2-40B4-BE49-F238E27FC236}">
                <a16:creationId xmlns:a16="http://schemas.microsoft.com/office/drawing/2014/main" id="{DC39F89D-24D2-4FEB-A12B-0F48020740F7}"/>
              </a:ext>
            </a:extLst>
          </p:cNvPr>
          <p:cNvSpPr txBox="1"/>
          <p:nvPr/>
        </p:nvSpPr>
        <p:spPr>
          <a:xfrm>
            <a:off x="8294740" y="9568160"/>
            <a:ext cx="1691270" cy="6451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320"/>
              </a:lnSpc>
            </a:pPr>
            <a:r>
              <a:rPr lang="sr-Cyrl-RS" sz="4000" b="1" spc="38" dirty="0">
                <a:solidFill>
                  <a:srgbClr val="000000"/>
                </a:solidFill>
                <a:latin typeface="Telegraf" panose="020B0604020202020204" charset="0"/>
              </a:rPr>
              <a:t>1</a:t>
            </a:r>
            <a:endParaRPr lang="en-US" sz="4000" b="1" spc="38" dirty="0">
              <a:solidFill>
                <a:srgbClr val="000000"/>
              </a:solidFill>
              <a:latin typeface="Telegraf" panose="020B0604020202020204" charset="0"/>
            </a:endParaRPr>
          </a:p>
        </p:txBody>
      </p:sp>
      <p:sp>
        <p:nvSpPr>
          <p:cNvPr id="13" name="TextBox 22">
            <a:extLst>
              <a:ext uri="{FF2B5EF4-FFF2-40B4-BE49-F238E27FC236}">
                <a16:creationId xmlns:a16="http://schemas.microsoft.com/office/drawing/2014/main" id="{93B763F6-6D01-4F16-8BEF-AE33909F465E}"/>
              </a:ext>
            </a:extLst>
          </p:cNvPr>
          <p:cNvSpPr txBox="1"/>
          <p:nvPr/>
        </p:nvSpPr>
        <p:spPr>
          <a:xfrm>
            <a:off x="10181141" y="9583401"/>
            <a:ext cx="1691270" cy="6451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320"/>
              </a:lnSpc>
            </a:pPr>
            <a:r>
              <a:rPr lang="sr-Cyrl-RS" sz="4000" b="1" spc="38" dirty="0">
                <a:solidFill>
                  <a:srgbClr val="000000"/>
                </a:solidFill>
                <a:latin typeface="Telegraf" panose="020B0604020202020204" charset="0"/>
              </a:rPr>
              <a:t>2</a:t>
            </a:r>
            <a:endParaRPr lang="en-US" sz="4000" b="1" spc="38" dirty="0">
              <a:solidFill>
                <a:srgbClr val="000000"/>
              </a:solidFill>
              <a:latin typeface="Telegraf" panose="020B0604020202020204" charset="0"/>
            </a:endParaRPr>
          </a:p>
        </p:txBody>
      </p:sp>
      <p:sp>
        <p:nvSpPr>
          <p:cNvPr id="14" name="TextBox 22">
            <a:extLst>
              <a:ext uri="{FF2B5EF4-FFF2-40B4-BE49-F238E27FC236}">
                <a16:creationId xmlns:a16="http://schemas.microsoft.com/office/drawing/2014/main" id="{339A4536-45F6-4A94-82EE-0CF75FE3DBE9}"/>
              </a:ext>
            </a:extLst>
          </p:cNvPr>
          <p:cNvSpPr txBox="1"/>
          <p:nvPr/>
        </p:nvSpPr>
        <p:spPr>
          <a:xfrm>
            <a:off x="12057382" y="9583402"/>
            <a:ext cx="1691270" cy="6451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320"/>
              </a:lnSpc>
            </a:pPr>
            <a:r>
              <a:rPr lang="sr-Cyrl-RS" sz="4000" b="1" spc="38" dirty="0">
                <a:solidFill>
                  <a:srgbClr val="000000"/>
                </a:solidFill>
                <a:latin typeface="Telegraf" panose="020B0604020202020204" charset="0"/>
              </a:rPr>
              <a:t>3</a:t>
            </a:r>
            <a:endParaRPr lang="en-US" sz="4000" b="1" spc="38" dirty="0">
              <a:solidFill>
                <a:srgbClr val="000000"/>
              </a:solidFill>
              <a:latin typeface="Telegraf" panose="020B0604020202020204" charset="0"/>
            </a:endParaRPr>
          </a:p>
        </p:txBody>
      </p:sp>
      <p:sp>
        <p:nvSpPr>
          <p:cNvPr id="15" name="TextBox 22">
            <a:extLst>
              <a:ext uri="{FF2B5EF4-FFF2-40B4-BE49-F238E27FC236}">
                <a16:creationId xmlns:a16="http://schemas.microsoft.com/office/drawing/2014/main" id="{C76BFFB8-2348-4F88-A905-BC1D7C223989}"/>
              </a:ext>
            </a:extLst>
          </p:cNvPr>
          <p:cNvSpPr txBox="1"/>
          <p:nvPr/>
        </p:nvSpPr>
        <p:spPr>
          <a:xfrm>
            <a:off x="13873987" y="9591019"/>
            <a:ext cx="1691270" cy="6451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320"/>
              </a:lnSpc>
            </a:pPr>
            <a:r>
              <a:rPr lang="sr-Cyrl-RS" sz="4000" b="1" spc="38" dirty="0">
                <a:solidFill>
                  <a:srgbClr val="000000"/>
                </a:solidFill>
                <a:latin typeface="Telegraf" panose="020B0604020202020204" charset="0"/>
              </a:rPr>
              <a:t>4</a:t>
            </a:r>
            <a:endParaRPr lang="en-US" sz="4000" b="1" spc="38" dirty="0">
              <a:solidFill>
                <a:srgbClr val="000000"/>
              </a:solidFill>
              <a:latin typeface="Telegraf" panose="020B0604020202020204" charset="0"/>
            </a:endParaRPr>
          </a:p>
        </p:txBody>
      </p:sp>
      <p:sp>
        <p:nvSpPr>
          <p:cNvPr id="16" name="TextBox 22">
            <a:extLst>
              <a:ext uri="{FF2B5EF4-FFF2-40B4-BE49-F238E27FC236}">
                <a16:creationId xmlns:a16="http://schemas.microsoft.com/office/drawing/2014/main" id="{D02A5A95-B4F6-4CC8-ADC4-744FB8660612}"/>
              </a:ext>
            </a:extLst>
          </p:cNvPr>
          <p:cNvSpPr txBox="1"/>
          <p:nvPr/>
        </p:nvSpPr>
        <p:spPr>
          <a:xfrm>
            <a:off x="15760388" y="9568161"/>
            <a:ext cx="1691270" cy="6451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320"/>
              </a:lnSpc>
            </a:pPr>
            <a:r>
              <a:rPr lang="sr-Cyrl-RS" sz="4000" b="1" spc="38" dirty="0">
                <a:solidFill>
                  <a:srgbClr val="000000"/>
                </a:solidFill>
                <a:latin typeface="Telegraf" panose="020B0604020202020204" charset="0"/>
              </a:rPr>
              <a:t>5</a:t>
            </a:r>
            <a:endParaRPr lang="en-US" sz="4000" b="1" spc="38" dirty="0">
              <a:solidFill>
                <a:srgbClr val="000000"/>
              </a:solidFill>
              <a:latin typeface="Telegraf" panose="020B0604020202020204" charset="0"/>
            </a:endParaRPr>
          </a:p>
        </p:txBody>
      </p:sp>
      <p:sp>
        <p:nvSpPr>
          <p:cNvPr id="17" name="TextBox 22">
            <a:extLst>
              <a:ext uri="{FF2B5EF4-FFF2-40B4-BE49-F238E27FC236}">
                <a16:creationId xmlns:a16="http://schemas.microsoft.com/office/drawing/2014/main" id="{E9A2B415-545C-41CA-B37B-83CD40E20321}"/>
              </a:ext>
            </a:extLst>
          </p:cNvPr>
          <p:cNvSpPr txBox="1"/>
          <p:nvPr/>
        </p:nvSpPr>
        <p:spPr>
          <a:xfrm>
            <a:off x="7873144" y="7114744"/>
            <a:ext cx="2534461" cy="7705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408"/>
              </a:lnSpc>
            </a:pPr>
            <a:r>
              <a:rPr lang="sr-Cyrl-RS" sz="4577" spc="45" dirty="0">
                <a:solidFill>
                  <a:srgbClr val="000000"/>
                </a:solidFill>
                <a:latin typeface="Telegraf"/>
              </a:rPr>
              <a:t>6</a:t>
            </a:r>
            <a:r>
              <a:rPr lang="en-US" sz="4577" spc="45" dirty="0">
                <a:solidFill>
                  <a:srgbClr val="000000"/>
                </a:solidFill>
                <a:latin typeface="Telegraf"/>
              </a:rPr>
              <a:t>.</a:t>
            </a:r>
            <a:r>
              <a:rPr lang="sr-Cyrl-RS" sz="4577" spc="45" dirty="0">
                <a:solidFill>
                  <a:srgbClr val="000000"/>
                </a:solidFill>
                <a:latin typeface="Telegraf"/>
              </a:rPr>
              <a:t>9%</a:t>
            </a:r>
            <a:endParaRPr lang="en-US" sz="4577" spc="45" dirty="0">
              <a:solidFill>
                <a:srgbClr val="000000"/>
              </a:solidFill>
              <a:latin typeface="Telegraf"/>
            </a:endParaRPr>
          </a:p>
        </p:txBody>
      </p:sp>
      <p:sp>
        <p:nvSpPr>
          <p:cNvPr id="18" name="TextBox 22">
            <a:extLst>
              <a:ext uri="{FF2B5EF4-FFF2-40B4-BE49-F238E27FC236}">
                <a16:creationId xmlns:a16="http://schemas.microsoft.com/office/drawing/2014/main" id="{CBF3CDD0-2178-4EB5-AB2F-8C5CDEDBBDF5}"/>
              </a:ext>
            </a:extLst>
          </p:cNvPr>
          <p:cNvSpPr txBox="1"/>
          <p:nvPr/>
        </p:nvSpPr>
        <p:spPr>
          <a:xfrm>
            <a:off x="9768649" y="6023144"/>
            <a:ext cx="2534461" cy="7705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408"/>
              </a:lnSpc>
            </a:pPr>
            <a:r>
              <a:rPr lang="sr-Cyrl-RS" sz="4577" spc="45" dirty="0">
                <a:solidFill>
                  <a:srgbClr val="000000"/>
                </a:solidFill>
                <a:latin typeface="Telegraf"/>
              </a:rPr>
              <a:t>11</a:t>
            </a:r>
            <a:r>
              <a:rPr lang="en-US" sz="4577" spc="45" dirty="0">
                <a:solidFill>
                  <a:srgbClr val="000000"/>
                </a:solidFill>
                <a:latin typeface="Telegraf"/>
              </a:rPr>
              <a:t>.</a:t>
            </a:r>
            <a:r>
              <a:rPr lang="sr-Cyrl-RS" sz="4577" spc="45" dirty="0">
                <a:solidFill>
                  <a:srgbClr val="000000"/>
                </a:solidFill>
                <a:latin typeface="Telegraf"/>
              </a:rPr>
              <a:t>4%</a:t>
            </a:r>
            <a:endParaRPr lang="en-US" sz="4577" spc="45" dirty="0">
              <a:solidFill>
                <a:srgbClr val="000000"/>
              </a:solidFill>
              <a:latin typeface="Telegraf"/>
            </a:endParaRPr>
          </a:p>
        </p:txBody>
      </p:sp>
      <p:sp>
        <p:nvSpPr>
          <p:cNvPr id="19" name="TextBox 22">
            <a:extLst>
              <a:ext uri="{FF2B5EF4-FFF2-40B4-BE49-F238E27FC236}">
                <a16:creationId xmlns:a16="http://schemas.microsoft.com/office/drawing/2014/main" id="{F99DBE44-23BC-4A63-84AD-E900EC2AC679}"/>
              </a:ext>
            </a:extLst>
          </p:cNvPr>
          <p:cNvSpPr txBox="1"/>
          <p:nvPr/>
        </p:nvSpPr>
        <p:spPr>
          <a:xfrm>
            <a:off x="11646299" y="1549817"/>
            <a:ext cx="2534461" cy="7705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408"/>
              </a:lnSpc>
            </a:pPr>
            <a:r>
              <a:rPr lang="sr-Cyrl-RS" sz="4577" spc="45" dirty="0">
                <a:solidFill>
                  <a:srgbClr val="000000"/>
                </a:solidFill>
                <a:latin typeface="Telegraf"/>
              </a:rPr>
              <a:t>32</a:t>
            </a:r>
            <a:r>
              <a:rPr lang="en-US" sz="4577" spc="45" dirty="0">
                <a:solidFill>
                  <a:srgbClr val="000000"/>
                </a:solidFill>
                <a:latin typeface="Telegraf"/>
              </a:rPr>
              <a:t>.</a:t>
            </a:r>
            <a:r>
              <a:rPr lang="sr-Cyrl-RS" sz="4577" spc="45" dirty="0">
                <a:solidFill>
                  <a:srgbClr val="000000"/>
                </a:solidFill>
                <a:latin typeface="Telegraf"/>
              </a:rPr>
              <a:t>8%</a:t>
            </a:r>
            <a:endParaRPr lang="en-US" sz="4577" spc="45" dirty="0">
              <a:solidFill>
                <a:srgbClr val="000000"/>
              </a:solidFill>
              <a:latin typeface="Telegraf"/>
            </a:endParaRPr>
          </a:p>
        </p:txBody>
      </p:sp>
      <p:sp>
        <p:nvSpPr>
          <p:cNvPr id="20" name="TextBox 22">
            <a:extLst>
              <a:ext uri="{FF2B5EF4-FFF2-40B4-BE49-F238E27FC236}">
                <a16:creationId xmlns:a16="http://schemas.microsoft.com/office/drawing/2014/main" id="{BE9E39F1-8390-42CB-94E0-7F2D78737DC5}"/>
              </a:ext>
            </a:extLst>
          </p:cNvPr>
          <p:cNvSpPr txBox="1"/>
          <p:nvPr/>
        </p:nvSpPr>
        <p:spPr>
          <a:xfrm>
            <a:off x="13452391" y="2439137"/>
            <a:ext cx="2534461" cy="7705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408"/>
              </a:lnSpc>
            </a:pPr>
            <a:r>
              <a:rPr lang="sr-Cyrl-RS" sz="4577" spc="45" dirty="0">
                <a:solidFill>
                  <a:srgbClr val="000000"/>
                </a:solidFill>
                <a:latin typeface="Telegraf"/>
              </a:rPr>
              <a:t>28</a:t>
            </a:r>
            <a:r>
              <a:rPr lang="en-US" sz="4577" spc="45" dirty="0">
                <a:solidFill>
                  <a:srgbClr val="000000"/>
                </a:solidFill>
                <a:latin typeface="Telegraf"/>
              </a:rPr>
              <a:t>.</a:t>
            </a:r>
            <a:r>
              <a:rPr lang="sr-Cyrl-RS" sz="4577" spc="45" dirty="0">
                <a:solidFill>
                  <a:srgbClr val="000000"/>
                </a:solidFill>
                <a:latin typeface="Telegraf"/>
              </a:rPr>
              <a:t>2%</a:t>
            </a:r>
            <a:endParaRPr lang="en-US" sz="4577" spc="45" dirty="0">
              <a:solidFill>
                <a:srgbClr val="000000"/>
              </a:solidFill>
              <a:latin typeface="Telegraf"/>
            </a:endParaRPr>
          </a:p>
        </p:txBody>
      </p:sp>
      <p:sp>
        <p:nvSpPr>
          <p:cNvPr id="21" name="TextBox 22">
            <a:extLst>
              <a:ext uri="{FF2B5EF4-FFF2-40B4-BE49-F238E27FC236}">
                <a16:creationId xmlns:a16="http://schemas.microsoft.com/office/drawing/2014/main" id="{0D96963E-16E4-4780-AF5F-705823293855}"/>
              </a:ext>
            </a:extLst>
          </p:cNvPr>
          <p:cNvSpPr txBox="1"/>
          <p:nvPr/>
        </p:nvSpPr>
        <p:spPr>
          <a:xfrm>
            <a:off x="15816400" y="4081022"/>
            <a:ext cx="1691270" cy="7705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408"/>
              </a:lnSpc>
            </a:pPr>
            <a:r>
              <a:rPr lang="sr-Cyrl-RS" sz="4577" spc="45" dirty="0">
                <a:solidFill>
                  <a:srgbClr val="000000"/>
                </a:solidFill>
                <a:latin typeface="Telegraf"/>
              </a:rPr>
              <a:t>20</a:t>
            </a:r>
            <a:r>
              <a:rPr lang="en-US" sz="4577" spc="45" dirty="0">
                <a:solidFill>
                  <a:srgbClr val="000000"/>
                </a:solidFill>
                <a:latin typeface="Telegraf"/>
              </a:rPr>
              <a:t>.</a:t>
            </a:r>
            <a:r>
              <a:rPr lang="sr-Cyrl-RS" sz="4577" spc="45" dirty="0">
                <a:solidFill>
                  <a:srgbClr val="000000"/>
                </a:solidFill>
                <a:latin typeface="Telegraf"/>
              </a:rPr>
              <a:t>7%</a:t>
            </a:r>
            <a:endParaRPr lang="en-US" sz="4577" spc="45" dirty="0">
              <a:solidFill>
                <a:srgbClr val="000000"/>
              </a:solidFill>
              <a:latin typeface="Telegraf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D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">
            <a:extLst>
              <a:ext uri="{FF2B5EF4-FFF2-40B4-BE49-F238E27FC236}">
                <a16:creationId xmlns:a16="http://schemas.microsoft.com/office/drawing/2014/main" id="{3A0FDD93-07FC-4E0A-8DED-097950B1C845}"/>
              </a:ext>
            </a:extLst>
          </p:cNvPr>
          <p:cNvGrpSpPr/>
          <p:nvPr/>
        </p:nvGrpSpPr>
        <p:grpSpPr>
          <a:xfrm rot="5400000">
            <a:off x="8713533" y="902806"/>
            <a:ext cx="10024793" cy="8700319"/>
            <a:chOff x="0" y="0"/>
            <a:chExt cx="4109745" cy="2972884"/>
          </a:xfrm>
        </p:grpSpPr>
        <p:sp>
          <p:nvSpPr>
            <p:cNvPr id="25" name="Freeform 3">
              <a:extLst>
                <a:ext uri="{FF2B5EF4-FFF2-40B4-BE49-F238E27FC236}">
                  <a16:creationId xmlns:a16="http://schemas.microsoft.com/office/drawing/2014/main" id="{28AEA1B4-0227-451F-AD23-607D54760857}"/>
                </a:ext>
              </a:extLst>
            </p:cNvPr>
            <p:cNvSpPr/>
            <p:nvPr/>
          </p:nvSpPr>
          <p:spPr>
            <a:xfrm>
              <a:off x="0" y="0"/>
              <a:ext cx="4109745" cy="2972884"/>
            </a:xfrm>
            <a:custGeom>
              <a:avLst/>
              <a:gdLst/>
              <a:ahLst/>
              <a:cxnLst/>
              <a:rect l="l" t="t" r="r" b="b"/>
              <a:pathLst>
                <a:path w="4109745" h="2972884">
                  <a:moveTo>
                    <a:pt x="3985285" y="2972883"/>
                  </a:moveTo>
                  <a:lnTo>
                    <a:pt x="124460" y="2972883"/>
                  </a:lnTo>
                  <a:cubicBezTo>
                    <a:pt x="55880" y="2972883"/>
                    <a:pt x="0" y="2917004"/>
                    <a:pt x="0" y="284842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985285" y="0"/>
                  </a:lnTo>
                  <a:cubicBezTo>
                    <a:pt x="4053865" y="0"/>
                    <a:pt x="4109745" y="55880"/>
                    <a:pt x="4109745" y="124460"/>
                  </a:cubicBezTo>
                  <a:lnTo>
                    <a:pt x="4109745" y="2848424"/>
                  </a:lnTo>
                  <a:cubicBezTo>
                    <a:pt x="4109745" y="2917004"/>
                    <a:pt x="4053865" y="2972884"/>
                    <a:pt x="3985285" y="2972884"/>
                  </a:cubicBezTo>
                  <a:close/>
                </a:path>
              </a:pathLst>
            </a:custGeom>
            <a:solidFill>
              <a:srgbClr val="FADED0"/>
            </a:solidFill>
          </p:spPr>
        </p:sp>
      </p:grpSp>
      <p:sp>
        <p:nvSpPr>
          <p:cNvPr id="2" name="TextBox 2"/>
          <p:cNvSpPr txBox="1"/>
          <p:nvPr/>
        </p:nvSpPr>
        <p:spPr>
          <a:xfrm>
            <a:off x="344892" y="199929"/>
            <a:ext cx="6677382" cy="21039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00"/>
              </a:lnSpc>
            </a:pPr>
            <a:r>
              <a:rPr lang="en-US" sz="6000" spc="6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morant Garamond Medium Bold"/>
              </a:rPr>
              <a:t>ИЗВОР</a:t>
            </a:r>
          </a:p>
          <a:p>
            <a:pPr>
              <a:lnSpc>
                <a:spcPts val="8400"/>
              </a:lnSpc>
            </a:pPr>
            <a:r>
              <a:rPr lang="en-US" sz="6000" spc="6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morant Garamond Medium Bold"/>
              </a:rPr>
              <a:t>ИНФРОМИСАЊА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7708632" y="62278"/>
            <a:ext cx="10235024" cy="31811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8400"/>
              </a:lnSpc>
            </a:pPr>
            <a:r>
              <a:rPr lang="en-US" sz="5400" spc="6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morant Garamond Medium Bold"/>
              </a:rPr>
              <a:t>ПРАЋЕЊЕ ДНЕ</a:t>
            </a:r>
            <a:r>
              <a:rPr lang="sr-Cyrl-RS" sz="5400" spc="6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morant Garamond Medium Bold"/>
              </a:rPr>
              <a:t>ВН</a:t>
            </a:r>
            <a:r>
              <a:rPr lang="en-US" sz="5400" spc="6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morant Garamond Medium Bold"/>
              </a:rPr>
              <a:t>ОПОЛИТИЧКИХ ДЕШАВАЊА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296942" y="2705100"/>
            <a:ext cx="8869375" cy="7285171"/>
            <a:chOff x="1331931" y="51034"/>
            <a:chExt cx="11352069" cy="9348445"/>
          </a:xfrm>
        </p:grpSpPr>
        <p:sp>
          <p:nvSpPr>
            <p:cNvPr id="5" name="TextBox 5"/>
            <p:cNvSpPr txBox="1"/>
            <p:nvPr/>
          </p:nvSpPr>
          <p:spPr>
            <a:xfrm>
              <a:off x="1700167" y="8277875"/>
              <a:ext cx="3403292" cy="10633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11"/>
                </a:lnSpc>
              </a:pPr>
              <a:r>
                <a:rPr lang="en-US" sz="2600" b="1" dirty="0" err="1">
                  <a:solidFill>
                    <a:srgbClr val="000000"/>
                  </a:solidFill>
                  <a:latin typeface="Telegraf"/>
                </a:rPr>
                <a:t>интернет</a:t>
              </a:r>
              <a:r>
                <a:rPr lang="en-US" sz="2600" b="1" dirty="0">
                  <a:solidFill>
                    <a:srgbClr val="000000"/>
                  </a:solidFill>
                  <a:latin typeface="Telegraf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Telegraf"/>
                </a:rPr>
                <a:t>новине</a:t>
              </a:r>
              <a:endParaRPr lang="en-US" sz="2600" b="1" dirty="0">
                <a:solidFill>
                  <a:srgbClr val="000000"/>
                </a:solidFill>
                <a:latin typeface="Telegraf"/>
              </a:endParaRPr>
            </a:p>
            <a:p>
              <a:pPr algn="ctr">
                <a:lnSpc>
                  <a:spcPts val="3311"/>
                </a:lnSpc>
              </a:pPr>
              <a:r>
                <a:rPr lang="en-US" sz="2600" b="1" dirty="0">
                  <a:solidFill>
                    <a:srgbClr val="000000"/>
                  </a:solidFill>
                  <a:latin typeface="Telegraf"/>
                </a:rPr>
                <a:t>40%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10540548" y="2619224"/>
              <a:ext cx="2143452" cy="11216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11"/>
                </a:lnSpc>
              </a:pPr>
              <a:r>
                <a:rPr lang="en-US" sz="2600" b="1" dirty="0" err="1">
                  <a:solidFill>
                    <a:srgbClr val="000000"/>
                  </a:solidFill>
                  <a:latin typeface="Telegraf"/>
                </a:rPr>
                <a:t>телевизија</a:t>
              </a:r>
              <a:endParaRPr lang="en-US" sz="2600" b="1" dirty="0">
                <a:solidFill>
                  <a:srgbClr val="000000"/>
                </a:solidFill>
                <a:latin typeface="Telegraf"/>
              </a:endParaRPr>
            </a:p>
            <a:p>
              <a:pPr algn="ctr">
                <a:lnSpc>
                  <a:spcPts val="3311"/>
                </a:lnSpc>
              </a:pPr>
              <a:r>
                <a:rPr lang="en-US" sz="2600" b="1" dirty="0">
                  <a:solidFill>
                    <a:srgbClr val="000000"/>
                  </a:solidFill>
                  <a:latin typeface="Telegraf"/>
                </a:rPr>
                <a:t>27.2%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331931" y="1503438"/>
              <a:ext cx="3557763" cy="108609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11"/>
                </a:lnSpc>
              </a:pPr>
              <a:r>
                <a:rPr lang="en-US" sz="2600" b="1" dirty="0" err="1">
                  <a:solidFill>
                    <a:srgbClr val="000000"/>
                  </a:solidFill>
                  <a:latin typeface="Telegraf"/>
                </a:rPr>
                <a:t>друштвене</a:t>
              </a:r>
              <a:r>
                <a:rPr lang="en-US" sz="2600" b="1" dirty="0">
                  <a:solidFill>
                    <a:srgbClr val="000000"/>
                  </a:solidFill>
                  <a:latin typeface="Telegraf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Telegraf"/>
                </a:rPr>
                <a:t>мреже</a:t>
              </a:r>
              <a:endParaRPr lang="en-US" sz="2600" b="1" dirty="0">
                <a:solidFill>
                  <a:srgbClr val="000000"/>
                </a:solidFill>
                <a:latin typeface="Telegraf"/>
              </a:endParaRPr>
            </a:p>
            <a:p>
              <a:pPr algn="ctr">
                <a:lnSpc>
                  <a:spcPts val="3311"/>
                </a:lnSpc>
              </a:pPr>
              <a:r>
                <a:rPr lang="en-US" sz="2600" b="1" dirty="0">
                  <a:solidFill>
                    <a:srgbClr val="000000"/>
                  </a:solidFill>
                  <a:latin typeface="Telegraf"/>
                </a:rPr>
                <a:t>26.5%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6246056" y="51034"/>
              <a:ext cx="3526112" cy="10633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11"/>
                </a:lnSpc>
              </a:pPr>
              <a:r>
                <a:rPr lang="en-US" sz="2600" b="1" dirty="0" err="1">
                  <a:solidFill>
                    <a:srgbClr val="000000"/>
                  </a:solidFill>
                  <a:latin typeface="Telegraf"/>
                </a:rPr>
                <a:t>штампани</a:t>
              </a:r>
              <a:r>
                <a:rPr lang="en-US" sz="2600" b="1" dirty="0">
                  <a:solidFill>
                    <a:srgbClr val="000000"/>
                  </a:solidFill>
                  <a:latin typeface="Telegraf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Telegraf"/>
                </a:rPr>
                <a:t>медији</a:t>
              </a:r>
              <a:endParaRPr lang="en-US" sz="2600" b="1" dirty="0">
                <a:solidFill>
                  <a:srgbClr val="000000"/>
                </a:solidFill>
                <a:latin typeface="Telegraf"/>
              </a:endParaRPr>
            </a:p>
            <a:p>
              <a:pPr algn="ctr">
                <a:lnSpc>
                  <a:spcPts val="3311"/>
                </a:lnSpc>
              </a:pPr>
              <a:r>
                <a:rPr lang="en-US" sz="2600" b="1" dirty="0">
                  <a:solidFill>
                    <a:srgbClr val="000000"/>
                  </a:solidFill>
                  <a:latin typeface="Telegraf"/>
                </a:rPr>
                <a:t>5.2%</a:t>
              </a:r>
            </a:p>
          </p:txBody>
        </p:sp>
        <p:grpSp>
          <p:nvGrpSpPr>
            <p:cNvPr id="9" name="Group 9"/>
            <p:cNvGrpSpPr>
              <a:grpSpLocks noChangeAspect="1"/>
            </p:cNvGrpSpPr>
            <p:nvPr/>
          </p:nvGrpSpPr>
          <p:grpSpPr>
            <a:xfrm>
              <a:off x="3236677" y="1295525"/>
              <a:ext cx="8118653" cy="8103954"/>
              <a:chOff x="-43053" y="0"/>
              <a:chExt cx="2623452" cy="2618702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1270000" y="0"/>
                <a:ext cx="467205" cy="679530"/>
              </a:xfrm>
              <a:custGeom>
                <a:avLst/>
                <a:gdLst/>
                <a:ahLst/>
                <a:cxnLst/>
                <a:rect l="l" t="t" r="r" b="b"/>
                <a:pathLst>
                  <a:path w="467205" h="679530">
                    <a:moveTo>
                      <a:pt x="0" y="0"/>
                    </a:moveTo>
                    <a:lnTo>
                      <a:pt x="0" y="0"/>
                    </a:lnTo>
                    <a:cubicBezTo>
                      <a:pt x="159954" y="0"/>
                      <a:pt x="318468" y="30216"/>
                      <a:pt x="467205" y="89060"/>
                    </a:cubicBezTo>
                    <a:lnTo>
                      <a:pt x="233602" y="679530"/>
                    </a:lnTo>
                    <a:cubicBezTo>
                      <a:pt x="159234" y="650108"/>
                      <a:pt x="79977" y="635000"/>
                      <a:pt x="0" y="635000"/>
                    </a:cubicBezTo>
                    <a:close/>
                  </a:path>
                </a:pathLst>
              </a:custGeom>
              <a:solidFill>
                <a:srgbClr val="B1C9EB"/>
              </a:solidFill>
            </p:spPr>
          </p:sp>
          <p:sp>
            <p:nvSpPr>
              <p:cNvPr id="11" name="Freeform 11"/>
              <p:cNvSpPr/>
              <p:nvPr/>
            </p:nvSpPr>
            <p:spPr>
              <a:xfrm>
                <a:off x="1462731" y="67185"/>
                <a:ext cx="1117668" cy="1828285"/>
              </a:xfrm>
              <a:custGeom>
                <a:avLst/>
                <a:gdLst/>
                <a:ahLst/>
                <a:cxnLst/>
                <a:rect l="l" t="t" r="r" b="b"/>
                <a:pathLst>
                  <a:path w="1117668" h="1828285">
                    <a:moveTo>
                      <a:pt x="203799" y="0"/>
                    </a:moveTo>
                    <a:cubicBezTo>
                      <a:pt x="562225" y="121460"/>
                      <a:pt x="847809" y="396439"/>
                      <a:pt x="982739" y="750014"/>
                    </a:cubicBezTo>
                    <a:cubicBezTo>
                      <a:pt x="1117668" y="1103589"/>
                      <a:pt x="1087884" y="1498918"/>
                      <a:pt x="901500" y="1828285"/>
                    </a:cubicBezTo>
                    <a:lnTo>
                      <a:pt x="348851" y="1515550"/>
                    </a:lnTo>
                    <a:cubicBezTo>
                      <a:pt x="442042" y="1350867"/>
                      <a:pt x="456935" y="1153202"/>
                      <a:pt x="389470" y="976415"/>
                    </a:cubicBezTo>
                    <a:cubicBezTo>
                      <a:pt x="322005" y="799627"/>
                      <a:pt x="179213" y="662137"/>
                      <a:pt x="0" y="601408"/>
                    </a:cubicBezTo>
                    <a:close/>
                  </a:path>
                </a:pathLst>
              </a:custGeom>
              <a:solidFill>
                <a:srgbClr val="999CC0"/>
              </a:solidFill>
            </p:spPr>
          </p:sp>
          <p:sp>
            <p:nvSpPr>
              <p:cNvPr id="12" name="Freeform 12"/>
              <p:cNvSpPr/>
              <p:nvPr/>
            </p:nvSpPr>
            <p:spPr>
              <a:xfrm>
                <a:off x="8152" y="1341831"/>
                <a:ext cx="2397027" cy="1276871"/>
              </a:xfrm>
              <a:custGeom>
                <a:avLst/>
                <a:gdLst/>
                <a:ahLst/>
                <a:cxnLst/>
                <a:rect l="l" t="t" r="r" b="b"/>
                <a:pathLst>
                  <a:path w="2397027" h="1276871">
                    <a:moveTo>
                      <a:pt x="2397027" y="497616"/>
                    </a:moveTo>
                    <a:cubicBezTo>
                      <a:pt x="2145070" y="999885"/>
                      <a:pt x="1592996" y="1276871"/>
                      <a:pt x="1039735" y="1178595"/>
                    </a:cubicBezTo>
                    <a:cubicBezTo>
                      <a:pt x="486473" y="1080319"/>
                      <a:pt x="63564" y="630147"/>
                      <a:pt x="0" y="71832"/>
                    </a:cubicBezTo>
                    <a:lnTo>
                      <a:pt x="630924" y="0"/>
                    </a:lnTo>
                    <a:cubicBezTo>
                      <a:pt x="662706" y="279158"/>
                      <a:pt x="874161" y="504244"/>
                      <a:pt x="1150791" y="553382"/>
                    </a:cubicBezTo>
                    <a:cubicBezTo>
                      <a:pt x="1427422" y="602520"/>
                      <a:pt x="1703459" y="464027"/>
                      <a:pt x="1829437" y="212892"/>
                    </a:cubicBezTo>
                    <a:close/>
                  </a:path>
                </a:pathLst>
              </a:custGeom>
              <a:solidFill>
                <a:srgbClr val="817092"/>
              </a:solidFill>
            </p:spPr>
          </p:sp>
          <p:sp>
            <p:nvSpPr>
              <p:cNvPr id="13" name="Freeform 13"/>
              <p:cNvSpPr/>
              <p:nvPr/>
            </p:nvSpPr>
            <p:spPr>
              <a:xfrm>
                <a:off x="-43053" y="232"/>
                <a:ext cx="1300915" cy="1476317"/>
              </a:xfrm>
              <a:custGeom>
                <a:avLst/>
                <a:gdLst/>
                <a:ahLst/>
                <a:cxnLst/>
                <a:rect l="l" t="t" r="r" b="b"/>
                <a:pathLst>
                  <a:path w="1300915" h="1476317">
                    <a:moveTo>
                      <a:pt x="59962" y="1476317"/>
                    </a:moveTo>
                    <a:cubicBezTo>
                      <a:pt x="0" y="1112543"/>
                      <a:pt x="101080" y="740666"/>
                      <a:pt x="336941" y="457299"/>
                    </a:cubicBezTo>
                    <a:cubicBezTo>
                      <a:pt x="572803" y="173932"/>
                      <a:pt x="920163" y="7047"/>
                      <a:pt x="1288778" y="0"/>
                    </a:cubicBezTo>
                    <a:lnTo>
                      <a:pt x="1300916" y="634884"/>
                    </a:lnTo>
                    <a:cubicBezTo>
                      <a:pt x="1116608" y="638408"/>
                      <a:pt x="942928" y="721850"/>
                      <a:pt x="824997" y="863533"/>
                    </a:cubicBezTo>
                    <a:cubicBezTo>
                      <a:pt x="707067" y="1005217"/>
                      <a:pt x="656527" y="1191155"/>
                      <a:pt x="686507" y="1373043"/>
                    </a:cubicBezTo>
                    <a:close/>
                  </a:path>
                </a:pathLst>
              </a:custGeom>
              <a:solidFill>
                <a:srgbClr val="674863"/>
              </a:solidFill>
            </p:spPr>
          </p:sp>
          <p:sp>
            <p:nvSpPr>
              <p:cNvPr id="14" name="Freeform 14"/>
              <p:cNvSpPr/>
              <p:nvPr/>
            </p:nvSpPr>
            <p:spPr>
              <a:xfrm>
                <a:off x="1182294" y="0"/>
                <a:ext cx="87643" cy="636516"/>
              </a:xfrm>
              <a:custGeom>
                <a:avLst/>
                <a:gdLst/>
                <a:ahLst/>
                <a:cxnLst/>
                <a:rect l="l" t="t" r="r" b="b"/>
                <a:pathLst>
                  <a:path w="87643" h="636516">
                    <a:moveTo>
                      <a:pt x="0" y="3032"/>
                    </a:moveTo>
                    <a:cubicBezTo>
                      <a:pt x="29149" y="1014"/>
                      <a:pt x="58360" y="3"/>
                      <a:pt x="87579" y="0"/>
                    </a:cubicBezTo>
                    <a:lnTo>
                      <a:pt x="87643" y="635000"/>
                    </a:lnTo>
                    <a:cubicBezTo>
                      <a:pt x="73033" y="635001"/>
                      <a:pt x="58428" y="635507"/>
                      <a:pt x="43853" y="636516"/>
                    </a:cubicBezTo>
                    <a:close/>
                  </a:path>
                </a:pathLst>
              </a:custGeom>
              <a:solidFill>
                <a:srgbClr val="492435"/>
              </a:solidFill>
            </p:spPr>
          </p:sp>
        </p:grpSp>
      </p:grpSp>
      <p:grpSp>
        <p:nvGrpSpPr>
          <p:cNvPr id="15" name="Group 15"/>
          <p:cNvGrpSpPr/>
          <p:nvPr/>
        </p:nvGrpSpPr>
        <p:grpSpPr>
          <a:xfrm>
            <a:off x="9852675" y="3142127"/>
            <a:ext cx="8223417" cy="6754041"/>
            <a:chOff x="107791" y="229851"/>
            <a:chExt cx="10042062" cy="8795561"/>
          </a:xfrm>
        </p:grpSpPr>
        <p:sp>
          <p:nvSpPr>
            <p:cNvPr id="16" name="TextBox 16"/>
            <p:cNvSpPr txBox="1"/>
            <p:nvPr/>
          </p:nvSpPr>
          <p:spPr>
            <a:xfrm>
              <a:off x="107791" y="7645666"/>
              <a:ext cx="1735819" cy="11564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500"/>
                </a:lnSpc>
              </a:pPr>
              <a:r>
                <a:rPr lang="en-US" sz="2600" b="1" dirty="0" err="1">
                  <a:solidFill>
                    <a:srgbClr val="000000"/>
                  </a:solidFill>
                  <a:latin typeface="Telegraf"/>
                </a:rPr>
                <a:t>понекад</a:t>
              </a:r>
              <a:endParaRPr lang="en-US" sz="2600" b="1" dirty="0">
                <a:solidFill>
                  <a:srgbClr val="000000"/>
                </a:solidFill>
                <a:latin typeface="Telegraf"/>
              </a:endParaRPr>
            </a:p>
            <a:p>
              <a:pPr algn="ctr">
                <a:lnSpc>
                  <a:spcPts val="3500"/>
                </a:lnSpc>
              </a:pPr>
              <a:r>
                <a:rPr lang="en-US" sz="2600" b="1" dirty="0">
                  <a:solidFill>
                    <a:srgbClr val="000000"/>
                  </a:solidFill>
                  <a:latin typeface="Telegraf"/>
                </a:rPr>
                <a:t>50.9%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8442828" y="2068919"/>
              <a:ext cx="1707025" cy="115561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500"/>
                </a:lnSpc>
              </a:pPr>
              <a:r>
                <a:rPr lang="en-US" sz="2600" b="1" dirty="0" err="1">
                  <a:solidFill>
                    <a:srgbClr val="000000"/>
                  </a:solidFill>
                  <a:latin typeface="Telegraf"/>
                </a:rPr>
                <a:t>да</a:t>
              </a:r>
              <a:endParaRPr lang="en-US" sz="2600" b="1" dirty="0">
                <a:solidFill>
                  <a:srgbClr val="000000"/>
                </a:solidFill>
                <a:latin typeface="Telegraf"/>
              </a:endParaRPr>
            </a:p>
            <a:p>
              <a:pPr algn="ctr">
                <a:lnSpc>
                  <a:spcPts val="3500"/>
                </a:lnSpc>
              </a:pPr>
              <a:r>
                <a:rPr lang="en-US" sz="2600" b="1" dirty="0">
                  <a:solidFill>
                    <a:srgbClr val="000000"/>
                  </a:solidFill>
                  <a:latin typeface="Telegraf"/>
                </a:rPr>
                <a:t>35.6%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1901088" y="229851"/>
              <a:ext cx="1445833" cy="115561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500"/>
                </a:lnSpc>
              </a:pPr>
              <a:r>
                <a:rPr lang="en-US" sz="2600" b="1" dirty="0" err="1">
                  <a:solidFill>
                    <a:srgbClr val="000000"/>
                  </a:solidFill>
                  <a:latin typeface="Telegraf"/>
                </a:rPr>
                <a:t>не</a:t>
              </a:r>
              <a:endParaRPr lang="en-US" sz="2600" b="1" dirty="0">
                <a:solidFill>
                  <a:srgbClr val="000000"/>
                </a:solidFill>
                <a:latin typeface="Telegraf"/>
              </a:endParaRPr>
            </a:p>
            <a:p>
              <a:pPr algn="ctr">
                <a:lnSpc>
                  <a:spcPts val="3500"/>
                </a:lnSpc>
              </a:pPr>
              <a:r>
                <a:rPr lang="en-US" sz="2600" b="1" dirty="0">
                  <a:solidFill>
                    <a:srgbClr val="000000"/>
                  </a:solidFill>
                  <a:latin typeface="Telegraf"/>
                </a:rPr>
                <a:t>13.5%</a:t>
              </a:r>
            </a:p>
          </p:txBody>
        </p:sp>
        <p:grpSp>
          <p:nvGrpSpPr>
            <p:cNvPr id="19" name="Group 19"/>
            <p:cNvGrpSpPr>
              <a:grpSpLocks noChangeAspect="1"/>
            </p:cNvGrpSpPr>
            <p:nvPr/>
          </p:nvGrpSpPr>
          <p:grpSpPr>
            <a:xfrm>
              <a:off x="858462" y="994633"/>
              <a:ext cx="8030779" cy="8030779"/>
              <a:chOff x="0" y="0"/>
              <a:chExt cx="2540000" cy="2540000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1270000" y="0"/>
                <a:ext cx="1362048" cy="2103610"/>
              </a:xfrm>
              <a:custGeom>
                <a:avLst/>
                <a:gdLst/>
                <a:ahLst/>
                <a:cxnLst/>
                <a:rect l="l" t="t" r="r" b="b"/>
                <a:pathLst>
                  <a:path w="1362048" h="2103610">
                    <a:moveTo>
                      <a:pt x="0" y="0"/>
                    </a:moveTo>
                    <a:cubicBezTo>
                      <a:pt x="497672" y="0"/>
                      <a:pt x="949482" y="290683"/>
                      <a:pt x="1155765" y="743590"/>
                    </a:cubicBezTo>
                    <a:cubicBezTo>
                      <a:pt x="1362048" y="1196496"/>
                      <a:pt x="1284785" y="1728153"/>
                      <a:pt x="958121" y="2103610"/>
                    </a:cubicBezTo>
                    <a:lnTo>
                      <a:pt x="479060" y="1686805"/>
                    </a:lnTo>
                    <a:cubicBezTo>
                      <a:pt x="642393" y="1499077"/>
                      <a:pt x="681024" y="1233248"/>
                      <a:pt x="577882" y="1006795"/>
                    </a:cubicBezTo>
                    <a:cubicBezTo>
                      <a:pt x="474741" y="780341"/>
                      <a:pt x="248836" y="635000"/>
                      <a:pt x="0" y="635000"/>
                    </a:cubicBezTo>
                    <a:close/>
                  </a:path>
                </a:pathLst>
              </a:custGeom>
              <a:solidFill>
                <a:srgbClr val="31356E"/>
              </a:solidFill>
            </p:spPr>
          </p:sp>
          <p:sp>
            <p:nvSpPr>
              <p:cNvPr id="21" name="Freeform 21"/>
              <p:cNvSpPr/>
              <p:nvPr/>
            </p:nvSpPr>
            <p:spPr>
              <a:xfrm>
                <a:off x="-82813" y="383571"/>
                <a:ext cx="2351400" cy="2219544"/>
              </a:xfrm>
              <a:custGeom>
                <a:avLst/>
                <a:gdLst/>
                <a:ahLst/>
                <a:cxnLst/>
                <a:rect l="l" t="t" r="r" b="b"/>
                <a:pathLst>
                  <a:path w="2351400" h="2219544">
                    <a:moveTo>
                      <a:pt x="2351399" y="1671111"/>
                    </a:moveTo>
                    <a:cubicBezTo>
                      <a:pt x="2061079" y="2040573"/>
                      <a:pt x="1590488" y="2219545"/>
                      <a:pt x="1128026" y="2136377"/>
                    </a:cubicBezTo>
                    <a:cubicBezTo>
                      <a:pt x="665564" y="2053209"/>
                      <a:pt x="286814" y="1721494"/>
                      <a:pt x="143407" y="1274032"/>
                    </a:cubicBezTo>
                    <a:cubicBezTo>
                      <a:pt x="0" y="826570"/>
                      <a:pt x="115373" y="336492"/>
                      <a:pt x="443338" y="0"/>
                    </a:cubicBezTo>
                    <a:lnTo>
                      <a:pt x="898076" y="443215"/>
                    </a:lnTo>
                    <a:cubicBezTo>
                      <a:pt x="734093" y="611461"/>
                      <a:pt x="676406" y="856499"/>
                      <a:pt x="748110" y="1080231"/>
                    </a:cubicBezTo>
                    <a:cubicBezTo>
                      <a:pt x="819813" y="1303962"/>
                      <a:pt x="1009188" y="1469820"/>
                      <a:pt x="1240419" y="1511403"/>
                    </a:cubicBezTo>
                    <a:cubicBezTo>
                      <a:pt x="1471651" y="1552987"/>
                      <a:pt x="1706946" y="1463501"/>
                      <a:pt x="1852106" y="1278770"/>
                    </a:cubicBezTo>
                    <a:close/>
                  </a:path>
                </a:pathLst>
              </a:custGeom>
              <a:solidFill>
                <a:srgbClr val="704E85"/>
              </a:solidFill>
            </p:spPr>
          </p:sp>
          <p:sp>
            <p:nvSpPr>
              <p:cNvPr id="22" name="Freeform 22"/>
              <p:cNvSpPr/>
              <p:nvPr/>
            </p:nvSpPr>
            <p:spPr>
              <a:xfrm>
                <a:off x="317359" y="0"/>
                <a:ext cx="952578" cy="850067"/>
              </a:xfrm>
              <a:custGeom>
                <a:avLst/>
                <a:gdLst/>
                <a:ahLst/>
                <a:cxnLst/>
                <a:rect l="l" t="t" r="r" b="b"/>
                <a:pathLst>
                  <a:path w="952578" h="850067">
                    <a:moveTo>
                      <a:pt x="0" y="430134"/>
                    </a:moveTo>
                    <a:cubicBezTo>
                      <a:pt x="241062" y="156703"/>
                      <a:pt x="587993" y="36"/>
                      <a:pt x="952514" y="0"/>
                    </a:cubicBezTo>
                    <a:lnTo>
                      <a:pt x="952578" y="635000"/>
                    </a:lnTo>
                    <a:cubicBezTo>
                      <a:pt x="770317" y="635018"/>
                      <a:pt x="596851" y="713351"/>
                      <a:pt x="476320" y="850067"/>
                    </a:cubicBezTo>
                    <a:close/>
                  </a:path>
                </a:pathLst>
              </a:custGeom>
              <a:solidFill>
                <a:srgbClr val="A66C98"/>
              </a:solidFill>
            </p:spPr>
          </p:sp>
          <p:sp>
            <p:nvSpPr>
              <p:cNvPr id="23" name="Freeform 23"/>
              <p:cNvSpPr/>
              <p:nvPr/>
            </p:nvSpPr>
            <p:spPr>
              <a:xfrm>
                <a:off x="1270000" y="0"/>
                <a:ext cx="127" cy="635000"/>
              </a:xfrm>
              <a:custGeom>
                <a:avLst/>
                <a:gdLst/>
                <a:ahLst/>
                <a:cxnLst/>
                <a:rect l="l" t="t" r="r" b="b"/>
                <a:pathLst>
                  <a:path w="127" h="635000">
                    <a:moveTo>
                      <a:pt x="0" y="0"/>
                    </a:moveTo>
                    <a:cubicBezTo>
                      <a:pt x="42" y="0"/>
                      <a:pt x="85" y="0"/>
                      <a:pt x="127" y="0"/>
                    </a:cubicBezTo>
                    <a:lnTo>
                      <a:pt x="63" y="635000"/>
                    </a:lnTo>
                    <a:cubicBezTo>
                      <a:pt x="42" y="635000"/>
                      <a:pt x="21" y="635000"/>
                      <a:pt x="0" y="635000"/>
                    </a:cubicBezTo>
                    <a:close/>
                  </a:path>
                </a:pathLst>
              </a:custGeom>
              <a:solidFill>
                <a:srgbClr val="D690AA"/>
              </a:solidFill>
            </p:spPr>
          </p:sp>
        </p:grpSp>
      </p:grpSp>
    </p:spTree>
  </p:cSld>
  <p:clrMapOvr>
    <a:masterClrMapping/>
  </p:clrMapOvr>
  <p:transition spd="slow">
    <p:cover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C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22996" y="201234"/>
            <a:ext cx="7703900" cy="12037344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809532" y="3086100"/>
            <a:ext cx="6292811" cy="33025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80"/>
              </a:lnSpc>
              <a:spcBef>
                <a:spcPct val="0"/>
              </a:spcBef>
            </a:pPr>
            <a:r>
              <a:rPr lang="en-US" sz="3700" spc="37" dirty="0">
                <a:solidFill>
                  <a:srgbClr val="1722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morant Garamond Medium Bold"/>
              </a:rPr>
              <a:t>ПРАЋЕЊЕ РАДА МИНИСТАРСТВА ЗА ЗАПОШЉАВАЊЕ, БОРАЧКА И СОЦИЈАЛНА ПИТАЊА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7703900" y="445206"/>
            <a:ext cx="9919737" cy="9692736"/>
            <a:chOff x="0" y="-85725"/>
            <a:chExt cx="11389481" cy="12923648"/>
          </a:xfrm>
        </p:grpSpPr>
        <p:sp>
          <p:nvSpPr>
            <p:cNvPr id="5" name="TextBox 5"/>
            <p:cNvSpPr txBox="1"/>
            <p:nvPr/>
          </p:nvSpPr>
          <p:spPr>
            <a:xfrm>
              <a:off x="1416811" y="12167786"/>
              <a:ext cx="3074907" cy="6701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059"/>
                </a:lnSpc>
              </a:pPr>
              <a:r>
                <a:rPr lang="en-US" sz="3200" b="1" dirty="0" err="1">
                  <a:solidFill>
                    <a:srgbClr val="000000"/>
                  </a:solidFill>
                  <a:latin typeface="Telegraf Bold"/>
                </a:rPr>
                <a:t>да</a:t>
              </a:r>
              <a:endParaRPr lang="en-US" sz="3200" b="1" dirty="0">
                <a:solidFill>
                  <a:srgbClr val="000000"/>
                </a:solidFill>
                <a:latin typeface="Telegraf Bold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4865692" y="12167786"/>
              <a:ext cx="3074907" cy="6701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059"/>
                </a:lnSpc>
              </a:pPr>
              <a:r>
                <a:rPr lang="en-US" sz="3200" b="1" dirty="0" err="1">
                  <a:solidFill>
                    <a:srgbClr val="000000"/>
                  </a:solidFill>
                  <a:latin typeface="Telegraf Bold"/>
                </a:rPr>
                <a:t>понекад</a:t>
              </a:r>
              <a:endParaRPr lang="en-US" sz="3200" b="1" dirty="0">
                <a:solidFill>
                  <a:srgbClr val="000000"/>
                </a:solidFill>
                <a:latin typeface="Telegraf Bold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8314574" y="12167786"/>
              <a:ext cx="3074907" cy="6701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059"/>
                </a:lnSpc>
              </a:pPr>
              <a:r>
                <a:rPr lang="en-US" sz="3200" b="1" dirty="0" err="1">
                  <a:solidFill>
                    <a:srgbClr val="000000"/>
                  </a:solidFill>
                  <a:latin typeface="Telegraf Bold"/>
                </a:rPr>
                <a:t>не</a:t>
              </a:r>
              <a:endParaRPr lang="en-US" sz="3200" b="1" dirty="0">
                <a:solidFill>
                  <a:srgbClr val="000000"/>
                </a:solidFill>
                <a:latin typeface="Telegraf Bold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12402" y="-85725"/>
              <a:ext cx="1158875" cy="6701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4059"/>
                </a:lnSpc>
              </a:pPr>
              <a:r>
                <a:rPr lang="en-US" sz="2900" dirty="0">
                  <a:solidFill>
                    <a:srgbClr val="000000"/>
                  </a:solidFill>
                  <a:latin typeface="Telegraf Bold"/>
                </a:rPr>
                <a:t> 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5953" y="2257429"/>
              <a:ext cx="1165324" cy="6701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4059"/>
                </a:lnSpc>
              </a:pPr>
              <a:r>
                <a:rPr lang="en-US" sz="2900" dirty="0">
                  <a:solidFill>
                    <a:srgbClr val="000000"/>
                  </a:solidFill>
                  <a:latin typeface="Telegraf Bold"/>
                </a:rPr>
                <a:t> 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3395" y="4600584"/>
              <a:ext cx="1157883" cy="6701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4059"/>
                </a:lnSpc>
              </a:pPr>
              <a:endParaRPr lang="en-US" sz="2900" dirty="0">
                <a:solidFill>
                  <a:srgbClr val="000000"/>
                </a:solidFill>
                <a:latin typeface="Telegraf Bold"/>
              </a:endParaRP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6943738"/>
              <a:ext cx="1171277" cy="6701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4059"/>
                </a:lnSpc>
              </a:pPr>
              <a:endParaRPr lang="en-US" sz="2900" dirty="0">
                <a:solidFill>
                  <a:srgbClr val="000000"/>
                </a:solidFill>
                <a:latin typeface="Telegraf Bold"/>
              </a:endParaRP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83592" y="9286892"/>
              <a:ext cx="1087686" cy="6701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4059"/>
                </a:lnSpc>
              </a:pPr>
              <a:endParaRPr lang="en-US" sz="2900" dirty="0">
                <a:solidFill>
                  <a:srgbClr val="000000"/>
                </a:solidFill>
                <a:latin typeface="Telegraf Bold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692795" y="11630047"/>
              <a:ext cx="478482" cy="6701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4059"/>
                </a:lnSpc>
              </a:pPr>
              <a:r>
                <a:rPr lang="en-US" sz="2900" dirty="0">
                  <a:solidFill>
                    <a:srgbClr val="000000"/>
                  </a:solidFill>
                  <a:latin typeface="Telegraf Bold"/>
                </a:rPr>
                <a:t> </a:t>
              </a:r>
            </a:p>
          </p:txBody>
        </p:sp>
        <p:grpSp>
          <p:nvGrpSpPr>
            <p:cNvPr id="14" name="Group 14"/>
            <p:cNvGrpSpPr>
              <a:grpSpLocks noChangeAspect="1"/>
            </p:cNvGrpSpPr>
            <p:nvPr/>
          </p:nvGrpSpPr>
          <p:grpSpPr>
            <a:xfrm>
              <a:off x="1416811" y="763032"/>
              <a:ext cx="9972670" cy="11244946"/>
              <a:chOff x="0" y="470826"/>
              <a:chExt cx="9972670" cy="11244946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7047912"/>
                <a:ext cx="3074906" cy="4667859"/>
              </a:xfrm>
              <a:custGeom>
                <a:avLst/>
                <a:gdLst/>
                <a:ahLst/>
                <a:cxnLst/>
                <a:rect l="l" t="t" r="r" b="b"/>
                <a:pathLst>
                  <a:path w="3074907" h="3567944">
                    <a:moveTo>
                      <a:pt x="0" y="3567945"/>
                    </a:moveTo>
                    <a:lnTo>
                      <a:pt x="0" y="245992"/>
                    </a:lnTo>
                    <a:cubicBezTo>
                      <a:pt x="0" y="110135"/>
                      <a:pt x="110135" y="0"/>
                      <a:pt x="245993" y="0"/>
                    </a:cubicBezTo>
                    <a:lnTo>
                      <a:pt x="2828914" y="0"/>
                    </a:lnTo>
                    <a:cubicBezTo>
                      <a:pt x="2964772" y="0"/>
                      <a:pt x="3074906" y="110135"/>
                      <a:pt x="3074907" y="245992"/>
                    </a:cubicBezTo>
                    <a:lnTo>
                      <a:pt x="3074907" y="3567945"/>
                    </a:lnTo>
                    <a:close/>
                  </a:path>
                </a:pathLst>
              </a:custGeom>
              <a:solidFill>
                <a:srgbClr val="172242"/>
              </a:solidFill>
            </p:spPr>
          </p:sp>
          <p:sp>
            <p:nvSpPr>
              <p:cNvPr id="16" name="Freeform 16"/>
              <p:cNvSpPr/>
              <p:nvPr/>
            </p:nvSpPr>
            <p:spPr>
              <a:xfrm>
                <a:off x="3448882" y="470826"/>
                <a:ext cx="3074906" cy="11244946"/>
              </a:xfrm>
              <a:custGeom>
                <a:avLst/>
                <a:gdLst/>
                <a:ahLst/>
                <a:cxnLst/>
                <a:rect l="l" t="t" r="r" b="b"/>
                <a:pathLst>
                  <a:path w="3074907" h="10363092">
                    <a:moveTo>
                      <a:pt x="0" y="10363093"/>
                    </a:moveTo>
                    <a:lnTo>
                      <a:pt x="0" y="245993"/>
                    </a:lnTo>
                    <a:cubicBezTo>
                      <a:pt x="0" y="180752"/>
                      <a:pt x="25917" y="118183"/>
                      <a:pt x="72049" y="72050"/>
                    </a:cubicBezTo>
                    <a:cubicBezTo>
                      <a:pt x="118182" y="25917"/>
                      <a:pt x="180751" y="0"/>
                      <a:pt x="245992" y="1"/>
                    </a:cubicBezTo>
                    <a:lnTo>
                      <a:pt x="2828914" y="1"/>
                    </a:lnTo>
                    <a:cubicBezTo>
                      <a:pt x="2894155" y="0"/>
                      <a:pt x="2956724" y="25917"/>
                      <a:pt x="3002857" y="72050"/>
                    </a:cubicBezTo>
                    <a:cubicBezTo>
                      <a:pt x="3048990" y="118183"/>
                      <a:pt x="3074907" y="180752"/>
                      <a:pt x="3074907" y="245993"/>
                    </a:cubicBezTo>
                    <a:lnTo>
                      <a:pt x="3074907" y="10363093"/>
                    </a:lnTo>
                    <a:close/>
                  </a:path>
                </a:pathLst>
              </a:custGeom>
              <a:solidFill>
                <a:srgbClr val="172242"/>
              </a:solidFill>
            </p:spPr>
          </p:sp>
          <p:sp>
            <p:nvSpPr>
              <p:cNvPr id="17" name="Freeform 17"/>
              <p:cNvSpPr/>
              <p:nvPr/>
            </p:nvSpPr>
            <p:spPr>
              <a:xfrm>
                <a:off x="6897763" y="2196215"/>
                <a:ext cx="3074907" cy="9519557"/>
              </a:xfrm>
              <a:custGeom>
                <a:avLst/>
                <a:gdLst/>
                <a:ahLst/>
                <a:cxnLst/>
                <a:rect l="l" t="t" r="r" b="b"/>
                <a:pathLst>
                  <a:path w="3074907" h="9519557">
                    <a:moveTo>
                      <a:pt x="0" y="9519557"/>
                    </a:moveTo>
                    <a:lnTo>
                      <a:pt x="0" y="245993"/>
                    </a:lnTo>
                    <a:cubicBezTo>
                      <a:pt x="0" y="180751"/>
                      <a:pt x="25917" y="118182"/>
                      <a:pt x="72050" y="72050"/>
                    </a:cubicBezTo>
                    <a:cubicBezTo>
                      <a:pt x="118182" y="25917"/>
                      <a:pt x="180752" y="0"/>
                      <a:pt x="245993" y="0"/>
                    </a:cubicBezTo>
                    <a:lnTo>
                      <a:pt x="2828915" y="0"/>
                    </a:lnTo>
                    <a:cubicBezTo>
                      <a:pt x="2894156" y="0"/>
                      <a:pt x="2956725" y="25917"/>
                      <a:pt x="3002857" y="72050"/>
                    </a:cubicBezTo>
                    <a:cubicBezTo>
                      <a:pt x="3048990" y="118182"/>
                      <a:pt x="3074907" y="180751"/>
                      <a:pt x="3074907" y="245993"/>
                    </a:cubicBezTo>
                    <a:lnTo>
                      <a:pt x="3074907" y="9519557"/>
                    </a:lnTo>
                    <a:close/>
                  </a:path>
                </a:pathLst>
              </a:custGeom>
              <a:solidFill>
                <a:srgbClr val="172242"/>
              </a:solidFill>
            </p:spPr>
          </p:sp>
        </p:grpSp>
      </p:grpSp>
      <p:sp>
        <p:nvSpPr>
          <p:cNvPr id="18" name="TextBox 22">
            <a:extLst>
              <a:ext uri="{FF2B5EF4-FFF2-40B4-BE49-F238E27FC236}">
                <a16:creationId xmlns:a16="http://schemas.microsoft.com/office/drawing/2014/main" id="{AC903760-47AF-43AF-88A5-75B2C62D0167}"/>
              </a:ext>
            </a:extLst>
          </p:cNvPr>
          <p:cNvSpPr txBox="1"/>
          <p:nvPr/>
        </p:nvSpPr>
        <p:spPr>
          <a:xfrm>
            <a:off x="8937878" y="5244057"/>
            <a:ext cx="2678110" cy="7705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408"/>
              </a:lnSpc>
            </a:pPr>
            <a:r>
              <a:rPr lang="sr-Cyrl-RS" sz="4577" spc="45" dirty="0">
                <a:solidFill>
                  <a:srgbClr val="000000"/>
                </a:solidFill>
                <a:latin typeface="Telegraf"/>
              </a:rPr>
              <a:t>15</a:t>
            </a:r>
            <a:r>
              <a:rPr lang="en-US" sz="4577" spc="45" dirty="0">
                <a:solidFill>
                  <a:srgbClr val="000000"/>
                </a:solidFill>
                <a:latin typeface="Telegraf"/>
              </a:rPr>
              <a:t>.</a:t>
            </a:r>
            <a:r>
              <a:rPr lang="sr-Cyrl-RS" sz="4577" spc="45" dirty="0">
                <a:solidFill>
                  <a:srgbClr val="000000"/>
                </a:solidFill>
                <a:latin typeface="Telegraf"/>
              </a:rPr>
              <a:t>2%</a:t>
            </a:r>
            <a:endParaRPr lang="en-US" sz="4577" spc="45" dirty="0">
              <a:solidFill>
                <a:srgbClr val="000000"/>
              </a:solidFill>
              <a:latin typeface="Telegraf"/>
            </a:endParaRPr>
          </a:p>
        </p:txBody>
      </p:sp>
      <p:sp>
        <p:nvSpPr>
          <p:cNvPr id="19" name="TextBox 22">
            <a:extLst>
              <a:ext uri="{FF2B5EF4-FFF2-40B4-BE49-F238E27FC236}">
                <a16:creationId xmlns:a16="http://schemas.microsoft.com/office/drawing/2014/main" id="{91865B13-1609-49FF-AB82-9D46F9C3F66B}"/>
              </a:ext>
            </a:extLst>
          </p:cNvPr>
          <p:cNvSpPr txBox="1"/>
          <p:nvPr/>
        </p:nvSpPr>
        <p:spPr>
          <a:xfrm>
            <a:off x="11941704" y="311241"/>
            <a:ext cx="2678109" cy="7705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408"/>
              </a:lnSpc>
            </a:pPr>
            <a:r>
              <a:rPr lang="sr-Cyrl-RS" sz="4577" spc="45" dirty="0">
                <a:solidFill>
                  <a:srgbClr val="000000"/>
                </a:solidFill>
                <a:latin typeface="Telegraf"/>
              </a:rPr>
              <a:t>44</a:t>
            </a:r>
            <a:r>
              <a:rPr lang="en-US" sz="4577" spc="45" dirty="0">
                <a:solidFill>
                  <a:srgbClr val="000000"/>
                </a:solidFill>
                <a:latin typeface="Telegraf"/>
              </a:rPr>
              <a:t>.</a:t>
            </a:r>
            <a:r>
              <a:rPr lang="sr-Cyrl-RS" sz="4577" spc="45" dirty="0">
                <a:solidFill>
                  <a:srgbClr val="000000"/>
                </a:solidFill>
                <a:latin typeface="Telegraf"/>
              </a:rPr>
              <a:t>2%</a:t>
            </a:r>
            <a:endParaRPr lang="en-US" sz="4577" spc="45" dirty="0">
              <a:solidFill>
                <a:srgbClr val="000000"/>
              </a:solidFill>
              <a:latin typeface="Telegraf"/>
            </a:endParaRPr>
          </a:p>
        </p:txBody>
      </p:sp>
      <p:sp>
        <p:nvSpPr>
          <p:cNvPr id="20" name="TextBox 22">
            <a:extLst>
              <a:ext uri="{FF2B5EF4-FFF2-40B4-BE49-F238E27FC236}">
                <a16:creationId xmlns:a16="http://schemas.microsoft.com/office/drawing/2014/main" id="{AE2F49F0-CC34-4000-B24F-292CFB7B1D1D}"/>
              </a:ext>
            </a:extLst>
          </p:cNvPr>
          <p:cNvSpPr txBox="1"/>
          <p:nvPr/>
        </p:nvSpPr>
        <p:spPr>
          <a:xfrm>
            <a:off x="14945529" y="1592342"/>
            <a:ext cx="2678108" cy="7705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408"/>
              </a:lnSpc>
            </a:pPr>
            <a:r>
              <a:rPr lang="sr-Cyrl-RS" sz="4577" spc="45" dirty="0">
                <a:solidFill>
                  <a:srgbClr val="000000"/>
                </a:solidFill>
                <a:latin typeface="Telegraf"/>
              </a:rPr>
              <a:t>40</a:t>
            </a:r>
            <a:r>
              <a:rPr lang="en-US" sz="4577" spc="45" dirty="0">
                <a:solidFill>
                  <a:srgbClr val="000000"/>
                </a:solidFill>
                <a:latin typeface="Telegraf"/>
              </a:rPr>
              <a:t>.</a:t>
            </a:r>
            <a:r>
              <a:rPr lang="sr-Cyrl-RS" sz="4577" spc="45" dirty="0">
                <a:solidFill>
                  <a:srgbClr val="000000"/>
                </a:solidFill>
                <a:latin typeface="Telegraf"/>
              </a:rPr>
              <a:t>6%</a:t>
            </a:r>
            <a:endParaRPr lang="en-US" sz="4577" spc="45" dirty="0">
              <a:solidFill>
                <a:srgbClr val="000000"/>
              </a:solidFill>
              <a:latin typeface="Telegraf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C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174657" y="3810941"/>
            <a:ext cx="11113343" cy="6037952"/>
            <a:chOff x="0" y="0"/>
            <a:chExt cx="4448977" cy="231023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48977" cy="2310234"/>
            </a:xfrm>
            <a:custGeom>
              <a:avLst/>
              <a:gdLst/>
              <a:ahLst/>
              <a:cxnLst/>
              <a:rect l="l" t="t" r="r" b="b"/>
              <a:pathLst>
                <a:path w="4448977" h="2310234">
                  <a:moveTo>
                    <a:pt x="4324517" y="2310234"/>
                  </a:moveTo>
                  <a:lnTo>
                    <a:pt x="124460" y="2310234"/>
                  </a:lnTo>
                  <a:cubicBezTo>
                    <a:pt x="55880" y="2310234"/>
                    <a:pt x="0" y="2254354"/>
                    <a:pt x="0" y="218577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324517" y="0"/>
                  </a:lnTo>
                  <a:cubicBezTo>
                    <a:pt x="4393097" y="0"/>
                    <a:pt x="4448977" y="55880"/>
                    <a:pt x="4448977" y="124460"/>
                  </a:cubicBezTo>
                  <a:lnTo>
                    <a:pt x="4448977" y="2185774"/>
                  </a:lnTo>
                  <a:cubicBezTo>
                    <a:pt x="4448977" y="2254354"/>
                    <a:pt x="4393097" y="2310234"/>
                    <a:pt x="4324517" y="2310234"/>
                  </a:cubicBezTo>
                  <a:close/>
                </a:path>
              </a:pathLst>
            </a:custGeom>
            <a:solidFill>
              <a:srgbClr val="698FFE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4419601" y="219053"/>
            <a:ext cx="13827262" cy="27640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  <a:spcBef>
                <a:spcPct val="0"/>
              </a:spcBef>
            </a:pPr>
            <a:r>
              <a:rPr lang="en-US" sz="5200" spc="52" dirty="0">
                <a:solidFill>
                  <a:srgbClr val="1722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morant Garamond Medium Bold"/>
              </a:rPr>
              <a:t>ТРЕНУТНИ МИНИСТАР МИНИСТАРСТВА ЗА ЗАПОШЉАВАЊЕ, БОРАЧКА И СОЦИЈАЛНА ПИТАЊА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7573839" y="3967162"/>
            <a:ext cx="10392703" cy="64128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00"/>
              </a:lnSpc>
            </a:pPr>
            <a:r>
              <a:rPr lang="en-US" sz="4300" spc="60" dirty="0" err="1">
                <a:solidFill>
                  <a:srgbClr val="000000"/>
                </a:solidFill>
                <a:latin typeface="Cormorant Garamond Medium Bold"/>
              </a:rPr>
              <a:t>Дарија</a:t>
            </a:r>
            <a:r>
              <a:rPr lang="en-US" sz="4300" spc="60" dirty="0">
                <a:solidFill>
                  <a:srgbClr val="000000"/>
                </a:solidFill>
                <a:latin typeface="Cormorant Garamond Medium Bold"/>
              </a:rPr>
              <a:t> </a:t>
            </a:r>
            <a:r>
              <a:rPr lang="en-US" sz="4300" spc="60" dirty="0" err="1">
                <a:solidFill>
                  <a:srgbClr val="000000"/>
                </a:solidFill>
                <a:latin typeface="Cormorant Garamond Medium Bold"/>
              </a:rPr>
              <a:t>Кисић</a:t>
            </a:r>
            <a:r>
              <a:rPr lang="sr-Cyrl-RS" sz="4300" spc="60" dirty="0">
                <a:solidFill>
                  <a:srgbClr val="000000"/>
                </a:solidFill>
                <a:latin typeface="Cormorant Garamond Medium Bold"/>
              </a:rPr>
              <a:t> Тепавчевић</a:t>
            </a:r>
            <a:endParaRPr lang="en-US" sz="4300" spc="60" dirty="0">
              <a:solidFill>
                <a:srgbClr val="000000"/>
              </a:solidFill>
              <a:latin typeface="Cormorant Garamond Medium Bold"/>
            </a:endParaRPr>
          </a:p>
          <a:p>
            <a:pPr>
              <a:lnSpc>
                <a:spcPts val="8400"/>
              </a:lnSpc>
            </a:pPr>
            <a:r>
              <a:rPr lang="en-US" sz="4300" spc="60" dirty="0" err="1">
                <a:solidFill>
                  <a:srgbClr val="000000"/>
                </a:solidFill>
                <a:latin typeface="Cormorant Garamond Medium Bold"/>
              </a:rPr>
              <a:t>Зоран</a:t>
            </a:r>
            <a:r>
              <a:rPr lang="en-US" sz="4300" spc="60" dirty="0">
                <a:solidFill>
                  <a:srgbClr val="000000"/>
                </a:solidFill>
                <a:latin typeface="Cormorant Garamond Medium Bold"/>
              </a:rPr>
              <a:t> </a:t>
            </a:r>
            <a:r>
              <a:rPr lang="en-US" sz="4300" spc="60" dirty="0" err="1">
                <a:solidFill>
                  <a:srgbClr val="000000"/>
                </a:solidFill>
                <a:latin typeface="Cormorant Garamond Medium Bold"/>
              </a:rPr>
              <a:t>Ђорђевић</a:t>
            </a:r>
            <a:r>
              <a:rPr lang="en-US" sz="4300" spc="60" dirty="0">
                <a:solidFill>
                  <a:srgbClr val="000000"/>
                </a:solidFill>
                <a:latin typeface="Cormorant Garamond Medium Bold"/>
              </a:rPr>
              <a:t> </a:t>
            </a:r>
          </a:p>
          <a:p>
            <a:pPr>
              <a:lnSpc>
                <a:spcPts val="8400"/>
              </a:lnSpc>
            </a:pPr>
            <a:r>
              <a:rPr lang="sr-Cyrl-RS" sz="4300" spc="60" dirty="0">
                <a:solidFill>
                  <a:srgbClr val="000000"/>
                </a:solidFill>
                <a:latin typeface="Cormorant Garamond Medium Bold"/>
              </a:rPr>
              <a:t>Гордана Матковић</a:t>
            </a:r>
            <a:endParaRPr lang="en-US" sz="4300" spc="60" dirty="0">
              <a:solidFill>
                <a:srgbClr val="000000"/>
              </a:solidFill>
              <a:latin typeface="Cormorant Garamond Medium Bold"/>
            </a:endParaRPr>
          </a:p>
          <a:p>
            <a:pPr>
              <a:lnSpc>
                <a:spcPts val="8400"/>
              </a:lnSpc>
            </a:pPr>
            <a:r>
              <a:rPr lang="sr-Cyrl-RS" sz="4300" spc="60" dirty="0">
                <a:solidFill>
                  <a:srgbClr val="000000"/>
                </a:solidFill>
                <a:latin typeface="Cormorant Garamond Medium Bold"/>
              </a:rPr>
              <a:t>Златибор Лончар</a:t>
            </a:r>
            <a:endParaRPr lang="en-US" sz="4300" spc="60" dirty="0">
              <a:solidFill>
                <a:srgbClr val="000000"/>
              </a:solidFill>
              <a:latin typeface="Cormorant Garamond Medium Bold"/>
            </a:endParaRPr>
          </a:p>
          <a:p>
            <a:pPr>
              <a:lnSpc>
                <a:spcPts val="8400"/>
              </a:lnSpc>
            </a:pPr>
            <a:r>
              <a:rPr lang="sr-Cyrl-RS" sz="4300" spc="60" dirty="0">
                <a:solidFill>
                  <a:srgbClr val="000000"/>
                </a:solidFill>
                <a:latin typeface="Cormorant Garamond Medium Bold"/>
              </a:rPr>
              <a:t>Друго</a:t>
            </a:r>
            <a:endParaRPr lang="en-US" sz="4300" spc="60" dirty="0">
              <a:solidFill>
                <a:srgbClr val="000000"/>
              </a:solidFill>
              <a:latin typeface="Cormorant Garamond Medium Bold"/>
            </a:endParaRPr>
          </a:p>
          <a:p>
            <a:pPr>
              <a:lnSpc>
                <a:spcPts val="8400"/>
              </a:lnSpc>
            </a:pPr>
            <a:endParaRPr lang="en-US" sz="6000" spc="60" dirty="0">
              <a:solidFill>
                <a:srgbClr val="000000"/>
              </a:solidFill>
              <a:latin typeface="Cormorant Garamond Medium Bold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3467" y="1943101"/>
            <a:ext cx="6326551" cy="8088968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4825731" y="3810941"/>
            <a:ext cx="3462270" cy="6037952"/>
            <a:chOff x="0" y="0"/>
            <a:chExt cx="1472332" cy="239320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472332" cy="2393208"/>
            </a:xfrm>
            <a:custGeom>
              <a:avLst/>
              <a:gdLst/>
              <a:ahLst/>
              <a:cxnLst/>
              <a:rect l="l" t="t" r="r" b="b"/>
              <a:pathLst>
                <a:path w="1472332" h="2393208">
                  <a:moveTo>
                    <a:pt x="1347872" y="2393208"/>
                  </a:moveTo>
                  <a:lnTo>
                    <a:pt x="124460" y="2393208"/>
                  </a:lnTo>
                  <a:cubicBezTo>
                    <a:pt x="55880" y="2393208"/>
                    <a:pt x="0" y="2337328"/>
                    <a:pt x="0" y="226874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347872" y="0"/>
                  </a:lnTo>
                  <a:cubicBezTo>
                    <a:pt x="1416452" y="0"/>
                    <a:pt x="1472332" y="55880"/>
                    <a:pt x="1472332" y="124460"/>
                  </a:cubicBezTo>
                  <a:lnTo>
                    <a:pt x="1472332" y="2268748"/>
                  </a:lnTo>
                  <a:cubicBezTo>
                    <a:pt x="1472332" y="2337328"/>
                    <a:pt x="1416452" y="2393208"/>
                    <a:pt x="1347872" y="2393208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9" name="AutoShape 9"/>
          <p:cNvSpPr/>
          <p:nvPr/>
        </p:nvSpPr>
        <p:spPr>
          <a:xfrm>
            <a:off x="13743697" y="7839580"/>
            <a:ext cx="1824193" cy="0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</p:sp>
      <p:sp>
        <p:nvSpPr>
          <p:cNvPr id="10" name="AutoShape 10"/>
          <p:cNvSpPr/>
          <p:nvPr/>
        </p:nvSpPr>
        <p:spPr>
          <a:xfrm>
            <a:off x="13743697" y="8844480"/>
            <a:ext cx="1824193" cy="0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</p:sp>
      <p:sp>
        <p:nvSpPr>
          <p:cNvPr id="11" name="AutoShape 11"/>
          <p:cNvSpPr/>
          <p:nvPr/>
        </p:nvSpPr>
        <p:spPr>
          <a:xfrm>
            <a:off x="13743697" y="6791817"/>
            <a:ext cx="1824193" cy="0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</p:sp>
      <p:sp>
        <p:nvSpPr>
          <p:cNvPr id="12" name="AutoShape 12"/>
          <p:cNvSpPr/>
          <p:nvPr/>
        </p:nvSpPr>
        <p:spPr>
          <a:xfrm>
            <a:off x="13743697" y="5717136"/>
            <a:ext cx="1824193" cy="0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</p:sp>
      <p:sp>
        <p:nvSpPr>
          <p:cNvPr id="13" name="AutoShape 13"/>
          <p:cNvSpPr/>
          <p:nvPr/>
        </p:nvSpPr>
        <p:spPr>
          <a:xfrm>
            <a:off x="13743697" y="4536015"/>
            <a:ext cx="1824193" cy="0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</p:sp>
      <p:sp>
        <p:nvSpPr>
          <p:cNvPr id="14" name="TextBox 14"/>
          <p:cNvSpPr txBox="1"/>
          <p:nvPr/>
        </p:nvSpPr>
        <p:spPr>
          <a:xfrm>
            <a:off x="15676902" y="3810730"/>
            <a:ext cx="1895798" cy="5706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92"/>
              </a:lnSpc>
            </a:pPr>
            <a:r>
              <a:rPr lang="en-US" sz="5400" spc="57" dirty="0">
                <a:solidFill>
                  <a:srgbClr val="000000"/>
                </a:solidFill>
                <a:latin typeface="Telegraf" panose="020B0604020202020204" charset="0"/>
              </a:rPr>
              <a:t>69%</a:t>
            </a:r>
          </a:p>
          <a:p>
            <a:pPr algn="ctr">
              <a:lnSpc>
                <a:spcPts val="8892"/>
              </a:lnSpc>
            </a:pPr>
            <a:r>
              <a:rPr lang="en-US" sz="5400" spc="57" dirty="0">
                <a:solidFill>
                  <a:srgbClr val="000000"/>
                </a:solidFill>
                <a:latin typeface="Telegraf" panose="020B0604020202020204" charset="0"/>
              </a:rPr>
              <a:t>14.5%</a:t>
            </a:r>
          </a:p>
          <a:p>
            <a:pPr algn="ctr">
              <a:lnSpc>
                <a:spcPts val="8892"/>
              </a:lnSpc>
            </a:pPr>
            <a:r>
              <a:rPr lang="en-US" sz="5400" spc="57" dirty="0">
                <a:solidFill>
                  <a:srgbClr val="000000"/>
                </a:solidFill>
                <a:latin typeface="Telegraf" panose="020B0604020202020204" charset="0"/>
              </a:rPr>
              <a:t>5.8%</a:t>
            </a:r>
          </a:p>
          <a:p>
            <a:pPr algn="ctr">
              <a:lnSpc>
                <a:spcPts val="8892"/>
              </a:lnSpc>
            </a:pPr>
            <a:r>
              <a:rPr lang="en-US" sz="5400" spc="57" dirty="0">
                <a:solidFill>
                  <a:srgbClr val="000000"/>
                </a:solidFill>
                <a:latin typeface="Telegraf" panose="020B0604020202020204" charset="0"/>
              </a:rPr>
              <a:t>3.9%</a:t>
            </a:r>
          </a:p>
          <a:p>
            <a:pPr algn="ctr">
              <a:lnSpc>
                <a:spcPts val="8892"/>
              </a:lnSpc>
            </a:pPr>
            <a:r>
              <a:rPr lang="en-US" sz="5400" spc="57" dirty="0">
                <a:solidFill>
                  <a:srgbClr val="000000"/>
                </a:solidFill>
                <a:latin typeface="Telegraf" panose="020B0604020202020204" charset="0"/>
              </a:rPr>
              <a:t>6.8%</a:t>
            </a: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873860" y="9119939"/>
            <a:ext cx="1000776" cy="94800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7246086" y="3382925"/>
            <a:ext cx="1000776" cy="948008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98F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8940820" y="1717815"/>
            <a:ext cx="8450517" cy="6520159"/>
            <a:chOff x="0" y="0"/>
            <a:chExt cx="2540103" cy="191389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540103" cy="1913890"/>
            </a:xfrm>
            <a:custGeom>
              <a:avLst/>
              <a:gdLst/>
              <a:ahLst/>
              <a:cxnLst/>
              <a:rect l="l" t="t" r="r" b="b"/>
              <a:pathLst>
                <a:path w="2540103" h="1913890">
                  <a:moveTo>
                    <a:pt x="2415643" y="1913890"/>
                  </a:moveTo>
                  <a:lnTo>
                    <a:pt x="124460" y="1913890"/>
                  </a:lnTo>
                  <a:cubicBezTo>
                    <a:pt x="55880" y="1913890"/>
                    <a:pt x="0" y="1858010"/>
                    <a:pt x="0" y="17894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415643" y="0"/>
                  </a:lnTo>
                  <a:cubicBezTo>
                    <a:pt x="2484223" y="0"/>
                    <a:pt x="2540103" y="55880"/>
                    <a:pt x="2540103" y="124460"/>
                  </a:cubicBezTo>
                  <a:lnTo>
                    <a:pt x="2540103" y="1789430"/>
                  </a:lnTo>
                  <a:cubicBezTo>
                    <a:pt x="2540103" y="1858010"/>
                    <a:pt x="2484223" y="1913890"/>
                    <a:pt x="2415643" y="1913890"/>
                  </a:cubicBezTo>
                  <a:close/>
                </a:path>
              </a:pathLst>
            </a:custGeom>
            <a:solidFill>
              <a:srgbClr val="FEC8FF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57250" y="661833"/>
            <a:ext cx="7898447" cy="9625167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0415636" y="1831765"/>
            <a:ext cx="5365164" cy="59503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556"/>
              </a:lnSpc>
            </a:pPr>
            <a:r>
              <a:rPr lang="en-US" sz="5400" spc="54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morant Garamond Medium"/>
              </a:rPr>
              <a:t>МИШЉЕЊЕ ГРАЂАНА О СОЦИЈАЛНИМ</a:t>
            </a:r>
          </a:p>
          <a:p>
            <a:pPr algn="ctr">
              <a:lnSpc>
                <a:spcPts val="11556"/>
              </a:lnSpc>
            </a:pPr>
            <a:r>
              <a:rPr lang="en-US" sz="5400" spc="54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morant Garamond Medium"/>
              </a:rPr>
              <a:t>РАДНИЦИМА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350748" y="262915"/>
            <a:ext cx="1733252" cy="1641863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 rot="-5400000">
            <a:off x="-4488679" y="4646202"/>
            <a:ext cx="9798435" cy="3981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44"/>
              </a:lnSpc>
            </a:pPr>
            <a:r>
              <a:rPr lang="sr-Cyrl-RS" sz="2100" spc="1115" dirty="0">
                <a:solidFill>
                  <a:srgbClr val="000000"/>
                </a:solidFill>
                <a:latin typeface="Telegraf"/>
              </a:rPr>
              <a:t>СТАВОВИ ГРАЂАНА О СОЦИЈАЛНИМ</a:t>
            </a:r>
            <a:endParaRPr lang="en-US" sz="2100" spc="1115" dirty="0">
              <a:solidFill>
                <a:srgbClr val="000000"/>
              </a:solidFill>
              <a:latin typeface="Telegraf"/>
            </a:endParaRPr>
          </a:p>
        </p:txBody>
      </p:sp>
      <p:sp>
        <p:nvSpPr>
          <p:cNvPr id="8" name="TextBox 8"/>
          <p:cNvSpPr txBox="1"/>
          <p:nvPr/>
        </p:nvSpPr>
        <p:spPr>
          <a:xfrm rot="-5400000">
            <a:off x="13017553" y="4649743"/>
            <a:ext cx="9533171" cy="3981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44"/>
              </a:lnSpc>
            </a:pPr>
            <a:r>
              <a:rPr lang="sr-Cyrl-RS" sz="2100" spc="1115" dirty="0">
                <a:solidFill>
                  <a:srgbClr val="000000"/>
                </a:solidFill>
                <a:latin typeface="Telegraf"/>
              </a:rPr>
              <a:t>РАДНИЦИМА У РЕПУБЛИЦИ СРБИЈИ</a:t>
            </a:r>
            <a:endParaRPr lang="en-US" sz="2100" spc="1115" dirty="0">
              <a:solidFill>
                <a:srgbClr val="000000"/>
              </a:solidFill>
              <a:latin typeface="Telegraf"/>
            </a:endParaRP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059834" y="8227369"/>
            <a:ext cx="1500140" cy="142104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694048" y="7381064"/>
            <a:ext cx="10956142" cy="1183240"/>
            <a:chOff x="0" y="0"/>
            <a:chExt cx="6486516" cy="70053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486516" cy="700530"/>
            </a:xfrm>
            <a:custGeom>
              <a:avLst/>
              <a:gdLst/>
              <a:ahLst/>
              <a:cxnLst/>
              <a:rect l="l" t="t" r="r" b="b"/>
              <a:pathLst>
                <a:path w="6486516" h="700530">
                  <a:moveTo>
                    <a:pt x="6362056" y="700530"/>
                  </a:moveTo>
                  <a:lnTo>
                    <a:pt x="124460" y="700530"/>
                  </a:lnTo>
                  <a:cubicBezTo>
                    <a:pt x="55880" y="700530"/>
                    <a:pt x="0" y="644650"/>
                    <a:pt x="0" y="57607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362057" y="0"/>
                  </a:lnTo>
                  <a:cubicBezTo>
                    <a:pt x="6430637" y="0"/>
                    <a:pt x="6486516" y="55880"/>
                    <a:pt x="6486516" y="124460"/>
                  </a:cubicBezTo>
                  <a:lnTo>
                    <a:pt x="6486516" y="576070"/>
                  </a:lnTo>
                  <a:cubicBezTo>
                    <a:pt x="6486516" y="644650"/>
                    <a:pt x="6430637" y="700530"/>
                    <a:pt x="6362057" y="70053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554573" y="3075806"/>
            <a:ext cx="11817418" cy="6106294"/>
            <a:chOff x="0" y="0"/>
            <a:chExt cx="4585748" cy="247778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585748" cy="2477781"/>
            </a:xfrm>
            <a:custGeom>
              <a:avLst/>
              <a:gdLst/>
              <a:ahLst/>
              <a:cxnLst/>
              <a:rect l="l" t="t" r="r" b="b"/>
              <a:pathLst>
                <a:path w="4585748" h="2477781">
                  <a:moveTo>
                    <a:pt x="4461288" y="2477781"/>
                  </a:moveTo>
                  <a:lnTo>
                    <a:pt x="124460" y="2477781"/>
                  </a:lnTo>
                  <a:cubicBezTo>
                    <a:pt x="55880" y="2477781"/>
                    <a:pt x="0" y="2421901"/>
                    <a:pt x="0" y="235332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461288" y="0"/>
                  </a:lnTo>
                  <a:cubicBezTo>
                    <a:pt x="4529868" y="0"/>
                    <a:pt x="4585748" y="55880"/>
                    <a:pt x="4585748" y="124460"/>
                  </a:cubicBezTo>
                  <a:lnTo>
                    <a:pt x="4585748" y="2353321"/>
                  </a:lnTo>
                  <a:cubicBezTo>
                    <a:pt x="4585748" y="2421901"/>
                    <a:pt x="4529868" y="2477781"/>
                    <a:pt x="4461288" y="2477781"/>
                  </a:cubicBezTo>
                  <a:close/>
                </a:path>
              </a:pathLst>
            </a:custGeom>
            <a:solidFill>
              <a:srgbClr val="FEC8FF">
                <a:alpha val="98824"/>
              </a:srgbClr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810" b="40664"/>
          <a:stretch>
            <a:fillRect/>
          </a:stretch>
        </p:blipFill>
        <p:spPr>
          <a:xfrm>
            <a:off x="9689864" y="128416"/>
            <a:ext cx="10428716" cy="9730647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792953" y="308557"/>
            <a:ext cx="17135992" cy="21039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00"/>
              </a:lnSpc>
            </a:pPr>
            <a:r>
              <a:rPr lang="en-US" sz="6000" spc="6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morant Garamond Medium Bold" panose="020B0604020202020204" charset="0"/>
              </a:rPr>
              <a:t>АСОЦИЈАЦИЈА НА РЕЧ</a:t>
            </a:r>
          </a:p>
          <a:p>
            <a:pPr>
              <a:lnSpc>
                <a:spcPts val="8400"/>
              </a:lnSpc>
            </a:pPr>
            <a:r>
              <a:rPr lang="en-US" sz="6000" i="1" spc="6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morant Garamond Medium Bold" panose="020B0604020202020204" charset="0"/>
              </a:rPr>
              <a:t>СОЦИЈАЛНИ РАДНИК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4694048" y="3956937"/>
            <a:ext cx="5033543" cy="755031"/>
            <a:chOff x="0" y="0"/>
            <a:chExt cx="6711390" cy="1006709"/>
          </a:xfrm>
        </p:grpSpPr>
        <p:grpSp>
          <p:nvGrpSpPr>
            <p:cNvPr id="9" name="Group 9"/>
            <p:cNvGrpSpPr>
              <a:grpSpLocks noChangeAspect="1"/>
            </p:cNvGrpSpPr>
            <p:nvPr/>
          </p:nvGrpSpPr>
          <p:grpSpPr>
            <a:xfrm>
              <a:off x="0" y="0"/>
              <a:ext cx="6711390" cy="1006709"/>
              <a:chOff x="0" y="0"/>
              <a:chExt cx="1270000" cy="1905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-4704" y="-153"/>
                <a:ext cx="1279409" cy="190805"/>
              </a:xfrm>
              <a:custGeom>
                <a:avLst/>
                <a:gdLst/>
                <a:ahLst/>
                <a:cxnLst/>
                <a:rect l="l" t="t" r="r" b="b"/>
                <a:pathLst>
                  <a:path w="1279409" h="190805">
                    <a:moveTo>
                      <a:pt x="99954" y="153"/>
                    </a:moveTo>
                    <a:lnTo>
                      <a:pt x="1179454" y="153"/>
                    </a:lnTo>
                    <a:cubicBezTo>
                      <a:pt x="1213585" y="0"/>
                      <a:pt x="1245189" y="18121"/>
                      <a:pt x="1262299" y="47655"/>
                    </a:cubicBezTo>
                    <a:cubicBezTo>
                      <a:pt x="1279408" y="77188"/>
                      <a:pt x="1279408" y="113618"/>
                      <a:pt x="1262299" y="143151"/>
                    </a:cubicBezTo>
                    <a:cubicBezTo>
                      <a:pt x="1245189" y="172685"/>
                      <a:pt x="1213585" y="190806"/>
                      <a:pt x="1179454" y="190653"/>
                    </a:cubicBezTo>
                    <a:lnTo>
                      <a:pt x="99954" y="190653"/>
                    </a:lnTo>
                    <a:cubicBezTo>
                      <a:pt x="65823" y="190806"/>
                      <a:pt x="34219" y="172685"/>
                      <a:pt x="17109" y="143151"/>
                    </a:cubicBezTo>
                    <a:cubicBezTo>
                      <a:pt x="0" y="113618"/>
                      <a:pt x="0" y="77188"/>
                      <a:pt x="17109" y="47655"/>
                    </a:cubicBezTo>
                    <a:cubicBezTo>
                      <a:pt x="34219" y="18121"/>
                      <a:pt x="65823" y="0"/>
                      <a:pt x="99954" y="153"/>
                    </a:cubicBezTo>
                    <a:close/>
                  </a:path>
                </a:pathLst>
              </a:custGeom>
              <a:solidFill>
                <a:srgbClr val="31356E"/>
              </a:solidFill>
            </p:spPr>
          </p:sp>
          <p:sp>
            <p:nvSpPr>
              <p:cNvPr id="11" name="Freeform 11"/>
              <p:cNvSpPr/>
              <p:nvPr/>
            </p:nvSpPr>
            <p:spPr>
              <a:xfrm>
                <a:off x="-4704" y="-153"/>
                <a:ext cx="517409" cy="190805"/>
              </a:xfrm>
              <a:custGeom>
                <a:avLst/>
                <a:gdLst/>
                <a:ahLst/>
                <a:cxnLst/>
                <a:rect l="l" t="t" r="r" b="b"/>
                <a:pathLst>
                  <a:path w="517409" h="190805">
                    <a:moveTo>
                      <a:pt x="99954" y="153"/>
                    </a:moveTo>
                    <a:lnTo>
                      <a:pt x="417454" y="153"/>
                    </a:lnTo>
                    <a:cubicBezTo>
                      <a:pt x="451585" y="0"/>
                      <a:pt x="483189" y="18121"/>
                      <a:pt x="500299" y="47655"/>
                    </a:cubicBezTo>
                    <a:cubicBezTo>
                      <a:pt x="517408" y="77188"/>
                      <a:pt x="517408" y="113618"/>
                      <a:pt x="500299" y="143151"/>
                    </a:cubicBezTo>
                    <a:cubicBezTo>
                      <a:pt x="483189" y="172685"/>
                      <a:pt x="451585" y="190806"/>
                      <a:pt x="417454" y="190653"/>
                    </a:cubicBezTo>
                    <a:lnTo>
                      <a:pt x="99954" y="190653"/>
                    </a:lnTo>
                    <a:cubicBezTo>
                      <a:pt x="65823" y="190806"/>
                      <a:pt x="34219" y="172685"/>
                      <a:pt x="17109" y="143151"/>
                    </a:cubicBezTo>
                    <a:cubicBezTo>
                      <a:pt x="0" y="113618"/>
                      <a:pt x="0" y="77188"/>
                      <a:pt x="17109" y="47655"/>
                    </a:cubicBezTo>
                    <a:cubicBezTo>
                      <a:pt x="34219" y="18121"/>
                      <a:pt x="65823" y="0"/>
                      <a:pt x="99954" y="153"/>
                    </a:cubicBezTo>
                    <a:close/>
                  </a:path>
                </a:pathLst>
              </a:custGeom>
              <a:solidFill>
                <a:srgbClr val="698FFE"/>
              </a:solidFill>
            </p:spPr>
          </p:sp>
        </p:grpSp>
      </p:grpSp>
      <p:grpSp>
        <p:nvGrpSpPr>
          <p:cNvPr id="12" name="Group 12"/>
          <p:cNvGrpSpPr/>
          <p:nvPr/>
        </p:nvGrpSpPr>
        <p:grpSpPr>
          <a:xfrm>
            <a:off x="4694048" y="5712940"/>
            <a:ext cx="5033543" cy="755031"/>
            <a:chOff x="0" y="0"/>
            <a:chExt cx="6711390" cy="1006709"/>
          </a:xfrm>
        </p:grpSpPr>
        <p:grpSp>
          <p:nvGrpSpPr>
            <p:cNvPr id="13" name="Group 13"/>
            <p:cNvGrpSpPr>
              <a:grpSpLocks noChangeAspect="1"/>
            </p:cNvGrpSpPr>
            <p:nvPr/>
          </p:nvGrpSpPr>
          <p:grpSpPr>
            <a:xfrm>
              <a:off x="0" y="0"/>
              <a:ext cx="6711390" cy="1006709"/>
              <a:chOff x="0" y="0"/>
              <a:chExt cx="1270000" cy="1905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-4704" y="-153"/>
                <a:ext cx="1279409" cy="190805"/>
              </a:xfrm>
              <a:custGeom>
                <a:avLst/>
                <a:gdLst/>
                <a:ahLst/>
                <a:cxnLst/>
                <a:rect l="l" t="t" r="r" b="b"/>
                <a:pathLst>
                  <a:path w="1279409" h="190805">
                    <a:moveTo>
                      <a:pt x="99954" y="153"/>
                    </a:moveTo>
                    <a:lnTo>
                      <a:pt x="1179454" y="153"/>
                    </a:lnTo>
                    <a:cubicBezTo>
                      <a:pt x="1213585" y="0"/>
                      <a:pt x="1245189" y="18121"/>
                      <a:pt x="1262299" y="47655"/>
                    </a:cubicBezTo>
                    <a:cubicBezTo>
                      <a:pt x="1279408" y="77188"/>
                      <a:pt x="1279408" y="113618"/>
                      <a:pt x="1262299" y="143151"/>
                    </a:cubicBezTo>
                    <a:cubicBezTo>
                      <a:pt x="1245189" y="172685"/>
                      <a:pt x="1213585" y="190806"/>
                      <a:pt x="1179454" y="190653"/>
                    </a:cubicBezTo>
                    <a:lnTo>
                      <a:pt x="99954" y="190653"/>
                    </a:lnTo>
                    <a:cubicBezTo>
                      <a:pt x="65823" y="190806"/>
                      <a:pt x="34219" y="172685"/>
                      <a:pt x="17109" y="143151"/>
                    </a:cubicBezTo>
                    <a:cubicBezTo>
                      <a:pt x="0" y="113618"/>
                      <a:pt x="0" y="77188"/>
                      <a:pt x="17109" y="47655"/>
                    </a:cubicBezTo>
                    <a:cubicBezTo>
                      <a:pt x="34219" y="18121"/>
                      <a:pt x="65823" y="0"/>
                      <a:pt x="99954" y="153"/>
                    </a:cubicBezTo>
                    <a:close/>
                  </a:path>
                </a:pathLst>
              </a:custGeom>
              <a:solidFill>
                <a:srgbClr val="31356E"/>
              </a:solidFill>
            </p:spPr>
          </p:sp>
          <p:sp>
            <p:nvSpPr>
              <p:cNvPr id="15" name="Freeform 15"/>
              <p:cNvSpPr/>
              <p:nvPr/>
            </p:nvSpPr>
            <p:spPr>
              <a:xfrm>
                <a:off x="-4704" y="-153"/>
                <a:ext cx="288809" cy="190805"/>
              </a:xfrm>
              <a:custGeom>
                <a:avLst/>
                <a:gdLst/>
                <a:ahLst/>
                <a:cxnLst/>
                <a:rect l="l" t="t" r="r" b="b"/>
                <a:pathLst>
                  <a:path w="288809" h="190805">
                    <a:moveTo>
                      <a:pt x="99954" y="153"/>
                    </a:moveTo>
                    <a:lnTo>
                      <a:pt x="188854" y="153"/>
                    </a:lnTo>
                    <a:cubicBezTo>
                      <a:pt x="222985" y="0"/>
                      <a:pt x="254589" y="18121"/>
                      <a:pt x="271699" y="47655"/>
                    </a:cubicBezTo>
                    <a:cubicBezTo>
                      <a:pt x="288808" y="77188"/>
                      <a:pt x="288808" y="113618"/>
                      <a:pt x="271699" y="143151"/>
                    </a:cubicBezTo>
                    <a:cubicBezTo>
                      <a:pt x="254589" y="172685"/>
                      <a:pt x="222985" y="190806"/>
                      <a:pt x="188854" y="190653"/>
                    </a:cubicBezTo>
                    <a:lnTo>
                      <a:pt x="99954" y="190653"/>
                    </a:lnTo>
                    <a:cubicBezTo>
                      <a:pt x="65823" y="190806"/>
                      <a:pt x="34219" y="172685"/>
                      <a:pt x="17109" y="143151"/>
                    </a:cubicBezTo>
                    <a:cubicBezTo>
                      <a:pt x="0" y="113618"/>
                      <a:pt x="0" y="77188"/>
                      <a:pt x="17109" y="47655"/>
                    </a:cubicBezTo>
                    <a:cubicBezTo>
                      <a:pt x="34219" y="18121"/>
                      <a:pt x="65823" y="0"/>
                      <a:pt x="99954" y="153"/>
                    </a:cubicBezTo>
                    <a:close/>
                  </a:path>
                </a:pathLst>
              </a:custGeom>
              <a:solidFill>
                <a:srgbClr val="698FFE"/>
              </a:solidFill>
            </p:spPr>
          </p:sp>
        </p:grpSp>
      </p:grpSp>
      <p:grpSp>
        <p:nvGrpSpPr>
          <p:cNvPr id="16" name="Group 16"/>
          <p:cNvGrpSpPr/>
          <p:nvPr/>
        </p:nvGrpSpPr>
        <p:grpSpPr>
          <a:xfrm>
            <a:off x="4694048" y="7595169"/>
            <a:ext cx="5033543" cy="755031"/>
            <a:chOff x="0" y="0"/>
            <a:chExt cx="6711390" cy="1006709"/>
          </a:xfrm>
        </p:grpSpPr>
        <p:grpSp>
          <p:nvGrpSpPr>
            <p:cNvPr id="17" name="Group 17"/>
            <p:cNvGrpSpPr>
              <a:grpSpLocks noChangeAspect="1"/>
            </p:cNvGrpSpPr>
            <p:nvPr/>
          </p:nvGrpSpPr>
          <p:grpSpPr>
            <a:xfrm>
              <a:off x="0" y="0"/>
              <a:ext cx="6711390" cy="1006709"/>
              <a:chOff x="0" y="0"/>
              <a:chExt cx="1270000" cy="190500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-4704" y="-153"/>
                <a:ext cx="1279409" cy="190805"/>
              </a:xfrm>
              <a:custGeom>
                <a:avLst/>
                <a:gdLst/>
                <a:ahLst/>
                <a:cxnLst/>
                <a:rect l="l" t="t" r="r" b="b"/>
                <a:pathLst>
                  <a:path w="1279409" h="190805">
                    <a:moveTo>
                      <a:pt x="99954" y="153"/>
                    </a:moveTo>
                    <a:lnTo>
                      <a:pt x="1179454" y="153"/>
                    </a:lnTo>
                    <a:cubicBezTo>
                      <a:pt x="1213585" y="0"/>
                      <a:pt x="1245189" y="18121"/>
                      <a:pt x="1262299" y="47655"/>
                    </a:cubicBezTo>
                    <a:cubicBezTo>
                      <a:pt x="1279408" y="77188"/>
                      <a:pt x="1279408" y="113618"/>
                      <a:pt x="1262299" y="143151"/>
                    </a:cubicBezTo>
                    <a:cubicBezTo>
                      <a:pt x="1245189" y="172685"/>
                      <a:pt x="1213585" y="190806"/>
                      <a:pt x="1179454" y="190653"/>
                    </a:cubicBezTo>
                    <a:lnTo>
                      <a:pt x="99954" y="190653"/>
                    </a:lnTo>
                    <a:cubicBezTo>
                      <a:pt x="65823" y="190806"/>
                      <a:pt x="34219" y="172685"/>
                      <a:pt x="17109" y="143151"/>
                    </a:cubicBezTo>
                    <a:cubicBezTo>
                      <a:pt x="0" y="113618"/>
                      <a:pt x="0" y="77188"/>
                      <a:pt x="17109" y="47655"/>
                    </a:cubicBezTo>
                    <a:cubicBezTo>
                      <a:pt x="34219" y="18121"/>
                      <a:pt x="65823" y="0"/>
                      <a:pt x="99954" y="153"/>
                    </a:cubicBezTo>
                    <a:close/>
                  </a:path>
                </a:pathLst>
              </a:custGeom>
              <a:solidFill>
                <a:srgbClr val="31356E"/>
              </a:solidFill>
            </p:spPr>
          </p:sp>
          <p:sp>
            <p:nvSpPr>
              <p:cNvPr id="19" name="Freeform 19"/>
              <p:cNvSpPr/>
              <p:nvPr/>
            </p:nvSpPr>
            <p:spPr>
              <a:xfrm>
                <a:off x="-4704" y="-153"/>
                <a:ext cx="479309" cy="190805"/>
              </a:xfrm>
              <a:custGeom>
                <a:avLst/>
                <a:gdLst/>
                <a:ahLst/>
                <a:cxnLst/>
                <a:rect l="l" t="t" r="r" b="b"/>
                <a:pathLst>
                  <a:path w="479309" h="190805">
                    <a:moveTo>
                      <a:pt x="99954" y="153"/>
                    </a:moveTo>
                    <a:lnTo>
                      <a:pt x="379354" y="153"/>
                    </a:lnTo>
                    <a:cubicBezTo>
                      <a:pt x="413485" y="0"/>
                      <a:pt x="445089" y="18121"/>
                      <a:pt x="462199" y="47655"/>
                    </a:cubicBezTo>
                    <a:cubicBezTo>
                      <a:pt x="479308" y="77188"/>
                      <a:pt x="479308" y="113618"/>
                      <a:pt x="462199" y="143151"/>
                    </a:cubicBezTo>
                    <a:cubicBezTo>
                      <a:pt x="445089" y="172685"/>
                      <a:pt x="413485" y="190806"/>
                      <a:pt x="379354" y="190653"/>
                    </a:cubicBezTo>
                    <a:lnTo>
                      <a:pt x="99954" y="190653"/>
                    </a:lnTo>
                    <a:cubicBezTo>
                      <a:pt x="65823" y="190806"/>
                      <a:pt x="34219" y="172685"/>
                      <a:pt x="17109" y="143151"/>
                    </a:cubicBezTo>
                    <a:cubicBezTo>
                      <a:pt x="0" y="113618"/>
                      <a:pt x="0" y="77188"/>
                      <a:pt x="17109" y="47655"/>
                    </a:cubicBezTo>
                    <a:cubicBezTo>
                      <a:pt x="34219" y="18121"/>
                      <a:pt x="65823" y="0"/>
                      <a:pt x="99954" y="153"/>
                    </a:cubicBezTo>
                    <a:close/>
                  </a:path>
                </a:pathLst>
              </a:custGeom>
              <a:solidFill>
                <a:srgbClr val="698FFE"/>
              </a:solidFill>
            </p:spPr>
          </p:sp>
        </p:grpSp>
      </p:grpSp>
      <p:sp>
        <p:nvSpPr>
          <p:cNvPr id="20" name="TextBox 20"/>
          <p:cNvSpPr txBox="1"/>
          <p:nvPr/>
        </p:nvSpPr>
        <p:spPr>
          <a:xfrm>
            <a:off x="792953" y="3129196"/>
            <a:ext cx="3684984" cy="5183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4326"/>
              </a:lnSpc>
            </a:pPr>
            <a:r>
              <a:rPr lang="en-US" sz="5000" spc="58" dirty="0" err="1">
                <a:solidFill>
                  <a:srgbClr val="000000"/>
                </a:solidFill>
                <a:latin typeface="Anonymous Pro Italics"/>
              </a:rPr>
              <a:t>позитивно</a:t>
            </a:r>
            <a:endParaRPr lang="en-US" sz="5000" spc="58" dirty="0">
              <a:solidFill>
                <a:srgbClr val="000000"/>
              </a:solidFill>
              <a:latin typeface="Anonymous Pro Italics"/>
            </a:endParaRPr>
          </a:p>
          <a:p>
            <a:pPr>
              <a:lnSpc>
                <a:spcPts val="14326"/>
              </a:lnSpc>
            </a:pPr>
            <a:r>
              <a:rPr lang="en-US" sz="5000" spc="58" dirty="0" err="1">
                <a:solidFill>
                  <a:srgbClr val="000000"/>
                </a:solidFill>
                <a:latin typeface="Anonymous Pro Italics"/>
              </a:rPr>
              <a:t>негативно</a:t>
            </a:r>
            <a:endParaRPr lang="en-US" sz="5000" spc="58" dirty="0">
              <a:solidFill>
                <a:srgbClr val="000000"/>
              </a:solidFill>
              <a:latin typeface="Anonymous Pro Italics"/>
            </a:endParaRPr>
          </a:p>
          <a:p>
            <a:pPr>
              <a:lnSpc>
                <a:spcPts val="14326"/>
              </a:lnSpc>
            </a:pPr>
            <a:r>
              <a:rPr lang="sr-Cyrl-RS" sz="5000" spc="58" dirty="0">
                <a:solidFill>
                  <a:srgbClr val="000000"/>
                </a:solidFill>
                <a:latin typeface="Anonymous Pro Italics"/>
              </a:rPr>
              <a:t>н</a:t>
            </a:r>
            <a:r>
              <a:rPr lang="en-US" sz="5000" spc="58" dirty="0" err="1">
                <a:solidFill>
                  <a:srgbClr val="000000"/>
                </a:solidFill>
                <a:latin typeface="Anonymous Pro Italics"/>
              </a:rPr>
              <a:t>емам</a:t>
            </a:r>
            <a:r>
              <a:rPr lang="sr-Cyrl-RS" sz="5000" spc="58" dirty="0">
                <a:solidFill>
                  <a:srgbClr val="000000"/>
                </a:solidFill>
                <a:latin typeface="Anonymous Pro Italics"/>
              </a:rPr>
              <a:t> став</a:t>
            </a:r>
            <a:endParaRPr lang="en-US" sz="5000" spc="58" dirty="0">
              <a:solidFill>
                <a:srgbClr val="000000"/>
              </a:solidFill>
              <a:latin typeface="Anonymous Pro Italics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9829800" y="3973137"/>
            <a:ext cx="1691270" cy="6451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320"/>
              </a:lnSpc>
            </a:pPr>
            <a:r>
              <a:rPr lang="en-US" sz="4000" b="1" spc="38" dirty="0">
                <a:solidFill>
                  <a:srgbClr val="000000"/>
                </a:solidFill>
                <a:latin typeface="Telegraf" panose="020B0604020202020204" charset="0"/>
              </a:rPr>
              <a:t>39.9%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9829800" y="5729140"/>
            <a:ext cx="1691270" cy="6451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320"/>
              </a:lnSpc>
            </a:pPr>
            <a:r>
              <a:rPr lang="en-US" sz="4000" b="1" spc="38" dirty="0">
                <a:solidFill>
                  <a:srgbClr val="000000"/>
                </a:solidFill>
                <a:latin typeface="Telegraf" panose="020B0604020202020204" charset="0"/>
              </a:rPr>
              <a:t>21.3%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9829800" y="7611369"/>
            <a:ext cx="1730523" cy="6451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320"/>
              </a:lnSpc>
            </a:pPr>
            <a:r>
              <a:rPr lang="en-US" sz="4000" b="1" spc="38" dirty="0">
                <a:solidFill>
                  <a:srgbClr val="000000"/>
                </a:solidFill>
                <a:latin typeface="Telegraf" panose="020B0604020202020204" charset="0"/>
              </a:rPr>
              <a:t>38.8%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D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24659" y="1524418"/>
            <a:ext cx="17638681" cy="7579122"/>
            <a:chOff x="0" y="-76200"/>
            <a:chExt cx="24192555" cy="10105495"/>
          </a:xfrm>
        </p:grpSpPr>
        <p:sp>
          <p:nvSpPr>
            <p:cNvPr id="3" name="TextBox 3"/>
            <p:cNvSpPr txBox="1"/>
            <p:nvPr/>
          </p:nvSpPr>
          <p:spPr>
            <a:xfrm rot="18900000">
              <a:off x="353214" y="8737150"/>
              <a:ext cx="1954113" cy="5984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500"/>
                </a:lnSpc>
              </a:pPr>
              <a:r>
                <a:rPr lang="en-US" sz="2800" dirty="0" err="1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elegraf"/>
                </a:rPr>
                <a:t>стабилни</a:t>
              </a:r>
              <a:endPara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legraf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 rot="18900000">
              <a:off x="1646254" y="8840984"/>
              <a:ext cx="2247800" cy="5984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500"/>
                </a:lnSpc>
              </a:pPr>
              <a:r>
                <a:rPr lang="en-US" sz="2800" dirty="0" err="1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elegraf"/>
                </a:rPr>
                <a:t>посвећени</a:t>
              </a:r>
              <a:endPara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legraf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 rot="18900000">
              <a:off x="2678028" y="9053037"/>
              <a:ext cx="2847578" cy="5984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500"/>
                </a:lnSpc>
              </a:pPr>
              <a:r>
                <a:rPr lang="en-US" sz="2800" dirty="0" err="1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elegraf"/>
                </a:rPr>
                <a:t>корумпирани</a:t>
              </a:r>
              <a:endPara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legraf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 rot="18900000">
              <a:off x="3792162" y="9230976"/>
              <a:ext cx="3350865" cy="5984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500"/>
                </a:lnSpc>
              </a:pPr>
              <a:r>
                <a:rPr lang="en-US" sz="2800" dirty="0" err="1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elegraf"/>
                </a:rPr>
                <a:t>професионални</a:t>
              </a:r>
              <a:endPara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legraf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 rot="18900000">
              <a:off x="4902062" y="9410669"/>
              <a:ext cx="3859114" cy="5984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500"/>
                </a:lnSpc>
              </a:pPr>
              <a:r>
                <a:rPr lang="en-US" sz="2800" dirty="0" err="1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elegraf"/>
                </a:rPr>
                <a:t>непрофесионални</a:t>
              </a:r>
              <a:endPara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legraf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 rot="18900000">
              <a:off x="7824931" y="8839405"/>
              <a:ext cx="2243336" cy="5984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500"/>
                </a:lnSpc>
              </a:pPr>
              <a:r>
                <a:rPr lang="en-US" sz="2800" dirty="0" err="1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elegraf"/>
                </a:rPr>
                <a:t>одговорни</a:t>
              </a:r>
              <a:endPara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legraf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 rot="18900000">
              <a:off x="9191012" y="8912983"/>
              <a:ext cx="2451447" cy="5984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500"/>
                </a:lnSpc>
              </a:pPr>
              <a:r>
                <a:rPr lang="en-US" sz="2800" dirty="0" err="1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elegraf"/>
                </a:rPr>
                <a:t>толерантни</a:t>
              </a:r>
              <a:endPara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legraf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 rot="18900000">
              <a:off x="10741292" y="8910266"/>
              <a:ext cx="2443758" cy="5984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500"/>
                </a:lnSpc>
              </a:pPr>
              <a:r>
                <a:rPr lang="en-US" sz="2800" dirty="0" err="1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elegraf"/>
                </a:rPr>
                <a:t>пристрасни</a:t>
              </a:r>
              <a:endPara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legraf"/>
              </a:endParaRPr>
            </a:p>
          </p:txBody>
        </p:sp>
        <p:sp>
          <p:nvSpPr>
            <p:cNvPr id="11" name="TextBox 11"/>
            <p:cNvSpPr txBox="1"/>
            <p:nvPr/>
          </p:nvSpPr>
          <p:spPr>
            <a:xfrm rot="18900000">
              <a:off x="12709721" y="8734343"/>
              <a:ext cx="1946176" cy="5984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500"/>
                </a:lnSpc>
              </a:pPr>
              <a:r>
                <a:rPr lang="en-US" sz="2800" dirty="0" err="1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elegraf"/>
                </a:rPr>
                <a:t>површни</a:t>
              </a:r>
              <a:endPara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legraf"/>
              </a:endParaRPr>
            </a:p>
          </p:txBody>
        </p:sp>
        <p:sp>
          <p:nvSpPr>
            <p:cNvPr id="12" name="TextBox 12"/>
            <p:cNvSpPr txBox="1"/>
            <p:nvPr/>
          </p:nvSpPr>
          <p:spPr>
            <a:xfrm rot="18900000">
              <a:off x="13925058" y="8870363"/>
              <a:ext cx="2330897" cy="5984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500"/>
                </a:lnSpc>
              </a:pPr>
              <a:r>
                <a:rPr lang="en-US" sz="2800" dirty="0" err="1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elegraf"/>
                </a:rPr>
                <a:t>емпатични</a:t>
              </a:r>
              <a:endPara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legraf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 rot="18900000">
              <a:off x="14927403" y="9094606"/>
              <a:ext cx="2965152" cy="5984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500"/>
                </a:lnSpc>
              </a:pPr>
              <a:r>
                <a:rPr lang="en-US" sz="2800" dirty="0" err="1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elegraf"/>
                </a:rPr>
                <a:t>организовани</a:t>
              </a:r>
              <a:endPara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legraf"/>
              </a:endParaRPr>
            </a:p>
          </p:txBody>
        </p:sp>
        <p:sp>
          <p:nvSpPr>
            <p:cNvPr id="14" name="TextBox 14"/>
            <p:cNvSpPr txBox="1"/>
            <p:nvPr/>
          </p:nvSpPr>
          <p:spPr>
            <a:xfrm rot="18900000">
              <a:off x="15659380" y="9430840"/>
              <a:ext cx="3916164" cy="5984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500"/>
                </a:lnSpc>
              </a:pPr>
              <a:r>
                <a:rPr lang="en-US" sz="2800" dirty="0" err="1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elegraf"/>
                </a:rPr>
                <a:t>незаинтересовани</a:t>
              </a:r>
              <a:endPara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legraf"/>
              </a:endParaRPr>
            </a:p>
          </p:txBody>
        </p:sp>
        <p:sp>
          <p:nvSpPr>
            <p:cNvPr id="15" name="TextBox 15"/>
            <p:cNvSpPr txBox="1"/>
            <p:nvPr/>
          </p:nvSpPr>
          <p:spPr>
            <a:xfrm rot="18900000">
              <a:off x="18859634" y="8743434"/>
              <a:ext cx="1975408" cy="59845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500"/>
                </a:lnSpc>
              </a:pPr>
              <a:r>
                <a:rPr lang="en-US" sz="2800" dirty="0" err="1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elegraf"/>
                </a:rPr>
                <a:t>надмени</a:t>
              </a:r>
              <a:endPara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legraf"/>
              </a:endParaRPr>
            </a:p>
          </p:txBody>
        </p:sp>
        <p:sp>
          <p:nvSpPr>
            <p:cNvPr id="16" name="TextBox 16"/>
            <p:cNvSpPr txBox="1"/>
            <p:nvPr/>
          </p:nvSpPr>
          <p:spPr>
            <a:xfrm rot="18900000">
              <a:off x="20579684" y="8671640"/>
              <a:ext cx="1768822" cy="5984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500"/>
                </a:lnSpc>
              </a:pPr>
              <a:r>
                <a:rPr lang="en-US" sz="2800" dirty="0" err="1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elegraf"/>
                </a:rPr>
                <a:t>насилни</a:t>
              </a:r>
              <a:endPara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legraf"/>
              </a:endParaRPr>
            </a:p>
          </p:txBody>
        </p:sp>
        <p:sp>
          <p:nvSpPr>
            <p:cNvPr id="17" name="TextBox 17"/>
            <p:cNvSpPr txBox="1"/>
            <p:nvPr/>
          </p:nvSpPr>
          <p:spPr>
            <a:xfrm rot="18900000">
              <a:off x="22377304" y="8563414"/>
              <a:ext cx="1471355" cy="59845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500"/>
                </a:lnSpc>
              </a:pPr>
              <a:r>
                <a:rPr lang="en-US" sz="2800" dirty="0" err="1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elegraf"/>
                </a:rPr>
                <a:t>друго</a:t>
              </a:r>
              <a:endPara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legraf"/>
              </a:endParaRP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2480" y="-76200"/>
              <a:ext cx="946051" cy="5789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3500"/>
                </a:lnSpc>
              </a:pPr>
              <a:r>
                <a:rPr lang="en-US" sz="2500" dirty="0">
                  <a:solidFill>
                    <a:srgbClr val="000000"/>
                  </a:solidFill>
                  <a:latin typeface="Telegraf"/>
                </a:rPr>
                <a:t> 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2476487"/>
              <a:ext cx="948531" cy="5789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3500"/>
                </a:lnSpc>
              </a:pPr>
              <a:endParaRPr lang="en-US" sz="2500" dirty="0">
                <a:solidFill>
                  <a:srgbClr val="000000"/>
                </a:solidFill>
                <a:latin typeface="Telegraf"/>
              </a:endParaRP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69701" y="5029173"/>
              <a:ext cx="878830" cy="5789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3500"/>
                </a:lnSpc>
              </a:pPr>
              <a:r>
                <a:rPr lang="en-US" sz="2500" dirty="0">
                  <a:solidFill>
                    <a:srgbClr val="000000"/>
                  </a:solidFill>
                  <a:latin typeface="Telegraf"/>
                </a:rPr>
                <a:t> 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560586" y="7581860"/>
              <a:ext cx="387945" cy="5789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3500"/>
                </a:lnSpc>
              </a:pPr>
              <a:r>
                <a:rPr lang="en-US" sz="2500" dirty="0">
                  <a:solidFill>
                    <a:srgbClr val="000000"/>
                  </a:solidFill>
                  <a:latin typeface="Telegraf"/>
                </a:rPr>
                <a:t> </a:t>
              </a:r>
            </a:p>
          </p:txBody>
        </p:sp>
        <p:grpSp>
          <p:nvGrpSpPr>
            <p:cNvPr id="22" name="Group 22"/>
            <p:cNvGrpSpPr>
              <a:grpSpLocks noChangeAspect="1"/>
            </p:cNvGrpSpPr>
            <p:nvPr/>
          </p:nvGrpSpPr>
          <p:grpSpPr>
            <a:xfrm>
              <a:off x="1160198" y="251354"/>
              <a:ext cx="23032357" cy="7658060"/>
              <a:chOff x="0" y="0"/>
              <a:chExt cx="23032357" cy="765806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2622917"/>
                <a:ext cx="1420329" cy="5035142"/>
              </a:xfrm>
              <a:custGeom>
                <a:avLst/>
                <a:gdLst/>
                <a:ahLst/>
                <a:cxnLst/>
                <a:rect l="l" t="t" r="r" b="b"/>
                <a:pathLst>
                  <a:path w="1420329" h="5035142">
                    <a:moveTo>
                      <a:pt x="0" y="5035143"/>
                    </a:moveTo>
                    <a:lnTo>
                      <a:pt x="0" y="113626"/>
                    </a:lnTo>
                    <a:cubicBezTo>
                      <a:pt x="0" y="50872"/>
                      <a:pt x="50872" y="0"/>
                      <a:pt x="113626" y="0"/>
                    </a:cubicBezTo>
                    <a:lnTo>
                      <a:pt x="1306702" y="0"/>
                    </a:lnTo>
                    <a:cubicBezTo>
                      <a:pt x="1369456" y="0"/>
                      <a:pt x="1420329" y="50872"/>
                      <a:pt x="1420329" y="113626"/>
                    </a:cubicBezTo>
                    <a:lnTo>
                      <a:pt x="1420329" y="5035143"/>
                    </a:lnTo>
                    <a:close/>
                  </a:path>
                </a:pathLst>
              </a:custGeom>
              <a:solidFill>
                <a:srgbClr val="31356E"/>
              </a:solidFill>
            </p:spPr>
          </p:sp>
          <p:sp>
            <p:nvSpPr>
              <p:cNvPr id="24" name="Freeform 24"/>
              <p:cNvSpPr/>
              <p:nvPr/>
            </p:nvSpPr>
            <p:spPr>
              <a:xfrm>
                <a:off x="1543716" y="1729477"/>
                <a:ext cx="1420329" cy="5928583"/>
              </a:xfrm>
              <a:custGeom>
                <a:avLst/>
                <a:gdLst/>
                <a:ahLst/>
                <a:cxnLst/>
                <a:rect l="l" t="t" r="r" b="b"/>
                <a:pathLst>
                  <a:path w="1420329" h="5928583">
                    <a:moveTo>
                      <a:pt x="0" y="5928583"/>
                    </a:moveTo>
                    <a:lnTo>
                      <a:pt x="0" y="113626"/>
                    </a:lnTo>
                    <a:cubicBezTo>
                      <a:pt x="0" y="50872"/>
                      <a:pt x="50873" y="0"/>
                      <a:pt x="113627" y="0"/>
                    </a:cubicBezTo>
                    <a:lnTo>
                      <a:pt x="1306703" y="0"/>
                    </a:lnTo>
                    <a:cubicBezTo>
                      <a:pt x="1336838" y="0"/>
                      <a:pt x="1365740" y="11971"/>
                      <a:pt x="1387049" y="33280"/>
                    </a:cubicBezTo>
                    <a:cubicBezTo>
                      <a:pt x="1408358" y="54589"/>
                      <a:pt x="1420329" y="83491"/>
                      <a:pt x="1420329" y="113626"/>
                    </a:cubicBezTo>
                    <a:lnTo>
                      <a:pt x="1420329" y="5928583"/>
                    </a:lnTo>
                    <a:close/>
                  </a:path>
                </a:pathLst>
              </a:custGeom>
              <a:solidFill>
                <a:srgbClr val="31356E"/>
              </a:solidFill>
            </p:spPr>
          </p:sp>
          <p:sp>
            <p:nvSpPr>
              <p:cNvPr id="25" name="Freeform 25"/>
              <p:cNvSpPr/>
              <p:nvPr/>
            </p:nvSpPr>
            <p:spPr>
              <a:xfrm>
                <a:off x="3087433" y="1806058"/>
                <a:ext cx="1420329" cy="5852002"/>
              </a:xfrm>
              <a:custGeom>
                <a:avLst/>
                <a:gdLst/>
                <a:ahLst/>
                <a:cxnLst/>
                <a:rect l="l" t="t" r="r" b="b"/>
                <a:pathLst>
                  <a:path w="1420329" h="5852002">
                    <a:moveTo>
                      <a:pt x="0" y="5852002"/>
                    </a:moveTo>
                    <a:lnTo>
                      <a:pt x="0" y="113626"/>
                    </a:lnTo>
                    <a:cubicBezTo>
                      <a:pt x="0" y="50872"/>
                      <a:pt x="50872" y="0"/>
                      <a:pt x="113626" y="0"/>
                    </a:cubicBezTo>
                    <a:lnTo>
                      <a:pt x="1306702" y="0"/>
                    </a:lnTo>
                    <a:cubicBezTo>
                      <a:pt x="1336838" y="0"/>
                      <a:pt x="1365739" y="11971"/>
                      <a:pt x="1387048" y="33280"/>
                    </a:cubicBezTo>
                    <a:cubicBezTo>
                      <a:pt x="1408357" y="54589"/>
                      <a:pt x="1420328" y="83490"/>
                      <a:pt x="1420328" y="113626"/>
                    </a:cubicBezTo>
                    <a:lnTo>
                      <a:pt x="1420328" y="5852002"/>
                    </a:lnTo>
                    <a:close/>
                  </a:path>
                </a:pathLst>
              </a:custGeom>
              <a:solidFill>
                <a:srgbClr val="31356E"/>
              </a:solidFill>
            </p:spPr>
          </p:sp>
          <p:sp>
            <p:nvSpPr>
              <p:cNvPr id="26" name="Freeform 26"/>
              <p:cNvSpPr/>
              <p:nvPr/>
            </p:nvSpPr>
            <p:spPr>
              <a:xfrm>
                <a:off x="4631149" y="1933692"/>
                <a:ext cx="1420328" cy="5724368"/>
              </a:xfrm>
              <a:custGeom>
                <a:avLst/>
                <a:gdLst/>
                <a:ahLst/>
                <a:cxnLst/>
                <a:rect l="l" t="t" r="r" b="b"/>
                <a:pathLst>
                  <a:path w="1420328" h="5724368">
                    <a:moveTo>
                      <a:pt x="0" y="5724368"/>
                    </a:moveTo>
                    <a:lnTo>
                      <a:pt x="0" y="113626"/>
                    </a:lnTo>
                    <a:cubicBezTo>
                      <a:pt x="0" y="50872"/>
                      <a:pt x="50872" y="0"/>
                      <a:pt x="113626" y="0"/>
                    </a:cubicBezTo>
                    <a:lnTo>
                      <a:pt x="1306703" y="0"/>
                    </a:lnTo>
                    <a:cubicBezTo>
                      <a:pt x="1369456" y="0"/>
                      <a:pt x="1420329" y="50872"/>
                      <a:pt x="1420329" y="113626"/>
                    </a:cubicBezTo>
                    <a:lnTo>
                      <a:pt x="1420329" y="5724368"/>
                    </a:lnTo>
                    <a:close/>
                  </a:path>
                </a:pathLst>
              </a:custGeom>
              <a:solidFill>
                <a:srgbClr val="31356E"/>
              </a:solidFill>
            </p:spPr>
          </p:sp>
          <p:sp>
            <p:nvSpPr>
              <p:cNvPr id="27" name="Freeform 27"/>
              <p:cNvSpPr/>
              <p:nvPr/>
            </p:nvSpPr>
            <p:spPr>
              <a:xfrm>
                <a:off x="6174865" y="1933692"/>
                <a:ext cx="1420328" cy="5724368"/>
              </a:xfrm>
              <a:custGeom>
                <a:avLst/>
                <a:gdLst/>
                <a:ahLst/>
                <a:cxnLst/>
                <a:rect l="l" t="t" r="r" b="b"/>
                <a:pathLst>
                  <a:path w="1420328" h="5724368">
                    <a:moveTo>
                      <a:pt x="0" y="5724368"/>
                    </a:moveTo>
                    <a:lnTo>
                      <a:pt x="0" y="113626"/>
                    </a:lnTo>
                    <a:cubicBezTo>
                      <a:pt x="0" y="83490"/>
                      <a:pt x="11972" y="54589"/>
                      <a:pt x="33281" y="33280"/>
                    </a:cubicBezTo>
                    <a:cubicBezTo>
                      <a:pt x="54590" y="11971"/>
                      <a:pt x="83491" y="0"/>
                      <a:pt x="113627" y="0"/>
                    </a:cubicBezTo>
                    <a:lnTo>
                      <a:pt x="1306702" y="0"/>
                    </a:lnTo>
                    <a:cubicBezTo>
                      <a:pt x="1336838" y="0"/>
                      <a:pt x="1365739" y="11971"/>
                      <a:pt x="1387049" y="33280"/>
                    </a:cubicBezTo>
                    <a:cubicBezTo>
                      <a:pt x="1408357" y="54589"/>
                      <a:pt x="1420329" y="83490"/>
                      <a:pt x="1420329" y="113626"/>
                    </a:cubicBezTo>
                    <a:lnTo>
                      <a:pt x="1420329" y="5724368"/>
                    </a:lnTo>
                    <a:close/>
                  </a:path>
                </a:pathLst>
              </a:custGeom>
              <a:solidFill>
                <a:srgbClr val="31356E"/>
              </a:solidFill>
            </p:spPr>
          </p:sp>
          <p:sp>
            <p:nvSpPr>
              <p:cNvPr id="28" name="Freeform 28"/>
              <p:cNvSpPr/>
              <p:nvPr/>
            </p:nvSpPr>
            <p:spPr>
              <a:xfrm>
                <a:off x="7718582" y="580768"/>
                <a:ext cx="1420329" cy="7077292"/>
              </a:xfrm>
              <a:custGeom>
                <a:avLst/>
                <a:gdLst/>
                <a:ahLst/>
                <a:cxnLst/>
                <a:rect l="l" t="t" r="r" b="b"/>
                <a:pathLst>
                  <a:path w="1420329" h="7077292">
                    <a:moveTo>
                      <a:pt x="0" y="7077292"/>
                    </a:moveTo>
                    <a:lnTo>
                      <a:pt x="0" y="113626"/>
                    </a:lnTo>
                    <a:cubicBezTo>
                      <a:pt x="0" y="83491"/>
                      <a:pt x="11971" y="54589"/>
                      <a:pt x="33280" y="33280"/>
                    </a:cubicBezTo>
                    <a:cubicBezTo>
                      <a:pt x="54589" y="11971"/>
                      <a:pt x="83491" y="0"/>
                      <a:pt x="113626" y="0"/>
                    </a:cubicBezTo>
                    <a:lnTo>
                      <a:pt x="1306702" y="0"/>
                    </a:lnTo>
                    <a:cubicBezTo>
                      <a:pt x="1336837" y="0"/>
                      <a:pt x="1365739" y="11971"/>
                      <a:pt x="1387048" y="33280"/>
                    </a:cubicBezTo>
                    <a:cubicBezTo>
                      <a:pt x="1408357" y="54589"/>
                      <a:pt x="1420328" y="83491"/>
                      <a:pt x="1420328" y="113626"/>
                    </a:cubicBezTo>
                    <a:lnTo>
                      <a:pt x="1420328" y="7077292"/>
                    </a:lnTo>
                    <a:close/>
                  </a:path>
                </a:pathLst>
              </a:custGeom>
              <a:solidFill>
                <a:srgbClr val="31356E"/>
              </a:solidFill>
            </p:spPr>
          </p:sp>
          <p:sp>
            <p:nvSpPr>
              <p:cNvPr id="29" name="Freeform 29"/>
              <p:cNvSpPr/>
              <p:nvPr/>
            </p:nvSpPr>
            <p:spPr>
              <a:xfrm>
                <a:off x="9262298" y="2418702"/>
                <a:ext cx="1420328" cy="5239357"/>
              </a:xfrm>
              <a:custGeom>
                <a:avLst/>
                <a:gdLst/>
                <a:ahLst/>
                <a:cxnLst/>
                <a:rect l="l" t="t" r="r" b="b"/>
                <a:pathLst>
                  <a:path w="1420328" h="5239357">
                    <a:moveTo>
                      <a:pt x="0" y="5239358"/>
                    </a:moveTo>
                    <a:lnTo>
                      <a:pt x="0" y="113627"/>
                    </a:lnTo>
                    <a:cubicBezTo>
                      <a:pt x="0" y="50873"/>
                      <a:pt x="50872" y="1"/>
                      <a:pt x="113626" y="0"/>
                    </a:cubicBezTo>
                    <a:lnTo>
                      <a:pt x="1306703" y="0"/>
                    </a:lnTo>
                    <a:cubicBezTo>
                      <a:pt x="1369456" y="1"/>
                      <a:pt x="1420328" y="50873"/>
                      <a:pt x="1420328" y="113627"/>
                    </a:cubicBezTo>
                    <a:lnTo>
                      <a:pt x="1420328" y="5239358"/>
                    </a:lnTo>
                    <a:close/>
                  </a:path>
                </a:pathLst>
              </a:custGeom>
              <a:solidFill>
                <a:srgbClr val="31356E"/>
              </a:solidFill>
            </p:spPr>
          </p:sp>
          <p:sp>
            <p:nvSpPr>
              <p:cNvPr id="30" name="Freeform 30"/>
              <p:cNvSpPr/>
              <p:nvPr/>
            </p:nvSpPr>
            <p:spPr>
              <a:xfrm>
                <a:off x="10806014" y="3414250"/>
                <a:ext cx="1420329" cy="4243810"/>
              </a:xfrm>
              <a:custGeom>
                <a:avLst/>
                <a:gdLst/>
                <a:ahLst/>
                <a:cxnLst/>
                <a:rect l="l" t="t" r="r" b="b"/>
                <a:pathLst>
                  <a:path w="1420329" h="4243810">
                    <a:moveTo>
                      <a:pt x="0" y="4243810"/>
                    </a:moveTo>
                    <a:lnTo>
                      <a:pt x="0" y="113627"/>
                    </a:lnTo>
                    <a:cubicBezTo>
                      <a:pt x="0" y="83491"/>
                      <a:pt x="11971" y="54589"/>
                      <a:pt x="33280" y="33281"/>
                    </a:cubicBezTo>
                    <a:cubicBezTo>
                      <a:pt x="54590" y="11971"/>
                      <a:pt x="83491" y="0"/>
                      <a:pt x="113626" y="0"/>
                    </a:cubicBezTo>
                    <a:lnTo>
                      <a:pt x="1306702" y="0"/>
                    </a:lnTo>
                    <a:cubicBezTo>
                      <a:pt x="1336838" y="0"/>
                      <a:pt x="1365739" y="11971"/>
                      <a:pt x="1387049" y="33281"/>
                    </a:cubicBezTo>
                    <a:cubicBezTo>
                      <a:pt x="1408358" y="54589"/>
                      <a:pt x="1420329" y="83491"/>
                      <a:pt x="1420329" y="113627"/>
                    </a:cubicBezTo>
                    <a:lnTo>
                      <a:pt x="1420329" y="4243810"/>
                    </a:lnTo>
                    <a:close/>
                  </a:path>
                </a:pathLst>
              </a:custGeom>
              <a:solidFill>
                <a:srgbClr val="31356E"/>
              </a:solidFill>
            </p:spPr>
          </p:sp>
          <p:sp>
            <p:nvSpPr>
              <p:cNvPr id="31" name="Freeform 31"/>
              <p:cNvSpPr/>
              <p:nvPr/>
            </p:nvSpPr>
            <p:spPr>
              <a:xfrm>
                <a:off x="12349731" y="657348"/>
                <a:ext cx="1420328" cy="7000711"/>
              </a:xfrm>
              <a:custGeom>
                <a:avLst/>
                <a:gdLst/>
                <a:ahLst/>
                <a:cxnLst/>
                <a:rect l="l" t="t" r="r" b="b"/>
                <a:pathLst>
                  <a:path w="1420328" h="7000711">
                    <a:moveTo>
                      <a:pt x="0" y="7000712"/>
                    </a:moveTo>
                    <a:lnTo>
                      <a:pt x="0" y="113627"/>
                    </a:lnTo>
                    <a:cubicBezTo>
                      <a:pt x="0" y="83491"/>
                      <a:pt x="11971" y="54590"/>
                      <a:pt x="33280" y="33281"/>
                    </a:cubicBezTo>
                    <a:cubicBezTo>
                      <a:pt x="54589" y="11972"/>
                      <a:pt x="83491" y="0"/>
                      <a:pt x="113626" y="1"/>
                    </a:cubicBezTo>
                    <a:lnTo>
                      <a:pt x="1306702" y="1"/>
                    </a:lnTo>
                    <a:cubicBezTo>
                      <a:pt x="1369456" y="1"/>
                      <a:pt x="1420328" y="50873"/>
                      <a:pt x="1420328" y="113627"/>
                    </a:cubicBezTo>
                    <a:lnTo>
                      <a:pt x="1420328" y="7000712"/>
                    </a:lnTo>
                    <a:close/>
                  </a:path>
                </a:pathLst>
              </a:custGeom>
              <a:solidFill>
                <a:srgbClr val="31356E"/>
              </a:solidFill>
            </p:spPr>
          </p:sp>
          <p:sp>
            <p:nvSpPr>
              <p:cNvPr id="32" name="Freeform 32"/>
              <p:cNvSpPr/>
              <p:nvPr/>
            </p:nvSpPr>
            <p:spPr>
              <a:xfrm>
                <a:off x="13893447" y="3158981"/>
                <a:ext cx="1420329" cy="4499078"/>
              </a:xfrm>
              <a:custGeom>
                <a:avLst/>
                <a:gdLst/>
                <a:ahLst/>
                <a:cxnLst/>
                <a:rect l="l" t="t" r="r" b="b"/>
                <a:pathLst>
                  <a:path w="1420329" h="4499078">
                    <a:moveTo>
                      <a:pt x="0" y="4499079"/>
                    </a:moveTo>
                    <a:lnTo>
                      <a:pt x="0" y="113627"/>
                    </a:lnTo>
                    <a:cubicBezTo>
                      <a:pt x="0" y="83491"/>
                      <a:pt x="11971" y="54590"/>
                      <a:pt x="33280" y="33280"/>
                    </a:cubicBezTo>
                    <a:cubicBezTo>
                      <a:pt x="54590" y="11971"/>
                      <a:pt x="83491" y="0"/>
                      <a:pt x="113627" y="0"/>
                    </a:cubicBezTo>
                    <a:lnTo>
                      <a:pt x="1306703" y="0"/>
                    </a:lnTo>
                    <a:cubicBezTo>
                      <a:pt x="1369457" y="1"/>
                      <a:pt x="1420328" y="50873"/>
                      <a:pt x="1420328" y="113627"/>
                    </a:cubicBezTo>
                    <a:lnTo>
                      <a:pt x="1420328" y="4499079"/>
                    </a:lnTo>
                    <a:close/>
                  </a:path>
                </a:pathLst>
              </a:custGeom>
              <a:solidFill>
                <a:srgbClr val="31356E"/>
              </a:solidFill>
            </p:spPr>
          </p:sp>
          <p:sp>
            <p:nvSpPr>
              <p:cNvPr id="33" name="Freeform 33"/>
              <p:cNvSpPr/>
              <p:nvPr/>
            </p:nvSpPr>
            <p:spPr>
              <a:xfrm>
                <a:off x="15437163" y="3746099"/>
                <a:ext cx="1420329" cy="3911961"/>
              </a:xfrm>
              <a:custGeom>
                <a:avLst/>
                <a:gdLst/>
                <a:ahLst/>
                <a:cxnLst/>
                <a:rect l="l" t="t" r="r" b="b"/>
                <a:pathLst>
                  <a:path w="1420329" h="3911961">
                    <a:moveTo>
                      <a:pt x="0" y="3911961"/>
                    </a:moveTo>
                    <a:lnTo>
                      <a:pt x="0" y="113627"/>
                    </a:lnTo>
                    <a:cubicBezTo>
                      <a:pt x="0" y="83491"/>
                      <a:pt x="11972" y="54590"/>
                      <a:pt x="33280" y="33280"/>
                    </a:cubicBezTo>
                    <a:cubicBezTo>
                      <a:pt x="54591" y="11971"/>
                      <a:pt x="83491" y="0"/>
                      <a:pt x="113627" y="0"/>
                    </a:cubicBezTo>
                    <a:lnTo>
                      <a:pt x="1306703" y="0"/>
                    </a:lnTo>
                    <a:cubicBezTo>
                      <a:pt x="1369458" y="1"/>
                      <a:pt x="1420329" y="50873"/>
                      <a:pt x="1420329" y="113627"/>
                    </a:cubicBezTo>
                    <a:lnTo>
                      <a:pt x="1420329" y="3911961"/>
                    </a:lnTo>
                    <a:close/>
                  </a:path>
                </a:pathLst>
              </a:custGeom>
              <a:solidFill>
                <a:srgbClr val="31356E"/>
              </a:solidFill>
            </p:spPr>
          </p:sp>
          <p:sp>
            <p:nvSpPr>
              <p:cNvPr id="34" name="Freeform 34"/>
              <p:cNvSpPr/>
              <p:nvPr/>
            </p:nvSpPr>
            <p:spPr>
              <a:xfrm>
                <a:off x="16980880" y="2010272"/>
                <a:ext cx="1420329" cy="5647787"/>
              </a:xfrm>
              <a:custGeom>
                <a:avLst/>
                <a:gdLst/>
                <a:ahLst/>
                <a:cxnLst/>
                <a:rect l="l" t="t" r="r" b="b"/>
                <a:pathLst>
                  <a:path w="1420329" h="5647787">
                    <a:moveTo>
                      <a:pt x="0" y="5647788"/>
                    </a:moveTo>
                    <a:lnTo>
                      <a:pt x="0" y="113627"/>
                    </a:lnTo>
                    <a:cubicBezTo>
                      <a:pt x="0" y="50873"/>
                      <a:pt x="50871" y="1"/>
                      <a:pt x="113625" y="0"/>
                    </a:cubicBezTo>
                    <a:lnTo>
                      <a:pt x="1306701" y="0"/>
                    </a:lnTo>
                    <a:cubicBezTo>
                      <a:pt x="1336838" y="0"/>
                      <a:pt x="1365738" y="11971"/>
                      <a:pt x="1387048" y="33280"/>
                    </a:cubicBezTo>
                    <a:cubicBezTo>
                      <a:pt x="1408357" y="54590"/>
                      <a:pt x="1420329" y="83491"/>
                      <a:pt x="1420329" y="113627"/>
                    </a:cubicBezTo>
                    <a:lnTo>
                      <a:pt x="1420329" y="5647788"/>
                    </a:lnTo>
                    <a:close/>
                  </a:path>
                </a:pathLst>
              </a:custGeom>
              <a:solidFill>
                <a:srgbClr val="31356E"/>
              </a:solidFill>
            </p:spPr>
          </p:sp>
          <p:sp>
            <p:nvSpPr>
              <p:cNvPr id="35" name="Freeform 35"/>
              <p:cNvSpPr/>
              <p:nvPr/>
            </p:nvSpPr>
            <p:spPr>
              <a:xfrm>
                <a:off x="18524596" y="5073496"/>
                <a:ext cx="1420329" cy="2584564"/>
              </a:xfrm>
              <a:custGeom>
                <a:avLst/>
                <a:gdLst/>
                <a:ahLst/>
                <a:cxnLst/>
                <a:rect l="l" t="t" r="r" b="b"/>
                <a:pathLst>
                  <a:path w="1420329" h="2584564">
                    <a:moveTo>
                      <a:pt x="0" y="2584564"/>
                    </a:moveTo>
                    <a:lnTo>
                      <a:pt x="0" y="113627"/>
                    </a:lnTo>
                    <a:cubicBezTo>
                      <a:pt x="0" y="50873"/>
                      <a:pt x="50872" y="1"/>
                      <a:pt x="113626" y="1"/>
                    </a:cubicBezTo>
                    <a:lnTo>
                      <a:pt x="1306702" y="1"/>
                    </a:lnTo>
                    <a:cubicBezTo>
                      <a:pt x="1336838" y="0"/>
                      <a:pt x="1365739" y="11971"/>
                      <a:pt x="1387049" y="33281"/>
                    </a:cubicBezTo>
                    <a:cubicBezTo>
                      <a:pt x="1408358" y="54589"/>
                      <a:pt x="1420329" y="83491"/>
                      <a:pt x="1420329" y="113627"/>
                    </a:cubicBezTo>
                    <a:lnTo>
                      <a:pt x="1420329" y="2584564"/>
                    </a:lnTo>
                    <a:close/>
                  </a:path>
                </a:pathLst>
              </a:custGeom>
              <a:solidFill>
                <a:srgbClr val="31356E"/>
              </a:solidFill>
            </p:spPr>
          </p:sp>
          <p:sp>
            <p:nvSpPr>
              <p:cNvPr id="36" name="Freeform 36"/>
              <p:cNvSpPr/>
              <p:nvPr/>
            </p:nvSpPr>
            <p:spPr>
              <a:xfrm>
                <a:off x="20068311" y="5839302"/>
                <a:ext cx="1420329" cy="1818758"/>
              </a:xfrm>
              <a:custGeom>
                <a:avLst/>
                <a:gdLst/>
                <a:ahLst/>
                <a:cxnLst/>
                <a:rect l="l" t="t" r="r" b="b"/>
                <a:pathLst>
                  <a:path w="1420329" h="1818758">
                    <a:moveTo>
                      <a:pt x="0" y="1818758"/>
                    </a:moveTo>
                    <a:lnTo>
                      <a:pt x="0" y="113627"/>
                    </a:lnTo>
                    <a:cubicBezTo>
                      <a:pt x="0" y="83491"/>
                      <a:pt x="11972" y="54589"/>
                      <a:pt x="33281" y="33281"/>
                    </a:cubicBezTo>
                    <a:cubicBezTo>
                      <a:pt x="54591" y="11971"/>
                      <a:pt x="83492" y="0"/>
                      <a:pt x="113628" y="0"/>
                    </a:cubicBezTo>
                    <a:lnTo>
                      <a:pt x="1306704" y="0"/>
                    </a:lnTo>
                    <a:cubicBezTo>
                      <a:pt x="1369458" y="1"/>
                      <a:pt x="1420329" y="50873"/>
                      <a:pt x="1420329" y="113627"/>
                    </a:cubicBezTo>
                    <a:lnTo>
                      <a:pt x="1420329" y="1818758"/>
                    </a:lnTo>
                    <a:close/>
                  </a:path>
                </a:pathLst>
              </a:custGeom>
              <a:solidFill>
                <a:srgbClr val="31356E"/>
              </a:solidFill>
            </p:spPr>
          </p:sp>
          <p:sp>
            <p:nvSpPr>
              <p:cNvPr id="37" name="Freeform 37"/>
              <p:cNvSpPr/>
              <p:nvPr/>
            </p:nvSpPr>
            <p:spPr>
              <a:xfrm>
                <a:off x="21612028" y="6962484"/>
                <a:ext cx="1420329" cy="695575"/>
              </a:xfrm>
              <a:custGeom>
                <a:avLst/>
                <a:gdLst/>
                <a:ahLst/>
                <a:cxnLst/>
                <a:rect l="l" t="t" r="r" b="b"/>
                <a:pathLst>
                  <a:path w="1420329" h="695575">
                    <a:moveTo>
                      <a:pt x="0" y="695576"/>
                    </a:moveTo>
                    <a:lnTo>
                      <a:pt x="0" y="113627"/>
                    </a:lnTo>
                    <a:cubicBezTo>
                      <a:pt x="0" y="83491"/>
                      <a:pt x="11971" y="54589"/>
                      <a:pt x="33280" y="33280"/>
                    </a:cubicBezTo>
                    <a:cubicBezTo>
                      <a:pt x="54591" y="11972"/>
                      <a:pt x="83491" y="0"/>
                      <a:pt x="113627" y="0"/>
                    </a:cubicBezTo>
                    <a:lnTo>
                      <a:pt x="1306703" y="0"/>
                    </a:lnTo>
                    <a:cubicBezTo>
                      <a:pt x="1369458" y="0"/>
                      <a:pt x="1420329" y="50873"/>
                      <a:pt x="1420329" y="113627"/>
                    </a:cubicBezTo>
                    <a:lnTo>
                      <a:pt x="1420329" y="695576"/>
                    </a:lnTo>
                    <a:close/>
                  </a:path>
                </a:pathLst>
              </a:custGeom>
              <a:solidFill>
                <a:srgbClr val="31356E"/>
              </a:solidFill>
            </p:spPr>
          </p:sp>
        </p:grpSp>
      </p:grpSp>
      <p:sp>
        <p:nvSpPr>
          <p:cNvPr id="38" name="TextBox 38"/>
          <p:cNvSpPr txBox="1"/>
          <p:nvPr/>
        </p:nvSpPr>
        <p:spPr>
          <a:xfrm>
            <a:off x="1526083" y="504350"/>
            <a:ext cx="16132918" cy="1077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399"/>
              </a:lnSpc>
            </a:pPr>
            <a:r>
              <a:rPr lang="en-US" sz="7200" spc="59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morant Garamond Medium Bold"/>
              </a:rPr>
              <a:t>ОСОБИНЕ СОЦИЈАЛНИХ РАДНИКА</a:t>
            </a:r>
          </a:p>
        </p:txBody>
      </p:sp>
      <p:sp>
        <p:nvSpPr>
          <p:cNvPr id="39" name="TextBox 22">
            <a:extLst>
              <a:ext uri="{FF2B5EF4-FFF2-40B4-BE49-F238E27FC236}">
                <a16:creationId xmlns:a16="http://schemas.microsoft.com/office/drawing/2014/main" id="{FCE20D43-524C-40E3-8E36-829BEB3B38AB}"/>
              </a:ext>
            </a:extLst>
          </p:cNvPr>
          <p:cNvSpPr txBox="1"/>
          <p:nvPr/>
        </p:nvSpPr>
        <p:spPr>
          <a:xfrm rot="16200000">
            <a:off x="-89485" y="5316449"/>
            <a:ext cx="3523238" cy="770532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>
              <a:lnSpc>
                <a:spcPts val="6408"/>
              </a:lnSpc>
            </a:pPr>
            <a:r>
              <a:rPr lang="sr-Cyrl-RS" sz="4577" b="1" spc="4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legraf"/>
              </a:rPr>
              <a:t>19</a:t>
            </a:r>
            <a:r>
              <a:rPr lang="en-US" sz="4577" b="1" spc="4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legraf"/>
              </a:rPr>
              <a:t>.</a:t>
            </a:r>
            <a:r>
              <a:rPr lang="sr-Cyrl-RS" sz="4577" b="1" spc="4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legraf"/>
              </a:rPr>
              <a:t>7%</a:t>
            </a:r>
            <a:endParaRPr lang="en-US" sz="4577" b="1" spc="45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elegraf"/>
            </a:endParaRPr>
          </a:p>
        </p:txBody>
      </p:sp>
      <p:sp>
        <p:nvSpPr>
          <p:cNvPr id="40" name="TextBox 22">
            <a:extLst>
              <a:ext uri="{FF2B5EF4-FFF2-40B4-BE49-F238E27FC236}">
                <a16:creationId xmlns:a16="http://schemas.microsoft.com/office/drawing/2014/main" id="{FD0496D5-F66F-4444-A2F5-134780A97782}"/>
              </a:ext>
            </a:extLst>
          </p:cNvPr>
          <p:cNvSpPr txBox="1"/>
          <p:nvPr/>
        </p:nvSpPr>
        <p:spPr>
          <a:xfrm rot="16200000">
            <a:off x="1031540" y="5357930"/>
            <a:ext cx="3428320" cy="770532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>
              <a:lnSpc>
                <a:spcPts val="6408"/>
              </a:lnSpc>
            </a:pPr>
            <a:r>
              <a:rPr lang="sr-Cyrl-RS" sz="4577" b="1" spc="4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legraf"/>
              </a:rPr>
              <a:t>23</a:t>
            </a:r>
            <a:r>
              <a:rPr lang="en-US" sz="4577" b="1" spc="4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legraf"/>
              </a:rPr>
              <a:t>.</a:t>
            </a:r>
            <a:r>
              <a:rPr lang="sr-Cyrl-RS" sz="4577" b="1" spc="4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legraf"/>
              </a:rPr>
              <a:t>2%</a:t>
            </a:r>
            <a:endParaRPr lang="en-US" sz="4577" b="1" spc="45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elegraf"/>
            </a:endParaRPr>
          </a:p>
        </p:txBody>
      </p:sp>
      <p:sp>
        <p:nvSpPr>
          <p:cNvPr id="41" name="TextBox 22">
            <a:extLst>
              <a:ext uri="{FF2B5EF4-FFF2-40B4-BE49-F238E27FC236}">
                <a16:creationId xmlns:a16="http://schemas.microsoft.com/office/drawing/2014/main" id="{6DA5D160-3509-4140-B496-E7E4AD371347}"/>
              </a:ext>
            </a:extLst>
          </p:cNvPr>
          <p:cNvSpPr txBox="1"/>
          <p:nvPr/>
        </p:nvSpPr>
        <p:spPr>
          <a:xfrm rot="16200000">
            <a:off x="2152452" y="5344534"/>
            <a:ext cx="3458963" cy="770532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>
              <a:lnSpc>
                <a:spcPts val="6408"/>
              </a:lnSpc>
            </a:pPr>
            <a:r>
              <a:rPr lang="sr-Cyrl-RS" sz="4577" b="1" spc="4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legraf"/>
              </a:rPr>
              <a:t>22</a:t>
            </a:r>
            <a:r>
              <a:rPr lang="en-US" sz="4577" b="1" spc="4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legraf"/>
              </a:rPr>
              <a:t>.</a:t>
            </a:r>
            <a:r>
              <a:rPr lang="sr-Cyrl-RS" sz="4577" b="1" spc="4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legraf"/>
              </a:rPr>
              <a:t>9%</a:t>
            </a:r>
            <a:endParaRPr lang="en-US" sz="4577" b="1" spc="45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elegraf"/>
            </a:endParaRPr>
          </a:p>
        </p:txBody>
      </p:sp>
      <p:sp>
        <p:nvSpPr>
          <p:cNvPr id="42" name="TextBox 22">
            <a:extLst>
              <a:ext uri="{FF2B5EF4-FFF2-40B4-BE49-F238E27FC236}">
                <a16:creationId xmlns:a16="http://schemas.microsoft.com/office/drawing/2014/main" id="{63332636-93F1-4100-B68B-1404F448784A}"/>
              </a:ext>
            </a:extLst>
          </p:cNvPr>
          <p:cNvSpPr txBox="1"/>
          <p:nvPr/>
        </p:nvSpPr>
        <p:spPr>
          <a:xfrm rot="16200000">
            <a:off x="3467952" y="5475183"/>
            <a:ext cx="3160008" cy="770532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>
              <a:lnSpc>
                <a:spcPts val="6408"/>
              </a:lnSpc>
            </a:pPr>
            <a:r>
              <a:rPr lang="sr-Cyrl-RS" sz="4577" b="1" spc="4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legraf"/>
              </a:rPr>
              <a:t>25%</a:t>
            </a:r>
            <a:endParaRPr lang="en-US" sz="4577" b="1" spc="45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elegraf"/>
            </a:endParaRPr>
          </a:p>
        </p:txBody>
      </p:sp>
      <p:sp>
        <p:nvSpPr>
          <p:cNvPr id="43" name="TextBox 22">
            <a:extLst>
              <a:ext uri="{FF2B5EF4-FFF2-40B4-BE49-F238E27FC236}">
                <a16:creationId xmlns:a16="http://schemas.microsoft.com/office/drawing/2014/main" id="{90572EC5-7E1D-4AFF-8AD5-FF9F7207F838}"/>
              </a:ext>
            </a:extLst>
          </p:cNvPr>
          <p:cNvSpPr txBox="1"/>
          <p:nvPr/>
        </p:nvSpPr>
        <p:spPr>
          <a:xfrm rot="16200000">
            <a:off x="4438897" y="5344922"/>
            <a:ext cx="3458074" cy="770532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>
              <a:lnSpc>
                <a:spcPts val="6408"/>
              </a:lnSpc>
            </a:pPr>
            <a:r>
              <a:rPr lang="sr-Cyrl-RS" sz="4577" b="1" spc="4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legraf"/>
              </a:rPr>
              <a:t>22</a:t>
            </a:r>
            <a:r>
              <a:rPr lang="en-US" sz="4577" b="1" spc="4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legraf"/>
              </a:rPr>
              <a:t>.</a:t>
            </a:r>
            <a:r>
              <a:rPr lang="sr-Cyrl-RS" sz="4577" b="1" spc="4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legraf"/>
              </a:rPr>
              <a:t>4%</a:t>
            </a:r>
            <a:endParaRPr lang="en-US" sz="4577" b="1" spc="45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elegraf"/>
            </a:endParaRPr>
          </a:p>
        </p:txBody>
      </p:sp>
      <p:sp>
        <p:nvSpPr>
          <p:cNvPr id="44" name="TextBox 22">
            <a:extLst>
              <a:ext uri="{FF2B5EF4-FFF2-40B4-BE49-F238E27FC236}">
                <a16:creationId xmlns:a16="http://schemas.microsoft.com/office/drawing/2014/main" id="{2014E924-D1C3-48CC-9D4E-7E107961859F}"/>
              </a:ext>
            </a:extLst>
          </p:cNvPr>
          <p:cNvSpPr txBox="1"/>
          <p:nvPr/>
        </p:nvSpPr>
        <p:spPr>
          <a:xfrm rot="16200000">
            <a:off x="5490668" y="5324328"/>
            <a:ext cx="3505198" cy="770532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>
              <a:lnSpc>
                <a:spcPts val="6408"/>
              </a:lnSpc>
            </a:pPr>
            <a:r>
              <a:rPr lang="sr-Cyrl-RS" sz="4577" b="1" spc="4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legraf"/>
              </a:rPr>
              <a:t>27</a:t>
            </a:r>
            <a:r>
              <a:rPr lang="en-US" sz="4577" b="1" spc="4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legraf"/>
              </a:rPr>
              <a:t>.</a:t>
            </a:r>
            <a:r>
              <a:rPr lang="sr-Cyrl-RS" sz="4577" b="1" spc="4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legraf"/>
              </a:rPr>
              <a:t>7%</a:t>
            </a:r>
            <a:endParaRPr lang="en-US" sz="4577" b="1" spc="45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elegraf"/>
            </a:endParaRPr>
          </a:p>
        </p:txBody>
      </p:sp>
      <p:sp>
        <p:nvSpPr>
          <p:cNvPr id="45" name="TextBox 22">
            <a:extLst>
              <a:ext uri="{FF2B5EF4-FFF2-40B4-BE49-F238E27FC236}">
                <a16:creationId xmlns:a16="http://schemas.microsoft.com/office/drawing/2014/main" id="{766325E6-85C8-43E9-B41D-3D4D84622D69}"/>
              </a:ext>
            </a:extLst>
          </p:cNvPr>
          <p:cNvSpPr txBox="1"/>
          <p:nvPr/>
        </p:nvSpPr>
        <p:spPr>
          <a:xfrm rot="16200000">
            <a:off x="6648253" y="5344534"/>
            <a:ext cx="3458962" cy="770532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>
              <a:lnSpc>
                <a:spcPts val="6408"/>
              </a:lnSpc>
            </a:pPr>
            <a:r>
              <a:rPr lang="sr-Cyrl-RS" sz="4577" b="1" spc="4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legraf"/>
              </a:rPr>
              <a:t>20</a:t>
            </a:r>
            <a:r>
              <a:rPr lang="en-US" sz="4577" b="1" spc="4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legraf"/>
              </a:rPr>
              <a:t>.</a:t>
            </a:r>
            <a:r>
              <a:rPr lang="sr-Cyrl-RS" sz="4577" b="1" spc="4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legraf"/>
              </a:rPr>
              <a:t>5%</a:t>
            </a:r>
            <a:endParaRPr lang="en-US" sz="4577" b="1" spc="45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elegraf"/>
            </a:endParaRPr>
          </a:p>
        </p:txBody>
      </p:sp>
      <p:sp>
        <p:nvSpPr>
          <p:cNvPr id="46" name="TextBox 22">
            <a:extLst>
              <a:ext uri="{FF2B5EF4-FFF2-40B4-BE49-F238E27FC236}">
                <a16:creationId xmlns:a16="http://schemas.microsoft.com/office/drawing/2014/main" id="{2AE4EDE0-1081-44ED-B6F2-F83E199C2204}"/>
              </a:ext>
            </a:extLst>
          </p:cNvPr>
          <p:cNvSpPr txBox="1"/>
          <p:nvPr/>
        </p:nvSpPr>
        <p:spPr>
          <a:xfrm rot="16200000">
            <a:off x="7759118" y="5316447"/>
            <a:ext cx="3523232" cy="770532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>
              <a:lnSpc>
                <a:spcPts val="6408"/>
              </a:lnSpc>
            </a:pPr>
            <a:r>
              <a:rPr lang="sr-Cyrl-RS" sz="4577" b="1" spc="4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legraf"/>
              </a:rPr>
              <a:t>16</a:t>
            </a:r>
            <a:r>
              <a:rPr lang="en-US" sz="4577" b="1" spc="4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legraf"/>
              </a:rPr>
              <a:t>.</a:t>
            </a:r>
            <a:r>
              <a:rPr lang="sr-Cyrl-RS" sz="4577" b="1" spc="4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legraf"/>
              </a:rPr>
              <a:t>6%</a:t>
            </a:r>
            <a:endParaRPr lang="en-US" sz="4577" b="1" spc="45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elegraf"/>
            </a:endParaRPr>
          </a:p>
        </p:txBody>
      </p:sp>
      <p:sp>
        <p:nvSpPr>
          <p:cNvPr id="47" name="TextBox 22">
            <a:extLst>
              <a:ext uri="{FF2B5EF4-FFF2-40B4-BE49-F238E27FC236}">
                <a16:creationId xmlns:a16="http://schemas.microsoft.com/office/drawing/2014/main" id="{E9EF8E93-F4AA-4524-A324-B9EE0D94874E}"/>
              </a:ext>
            </a:extLst>
          </p:cNvPr>
          <p:cNvSpPr txBox="1"/>
          <p:nvPr/>
        </p:nvSpPr>
        <p:spPr>
          <a:xfrm rot="16200000">
            <a:off x="8916302" y="5328845"/>
            <a:ext cx="3494863" cy="770532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>
              <a:lnSpc>
                <a:spcPts val="6408"/>
              </a:lnSpc>
            </a:pPr>
            <a:r>
              <a:rPr lang="sr-Cyrl-RS" sz="4577" b="1" spc="4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legraf"/>
              </a:rPr>
              <a:t>27</a:t>
            </a:r>
            <a:r>
              <a:rPr lang="en-US" sz="4577" b="1" spc="4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legraf"/>
              </a:rPr>
              <a:t>.</a:t>
            </a:r>
            <a:r>
              <a:rPr lang="sr-Cyrl-RS" sz="4577" b="1" spc="4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legraf"/>
              </a:rPr>
              <a:t>4%</a:t>
            </a:r>
            <a:endParaRPr lang="en-US" sz="4577" b="1" spc="45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elegraf"/>
            </a:endParaRPr>
          </a:p>
        </p:txBody>
      </p:sp>
      <p:sp>
        <p:nvSpPr>
          <p:cNvPr id="48" name="TextBox 22">
            <a:extLst>
              <a:ext uri="{FF2B5EF4-FFF2-40B4-BE49-F238E27FC236}">
                <a16:creationId xmlns:a16="http://schemas.microsoft.com/office/drawing/2014/main" id="{A9A389A4-23C3-4419-8B73-EA7C5A9A8761}"/>
              </a:ext>
            </a:extLst>
          </p:cNvPr>
          <p:cNvSpPr txBox="1"/>
          <p:nvPr/>
        </p:nvSpPr>
        <p:spPr>
          <a:xfrm rot="16200000">
            <a:off x="10045118" y="5316447"/>
            <a:ext cx="3523232" cy="770532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>
              <a:lnSpc>
                <a:spcPts val="6408"/>
              </a:lnSpc>
            </a:pPr>
            <a:r>
              <a:rPr lang="sr-Cyrl-RS" sz="4577" b="1" spc="4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legraf"/>
              </a:rPr>
              <a:t>17</a:t>
            </a:r>
            <a:r>
              <a:rPr lang="en-US" sz="4577" b="1" spc="4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legraf"/>
              </a:rPr>
              <a:t>.</a:t>
            </a:r>
            <a:r>
              <a:rPr lang="sr-Cyrl-RS" sz="4577" b="1" spc="4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legraf"/>
              </a:rPr>
              <a:t>6%</a:t>
            </a:r>
            <a:endParaRPr lang="en-US" sz="4577" b="1" spc="45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elegraf"/>
            </a:endParaRPr>
          </a:p>
        </p:txBody>
      </p:sp>
      <p:sp>
        <p:nvSpPr>
          <p:cNvPr id="49" name="TextBox 22">
            <a:extLst>
              <a:ext uri="{FF2B5EF4-FFF2-40B4-BE49-F238E27FC236}">
                <a16:creationId xmlns:a16="http://schemas.microsoft.com/office/drawing/2014/main" id="{FFD42EAA-2711-4537-AF57-1710D3AA17BC}"/>
              </a:ext>
            </a:extLst>
          </p:cNvPr>
          <p:cNvSpPr txBox="1"/>
          <p:nvPr/>
        </p:nvSpPr>
        <p:spPr>
          <a:xfrm rot="16200000">
            <a:off x="11377515" y="5548591"/>
            <a:ext cx="2992037" cy="770532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>
              <a:lnSpc>
                <a:spcPts val="6408"/>
              </a:lnSpc>
            </a:pPr>
            <a:r>
              <a:rPr lang="sr-Cyrl-RS" sz="4577" b="1" spc="4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legraf"/>
              </a:rPr>
              <a:t>15</a:t>
            </a:r>
            <a:r>
              <a:rPr lang="en-US" sz="4577" b="1" spc="4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legraf"/>
              </a:rPr>
              <a:t>.</a:t>
            </a:r>
            <a:r>
              <a:rPr lang="sr-Cyrl-RS" sz="4577" b="1" spc="4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legraf"/>
              </a:rPr>
              <a:t>3%</a:t>
            </a:r>
            <a:endParaRPr lang="en-US" sz="4577" b="1" spc="45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elegraf"/>
            </a:endParaRPr>
          </a:p>
        </p:txBody>
      </p:sp>
      <p:sp>
        <p:nvSpPr>
          <p:cNvPr id="50" name="TextBox 22">
            <a:extLst>
              <a:ext uri="{FF2B5EF4-FFF2-40B4-BE49-F238E27FC236}">
                <a16:creationId xmlns:a16="http://schemas.microsoft.com/office/drawing/2014/main" id="{B467A746-394C-4B8E-8D5A-4D2B648F2563}"/>
              </a:ext>
            </a:extLst>
          </p:cNvPr>
          <p:cNvSpPr txBox="1"/>
          <p:nvPr/>
        </p:nvSpPr>
        <p:spPr>
          <a:xfrm rot="16200000">
            <a:off x="12244723" y="5307536"/>
            <a:ext cx="3543622" cy="770532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>
              <a:lnSpc>
                <a:spcPts val="6408"/>
              </a:lnSpc>
            </a:pPr>
            <a:r>
              <a:rPr lang="sr-Cyrl-RS" sz="4577" b="1" spc="4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legraf"/>
              </a:rPr>
              <a:t>22</a:t>
            </a:r>
            <a:r>
              <a:rPr lang="en-US" sz="4577" b="1" spc="4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legraf"/>
              </a:rPr>
              <a:t>.</a:t>
            </a:r>
            <a:r>
              <a:rPr lang="sr-Cyrl-RS" sz="4577" b="1" spc="4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legraf"/>
              </a:rPr>
              <a:t>1%</a:t>
            </a:r>
            <a:endParaRPr lang="en-US" sz="4577" b="1" spc="45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elegraf"/>
            </a:endParaRPr>
          </a:p>
        </p:txBody>
      </p:sp>
      <p:sp>
        <p:nvSpPr>
          <p:cNvPr id="51" name="TextBox 22">
            <a:extLst>
              <a:ext uri="{FF2B5EF4-FFF2-40B4-BE49-F238E27FC236}">
                <a16:creationId xmlns:a16="http://schemas.microsoft.com/office/drawing/2014/main" id="{1E5DDA20-B248-4DE4-BDC7-AE8376971C79}"/>
              </a:ext>
            </a:extLst>
          </p:cNvPr>
          <p:cNvSpPr txBox="1"/>
          <p:nvPr/>
        </p:nvSpPr>
        <p:spPr>
          <a:xfrm rot="16200000">
            <a:off x="14120830" y="6037166"/>
            <a:ext cx="2014888" cy="770532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>
              <a:lnSpc>
                <a:spcPts val="6408"/>
              </a:lnSpc>
            </a:pPr>
            <a:r>
              <a:rPr lang="sr-Cyrl-RS" sz="4577" b="1" spc="4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legraf"/>
              </a:rPr>
              <a:t>10</a:t>
            </a:r>
            <a:r>
              <a:rPr lang="en-US" sz="4577" b="1" spc="4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legraf"/>
              </a:rPr>
              <a:t>.</a:t>
            </a:r>
            <a:r>
              <a:rPr lang="sr-Cyrl-RS" sz="4577" b="1" spc="4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legraf"/>
              </a:rPr>
              <a:t>1%</a:t>
            </a:r>
            <a:endParaRPr lang="en-US" sz="4577" b="1" spc="45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elegraf"/>
            </a:endParaRPr>
          </a:p>
        </p:txBody>
      </p:sp>
      <p:sp>
        <p:nvSpPr>
          <p:cNvPr id="52" name="TextBox 22">
            <a:extLst>
              <a:ext uri="{FF2B5EF4-FFF2-40B4-BE49-F238E27FC236}">
                <a16:creationId xmlns:a16="http://schemas.microsoft.com/office/drawing/2014/main" id="{778E13C2-7E5A-41D5-87BD-DBEC8B4B0D24}"/>
              </a:ext>
            </a:extLst>
          </p:cNvPr>
          <p:cNvSpPr txBox="1"/>
          <p:nvPr/>
        </p:nvSpPr>
        <p:spPr>
          <a:xfrm rot="16200000">
            <a:off x="15554183" y="6265276"/>
            <a:ext cx="1551525" cy="770532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>
              <a:lnSpc>
                <a:spcPts val="6408"/>
              </a:lnSpc>
            </a:pPr>
            <a:r>
              <a:rPr lang="sr-Cyrl-RS" sz="4577" b="1" spc="4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legraf"/>
              </a:rPr>
              <a:t>7</a:t>
            </a:r>
            <a:r>
              <a:rPr lang="en-US" sz="4577" b="1" spc="4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legraf"/>
              </a:rPr>
              <a:t>.</a:t>
            </a:r>
            <a:r>
              <a:rPr lang="sr-Cyrl-RS" sz="4577" b="1" spc="4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legraf"/>
              </a:rPr>
              <a:t>1%</a:t>
            </a:r>
            <a:endParaRPr lang="en-US" sz="4577" b="1" spc="45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elegraf"/>
            </a:endParaRPr>
          </a:p>
        </p:txBody>
      </p:sp>
      <p:sp>
        <p:nvSpPr>
          <p:cNvPr id="53" name="TextBox 22">
            <a:extLst>
              <a:ext uri="{FF2B5EF4-FFF2-40B4-BE49-F238E27FC236}">
                <a16:creationId xmlns:a16="http://schemas.microsoft.com/office/drawing/2014/main" id="{DD23C88F-A2CC-424A-A90C-7A15BF9341CB}"/>
              </a:ext>
            </a:extLst>
          </p:cNvPr>
          <p:cNvSpPr txBox="1"/>
          <p:nvPr/>
        </p:nvSpPr>
        <p:spPr>
          <a:xfrm rot="16200000">
            <a:off x="16178332" y="5809697"/>
            <a:ext cx="2534461" cy="7705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408"/>
              </a:lnSpc>
            </a:pPr>
            <a:r>
              <a:rPr lang="sr-Cyrl-RS" sz="4577" spc="45" dirty="0">
                <a:solidFill>
                  <a:srgbClr val="000000"/>
                </a:solidFill>
                <a:latin typeface="Telegraf"/>
              </a:rPr>
              <a:t>2</a:t>
            </a:r>
            <a:r>
              <a:rPr lang="en-US" sz="4577" spc="45" dirty="0">
                <a:solidFill>
                  <a:srgbClr val="000000"/>
                </a:solidFill>
                <a:latin typeface="Telegraf"/>
              </a:rPr>
              <a:t>.</a:t>
            </a:r>
            <a:r>
              <a:rPr lang="sr-Cyrl-RS" sz="4577" spc="45" dirty="0">
                <a:solidFill>
                  <a:srgbClr val="000000"/>
                </a:solidFill>
                <a:latin typeface="Telegraf"/>
              </a:rPr>
              <a:t>7%</a:t>
            </a:r>
            <a:endParaRPr lang="en-US" sz="4577" spc="45" dirty="0">
              <a:solidFill>
                <a:srgbClr val="000000"/>
              </a:solidFill>
              <a:latin typeface="Telegraf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DE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">
            <a:extLst>
              <a:ext uri="{FF2B5EF4-FFF2-40B4-BE49-F238E27FC236}">
                <a16:creationId xmlns:a16="http://schemas.microsoft.com/office/drawing/2014/main" id="{08E60467-8422-49CA-BC91-A69BADF37592}"/>
              </a:ext>
            </a:extLst>
          </p:cNvPr>
          <p:cNvGrpSpPr/>
          <p:nvPr/>
        </p:nvGrpSpPr>
        <p:grpSpPr>
          <a:xfrm>
            <a:off x="161173" y="3178624"/>
            <a:ext cx="8116581" cy="7108376"/>
            <a:chOff x="0" y="1548622"/>
            <a:chExt cx="8360680" cy="4353876"/>
          </a:xfrm>
        </p:grpSpPr>
        <p:sp>
          <p:nvSpPr>
            <p:cNvPr id="30" name="Freeform 3">
              <a:extLst>
                <a:ext uri="{FF2B5EF4-FFF2-40B4-BE49-F238E27FC236}">
                  <a16:creationId xmlns:a16="http://schemas.microsoft.com/office/drawing/2014/main" id="{AE0073A8-AC6E-4D02-99B6-6622538FBE8E}"/>
                </a:ext>
              </a:extLst>
            </p:cNvPr>
            <p:cNvSpPr/>
            <p:nvPr/>
          </p:nvSpPr>
          <p:spPr>
            <a:xfrm>
              <a:off x="0" y="1548622"/>
              <a:ext cx="8360680" cy="4353876"/>
            </a:xfrm>
            <a:custGeom>
              <a:avLst/>
              <a:gdLst/>
              <a:ahLst/>
              <a:cxnLst/>
              <a:rect l="l" t="t" r="r" b="b"/>
              <a:pathLst>
                <a:path w="8360680" h="5902498">
                  <a:moveTo>
                    <a:pt x="8236219" y="5902497"/>
                  </a:moveTo>
                  <a:lnTo>
                    <a:pt x="124460" y="5902497"/>
                  </a:lnTo>
                  <a:cubicBezTo>
                    <a:pt x="55880" y="5902497"/>
                    <a:pt x="0" y="5846618"/>
                    <a:pt x="0" y="577803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8236219" y="0"/>
                  </a:lnTo>
                  <a:cubicBezTo>
                    <a:pt x="8304799" y="0"/>
                    <a:pt x="8360680" y="55880"/>
                    <a:pt x="8360680" y="124460"/>
                  </a:cubicBezTo>
                  <a:lnTo>
                    <a:pt x="8360680" y="5778038"/>
                  </a:lnTo>
                  <a:cubicBezTo>
                    <a:pt x="8360680" y="5846618"/>
                    <a:pt x="8304799" y="5902498"/>
                    <a:pt x="8236219" y="5902498"/>
                  </a:cubicBezTo>
                  <a:close/>
                </a:path>
              </a:pathLst>
            </a:custGeom>
            <a:solidFill>
              <a:srgbClr val="698FFE"/>
            </a:solidFill>
          </p:spPr>
        </p:sp>
      </p:grpSp>
      <p:sp>
        <p:nvSpPr>
          <p:cNvPr id="2" name="TextBox 2"/>
          <p:cNvSpPr txBox="1"/>
          <p:nvPr/>
        </p:nvSpPr>
        <p:spPr>
          <a:xfrm>
            <a:off x="554573" y="179287"/>
            <a:ext cx="6226966" cy="26509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000"/>
              </a:lnSpc>
            </a:pPr>
            <a:r>
              <a:rPr lang="en-US" sz="5000" spc="5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morant Garamond Medium Bold"/>
              </a:rPr>
              <a:t>СУСРЕТИ СА</a:t>
            </a:r>
          </a:p>
          <a:p>
            <a:pPr>
              <a:lnSpc>
                <a:spcPts val="7000"/>
              </a:lnSpc>
            </a:pPr>
            <a:r>
              <a:rPr lang="en-US" sz="5000" spc="5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morant Garamond Medium Bold"/>
              </a:rPr>
              <a:t>СОЦИЈАЛНИМ</a:t>
            </a:r>
          </a:p>
          <a:p>
            <a:pPr>
              <a:lnSpc>
                <a:spcPts val="7000"/>
              </a:lnSpc>
            </a:pPr>
            <a:r>
              <a:rPr lang="en-US" sz="5000" spc="5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morant Garamond Medium Bold"/>
              </a:rPr>
              <a:t>РАДНИЦИМА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-575402" y="3270573"/>
            <a:ext cx="8853156" cy="6983660"/>
            <a:chOff x="1674792" y="-92589"/>
            <a:chExt cx="6875948" cy="5300895"/>
          </a:xfrm>
        </p:grpSpPr>
        <p:sp>
          <p:nvSpPr>
            <p:cNvPr id="4" name="TextBox 4"/>
            <p:cNvSpPr txBox="1"/>
            <p:nvPr/>
          </p:nvSpPr>
          <p:spPr>
            <a:xfrm>
              <a:off x="6634107" y="0"/>
              <a:ext cx="1916633" cy="91110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en-US" sz="2600" b="1" dirty="0" err="1">
                  <a:latin typeface="Telegraf" panose="020B0604020202020204" charset="0"/>
                </a:rPr>
                <a:t>јесам</a:t>
              </a:r>
              <a:r>
                <a:rPr lang="en-US" sz="2600" b="1" dirty="0">
                  <a:latin typeface="Telegraf" panose="020B0604020202020204" charset="0"/>
                </a:rPr>
                <a:t> </a:t>
              </a:r>
              <a:r>
                <a:rPr lang="en-US" sz="2600" b="1" dirty="0" err="1">
                  <a:latin typeface="Telegraf" panose="020B0604020202020204" charset="0"/>
                </a:rPr>
                <a:t>имао</a:t>
              </a:r>
              <a:r>
                <a:rPr lang="en-US" sz="2600" b="1" dirty="0">
                  <a:latin typeface="Telegraf" panose="020B0604020202020204" charset="0"/>
                </a:rPr>
                <a:t>/</a:t>
              </a:r>
              <a:r>
                <a:rPr lang="en-US" sz="2600" b="1" dirty="0" err="1">
                  <a:latin typeface="Telegraf" panose="020B0604020202020204" charset="0"/>
                </a:rPr>
                <a:t>ла</a:t>
              </a:r>
              <a:r>
                <a:rPr lang="en-US" sz="2600" b="1" dirty="0">
                  <a:latin typeface="Telegraf" panose="020B0604020202020204" charset="0"/>
                </a:rPr>
                <a:t> </a:t>
              </a:r>
              <a:r>
                <a:rPr lang="en-US" sz="2600" b="1" dirty="0" err="1">
                  <a:latin typeface="Telegraf" panose="020B0604020202020204" charset="0"/>
                </a:rPr>
                <a:t>сусрет</a:t>
              </a:r>
              <a:endParaRPr lang="en-US" sz="2600" b="1" dirty="0">
                <a:latin typeface="Telegraf" panose="020B0604020202020204" charset="0"/>
              </a:endParaRPr>
            </a:p>
            <a:p>
              <a:pPr algn="ctr"/>
              <a:r>
                <a:rPr lang="en-US" sz="2600" b="1" dirty="0">
                  <a:latin typeface="Telegraf" panose="020B0604020202020204" charset="0"/>
                </a:rPr>
                <a:t>29.1%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3917118" y="4297205"/>
              <a:ext cx="3147670" cy="91110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en-US" sz="2600" b="1" dirty="0" err="1">
                  <a:latin typeface="Telegraf" panose="020B0604020202020204" charset="0"/>
                </a:rPr>
                <a:t>нисам</a:t>
              </a:r>
              <a:r>
                <a:rPr lang="en-US" sz="2600" b="1" dirty="0">
                  <a:latin typeface="Telegraf" panose="020B0604020202020204" charset="0"/>
                </a:rPr>
                <a:t>,</a:t>
              </a:r>
              <a:endParaRPr lang="sr-Latn-RS" sz="2600" b="1" dirty="0">
                <a:latin typeface="Telegraf" panose="020B0604020202020204" charset="0"/>
              </a:endParaRPr>
            </a:p>
            <a:p>
              <a:pPr algn="ctr"/>
              <a:r>
                <a:rPr lang="en-US" sz="2600" b="1" dirty="0" err="1">
                  <a:latin typeface="Telegraf" panose="020B0604020202020204" charset="0"/>
                </a:rPr>
                <a:t>али</a:t>
              </a:r>
              <a:r>
                <a:rPr lang="en-US" sz="2600" b="1" dirty="0">
                  <a:latin typeface="Telegraf" panose="020B0604020202020204" charset="0"/>
                </a:rPr>
                <a:t> </a:t>
              </a:r>
              <a:r>
                <a:rPr lang="en-US" sz="2600" b="1" dirty="0" err="1">
                  <a:latin typeface="Telegraf" panose="020B0604020202020204" charset="0"/>
                </a:rPr>
                <a:t>познајем</a:t>
              </a:r>
              <a:r>
                <a:rPr lang="en-US" sz="2600" b="1" dirty="0">
                  <a:latin typeface="Telegraf" panose="020B0604020202020204" charset="0"/>
                </a:rPr>
                <a:t> </a:t>
              </a:r>
              <a:r>
                <a:rPr lang="en-US" sz="2600" b="1" dirty="0" err="1">
                  <a:latin typeface="Telegraf" panose="020B0604020202020204" charset="0"/>
                </a:rPr>
                <a:t>неког</a:t>
              </a:r>
              <a:r>
                <a:rPr lang="en-US" sz="2600" b="1" dirty="0">
                  <a:latin typeface="Telegraf" panose="020B0604020202020204" charset="0"/>
                </a:rPr>
                <a:t> </a:t>
              </a:r>
              <a:r>
                <a:rPr lang="en-US" sz="2600" b="1" dirty="0" err="1">
                  <a:latin typeface="Telegraf" panose="020B0604020202020204" charset="0"/>
                </a:rPr>
                <a:t>ко</a:t>
              </a:r>
              <a:r>
                <a:rPr lang="en-US" sz="2600" b="1" dirty="0">
                  <a:latin typeface="Telegraf" panose="020B0604020202020204" charset="0"/>
                </a:rPr>
                <a:t> </a:t>
              </a:r>
              <a:r>
                <a:rPr lang="en-US" sz="2600" b="1" dirty="0" err="1">
                  <a:latin typeface="Telegraf" panose="020B0604020202020204" charset="0"/>
                </a:rPr>
                <a:t>јесте</a:t>
              </a:r>
              <a:endParaRPr lang="en-US" sz="2600" b="1" dirty="0">
                <a:latin typeface="Telegraf" panose="020B0604020202020204" charset="0"/>
              </a:endParaRPr>
            </a:p>
            <a:p>
              <a:pPr algn="ctr"/>
              <a:r>
                <a:rPr lang="en-US" sz="2600" b="1" dirty="0">
                  <a:latin typeface="Telegraf" panose="020B0604020202020204" charset="0"/>
                </a:rPr>
                <a:t>35.2%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1674792" y="-92589"/>
              <a:ext cx="2817801" cy="151850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2600" b="1" dirty="0" err="1">
                  <a:latin typeface="Telegraf" panose="020B0604020202020204" charset="0"/>
                </a:rPr>
                <a:t>нисам</a:t>
              </a:r>
              <a:r>
                <a:rPr lang="en-US" sz="2600" b="1" dirty="0">
                  <a:latin typeface="Telegraf" panose="020B0604020202020204" charset="0"/>
                </a:rPr>
                <a:t>,</a:t>
              </a:r>
              <a:endParaRPr lang="sr-Cyrl-RS" sz="2600" b="1" dirty="0">
                <a:latin typeface="Telegraf" panose="020B0604020202020204" charset="0"/>
              </a:endParaRPr>
            </a:p>
            <a:p>
              <a:pPr algn="ctr"/>
              <a:r>
                <a:rPr lang="en-US" sz="2600" b="1" dirty="0">
                  <a:latin typeface="Telegraf" panose="020B0604020202020204" charset="0"/>
                </a:rPr>
                <a:t>и </a:t>
              </a:r>
              <a:r>
                <a:rPr lang="en-US" sz="2600" b="1" dirty="0" err="1">
                  <a:latin typeface="Telegraf" panose="020B0604020202020204" charset="0"/>
                </a:rPr>
                <a:t>не</a:t>
              </a:r>
              <a:r>
                <a:rPr lang="en-US" sz="2600" b="1" dirty="0">
                  <a:latin typeface="Telegraf" panose="020B0604020202020204" charset="0"/>
                </a:rPr>
                <a:t> </a:t>
              </a:r>
              <a:r>
                <a:rPr lang="en-US" sz="2600" b="1" dirty="0" err="1">
                  <a:latin typeface="Telegraf" panose="020B0604020202020204" charset="0"/>
                </a:rPr>
                <a:t>познајем</a:t>
              </a:r>
              <a:endParaRPr lang="sr-Cyrl-RS" sz="2600" b="1" dirty="0">
                <a:latin typeface="Telegraf" panose="020B0604020202020204" charset="0"/>
              </a:endParaRPr>
            </a:p>
            <a:p>
              <a:pPr algn="ctr"/>
              <a:r>
                <a:rPr lang="en-US" sz="2600" b="1" dirty="0" err="1">
                  <a:latin typeface="Telegraf" panose="020B0604020202020204" charset="0"/>
                </a:rPr>
                <a:t>никога</a:t>
              </a:r>
              <a:r>
                <a:rPr lang="en-US" sz="2600" b="1" dirty="0">
                  <a:latin typeface="Telegraf" panose="020B0604020202020204" charset="0"/>
                </a:rPr>
                <a:t> </a:t>
              </a:r>
              <a:r>
                <a:rPr lang="en-US" sz="2600" b="1" dirty="0" err="1">
                  <a:latin typeface="Telegraf" panose="020B0604020202020204" charset="0"/>
                </a:rPr>
                <a:t>ко</a:t>
              </a:r>
              <a:r>
                <a:rPr lang="en-US" sz="2600" b="1" dirty="0">
                  <a:latin typeface="Telegraf" panose="020B0604020202020204" charset="0"/>
                </a:rPr>
                <a:t> </a:t>
              </a:r>
              <a:endParaRPr lang="sr-Cyrl-RS" sz="2600" b="1" dirty="0">
                <a:latin typeface="Telegraf" panose="020B0604020202020204" charset="0"/>
              </a:endParaRPr>
            </a:p>
            <a:p>
              <a:pPr algn="ctr"/>
              <a:r>
                <a:rPr lang="en-US" sz="2600" b="1" dirty="0" err="1">
                  <a:latin typeface="Telegraf" panose="020B0604020202020204" charset="0"/>
                </a:rPr>
                <a:t>јесте</a:t>
              </a:r>
              <a:endParaRPr lang="en-US" sz="2600" b="1" dirty="0">
                <a:latin typeface="Telegraf" panose="020B0604020202020204" charset="0"/>
              </a:endParaRPr>
            </a:p>
            <a:p>
              <a:pPr algn="ctr"/>
              <a:r>
                <a:rPr lang="en-US" sz="2600" b="1" dirty="0">
                  <a:latin typeface="Telegraf" panose="020B0604020202020204" charset="0"/>
                </a:rPr>
                <a:t>35.7%</a:t>
              </a:r>
            </a:p>
          </p:txBody>
        </p:sp>
        <p:grpSp>
          <p:nvGrpSpPr>
            <p:cNvPr id="7" name="Group 7"/>
            <p:cNvGrpSpPr>
              <a:grpSpLocks noChangeAspect="1"/>
            </p:cNvGrpSpPr>
            <p:nvPr/>
          </p:nvGrpSpPr>
          <p:grpSpPr>
            <a:xfrm>
              <a:off x="3241616" y="0"/>
              <a:ext cx="4535645" cy="4360112"/>
              <a:chOff x="-56717" y="0"/>
              <a:chExt cx="2653939" cy="2551229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1259436" y="0"/>
                <a:ext cx="1337786" cy="1959176"/>
              </a:xfrm>
              <a:custGeom>
                <a:avLst/>
                <a:gdLst/>
                <a:ahLst/>
                <a:cxnLst/>
                <a:rect l="l" t="t" r="r" b="b"/>
                <a:pathLst>
                  <a:path w="1337786" h="1959176">
                    <a:moveTo>
                      <a:pt x="0" y="0"/>
                    </a:moveTo>
                    <a:lnTo>
                      <a:pt x="0" y="0"/>
                    </a:lnTo>
                    <a:cubicBezTo>
                      <a:pt x="465090" y="0"/>
                      <a:pt x="892978" y="254225"/>
                      <a:pt x="1115382" y="662692"/>
                    </a:cubicBezTo>
                    <a:cubicBezTo>
                      <a:pt x="1337786" y="1071159"/>
                      <a:pt x="1319126" y="1568522"/>
                      <a:pt x="1066741" y="1959176"/>
                    </a:cubicBezTo>
                    <a:lnTo>
                      <a:pt x="0" y="1270000"/>
                    </a:lnTo>
                    <a:close/>
                  </a:path>
                </a:pathLst>
              </a:custGeom>
              <a:solidFill>
                <a:srgbClr val="31356E"/>
              </a:solidFill>
            </p:spPr>
          </p:sp>
          <p:sp>
            <p:nvSpPr>
              <p:cNvPr id="9" name="Freeform 9"/>
              <p:cNvSpPr/>
              <p:nvPr/>
            </p:nvSpPr>
            <p:spPr>
              <a:xfrm>
                <a:off x="139785" y="1270000"/>
                <a:ext cx="2230067" cy="1281229"/>
              </a:xfrm>
              <a:custGeom>
                <a:avLst/>
                <a:gdLst/>
                <a:ahLst/>
                <a:cxnLst/>
                <a:rect l="l" t="t" r="r" b="b"/>
                <a:pathLst>
                  <a:path w="2230067" h="1281229">
                    <a:moveTo>
                      <a:pt x="2230067" y="635000"/>
                    </a:moveTo>
                    <a:cubicBezTo>
                      <a:pt x="1997522" y="1037779"/>
                      <a:pt x="1563413" y="1281229"/>
                      <a:pt x="1098468" y="1269603"/>
                    </a:cubicBezTo>
                    <a:cubicBezTo>
                      <a:pt x="633524" y="1257977"/>
                      <a:pt x="212124" y="993135"/>
                      <a:pt x="0" y="579237"/>
                    </a:cubicBezTo>
                    <a:lnTo>
                      <a:pt x="1130215" y="0"/>
                    </a:lnTo>
                    <a:close/>
                  </a:path>
                </a:pathLst>
              </a:custGeom>
              <a:solidFill>
                <a:srgbClr val="2F5F98"/>
              </a:solidFill>
            </p:spPr>
          </p:sp>
          <p:sp>
            <p:nvSpPr>
              <p:cNvPr id="10" name="Freeform 10"/>
              <p:cNvSpPr/>
              <p:nvPr/>
            </p:nvSpPr>
            <p:spPr>
              <a:xfrm>
                <a:off x="-56717" y="0"/>
                <a:ext cx="1326717" cy="1905000"/>
              </a:xfrm>
              <a:custGeom>
                <a:avLst/>
                <a:gdLst/>
                <a:ahLst/>
                <a:cxnLst/>
                <a:rect l="l" t="t" r="r" b="b"/>
                <a:pathLst>
                  <a:path w="1326717" h="1905000">
                    <a:moveTo>
                      <a:pt x="226865" y="1905000"/>
                    </a:moveTo>
                    <a:cubicBezTo>
                      <a:pt x="12" y="1512080"/>
                      <a:pt x="0" y="1027986"/>
                      <a:pt x="226833" y="635055"/>
                    </a:cubicBezTo>
                    <a:cubicBezTo>
                      <a:pt x="453666" y="242124"/>
                      <a:pt x="872885" y="45"/>
                      <a:pt x="1326590" y="0"/>
                    </a:cubicBezTo>
                    <a:lnTo>
                      <a:pt x="1326717" y="1270000"/>
                    </a:lnTo>
                    <a:close/>
                  </a:path>
                </a:pathLst>
              </a:custGeom>
              <a:solidFill>
                <a:srgbClr val="2D8BBA"/>
              </a:solidFill>
            </p:spPr>
          </p:sp>
          <p:sp>
            <p:nvSpPr>
              <p:cNvPr id="11" name="Freeform 11"/>
              <p:cNvSpPr/>
              <p:nvPr/>
            </p:nvSpPr>
            <p:spPr>
              <a:xfrm>
                <a:off x="1270000" y="0"/>
                <a:ext cx="127" cy="1270000"/>
              </a:xfrm>
              <a:custGeom>
                <a:avLst/>
                <a:gdLst/>
                <a:ahLst/>
                <a:cxnLst/>
                <a:rect l="l" t="t" r="r" b="b"/>
                <a:pathLst>
                  <a:path w="127" h="1270000">
                    <a:moveTo>
                      <a:pt x="0" y="0"/>
                    </a:moveTo>
                    <a:cubicBezTo>
                      <a:pt x="42" y="0"/>
                      <a:pt x="85" y="0"/>
                      <a:pt x="127" y="0"/>
                    </a:cubicBezTo>
                    <a:lnTo>
                      <a:pt x="0" y="1270000"/>
                    </a:lnTo>
                    <a:close/>
                  </a:path>
                </a:pathLst>
              </a:custGeom>
              <a:solidFill>
                <a:srgbClr val="41B8D5"/>
              </a:solidFill>
            </p:spPr>
          </p:sp>
        </p:grpSp>
      </p:grpSp>
      <p:sp>
        <p:nvSpPr>
          <p:cNvPr id="12" name="TextBox 12"/>
          <p:cNvSpPr txBox="1"/>
          <p:nvPr/>
        </p:nvSpPr>
        <p:spPr>
          <a:xfrm>
            <a:off x="6720551" y="853126"/>
            <a:ext cx="11370897" cy="1753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7000"/>
              </a:lnSpc>
            </a:pPr>
            <a:r>
              <a:rPr lang="en-US" sz="5000" spc="5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morant Garamond Medium Bold"/>
              </a:rPr>
              <a:t>ЛИЧНИ УТИСЦИ О СУСРЕТИМА СА СОЦИЈАЛНИМ РАДНИЦИМА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9040806" y="3480899"/>
            <a:ext cx="5322652" cy="5452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4326"/>
              </a:lnSpc>
            </a:pPr>
            <a:r>
              <a:rPr lang="en-US" sz="5800" spc="58" dirty="0" err="1">
                <a:solidFill>
                  <a:srgbClr val="000000"/>
                </a:solidFill>
                <a:latin typeface="Anonymous Pro Italics"/>
              </a:rPr>
              <a:t>позитивни</a:t>
            </a:r>
            <a:endParaRPr lang="en-US" sz="5800" spc="58" dirty="0">
              <a:solidFill>
                <a:srgbClr val="000000"/>
              </a:solidFill>
              <a:latin typeface="Anonymous Pro Italics"/>
            </a:endParaRPr>
          </a:p>
          <a:p>
            <a:pPr>
              <a:lnSpc>
                <a:spcPts val="14326"/>
              </a:lnSpc>
            </a:pPr>
            <a:r>
              <a:rPr lang="sr-Cyrl-RS" sz="5800" spc="58" dirty="0">
                <a:solidFill>
                  <a:srgbClr val="000000"/>
                </a:solidFill>
                <a:latin typeface="Anonymous Pro Italics"/>
              </a:rPr>
              <a:t>н</a:t>
            </a:r>
            <a:r>
              <a:rPr lang="en-US" sz="5800" spc="58" dirty="0" err="1">
                <a:solidFill>
                  <a:srgbClr val="000000"/>
                </a:solidFill>
                <a:latin typeface="Anonymous Pro Italics"/>
              </a:rPr>
              <a:t>егативни</a:t>
            </a:r>
            <a:endParaRPr lang="en-US" sz="5800" spc="58" dirty="0">
              <a:solidFill>
                <a:srgbClr val="000000"/>
              </a:solidFill>
              <a:latin typeface="Anonymous Pro Italics"/>
            </a:endParaRPr>
          </a:p>
          <a:p>
            <a:r>
              <a:rPr lang="sr-Cyrl-RS" sz="5800" spc="58">
                <a:solidFill>
                  <a:srgbClr val="000000"/>
                </a:solidFill>
                <a:latin typeface="Anonymous Pro Italics"/>
              </a:rPr>
              <a:t>нисам</a:t>
            </a:r>
            <a:endParaRPr lang="sr-Latn-RS" sz="5800" spc="58" dirty="0">
              <a:solidFill>
                <a:srgbClr val="000000"/>
              </a:solidFill>
              <a:latin typeface="Anonymous Pro Italics"/>
            </a:endParaRPr>
          </a:p>
          <a:p>
            <a:r>
              <a:rPr lang="en-US" sz="5800" spc="58" dirty="0" err="1">
                <a:solidFill>
                  <a:srgbClr val="000000"/>
                </a:solidFill>
                <a:latin typeface="Anonymous Pro Italics"/>
              </a:rPr>
              <a:t>имао</a:t>
            </a:r>
            <a:r>
              <a:rPr lang="en-US" sz="5800" spc="58" dirty="0">
                <a:solidFill>
                  <a:srgbClr val="000000"/>
                </a:solidFill>
                <a:latin typeface="Anonymous Pro Italics"/>
              </a:rPr>
              <a:t>/</a:t>
            </a:r>
            <a:r>
              <a:rPr lang="en-US" sz="5800" spc="58" dirty="0" err="1">
                <a:solidFill>
                  <a:srgbClr val="000000"/>
                </a:solidFill>
                <a:latin typeface="Anonymous Pro Italics"/>
              </a:rPr>
              <a:t>ла</a:t>
            </a:r>
            <a:endParaRPr lang="en-US" sz="5800" spc="58" dirty="0">
              <a:solidFill>
                <a:srgbClr val="000000"/>
              </a:solidFill>
              <a:latin typeface="Anonymous Pro Italics"/>
            </a:endParaRPr>
          </a:p>
        </p:txBody>
      </p:sp>
      <p:grpSp>
        <p:nvGrpSpPr>
          <p:cNvPr id="14" name="Group 14"/>
          <p:cNvGrpSpPr/>
          <p:nvPr/>
        </p:nvGrpSpPr>
        <p:grpSpPr>
          <a:xfrm>
            <a:off x="13316597" y="4233146"/>
            <a:ext cx="4792474" cy="755031"/>
            <a:chOff x="0" y="0"/>
            <a:chExt cx="6711390" cy="1006709"/>
          </a:xfrm>
        </p:grpSpPr>
        <p:grpSp>
          <p:nvGrpSpPr>
            <p:cNvPr id="15" name="Group 15"/>
            <p:cNvGrpSpPr>
              <a:grpSpLocks noChangeAspect="1"/>
            </p:cNvGrpSpPr>
            <p:nvPr/>
          </p:nvGrpSpPr>
          <p:grpSpPr>
            <a:xfrm>
              <a:off x="0" y="0"/>
              <a:ext cx="6711390" cy="1006709"/>
              <a:chOff x="0" y="0"/>
              <a:chExt cx="1270000" cy="1905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-4704" y="-153"/>
                <a:ext cx="1279409" cy="190805"/>
              </a:xfrm>
              <a:custGeom>
                <a:avLst/>
                <a:gdLst/>
                <a:ahLst/>
                <a:cxnLst/>
                <a:rect l="l" t="t" r="r" b="b"/>
                <a:pathLst>
                  <a:path w="1279409" h="190805">
                    <a:moveTo>
                      <a:pt x="99954" y="153"/>
                    </a:moveTo>
                    <a:lnTo>
                      <a:pt x="1179454" y="153"/>
                    </a:lnTo>
                    <a:cubicBezTo>
                      <a:pt x="1213585" y="0"/>
                      <a:pt x="1245189" y="18121"/>
                      <a:pt x="1262299" y="47655"/>
                    </a:cubicBezTo>
                    <a:cubicBezTo>
                      <a:pt x="1279408" y="77188"/>
                      <a:pt x="1279408" y="113618"/>
                      <a:pt x="1262299" y="143151"/>
                    </a:cubicBezTo>
                    <a:cubicBezTo>
                      <a:pt x="1245189" y="172685"/>
                      <a:pt x="1213585" y="190806"/>
                      <a:pt x="1179454" y="190653"/>
                    </a:cubicBezTo>
                    <a:lnTo>
                      <a:pt x="99954" y="190653"/>
                    </a:lnTo>
                    <a:cubicBezTo>
                      <a:pt x="65823" y="190806"/>
                      <a:pt x="34219" y="172685"/>
                      <a:pt x="17109" y="143151"/>
                    </a:cubicBezTo>
                    <a:cubicBezTo>
                      <a:pt x="0" y="113618"/>
                      <a:pt x="0" y="77188"/>
                      <a:pt x="17109" y="47655"/>
                    </a:cubicBezTo>
                    <a:cubicBezTo>
                      <a:pt x="34219" y="18121"/>
                      <a:pt x="65823" y="0"/>
                      <a:pt x="99954" y="153"/>
                    </a:cubicBezTo>
                    <a:close/>
                  </a:path>
                </a:pathLst>
              </a:custGeom>
              <a:solidFill>
                <a:srgbClr val="31356E"/>
              </a:solidFill>
            </p:spPr>
          </p:sp>
          <p:sp>
            <p:nvSpPr>
              <p:cNvPr id="17" name="Freeform 17"/>
              <p:cNvSpPr/>
              <p:nvPr/>
            </p:nvSpPr>
            <p:spPr>
              <a:xfrm>
                <a:off x="-4704" y="-153"/>
                <a:ext cx="314209" cy="190805"/>
              </a:xfrm>
              <a:custGeom>
                <a:avLst/>
                <a:gdLst/>
                <a:ahLst/>
                <a:cxnLst/>
                <a:rect l="l" t="t" r="r" b="b"/>
                <a:pathLst>
                  <a:path w="314209" h="190805">
                    <a:moveTo>
                      <a:pt x="99954" y="153"/>
                    </a:moveTo>
                    <a:lnTo>
                      <a:pt x="214254" y="153"/>
                    </a:lnTo>
                    <a:cubicBezTo>
                      <a:pt x="248385" y="0"/>
                      <a:pt x="279989" y="18121"/>
                      <a:pt x="297099" y="47655"/>
                    </a:cubicBezTo>
                    <a:cubicBezTo>
                      <a:pt x="314208" y="77188"/>
                      <a:pt x="314208" y="113618"/>
                      <a:pt x="297099" y="143151"/>
                    </a:cubicBezTo>
                    <a:cubicBezTo>
                      <a:pt x="279989" y="172685"/>
                      <a:pt x="248385" y="190806"/>
                      <a:pt x="214254" y="190653"/>
                    </a:cubicBezTo>
                    <a:lnTo>
                      <a:pt x="99954" y="190653"/>
                    </a:lnTo>
                    <a:cubicBezTo>
                      <a:pt x="65823" y="190806"/>
                      <a:pt x="34219" y="172685"/>
                      <a:pt x="17109" y="143151"/>
                    </a:cubicBezTo>
                    <a:cubicBezTo>
                      <a:pt x="0" y="113618"/>
                      <a:pt x="0" y="77188"/>
                      <a:pt x="17109" y="47655"/>
                    </a:cubicBezTo>
                    <a:cubicBezTo>
                      <a:pt x="34219" y="18121"/>
                      <a:pt x="65823" y="0"/>
                      <a:pt x="99954" y="153"/>
                    </a:cubicBezTo>
                    <a:close/>
                  </a:path>
                </a:pathLst>
              </a:custGeom>
              <a:solidFill>
                <a:srgbClr val="698FFE"/>
              </a:solidFill>
            </p:spPr>
          </p:sp>
        </p:grpSp>
      </p:grpSp>
      <p:grpSp>
        <p:nvGrpSpPr>
          <p:cNvPr id="18" name="Group 18"/>
          <p:cNvGrpSpPr/>
          <p:nvPr/>
        </p:nvGrpSpPr>
        <p:grpSpPr>
          <a:xfrm>
            <a:off x="13334217" y="6205896"/>
            <a:ext cx="4757230" cy="755031"/>
            <a:chOff x="0" y="0"/>
            <a:chExt cx="6711390" cy="1006709"/>
          </a:xfrm>
        </p:grpSpPr>
        <p:grpSp>
          <p:nvGrpSpPr>
            <p:cNvPr id="19" name="Group 19"/>
            <p:cNvGrpSpPr>
              <a:grpSpLocks noChangeAspect="1"/>
            </p:cNvGrpSpPr>
            <p:nvPr/>
          </p:nvGrpSpPr>
          <p:grpSpPr>
            <a:xfrm>
              <a:off x="0" y="0"/>
              <a:ext cx="6711390" cy="1006709"/>
              <a:chOff x="0" y="0"/>
              <a:chExt cx="1270000" cy="190500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-4704" y="-153"/>
                <a:ext cx="1279409" cy="190805"/>
              </a:xfrm>
              <a:custGeom>
                <a:avLst/>
                <a:gdLst/>
                <a:ahLst/>
                <a:cxnLst/>
                <a:rect l="l" t="t" r="r" b="b"/>
                <a:pathLst>
                  <a:path w="1279409" h="190805">
                    <a:moveTo>
                      <a:pt x="99954" y="153"/>
                    </a:moveTo>
                    <a:lnTo>
                      <a:pt x="1179454" y="153"/>
                    </a:lnTo>
                    <a:cubicBezTo>
                      <a:pt x="1213585" y="0"/>
                      <a:pt x="1245189" y="18121"/>
                      <a:pt x="1262299" y="47655"/>
                    </a:cubicBezTo>
                    <a:cubicBezTo>
                      <a:pt x="1279408" y="77188"/>
                      <a:pt x="1279408" y="113618"/>
                      <a:pt x="1262299" y="143151"/>
                    </a:cubicBezTo>
                    <a:cubicBezTo>
                      <a:pt x="1245189" y="172685"/>
                      <a:pt x="1213585" y="190806"/>
                      <a:pt x="1179454" y="190653"/>
                    </a:cubicBezTo>
                    <a:lnTo>
                      <a:pt x="99954" y="190653"/>
                    </a:lnTo>
                    <a:cubicBezTo>
                      <a:pt x="65823" y="190806"/>
                      <a:pt x="34219" y="172685"/>
                      <a:pt x="17109" y="143151"/>
                    </a:cubicBezTo>
                    <a:cubicBezTo>
                      <a:pt x="0" y="113618"/>
                      <a:pt x="0" y="77188"/>
                      <a:pt x="17109" y="47655"/>
                    </a:cubicBezTo>
                    <a:cubicBezTo>
                      <a:pt x="34219" y="18121"/>
                      <a:pt x="65823" y="0"/>
                      <a:pt x="99954" y="153"/>
                    </a:cubicBezTo>
                    <a:close/>
                  </a:path>
                </a:pathLst>
              </a:custGeom>
              <a:solidFill>
                <a:srgbClr val="31356E"/>
              </a:solidFill>
            </p:spPr>
          </p:sp>
          <p:sp>
            <p:nvSpPr>
              <p:cNvPr id="21" name="Freeform 21"/>
              <p:cNvSpPr/>
              <p:nvPr/>
            </p:nvSpPr>
            <p:spPr>
              <a:xfrm>
                <a:off x="-4704" y="-153"/>
                <a:ext cx="199909" cy="190805"/>
              </a:xfrm>
              <a:custGeom>
                <a:avLst/>
                <a:gdLst/>
                <a:ahLst/>
                <a:cxnLst/>
                <a:rect l="l" t="t" r="r" b="b"/>
                <a:pathLst>
                  <a:path w="199909" h="190805">
                    <a:moveTo>
                      <a:pt x="99954" y="153"/>
                    </a:moveTo>
                    <a:lnTo>
                      <a:pt x="99954" y="153"/>
                    </a:lnTo>
                    <a:cubicBezTo>
                      <a:pt x="134085" y="0"/>
                      <a:pt x="165689" y="18121"/>
                      <a:pt x="182799" y="47655"/>
                    </a:cubicBezTo>
                    <a:cubicBezTo>
                      <a:pt x="199908" y="77188"/>
                      <a:pt x="199908" y="113618"/>
                      <a:pt x="182799" y="143151"/>
                    </a:cubicBezTo>
                    <a:cubicBezTo>
                      <a:pt x="165689" y="172685"/>
                      <a:pt x="134085" y="190806"/>
                      <a:pt x="99954" y="190653"/>
                    </a:cubicBezTo>
                    <a:lnTo>
                      <a:pt x="99954" y="190653"/>
                    </a:lnTo>
                    <a:cubicBezTo>
                      <a:pt x="65823" y="190806"/>
                      <a:pt x="34219" y="172685"/>
                      <a:pt x="17109" y="143151"/>
                    </a:cubicBezTo>
                    <a:cubicBezTo>
                      <a:pt x="0" y="113618"/>
                      <a:pt x="0" y="77188"/>
                      <a:pt x="17109" y="47655"/>
                    </a:cubicBezTo>
                    <a:cubicBezTo>
                      <a:pt x="34219" y="18121"/>
                      <a:pt x="65823" y="0"/>
                      <a:pt x="99954" y="153"/>
                    </a:cubicBezTo>
                    <a:close/>
                  </a:path>
                </a:pathLst>
              </a:custGeom>
              <a:solidFill>
                <a:srgbClr val="698FFE"/>
              </a:solidFill>
            </p:spPr>
          </p:sp>
        </p:grpSp>
      </p:grpSp>
      <p:grpSp>
        <p:nvGrpSpPr>
          <p:cNvPr id="22" name="Group 22"/>
          <p:cNvGrpSpPr/>
          <p:nvPr/>
        </p:nvGrpSpPr>
        <p:grpSpPr>
          <a:xfrm>
            <a:off x="13350101" y="7821458"/>
            <a:ext cx="4723847" cy="755031"/>
            <a:chOff x="0" y="0"/>
            <a:chExt cx="6711390" cy="1006709"/>
          </a:xfrm>
        </p:grpSpPr>
        <p:grpSp>
          <p:nvGrpSpPr>
            <p:cNvPr id="23" name="Group 23"/>
            <p:cNvGrpSpPr>
              <a:grpSpLocks noChangeAspect="1"/>
            </p:cNvGrpSpPr>
            <p:nvPr/>
          </p:nvGrpSpPr>
          <p:grpSpPr>
            <a:xfrm>
              <a:off x="0" y="0"/>
              <a:ext cx="6711390" cy="1006709"/>
              <a:chOff x="0" y="0"/>
              <a:chExt cx="1270000" cy="190500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-4704" y="-153"/>
                <a:ext cx="1279409" cy="190805"/>
              </a:xfrm>
              <a:custGeom>
                <a:avLst/>
                <a:gdLst/>
                <a:ahLst/>
                <a:cxnLst/>
                <a:rect l="l" t="t" r="r" b="b"/>
                <a:pathLst>
                  <a:path w="1279409" h="190805">
                    <a:moveTo>
                      <a:pt x="99954" y="153"/>
                    </a:moveTo>
                    <a:lnTo>
                      <a:pt x="1179454" y="153"/>
                    </a:lnTo>
                    <a:cubicBezTo>
                      <a:pt x="1213585" y="0"/>
                      <a:pt x="1245189" y="18121"/>
                      <a:pt x="1262299" y="47655"/>
                    </a:cubicBezTo>
                    <a:cubicBezTo>
                      <a:pt x="1279408" y="77188"/>
                      <a:pt x="1279408" y="113618"/>
                      <a:pt x="1262299" y="143151"/>
                    </a:cubicBezTo>
                    <a:cubicBezTo>
                      <a:pt x="1245189" y="172685"/>
                      <a:pt x="1213585" y="190806"/>
                      <a:pt x="1179454" y="190653"/>
                    </a:cubicBezTo>
                    <a:lnTo>
                      <a:pt x="99954" y="190653"/>
                    </a:lnTo>
                    <a:cubicBezTo>
                      <a:pt x="65823" y="190806"/>
                      <a:pt x="34219" y="172685"/>
                      <a:pt x="17109" y="143151"/>
                    </a:cubicBezTo>
                    <a:cubicBezTo>
                      <a:pt x="0" y="113618"/>
                      <a:pt x="0" y="77188"/>
                      <a:pt x="17109" y="47655"/>
                    </a:cubicBezTo>
                    <a:cubicBezTo>
                      <a:pt x="34219" y="18121"/>
                      <a:pt x="65823" y="0"/>
                      <a:pt x="99954" y="153"/>
                    </a:cubicBezTo>
                    <a:close/>
                  </a:path>
                </a:pathLst>
              </a:custGeom>
              <a:solidFill>
                <a:srgbClr val="31356E"/>
              </a:solidFill>
            </p:spPr>
          </p:sp>
          <p:sp>
            <p:nvSpPr>
              <p:cNvPr id="25" name="Freeform 25"/>
              <p:cNvSpPr/>
              <p:nvPr/>
            </p:nvSpPr>
            <p:spPr>
              <a:xfrm>
                <a:off x="-4704" y="-153"/>
                <a:ext cx="822209" cy="190805"/>
              </a:xfrm>
              <a:custGeom>
                <a:avLst/>
                <a:gdLst/>
                <a:ahLst/>
                <a:cxnLst/>
                <a:rect l="l" t="t" r="r" b="b"/>
                <a:pathLst>
                  <a:path w="822209" h="190805">
                    <a:moveTo>
                      <a:pt x="99954" y="153"/>
                    </a:moveTo>
                    <a:lnTo>
                      <a:pt x="722254" y="153"/>
                    </a:lnTo>
                    <a:cubicBezTo>
                      <a:pt x="756385" y="0"/>
                      <a:pt x="787989" y="18121"/>
                      <a:pt x="805099" y="47655"/>
                    </a:cubicBezTo>
                    <a:cubicBezTo>
                      <a:pt x="822208" y="77188"/>
                      <a:pt x="822208" y="113618"/>
                      <a:pt x="805099" y="143151"/>
                    </a:cubicBezTo>
                    <a:cubicBezTo>
                      <a:pt x="787989" y="172685"/>
                      <a:pt x="756385" y="190806"/>
                      <a:pt x="722254" y="190653"/>
                    </a:cubicBezTo>
                    <a:lnTo>
                      <a:pt x="99954" y="190653"/>
                    </a:lnTo>
                    <a:cubicBezTo>
                      <a:pt x="65823" y="190806"/>
                      <a:pt x="34219" y="172685"/>
                      <a:pt x="17109" y="143151"/>
                    </a:cubicBezTo>
                    <a:cubicBezTo>
                      <a:pt x="0" y="113618"/>
                      <a:pt x="0" y="77188"/>
                      <a:pt x="17109" y="47655"/>
                    </a:cubicBezTo>
                    <a:cubicBezTo>
                      <a:pt x="34219" y="18121"/>
                      <a:pt x="65823" y="0"/>
                      <a:pt x="99954" y="153"/>
                    </a:cubicBezTo>
                    <a:close/>
                  </a:path>
                </a:pathLst>
              </a:custGeom>
              <a:solidFill>
                <a:srgbClr val="698FFE"/>
              </a:solidFill>
            </p:spPr>
          </p:sp>
        </p:grpSp>
      </p:grpSp>
      <p:sp>
        <p:nvSpPr>
          <p:cNvPr id="26" name="TextBox 26"/>
          <p:cNvSpPr txBox="1"/>
          <p:nvPr/>
        </p:nvSpPr>
        <p:spPr>
          <a:xfrm>
            <a:off x="16122406" y="8791237"/>
            <a:ext cx="1758631" cy="6451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320"/>
              </a:lnSpc>
            </a:pPr>
            <a:r>
              <a:rPr lang="en-US" sz="4000" b="1" spc="38" dirty="0">
                <a:solidFill>
                  <a:srgbClr val="000000"/>
                </a:solidFill>
                <a:latin typeface="Telegraf" panose="020B0604020202020204" charset="0"/>
              </a:rPr>
              <a:t>64.5%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6517771" y="6961530"/>
            <a:ext cx="1234577" cy="6464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320"/>
              </a:lnSpc>
            </a:pPr>
            <a:r>
              <a:rPr lang="en-US" sz="4000" b="1" spc="38" dirty="0">
                <a:solidFill>
                  <a:srgbClr val="000000"/>
                </a:solidFill>
                <a:latin typeface="Telegraf" panose="020B0604020202020204" charset="0"/>
              </a:rPr>
              <a:t>11%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6122406" y="5030650"/>
            <a:ext cx="1629942" cy="6451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320"/>
              </a:lnSpc>
            </a:pPr>
            <a:r>
              <a:rPr lang="en-US" sz="4000" b="1" spc="38" dirty="0">
                <a:solidFill>
                  <a:srgbClr val="000000"/>
                </a:solidFill>
                <a:latin typeface="Telegraf" panose="020B0604020202020204" charset="0"/>
              </a:rPr>
              <a:t>24.5%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C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2">
            <a:extLst>
              <a:ext uri="{FF2B5EF4-FFF2-40B4-BE49-F238E27FC236}">
                <a16:creationId xmlns:a16="http://schemas.microsoft.com/office/drawing/2014/main" id="{FE31F584-03D7-4CFC-8E87-D9573F1AFC11}"/>
              </a:ext>
            </a:extLst>
          </p:cNvPr>
          <p:cNvGrpSpPr/>
          <p:nvPr/>
        </p:nvGrpSpPr>
        <p:grpSpPr>
          <a:xfrm>
            <a:off x="11353800" y="4152900"/>
            <a:ext cx="6926800" cy="6142927"/>
            <a:chOff x="0" y="0"/>
            <a:chExt cx="8360679" cy="5902498"/>
          </a:xfrm>
        </p:grpSpPr>
        <p:sp>
          <p:nvSpPr>
            <p:cNvPr id="18" name="Freeform 3">
              <a:extLst>
                <a:ext uri="{FF2B5EF4-FFF2-40B4-BE49-F238E27FC236}">
                  <a16:creationId xmlns:a16="http://schemas.microsoft.com/office/drawing/2014/main" id="{8788C65E-2FC7-4121-865F-ECCCBBD65FF0}"/>
                </a:ext>
              </a:extLst>
            </p:cNvPr>
            <p:cNvSpPr/>
            <p:nvPr/>
          </p:nvSpPr>
          <p:spPr>
            <a:xfrm>
              <a:off x="0" y="0"/>
              <a:ext cx="8360680" cy="5902498"/>
            </a:xfrm>
            <a:custGeom>
              <a:avLst/>
              <a:gdLst/>
              <a:ahLst/>
              <a:cxnLst/>
              <a:rect l="l" t="t" r="r" b="b"/>
              <a:pathLst>
                <a:path w="8360680" h="5902498">
                  <a:moveTo>
                    <a:pt x="8236219" y="5902497"/>
                  </a:moveTo>
                  <a:lnTo>
                    <a:pt x="124460" y="5902497"/>
                  </a:lnTo>
                  <a:cubicBezTo>
                    <a:pt x="55880" y="5902497"/>
                    <a:pt x="0" y="5846618"/>
                    <a:pt x="0" y="577803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8236219" y="0"/>
                  </a:lnTo>
                  <a:cubicBezTo>
                    <a:pt x="8304799" y="0"/>
                    <a:pt x="8360680" y="55880"/>
                    <a:pt x="8360680" y="124460"/>
                  </a:cubicBezTo>
                  <a:lnTo>
                    <a:pt x="8360680" y="5778038"/>
                  </a:lnTo>
                  <a:cubicBezTo>
                    <a:pt x="8360680" y="5846618"/>
                    <a:pt x="8304799" y="5902498"/>
                    <a:pt x="8236219" y="5902498"/>
                  </a:cubicBezTo>
                  <a:close/>
                </a:path>
              </a:pathLst>
            </a:custGeom>
            <a:solidFill>
              <a:srgbClr val="698FFE"/>
            </a:solidFill>
          </p:spPr>
        </p:sp>
      </p:grpSp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828206" y="2404261"/>
            <a:ext cx="6973608" cy="7891567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209035" y="275219"/>
            <a:ext cx="17436034" cy="19389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7839"/>
              </a:lnSpc>
            </a:pPr>
            <a:r>
              <a:rPr lang="en-US" sz="5599" spc="55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morant Garamond Medium Bold"/>
              </a:rPr>
              <a:t>ДА ЛИ БИ ПОТРАЖИЛИ ПОМОЋ У ЦЕНТРИМА ЗА СОЦИЈАЛНИ РАД?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778285" y="1445075"/>
            <a:ext cx="9536692" cy="8581645"/>
            <a:chOff x="1259765" y="-67232"/>
            <a:chExt cx="12715589" cy="11442195"/>
          </a:xfrm>
        </p:grpSpPr>
        <p:sp>
          <p:nvSpPr>
            <p:cNvPr id="5" name="TextBox 5"/>
            <p:cNvSpPr txBox="1"/>
            <p:nvPr/>
          </p:nvSpPr>
          <p:spPr>
            <a:xfrm>
              <a:off x="12092275" y="1917602"/>
              <a:ext cx="1883079" cy="103310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009"/>
                </a:lnSpc>
              </a:pPr>
              <a:r>
                <a:rPr lang="en-US" sz="3000" b="1" dirty="0" err="1">
                  <a:solidFill>
                    <a:srgbClr val="000000"/>
                  </a:solidFill>
                  <a:latin typeface="Telegraf"/>
                </a:rPr>
                <a:t>да</a:t>
              </a:r>
              <a:endParaRPr lang="en-US" sz="3000" b="1" dirty="0">
                <a:solidFill>
                  <a:srgbClr val="000000"/>
                </a:solidFill>
                <a:latin typeface="Telegraf"/>
              </a:endParaRPr>
            </a:p>
            <a:p>
              <a:pPr algn="ctr">
                <a:lnSpc>
                  <a:spcPts val="3009"/>
                </a:lnSpc>
              </a:pPr>
              <a:r>
                <a:rPr lang="sr-Cyrl-RS" sz="3000" b="1" dirty="0">
                  <a:solidFill>
                    <a:srgbClr val="000000"/>
                  </a:solidFill>
                  <a:latin typeface="Telegraf"/>
                </a:rPr>
                <a:t>39,9</a:t>
              </a:r>
              <a:r>
                <a:rPr lang="en-US" sz="3000" b="1" dirty="0">
                  <a:solidFill>
                    <a:srgbClr val="000000"/>
                  </a:solidFill>
                  <a:latin typeface="Telegraf"/>
                </a:rPr>
                <a:t>%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1259765" y="8046572"/>
              <a:ext cx="2998622" cy="15388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09"/>
                </a:lnSpc>
              </a:pPr>
              <a:r>
                <a:rPr lang="en-US" sz="3000" b="1" dirty="0" err="1">
                  <a:solidFill>
                    <a:srgbClr val="000000"/>
                  </a:solidFill>
                  <a:latin typeface="Telegraf"/>
                </a:rPr>
                <a:t>размисио</a:t>
              </a:r>
              <a:r>
                <a:rPr lang="en-US" sz="3000" b="1" dirty="0">
                  <a:solidFill>
                    <a:srgbClr val="000000"/>
                  </a:solidFill>
                  <a:latin typeface="Telegraf"/>
                </a:rPr>
                <a:t>/</a:t>
              </a:r>
              <a:r>
                <a:rPr lang="en-US" sz="3000" b="1" dirty="0" err="1">
                  <a:solidFill>
                    <a:srgbClr val="000000"/>
                  </a:solidFill>
                  <a:latin typeface="Telegraf"/>
                </a:rPr>
                <a:t>ла</a:t>
              </a:r>
              <a:r>
                <a:rPr lang="en-US" sz="3000" b="1" dirty="0">
                  <a:solidFill>
                    <a:srgbClr val="000000"/>
                  </a:solidFill>
                  <a:latin typeface="Telegraf"/>
                </a:rPr>
                <a:t> </a:t>
              </a:r>
              <a:r>
                <a:rPr lang="en-US" sz="3000" b="1" dirty="0" err="1">
                  <a:solidFill>
                    <a:srgbClr val="000000"/>
                  </a:solidFill>
                  <a:latin typeface="Telegraf"/>
                </a:rPr>
                <a:t>бих</a:t>
              </a:r>
              <a:endParaRPr lang="en-US" sz="3000" b="1" dirty="0">
                <a:solidFill>
                  <a:srgbClr val="000000"/>
                </a:solidFill>
                <a:latin typeface="Telegraf"/>
              </a:endParaRPr>
            </a:p>
            <a:p>
              <a:pPr algn="ctr">
                <a:lnSpc>
                  <a:spcPts val="3009"/>
                </a:lnSpc>
              </a:pPr>
              <a:r>
                <a:rPr lang="en-US" sz="3000" b="1" dirty="0">
                  <a:solidFill>
                    <a:srgbClr val="000000"/>
                  </a:solidFill>
                  <a:latin typeface="Telegraf"/>
                </a:rPr>
                <a:t>33%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8539826" y="9836080"/>
              <a:ext cx="3552449" cy="15388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09"/>
                </a:lnSpc>
              </a:pPr>
              <a:r>
                <a:rPr lang="en-US" sz="3000" b="1" dirty="0" err="1">
                  <a:solidFill>
                    <a:srgbClr val="000000"/>
                  </a:solidFill>
                  <a:latin typeface="Telegraf"/>
                </a:rPr>
                <a:t>не</a:t>
              </a:r>
              <a:r>
                <a:rPr lang="en-US" sz="3000" b="1" dirty="0">
                  <a:solidFill>
                    <a:srgbClr val="000000"/>
                  </a:solidFill>
                  <a:latin typeface="Telegraf"/>
                </a:rPr>
                <a:t> </a:t>
              </a:r>
              <a:r>
                <a:rPr lang="en-US" sz="3000" b="1" dirty="0" err="1">
                  <a:solidFill>
                    <a:srgbClr val="000000"/>
                  </a:solidFill>
                  <a:latin typeface="Telegraf"/>
                </a:rPr>
                <a:t>бих</a:t>
              </a:r>
              <a:r>
                <a:rPr lang="en-US" sz="3000" b="1" dirty="0">
                  <a:solidFill>
                    <a:srgbClr val="000000"/>
                  </a:solidFill>
                  <a:latin typeface="Telegraf"/>
                </a:rPr>
                <a:t> </a:t>
              </a:r>
              <a:r>
                <a:rPr lang="en-US" sz="3000" b="1" dirty="0" err="1">
                  <a:solidFill>
                    <a:srgbClr val="000000"/>
                  </a:solidFill>
                  <a:latin typeface="Telegraf"/>
                </a:rPr>
                <a:t>потражио</a:t>
              </a:r>
              <a:r>
                <a:rPr lang="en-US" sz="3000" b="1" dirty="0">
                  <a:solidFill>
                    <a:srgbClr val="000000"/>
                  </a:solidFill>
                  <a:latin typeface="Telegraf"/>
                </a:rPr>
                <a:t>/</a:t>
              </a:r>
              <a:r>
                <a:rPr lang="en-US" sz="3000" b="1" dirty="0" err="1">
                  <a:solidFill>
                    <a:srgbClr val="000000"/>
                  </a:solidFill>
                  <a:latin typeface="Telegraf"/>
                </a:rPr>
                <a:t>ла</a:t>
              </a:r>
              <a:endParaRPr lang="en-US" sz="3000" b="1" dirty="0">
                <a:solidFill>
                  <a:srgbClr val="000000"/>
                </a:solidFill>
                <a:latin typeface="Telegraf"/>
              </a:endParaRPr>
            </a:p>
            <a:p>
              <a:pPr algn="ctr">
                <a:lnSpc>
                  <a:spcPts val="3009"/>
                </a:lnSpc>
              </a:pPr>
              <a:r>
                <a:rPr lang="en-US" sz="3000" b="1" dirty="0">
                  <a:solidFill>
                    <a:srgbClr val="000000"/>
                  </a:solidFill>
                  <a:latin typeface="Telegraf"/>
                </a:rPr>
                <a:t>15%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4198105" y="-67232"/>
              <a:ext cx="2529678" cy="154606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009"/>
                </a:lnSpc>
              </a:pPr>
              <a:r>
                <a:rPr lang="en-US" sz="3000" b="1" dirty="0" err="1">
                  <a:solidFill>
                    <a:srgbClr val="000000"/>
                  </a:solidFill>
                  <a:latin typeface="Telegraf"/>
                </a:rPr>
                <a:t>немам</a:t>
              </a:r>
              <a:r>
                <a:rPr lang="en-US" sz="3000" b="1" dirty="0">
                  <a:solidFill>
                    <a:srgbClr val="000000"/>
                  </a:solidFill>
                  <a:latin typeface="Telegraf"/>
                </a:rPr>
                <a:t> </a:t>
              </a:r>
              <a:r>
                <a:rPr lang="en-US" sz="3000" b="1" dirty="0" err="1">
                  <a:solidFill>
                    <a:srgbClr val="000000"/>
                  </a:solidFill>
                  <a:latin typeface="Telegraf"/>
                </a:rPr>
                <a:t>став</a:t>
              </a:r>
              <a:endParaRPr lang="en-US" sz="3000" b="1" dirty="0">
                <a:solidFill>
                  <a:srgbClr val="000000"/>
                </a:solidFill>
                <a:latin typeface="Telegraf"/>
              </a:endParaRPr>
            </a:p>
            <a:p>
              <a:pPr algn="ctr">
                <a:lnSpc>
                  <a:spcPts val="3009"/>
                </a:lnSpc>
              </a:pPr>
              <a:r>
                <a:rPr lang="en-US" sz="3000" b="1" dirty="0">
                  <a:solidFill>
                    <a:srgbClr val="000000"/>
                  </a:solidFill>
                  <a:latin typeface="Telegraf"/>
                </a:rPr>
                <a:t>12%</a:t>
              </a:r>
            </a:p>
          </p:txBody>
        </p:sp>
        <p:grpSp>
          <p:nvGrpSpPr>
            <p:cNvPr id="9" name="Group 9"/>
            <p:cNvGrpSpPr>
              <a:grpSpLocks noChangeAspect="1"/>
            </p:cNvGrpSpPr>
            <p:nvPr/>
          </p:nvGrpSpPr>
          <p:grpSpPr>
            <a:xfrm>
              <a:off x="3633621" y="848409"/>
              <a:ext cx="9213130" cy="9213130"/>
              <a:chOff x="0" y="0"/>
              <a:chExt cx="2540000" cy="25400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1270000" y="0"/>
                <a:ext cx="1377505" cy="2333476"/>
              </a:xfrm>
              <a:custGeom>
                <a:avLst/>
                <a:gdLst/>
                <a:ahLst/>
                <a:cxnLst/>
                <a:rect l="l" t="t" r="r" b="b"/>
                <a:pathLst>
                  <a:path w="1377505" h="2333476">
                    <a:moveTo>
                      <a:pt x="0" y="0"/>
                    </a:moveTo>
                    <a:lnTo>
                      <a:pt x="0" y="0"/>
                    </a:lnTo>
                    <a:cubicBezTo>
                      <a:pt x="561922" y="0"/>
                      <a:pt x="1057045" y="369271"/>
                      <a:pt x="1217275" y="907864"/>
                    </a:cubicBezTo>
                    <a:cubicBezTo>
                      <a:pt x="1377505" y="1446457"/>
                      <a:pt x="1164747" y="2026321"/>
                      <a:pt x="694203" y="2333476"/>
                    </a:cubicBezTo>
                    <a:lnTo>
                      <a:pt x="347102" y="1801738"/>
                    </a:lnTo>
                    <a:cubicBezTo>
                      <a:pt x="582373" y="1648160"/>
                      <a:pt x="688752" y="1358229"/>
                      <a:pt x="608637" y="1088932"/>
                    </a:cubicBezTo>
                    <a:cubicBezTo>
                      <a:pt x="528522" y="819635"/>
                      <a:pt x="280961" y="635000"/>
                      <a:pt x="0" y="635000"/>
                    </a:cubicBezTo>
                    <a:close/>
                  </a:path>
                </a:pathLst>
              </a:custGeom>
              <a:solidFill>
                <a:srgbClr val="31356E"/>
              </a:solidFill>
            </p:spPr>
          </p:sp>
          <p:sp>
            <p:nvSpPr>
              <p:cNvPr id="11" name="Freeform 11"/>
              <p:cNvSpPr/>
              <p:nvPr/>
            </p:nvSpPr>
            <p:spPr>
              <a:xfrm>
                <a:off x="817672" y="1783726"/>
                <a:ext cx="1198815" cy="825782"/>
              </a:xfrm>
              <a:custGeom>
                <a:avLst/>
                <a:gdLst/>
                <a:ahLst/>
                <a:cxnLst/>
                <a:rect l="l" t="t" r="r" b="b"/>
                <a:pathLst>
                  <a:path w="1198815" h="825782">
                    <a:moveTo>
                      <a:pt x="1198815" y="513726"/>
                    </a:moveTo>
                    <a:cubicBezTo>
                      <a:pt x="851756" y="765879"/>
                      <a:pt x="400857" y="825782"/>
                      <a:pt x="0" y="672992"/>
                    </a:cubicBezTo>
                    <a:lnTo>
                      <a:pt x="226164" y="79633"/>
                    </a:lnTo>
                    <a:cubicBezTo>
                      <a:pt x="426593" y="156028"/>
                      <a:pt x="652042" y="126076"/>
                      <a:pt x="825572" y="0"/>
                    </a:cubicBezTo>
                    <a:close/>
                  </a:path>
                </a:pathLst>
              </a:custGeom>
              <a:solidFill>
                <a:srgbClr val="2F5F98"/>
              </a:solidFill>
            </p:spPr>
          </p:sp>
          <p:sp>
            <p:nvSpPr>
              <p:cNvPr id="12" name="Freeform 12"/>
              <p:cNvSpPr/>
              <p:nvPr/>
            </p:nvSpPr>
            <p:spPr>
              <a:xfrm>
                <a:off x="-65108" y="301916"/>
                <a:ext cx="1138882" cy="2175926"/>
              </a:xfrm>
              <a:custGeom>
                <a:avLst/>
                <a:gdLst/>
                <a:ahLst/>
                <a:cxnLst/>
                <a:rect l="l" t="t" r="r" b="b"/>
                <a:pathLst>
                  <a:path w="1138882" h="2175926">
                    <a:moveTo>
                      <a:pt x="942656" y="2175926"/>
                    </a:moveTo>
                    <a:cubicBezTo>
                      <a:pt x="504861" y="2033677"/>
                      <a:pt x="178311" y="1665666"/>
                      <a:pt x="89156" y="1214057"/>
                    </a:cubicBezTo>
                    <a:cubicBezTo>
                      <a:pt x="0" y="762448"/>
                      <a:pt x="162197" y="297950"/>
                      <a:pt x="513090" y="0"/>
                    </a:cubicBezTo>
                    <a:lnTo>
                      <a:pt x="924099" y="484042"/>
                    </a:lnTo>
                    <a:cubicBezTo>
                      <a:pt x="748653" y="633017"/>
                      <a:pt x="667554" y="865266"/>
                      <a:pt x="712132" y="1091071"/>
                    </a:cubicBezTo>
                    <a:cubicBezTo>
                      <a:pt x="756710" y="1316875"/>
                      <a:pt x="919984" y="1500881"/>
                      <a:pt x="1138882" y="1572005"/>
                    </a:cubicBezTo>
                    <a:close/>
                  </a:path>
                </a:pathLst>
              </a:custGeom>
              <a:solidFill>
                <a:srgbClr val="2D8BBA"/>
              </a:solidFill>
            </p:spPr>
          </p:sp>
          <p:sp>
            <p:nvSpPr>
              <p:cNvPr id="13" name="Freeform 13"/>
              <p:cNvSpPr/>
              <p:nvPr/>
            </p:nvSpPr>
            <p:spPr>
              <a:xfrm>
                <a:off x="400625" y="0"/>
                <a:ext cx="869311" cy="807105"/>
              </a:xfrm>
              <a:custGeom>
                <a:avLst/>
                <a:gdLst/>
                <a:ahLst/>
                <a:cxnLst/>
                <a:rect l="l" t="t" r="r" b="b"/>
                <a:pathLst>
                  <a:path w="869311" h="807105">
                    <a:moveTo>
                      <a:pt x="0" y="344210"/>
                    </a:moveTo>
                    <a:cubicBezTo>
                      <a:pt x="235440" y="123117"/>
                      <a:pt x="546271" y="32"/>
                      <a:pt x="869248" y="0"/>
                    </a:cubicBezTo>
                    <a:lnTo>
                      <a:pt x="869312" y="635000"/>
                    </a:lnTo>
                    <a:cubicBezTo>
                      <a:pt x="707823" y="635016"/>
                      <a:pt x="552408" y="696559"/>
                      <a:pt x="434688" y="807105"/>
                    </a:cubicBezTo>
                    <a:close/>
                  </a:path>
                </a:pathLst>
              </a:custGeom>
              <a:solidFill>
                <a:srgbClr val="41B8D5"/>
              </a:solidFill>
            </p:spPr>
          </p:sp>
          <p:sp>
            <p:nvSpPr>
              <p:cNvPr id="14" name="Freeform 14"/>
              <p:cNvSpPr/>
              <p:nvPr/>
            </p:nvSpPr>
            <p:spPr>
              <a:xfrm>
                <a:off x="1270000" y="0"/>
                <a:ext cx="127" cy="635000"/>
              </a:xfrm>
              <a:custGeom>
                <a:avLst/>
                <a:gdLst/>
                <a:ahLst/>
                <a:cxnLst/>
                <a:rect l="l" t="t" r="r" b="b"/>
                <a:pathLst>
                  <a:path w="127" h="635000">
                    <a:moveTo>
                      <a:pt x="0" y="0"/>
                    </a:moveTo>
                    <a:cubicBezTo>
                      <a:pt x="42" y="0"/>
                      <a:pt x="85" y="0"/>
                      <a:pt x="127" y="0"/>
                    </a:cubicBezTo>
                    <a:lnTo>
                      <a:pt x="63" y="635000"/>
                    </a:lnTo>
                    <a:cubicBezTo>
                      <a:pt x="42" y="635000"/>
                      <a:pt x="21" y="635000"/>
                      <a:pt x="0" y="635000"/>
                    </a:cubicBezTo>
                    <a:close/>
                  </a:path>
                </a:pathLst>
              </a:custGeom>
              <a:solidFill>
                <a:srgbClr val="6CE5E8"/>
              </a:solidFill>
            </p:spPr>
          </p:sp>
        </p:grp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1C9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946574" y="1982196"/>
            <a:ext cx="6524223" cy="6060628"/>
            <a:chOff x="0" y="0"/>
            <a:chExt cx="2104563" cy="187241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104563" cy="1872410"/>
            </a:xfrm>
            <a:custGeom>
              <a:avLst/>
              <a:gdLst/>
              <a:ahLst/>
              <a:cxnLst/>
              <a:rect l="l" t="t" r="r" b="b"/>
              <a:pathLst>
                <a:path w="2104563" h="1872410">
                  <a:moveTo>
                    <a:pt x="1980103" y="1872410"/>
                  </a:moveTo>
                  <a:lnTo>
                    <a:pt x="124460" y="1872410"/>
                  </a:lnTo>
                  <a:cubicBezTo>
                    <a:pt x="55880" y="1872410"/>
                    <a:pt x="0" y="1816530"/>
                    <a:pt x="0" y="174795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980103" y="0"/>
                  </a:lnTo>
                  <a:cubicBezTo>
                    <a:pt x="2048683" y="0"/>
                    <a:pt x="2104563" y="55880"/>
                    <a:pt x="2104563" y="124460"/>
                  </a:cubicBezTo>
                  <a:lnTo>
                    <a:pt x="2104563" y="1747950"/>
                  </a:lnTo>
                  <a:cubicBezTo>
                    <a:pt x="2104563" y="1816530"/>
                    <a:pt x="2048683" y="1872410"/>
                    <a:pt x="1980103" y="1872410"/>
                  </a:cubicBezTo>
                  <a:close/>
                </a:path>
              </a:pathLst>
            </a:custGeom>
            <a:solidFill>
              <a:srgbClr val="FEC8FF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1178371" y="1843895"/>
            <a:ext cx="6082605" cy="54673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5000"/>
              </a:lnSpc>
            </a:pPr>
            <a:r>
              <a:rPr lang="en-US" sz="6000" dirty="0">
                <a:solidFill>
                  <a:srgbClr val="1722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morant Garamond Medium Bold"/>
              </a:rPr>
              <a:t>ЗАДУЖЕЊА СОЦИЈАЛНИХ РАДНИКА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7076696" y="285764"/>
            <a:ext cx="11382485" cy="9715471"/>
            <a:chOff x="6841613" y="-76200"/>
            <a:chExt cx="13155047" cy="12953961"/>
          </a:xfrm>
        </p:grpSpPr>
        <p:sp>
          <p:nvSpPr>
            <p:cNvPr id="6" name="TextBox 6"/>
            <p:cNvSpPr txBox="1"/>
            <p:nvPr/>
          </p:nvSpPr>
          <p:spPr>
            <a:xfrm>
              <a:off x="6841613" y="11119160"/>
              <a:ext cx="5452790" cy="175860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500"/>
                </a:lnSpc>
              </a:pPr>
              <a:r>
                <a:rPr lang="en-US" sz="2800" b="1" dirty="0" err="1">
                  <a:solidFill>
                    <a:srgbClr val="000000"/>
                  </a:solidFill>
                  <a:latin typeface="Telegraf"/>
                </a:rPr>
                <a:t>састављање</a:t>
              </a:r>
              <a:r>
                <a:rPr lang="en-US" sz="2800" b="1" dirty="0">
                  <a:solidFill>
                    <a:srgbClr val="000000"/>
                  </a:solidFill>
                  <a:latin typeface="Telegraf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latin typeface="Telegraf"/>
                </a:rPr>
                <a:t>извештаја</a:t>
              </a:r>
              <a:endParaRPr lang="sr-Latn-RS" sz="2800" b="1" dirty="0">
                <a:solidFill>
                  <a:srgbClr val="000000"/>
                </a:solidFill>
                <a:latin typeface="Telegraf"/>
              </a:endParaRPr>
            </a:p>
            <a:p>
              <a:pPr algn="ctr">
                <a:lnSpc>
                  <a:spcPts val="3500"/>
                </a:lnSpc>
              </a:pPr>
              <a:r>
                <a:rPr lang="en-US" sz="2800" b="1" dirty="0">
                  <a:solidFill>
                    <a:srgbClr val="000000"/>
                  </a:solidFill>
                  <a:latin typeface="Telegraf"/>
                </a:rPr>
                <a:t>и </a:t>
              </a:r>
              <a:r>
                <a:rPr lang="en-US" sz="2800" b="1" dirty="0" err="1">
                  <a:solidFill>
                    <a:srgbClr val="000000"/>
                  </a:solidFill>
                  <a:latin typeface="Telegraf"/>
                </a:rPr>
                <a:t>давање</a:t>
              </a:r>
              <a:r>
                <a:rPr lang="en-US" sz="2800" b="1" dirty="0">
                  <a:solidFill>
                    <a:srgbClr val="000000"/>
                  </a:solidFill>
                  <a:latin typeface="Telegraf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latin typeface="Telegraf"/>
                </a:rPr>
                <a:t>мишљења</a:t>
              </a:r>
              <a:endParaRPr lang="sr-Latn-RS" sz="2800" b="1" dirty="0">
                <a:solidFill>
                  <a:srgbClr val="000000"/>
                </a:solidFill>
                <a:latin typeface="Telegraf"/>
              </a:endParaRPr>
            </a:p>
            <a:p>
              <a:pPr algn="ctr">
                <a:lnSpc>
                  <a:spcPts val="3500"/>
                </a:lnSpc>
              </a:pPr>
              <a:r>
                <a:rPr lang="en-US" sz="2800" b="1" dirty="0">
                  <a:solidFill>
                    <a:srgbClr val="000000"/>
                  </a:solidFill>
                  <a:latin typeface="Telegraf"/>
                </a:rPr>
                <a:t>у </a:t>
              </a:r>
              <a:r>
                <a:rPr lang="en-US" sz="2800" b="1" dirty="0" err="1">
                  <a:solidFill>
                    <a:srgbClr val="000000"/>
                  </a:solidFill>
                  <a:latin typeface="Telegraf"/>
                </a:rPr>
                <a:t>судским</a:t>
              </a:r>
              <a:r>
                <a:rPr lang="en-US" sz="2800" b="1" dirty="0">
                  <a:solidFill>
                    <a:srgbClr val="000000"/>
                  </a:solidFill>
                  <a:latin typeface="Telegraf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latin typeface="Telegraf"/>
                </a:rPr>
                <a:t>поступцима</a:t>
              </a:r>
              <a:endParaRPr lang="en-US" sz="2800" b="1" dirty="0">
                <a:solidFill>
                  <a:srgbClr val="000000"/>
                </a:solidFill>
                <a:latin typeface="Telegraf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1358893" y="11119158"/>
              <a:ext cx="5458625" cy="175860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500"/>
                </a:lnSpc>
              </a:pPr>
              <a:r>
                <a:rPr lang="en-US" sz="2800" b="1" dirty="0" err="1">
                  <a:solidFill>
                    <a:srgbClr val="000000"/>
                  </a:solidFill>
                  <a:latin typeface="Telegraf"/>
                </a:rPr>
                <a:t>спровођење</a:t>
              </a:r>
              <a:r>
                <a:rPr lang="en-US" sz="2800" b="1" dirty="0">
                  <a:solidFill>
                    <a:srgbClr val="000000"/>
                  </a:solidFill>
                  <a:latin typeface="Telegraf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latin typeface="Telegraf"/>
                </a:rPr>
                <a:t>васпитних</a:t>
              </a:r>
              <a:endParaRPr lang="sr-Latn-RS" sz="2800" b="1" dirty="0">
                <a:solidFill>
                  <a:srgbClr val="000000"/>
                </a:solidFill>
                <a:latin typeface="Telegraf"/>
              </a:endParaRPr>
            </a:p>
            <a:p>
              <a:pPr algn="ctr">
                <a:lnSpc>
                  <a:spcPts val="3500"/>
                </a:lnSpc>
              </a:pPr>
              <a:r>
                <a:rPr lang="en-US" sz="2800" b="1" dirty="0" err="1">
                  <a:solidFill>
                    <a:srgbClr val="000000"/>
                  </a:solidFill>
                  <a:latin typeface="Telegraf"/>
                </a:rPr>
                <a:t>санкција</a:t>
              </a:r>
              <a:r>
                <a:rPr lang="en-US" sz="2800" b="1" dirty="0">
                  <a:solidFill>
                    <a:srgbClr val="000000"/>
                  </a:solidFill>
                  <a:latin typeface="Telegraf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latin typeface="Telegraf"/>
                </a:rPr>
                <a:t>изречених</a:t>
              </a:r>
              <a:endParaRPr lang="sr-Latn-RS" sz="2800" b="1" dirty="0">
                <a:solidFill>
                  <a:srgbClr val="000000"/>
                </a:solidFill>
                <a:latin typeface="Telegraf"/>
              </a:endParaRPr>
            </a:p>
            <a:p>
              <a:pPr algn="ctr">
                <a:lnSpc>
                  <a:spcPts val="3500"/>
                </a:lnSpc>
              </a:pPr>
              <a:r>
                <a:rPr lang="en-US" sz="2800" b="1" dirty="0" err="1">
                  <a:solidFill>
                    <a:srgbClr val="000000"/>
                  </a:solidFill>
                  <a:latin typeface="Telegraf"/>
                </a:rPr>
                <a:t>малолетницима</a:t>
              </a:r>
              <a:endParaRPr lang="en-US" sz="2800" b="1" dirty="0">
                <a:solidFill>
                  <a:srgbClr val="000000"/>
                </a:solidFill>
                <a:latin typeface="Telegraf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15511972" y="11169802"/>
              <a:ext cx="4484688" cy="11736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500"/>
                </a:lnSpc>
              </a:pPr>
              <a:r>
                <a:rPr lang="sr-Cyrl-RS" sz="2800" b="1" dirty="0">
                  <a:solidFill>
                    <a:srgbClr val="000000"/>
                  </a:solidFill>
                  <a:latin typeface="Telegraf"/>
                </a:rPr>
                <a:t>п</a:t>
              </a:r>
              <a:r>
                <a:rPr lang="en-US" sz="2800" b="1" dirty="0" err="1">
                  <a:solidFill>
                    <a:srgbClr val="000000"/>
                  </a:solidFill>
                  <a:latin typeface="Telegraf"/>
                </a:rPr>
                <a:t>оста</a:t>
              </a:r>
              <a:r>
                <a:rPr lang="sr-Cyrl-RS" sz="2800" b="1" dirty="0">
                  <a:solidFill>
                    <a:srgbClr val="000000"/>
                  </a:solidFill>
                  <a:latin typeface="Telegraf"/>
                </a:rPr>
                <a:t>в</a:t>
              </a:r>
              <a:r>
                <a:rPr lang="en-US" sz="2800" b="1" dirty="0" err="1">
                  <a:solidFill>
                    <a:srgbClr val="000000"/>
                  </a:solidFill>
                  <a:latin typeface="Telegraf"/>
                </a:rPr>
                <a:t>љање</a:t>
              </a:r>
              <a:endParaRPr lang="sr-Cyrl-RS" sz="2800" b="1" dirty="0">
                <a:solidFill>
                  <a:srgbClr val="000000"/>
                </a:solidFill>
                <a:latin typeface="Telegraf"/>
              </a:endParaRPr>
            </a:p>
            <a:p>
              <a:pPr algn="ctr">
                <a:lnSpc>
                  <a:spcPts val="3500"/>
                </a:lnSpc>
              </a:pPr>
              <a:r>
                <a:rPr lang="en-US" sz="2800" b="1" dirty="0" err="1">
                  <a:solidFill>
                    <a:srgbClr val="000000"/>
                  </a:solidFill>
                  <a:latin typeface="Telegraf"/>
                </a:rPr>
                <a:t>дијагнозе</a:t>
              </a:r>
              <a:endParaRPr lang="en-US" sz="2800" b="1" dirty="0">
                <a:solidFill>
                  <a:srgbClr val="000000"/>
                </a:solidFill>
                <a:latin typeface="Telegraf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6847567" y="-76200"/>
              <a:ext cx="942578" cy="5789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3500"/>
                </a:lnSpc>
              </a:pPr>
              <a:r>
                <a:rPr lang="en-US" sz="2500" dirty="0">
                  <a:solidFill>
                    <a:srgbClr val="000000"/>
                  </a:solidFill>
                  <a:latin typeface="Telegraf"/>
                </a:rPr>
                <a:t> 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6847567" y="2495550"/>
              <a:ext cx="942578" cy="5789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3500"/>
                </a:lnSpc>
              </a:pPr>
              <a:r>
                <a:rPr lang="en-US" sz="2500" dirty="0">
                  <a:solidFill>
                    <a:srgbClr val="000000"/>
                  </a:solidFill>
                  <a:latin typeface="Telegraf"/>
                </a:rPr>
                <a:t> 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6845831" y="5067300"/>
              <a:ext cx="944314" cy="5789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3500"/>
                </a:lnSpc>
              </a:pPr>
              <a:r>
                <a:rPr lang="en-US" sz="2500" dirty="0">
                  <a:solidFill>
                    <a:srgbClr val="000000"/>
                  </a:solidFill>
                  <a:latin typeface="Telegraf"/>
                </a:rPr>
                <a:t> 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6841614" y="7639050"/>
              <a:ext cx="948531" cy="5789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3500"/>
                </a:lnSpc>
              </a:pPr>
              <a:r>
                <a:rPr lang="en-US" sz="2500" dirty="0">
                  <a:solidFill>
                    <a:srgbClr val="000000"/>
                  </a:solidFill>
                  <a:latin typeface="Telegraf"/>
                </a:rPr>
                <a:t> 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7402200" y="10210800"/>
              <a:ext cx="387945" cy="5789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3500"/>
                </a:lnSpc>
              </a:pPr>
              <a:r>
                <a:rPr lang="en-US" sz="2500" dirty="0">
                  <a:solidFill>
                    <a:srgbClr val="000000"/>
                  </a:solidFill>
                  <a:latin typeface="Telegraf"/>
                </a:rPr>
                <a:t> </a:t>
              </a:r>
            </a:p>
          </p:txBody>
        </p:sp>
        <p:grpSp>
          <p:nvGrpSpPr>
            <p:cNvPr id="14" name="Group 14"/>
            <p:cNvGrpSpPr>
              <a:grpSpLocks noChangeAspect="1"/>
            </p:cNvGrpSpPr>
            <p:nvPr/>
          </p:nvGrpSpPr>
          <p:grpSpPr>
            <a:xfrm>
              <a:off x="8001812" y="502708"/>
              <a:ext cx="11458593" cy="10035646"/>
              <a:chOff x="0" y="251354"/>
              <a:chExt cx="11458593" cy="10035646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832159"/>
                <a:ext cx="1706089" cy="9454841"/>
              </a:xfrm>
              <a:custGeom>
                <a:avLst/>
                <a:gdLst/>
                <a:ahLst/>
                <a:cxnLst/>
                <a:rect l="l" t="t" r="r" b="b"/>
                <a:pathLst>
                  <a:path w="1706089" h="10139045">
                    <a:moveTo>
                      <a:pt x="0" y="10139045"/>
                    </a:moveTo>
                    <a:lnTo>
                      <a:pt x="0" y="136487"/>
                    </a:lnTo>
                    <a:cubicBezTo>
                      <a:pt x="0" y="100288"/>
                      <a:pt x="14380" y="65572"/>
                      <a:pt x="39976" y="39976"/>
                    </a:cubicBezTo>
                    <a:cubicBezTo>
                      <a:pt x="65572" y="14380"/>
                      <a:pt x="100288" y="0"/>
                      <a:pt x="136487" y="0"/>
                    </a:cubicBezTo>
                    <a:lnTo>
                      <a:pt x="1569602" y="0"/>
                    </a:lnTo>
                    <a:cubicBezTo>
                      <a:pt x="1644982" y="0"/>
                      <a:pt x="1706089" y="61107"/>
                      <a:pt x="1706089" y="136487"/>
                    </a:cubicBezTo>
                    <a:lnTo>
                      <a:pt x="1706089" y="10139045"/>
                    </a:lnTo>
                    <a:close/>
                  </a:path>
                </a:pathLst>
              </a:custGeom>
              <a:solidFill>
                <a:srgbClr val="31356E"/>
              </a:solidFill>
            </p:spPr>
          </p:sp>
          <p:sp>
            <p:nvSpPr>
              <p:cNvPr id="16" name="Freeform 16"/>
              <p:cNvSpPr/>
              <p:nvPr/>
            </p:nvSpPr>
            <p:spPr>
              <a:xfrm>
                <a:off x="4010508" y="3182620"/>
                <a:ext cx="1706089" cy="7104380"/>
              </a:xfrm>
              <a:custGeom>
                <a:avLst/>
                <a:gdLst/>
                <a:ahLst/>
                <a:cxnLst/>
                <a:rect l="l" t="t" r="r" b="b"/>
                <a:pathLst>
                  <a:path w="1706089" h="7104380">
                    <a:moveTo>
                      <a:pt x="0" y="7104380"/>
                    </a:moveTo>
                    <a:lnTo>
                      <a:pt x="0" y="136487"/>
                    </a:lnTo>
                    <a:cubicBezTo>
                      <a:pt x="0" y="61107"/>
                      <a:pt x="61107" y="0"/>
                      <a:pt x="136487" y="0"/>
                    </a:cubicBezTo>
                    <a:lnTo>
                      <a:pt x="1569601" y="0"/>
                    </a:lnTo>
                    <a:cubicBezTo>
                      <a:pt x="1644981" y="0"/>
                      <a:pt x="1706088" y="61107"/>
                      <a:pt x="1706088" y="136487"/>
                    </a:cubicBezTo>
                    <a:lnTo>
                      <a:pt x="1706088" y="7104380"/>
                    </a:lnTo>
                    <a:close/>
                  </a:path>
                </a:pathLst>
              </a:custGeom>
              <a:solidFill>
                <a:srgbClr val="31356E"/>
              </a:solidFill>
            </p:spPr>
          </p:sp>
          <p:sp>
            <p:nvSpPr>
              <p:cNvPr id="17" name="Freeform 17"/>
              <p:cNvSpPr/>
              <p:nvPr/>
            </p:nvSpPr>
            <p:spPr>
              <a:xfrm>
                <a:off x="8021015" y="7636450"/>
                <a:ext cx="1706089" cy="2650550"/>
              </a:xfrm>
              <a:custGeom>
                <a:avLst/>
                <a:gdLst/>
                <a:ahLst/>
                <a:cxnLst/>
                <a:rect l="l" t="t" r="r" b="b"/>
                <a:pathLst>
                  <a:path w="1706089" h="2650550">
                    <a:moveTo>
                      <a:pt x="0" y="2650550"/>
                    </a:moveTo>
                    <a:lnTo>
                      <a:pt x="0" y="136487"/>
                    </a:lnTo>
                    <a:cubicBezTo>
                      <a:pt x="0" y="61107"/>
                      <a:pt x="61107" y="0"/>
                      <a:pt x="136487" y="0"/>
                    </a:cubicBezTo>
                    <a:lnTo>
                      <a:pt x="1569602" y="0"/>
                    </a:lnTo>
                    <a:cubicBezTo>
                      <a:pt x="1644982" y="0"/>
                      <a:pt x="1706089" y="61107"/>
                      <a:pt x="1706089" y="136487"/>
                    </a:cubicBezTo>
                    <a:lnTo>
                      <a:pt x="1706089" y="2650550"/>
                    </a:lnTo>
                    <a:close/>
                  </a:path>
                </a:pathLst>
              </a:custGeom>
              <a:solidFill>
                <a:srgbClr val="31356E"/>
              </a:solidFill>
            </p:spPr>
          </p:sp>
          <p:sp>
            <p:nvSpPr>
              <p:cNvPr id="18" name="Freeform 18"/>
              <p:cNvSpPr/>
              <p:nvPr/>
            </p:nvSpPr>
            <p:spPr>
              <a:xfrm>
                <a:off x="1731489" y="7559236"/>
                <a:ext cx="1706089" cy="2727764"/>
              </a:xfrm>
              <a:custGeom>
                <a:avLst/>
                <a:gdLst/>
                <a:ahLst/>
                <a:cxnLst/>
                <a:rect l="l" t="t" r="r" b="b"/>
                <a:pathLst>
                  <a:path w="1706089" h="2727764">
                    <a:moveTo>
                      <a:pt x="0" y="2727764"/>
                    </a:moveTo>
                    <a:lnTo>
                      <a:pt x="0" y="136488"/>
                    </a:lnTo>
                    <a:cubicBezTo>
                      <a:pt x="0" y="100289"/>
                      <a:pt x="14379" y="65573"/>
                      <a:pt x="39976" y="39977"/>
                    </a:cubicBezTo>
                    <a:cubicBezTo>
                      <a:pt x="65572" y="14380"/>
                      <a:pt x="100288" y="0"/>
                      <a:pt x="136487" y="0"/>
                    </a:cubicBezTo>
                    <a:lnTo>
                      <a:pt x="1569602" y="0"/>
                    </a:lnTo>
                    <a:cubicBezTo>
                      <a:pt x="1605800" y="0"/>
                      <a:pt x="1640516" y="14380"/>
                      <a:pt x="1666113" y="39977"/>
                    </a:cubicBezTo>
                    <a:cubicBezTo>
                      <a:pt x="1691709" y="65573"/>
                      <a:pt x="1706089" y="100289"/>
                      <a:pt x="1706089" y="136488"/>
                    </a:cubicBezTo>
                    <a:lnTo>
                      <a:pt x="1706089" y="2727764"/>
                    </a:lnTo>
                    <a:close/>
                  </a:path>
                </a:pathLst>
              </a:custGeom>
              <a:solidFill>
                <a:srgbClr val="4C6FBF"/>
              </a:solidFill>
            </p:spPr>
          </p:sp>
          <p:sp>
            <p:nvSpPr>
              <p:cNvPr id="19" name="Freeform 19"/>
              <p:cNvSpPr/>
              <p:nvPr/>
            </p:nvSpPr>
            <p:spPr>
              <a:xfrm>
                <a:off x="5741996" y="4521126"/>
                <a:ext cx="1706089" cy="5765874"/>
              </a:xfrm>
              <a:custGeom>
                <a:avLst/>
                <a:gdLst/>
                <a:ahLst/>
                <a:cxnLst/>
                <a:rect l="l" t="t" r="r" b="b"/>
                <a:pathLst>
                  <a:path w="1706089" h="5765874">
                    <a:moveTo>
                      <a:pt x="0" y="5765874"/>
                    </a:moveTo>
                    <a:lnTo>
                      <a:pt x="0" y="136487"/>
                    </a:lnTo>
                    <a:cubicBezTo>
                      <a:pt x="0" y="61108"/>
                      <a:pt x="61108" y="0"/>
                      <a:pt x="136487" y="0"/>
                    </a:cubicBezTo>
                    <a:lnTo>
                      <a:pt x="1569602" y="0"/>
                    </a:lnTo>
                    <a:cubicBezTo>
                      <a:pt x="1605800" y="0"/>
                      <a:pt x="1640517" y="14380"/>
                      <a:pt x="1666113" y="39976"/>
                    </a:cubicBezTo>
                    <a:cubicBezTo>
                      <a:pt x="1691710" y="65573"/>
                      <a:pt x="1706090" y="100289"/>
                      <a:pt x="1706090" y="136487"/>
                    </a:cubicBezTo>
                    <a:lnTo>
                      <a:pt x="1706090" y="5765874"/>
                    </a:lnTo>
                    <a:close/>
                  </a:path>
                </a:pathLst>
              </a:custGeom>
              <a:solidFill>
                <a:srgbClr val="4C6FBF"/>
              </a:solidFill>
            </p:spPr>
          </p:sp>
          <p:sp>
            <p:nvSpPr>
              <p:cNvPr id="20" name="Freeform 20"/>
              <p:cNvSpPr/>
              <p:nvPr/>
            </p:nvSpPr>
            <p:spPr>
              <a:xfrm>
                <a:off x="9752504" y="251354"/>
                <a:ext cx="1706089" cy="10035646"/>
              </a:xfrm>
              <a:custGeom>
                <a:avLst/>
                <a:gdLst/>
                <a:ahLst/>
                <a:cxnLst/>
                <a:rect l="l" t="t" r="r" b="b"/>
                <a:pathLst>
                  <a:path w="1706089" h="10216198">
                    <a:moveTo>
                      <a:pt x="0" y="10216198"/>
                    </a:moveTo>
                    <a:lnTo>
                      <a:pt x="0" y="136488"/>
                    </a:lnTo>
                    <a:cubicBezTo>
                      <a:pt x="0" y="61108"/>
                      <a:pt x="61107" y="1"/>
                      <a:pt x="136487" y="0"/>
                    </a:cubicBezTo>
                    <a:lnTo>
                      <a:pt x="1569602" y="0"/>
                    </a:lnTo>
                    <a:cubicBezTo>
                      <a:pt x="1644982" y="1"/>
                      <a:pt x="1706089" y="61108"/>
                      <a:pt x="1706089" y="136488"/>
                    </a:cubicBezTo>
                    <a:lnTo>
                      <a:pt x="1706089" y="10216198"/>
                    </a:lnTo>
                    <a:close/>
                  </a:path>
                </a:pathLst>
              </a:custGeom>
              <a:solidFill>
                <a:srgbClr val="4C6FBF"/>
              </a:solidFill>
            </p:spPr>
          </p:sp>
        </p:grpSp>
      </p:grpSp>
      <p:pic>
        <p:nvPicPr>
          <p:cNvPr id="21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234232" y="1217294"/>
            <a:ext cx="1500140" cy="1421041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82672" y="7140343"/>
            <a:ext cx="1500140" cy="1421041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14740414-43D1-47AD-8FA0-01F250921DCC}"/>
              </a:ext>
            </a:extLst>
          </p:cNvPr>
          <p:cNvSpPr txBox="1"/>
          <p:nvPr/>
        </p:nvSpPr>
        <p:spPr>
          <a:xfrm>
            <a:off x="7861859" y="7496716"/>
            <a:ext cx="3443231" cy="6451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320"/>
              </a:lnSpc>
            </a:pPr>
            <a:r>
              <a:rPr lang="sr-Cyrl-RS" sz="4000" b="1" spc="38" dirty="0">
                <a:solidFill>
                  <a:schemeClr val="bg1"/>
                </a:solidFill>
                <a:latin typeface="Telegraf" panose="020B0604020202020204" charset="0"/>
              </a:rPr>
              <a:t>Т         Н </a:t>
            </a:r>
            <a:endParaRPr lang="en-US" sz="4000" b="1" spc="38" dirty="0">
              <a:solidFill>
                <a:schemeClr val="bg1"/>
              </a:solidFill>
              <a:latin typeface="Telegraf" panose="020B060402020202020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A79A23A-6AC4-4E46-BB1E-87A04BF1039A}"/>
              </a:ext>
            </a:extLst>
          </p:cNvPr>
          <p:cNvSpPr txBox="1"/>
          <p:nvPr/>
        </p:nvSpPr>
        <p:spPr>
          <a:xfrm>
            <a:off x="11327067" y="7500449"/>
            <a:ext cx="3443231" cy="6451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320"/>
              </a:lnSpc>
            </a:pPr>
            <a:r>
              <a:rPr lang="sr-Cyrl-RS" sz="4000" b="1" spc="38" dirty="0">
                <a:solidFill>
                  <a:schemeClr val="bg1"/>
                </a:solidFill>
                <a:latin typeface="Telegraf" panose="020B0604020202020204" charset="0"/>
              </a:rPr>
              <a:t>Т         Н </a:t>
            </a:r>
            <a:endParaRPr lang="en-US" sz="4000" b="1" spc="38" dirty="0">
              <a:solidFill>
                <a:schemeClr val="bg1"/>
              </a:solidFill>
              <a:latin typeface="Telegraf" panose="020B060402020202020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030F96E-59BF-4546-9801-89C372F6594D}"/>
              </a:ext>
            </a:extLst>
          </p:cNvPr>
          <p:cNvSpPr txBox="1"/>
          <p:nvPr/>
        </p:nvSpPr>
        <p:spPr>
          <a:xfrm>
            <a:off x="14819160" y="7506219"/>
            <a:ext cx="3443231" cy="6796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320"/>
              </a:lnSpc>
            </a:pPr>
            <a:r>
              <a:rPr lang="sr-Cyrl-RS" sz="4000" b="1" spc="38" dirty="0">
                <a:solidFill>
                  <a:schemeClr val="bg1"/>
                </a:solidFill>
                <a:latin typeface="Telegraf" panose="020B0604020202020204" charset="0"/>
              </a:rPr>
              <a:t>Т         Н</a:t>
            </a:r>
            <a:r>
              <a:rPr lang="sr-Cyrl-RS" sz="4000" b="1" spc="38" dirty="0">
                <a:solidFill>
                  <a:srgbClr val="000000"/>
                </a:solidFill>
                <a:latin typeface="Telegraf" panose="020B0604020202020204" charset="0"/>
              </a:rPr>
              <a:t> </a:t>
            </a:r>
            <a:endParaRPr lang="en-US" sz="4000" b="1" spc="38" dirty="0">
              <a:solidFill>
                <a:srgbClr val="000000"/>
              </a:solidFill>
              <a:latin typeface="Telegraf" panose="020B0604020202020204" charset="0"/>
            </a:endParaRPr>
          </a:p>
        </p:txBody>
      </p:sp>
      <p:sp>
        <p:nvSpPr>
          <p:cNvPr id="27" name="TextBox 22">
            <a:extLst>
              <a:ext uri="{FF2B5EF4-FFF2-40B4-BE49-F238E27FC236}">
                <a16:creationId xmlns:a16="http://schemas.microsoft.com/office/drawing/2014/main" id="{866896B9-01F9-40FA-91C9-89C325E166FA}"/>
              </a:ext>
            </a:extLst>
          </p:cNvPr>
          <p:cNvSpPr txBox="1"/>
          <p:nvPr/>
        </p:nvSpPr>
        <p:spPr>
          <a:xfrm>
            <a:off x="7618753" y="399444"/>
            <a:ext cx="2399827" cy="7374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408"/>
              </a:lnSpc>
            </a:pPr>
            <a:r>
              <a:rPr lang="sr-Cyrl-RS" sz="3600" spc="45" dirty="0">
                <a:solidFill>
                  <a:srgbClr val="000000"/>
                </a:solidFill>
                <a:latin typeface="Telegraf"/>
              </a:rPr>
              <a:t>78</a:t>
            </a:r>
            <a:r>
              <a:rPr lang="en-US" sz="3600" spc="45" dirty="0">
                <a:solidFill>
                  <a:srgbClr val="000000"/>
                </a:solidFill>
                <a:latin typeface="Telegraf"/>
              </a:rPr>
              <a:t>.</a:t>
            </a:r>
            <a:r>
              <a:rPr lang="sr-Cyrl-RS" sz="3600" spc="45" dirty="0">
                <a:solidFill>
                  <a:srgbClr val="000000"/>
                </a:solidFill>
                <a:latin typeface="Telegraf"/>
              </a:rPr>
              <a:t>8%</a:t>
            </a:r>
            <a:endParaRPr lang="en-US" sz="3600" spc="45" dirty="0">
              <a:solidFill>
                <a:srgbClr val="000000"/>
              </a:solidFill>
              <a:latin typeface="Telegraf"/>
            </a:endParaRPr>
          </a:p>
        </p:txBody>
      </p:sp>
      <p:sp>
        <p:nvSpPr>
          <p:cNvPr id="28" name="TextBox 22">
            <a:extLst>
              <a:ext uri="{FF2B5EF4-FFF2-40B4-BE49-F238E27FC236}">
                <a16:creationId xmlns:a16="http://schemas.microsoft.com/office/drawing/2014/main" id="{068D59C4-6795-4BE4-A5B0-41E83875D814}"/>
              </a:ext>
            </a:extLst>
          </p:cNvPr>
          <p:cNvSpPr txBox="1"/>
          <p:nvPr/>
        </p:nvSpPr>
        <p:spPr>
          <a:xfrm>
            <a:off x="9510363" y="5488733"/>
            <a:ext cx="1618046" cy="7374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408"/>
              </a:lnSpc>
            </a:pPr>
            <a:r>
              <a:rPr lang="sr-Cyrl-RS" sz="3600" spc="45" dirty="0">
                <a:solidFill>
                  <a:srgbClr val="000000"/>
                </a:solidFill>
                <a:latin typeface="Telegraf"/>
              </a:rPr>
              <a:t>21</a:t>
            </a:r>
            <a:r>
              <a:rPr lang="en-US" sz="3600" spc="45" dirty="0">
                <a:solidFill>
                  <a:srgbClr val="000000"/>
                </a:solidFill>
                <a:latin typeface="Telegraf"/>
              </a:rPr>
              <a:t>.</a:t>
            </a:r>
            <a:r>
              <a:rPr lang="sr-Cyrl-RS" sz="3600" spc="45" dirty="0">
                <a:solidFill>
                  <a:srgbClr val="000000"/>
                </a:solidFill>
                <a:latin typeface="Telegraf"/>
              </a:rPr>
              <a:t>2%</a:t>
            </a:r>
            <a:endParaRPr lang="en-US" sz="3600" spc="45" dirty="0">
              <a:solidFill>
                <a:srgbClr val="000000"/>
              </a:solidFill>
              <a:latin typeface="Telegraf"/>
            </a:endParaRPr>
          </a:p>
        </p:txBody>
      </p:sp>
      <p:sp>
        <p:nvSpPr>
          <p:cNvPr id="29" name="TextBox 22">
            <a:extLst>
              <a:ext uri="{FF2B5EF4-FFF2-40B4-BE49-F238E27FC236}">
                <a16:creationId xmlns:a16="http://schemas.microsoft.com/office/drawing/2014/main" id="{82B04BA7-AB9E-4162-A09A-B89F75CAFC66}"/>
              </a:ext>
            </a:extLst>
          </p:cNvPr>
          <p:cNvSpPr txBox="1"/>
          <p:nvPr/>
        </p:nvSpPr>
        <p:spPr>
          <a:xfrm>
            <a:off x="11038440" y="2214577"/>
            <a:ext cx="2534461" cy="7374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408"/>
              </a:lnSpc>
            </a:pPr>
            <a:r>
              <a:rPr lang="sr-Cyrl-RS" sz="3600" spc="45" dirty="0">
                <a:solidFill>
                  <a:srgbClr val="000000"/>
                </a:solidFill>
                <a:latin typeface="Telegraf"/>
              </a:rPr>
              <a:t>55</a:t>
            </a:r>
            <a:r>
              <a:rPr lang="en-US" sz="3600" spc="45" dirty="0">
                <a:solidFill>
                  <a:srgbClr val="000000"/>
                </a:solidFill>
                <a:latin typeface="Telegraf"/>
              </a:rPr>
              <a:t>.</a:t>
            </a:r>
            <a:r>
              <a:rPr lang="sr-Cyrl-RS" sz="3600" spc="45" dirty="0">
                <a:solidFill>
                  <a:srgbClr val="000000"/>
                </a:solidFill>
                <a:latin typeface="Telegraf"/>
              </a:rPr>
              <a:t>2%</a:t>
            </a:r>
            <a:endParaRPr lang="en-US" sz="3600" spc="45" dirty="0">
              <a:solidFill>
                <a:srgbClr val="000000"/>
              </a:solidFill>
              <a:latin typeface="Telegraf"/>
            </a:endParaRPr>
          </a:p>
        </p:txBody>
      </p:sp>
      <p:sp>
        <p:nvSpPr>
          <p:cNvPr id="30" name="TextBox 22">
            <a:extLst>
              <a:ext uri="{FF2B5EF4-FFF2-40B4-BE49-F238E27FC236}">
                <a16:creationId xmlns:a16="http://schemas.microsoft.com/office/drawing/2014/main" id="{31BA918D-6FB4-44B3-AF17-73FE83E3487B}"/>
              </a:ext>
            </a:extLst>
          </p:cNvPr>
          <p:cNvSpPr txBox="1"/>
          <p:nvPr/>
        </p:nvSpPr>
        <p:spPr>
          <a:xfrm>
            <a:off x="12620971" y="3168713"/>
            <a:ext cx="2399827" cy="7374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408"/>
              </a:lnSpc>
            </a:pPr>
            <a:r>
              <a:rPr lang="sr-Cyrl-RS" sz="3600" spc="45" dirty="0">
                <a:solidFill>
                  <a:srgbClr val="000000"/>
                </a:solidFill>
                <a:latin typeface="Telegraf"/>
              </a:rPr>
              <a:t>44</a:t>
            </a:r>
            <a:r>
              <a:rPr lang="en-US" sz="3600" spc="45" dirty="0">
                <a:solidFill>
                  <a:srgbClr val="000000"/>
                </a:solidFill>
                <a:latin typeface="Telegraf"/>
              </a:rPr>
              <a:t>.</a:t>
            </a:r>
            <a:r>
              <a:rPr lang="sr-Cyrl-RS" sz="3600" spc="45" dirty="0">
                <a:solidFill>
                  <a:srgbClr val="000000"/>
                </a:solidFill>
                <a:latin typeface="Telegraf"/>
              </a:rPr>
              <a:t>8%</a:t>
            </a:r>
            <a:endParaRPr lang="en-US" sz="3600" spc="45" dirty="0">
              <a:solidFill>
                <a:srgbClr val="000000"/>
              </a:solidFill>
              <a:latin typeface="Telegraf"/>
            </a:endParaRPr>
          </a:p>
        </p:txBody>
      </p:sp>
      <p:sp>
        <p:nvSpPr>
          <p:cNvPr id="31" name="TextBox 22">
            <a:extLst>
              <a:ext uri="{FF2B5EF4-FFF2-40B4-BE49-F238E27FC236}">
                <a16:creationId xmlns:a16="http://schemas.microsoft.com/office/drawing/2014/main" id="{EE7202C0-D8FA-46A3-A137-2397649EF7CF}"/>
              </a:ext>
            </a:extLst>
          </p:cNvPr>
          <p:cNvSpPr txBox="1"/>
          <p:nvPr/>
        </p:nvSpPr>
        <p:spPr>
          <a:xfrm>
            <a:off x="14508495" y="5488733"/>
            <a:ext cx="2399827" cy="7374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408"/>
              </a:lnSpc>
            </a:pPr>
            <a:r>
              <a:rPr lang="sr-Cyrl-RS" sz="3600" spc="45" dirty="0">
                <a:solidFill>
                  <a:srgbClr val="000000"/>
                </a:solidFill>
                <a:latin typeface="Telegraf"/>
              </a:rPr>
              <a:t>20</a:t>
            </a:r>
            <a:r>
              <a:rPr lang="en-US" sz="3600" spc="45" dirty="0">
                <a:solidFill>
                  <a:srgbClr val="000000"/>
                </a:solidFill>
                <a:latin typeface="Telegraf"/>
              </a:rPr>
              <a:t>.</a:t>
            </a:r>
            <a:r>
              <a:rPr lang="sr-Cyrl-RS" sz="3600" spc="45" dirty="0">
                <a:solidFill>
                  <a:srgbClr val="000000"/>
                </a:solidFill>
                <a:latin typeface="Telegraf"/>
              </a:rPr>
              <a:t>6%</a:t>
            </a:r>
            <a:endParaRPr lang="en-US" sz="3600" spc="45" dirty="0">
              <a:solidFill>
                <a:srgbClr val="000000"/>
              </a:solidFill>
              <a:latin typeface="Telegraf"/>
            </a:endParaRPr>
          </a:p>
        </p:txBody>
      </p:sp>
      <p:sp>
        <p:nvSpPr>
          <p:cNvPr id="32" name="TextBox 22">
            <a:extLst>
              <a:ext uri="{FF2B5EF4-FFF2-40B4-BE49-F238E27FC236}">
                <a16:creationId xmlns:a16="http://schemas.microsoft.com/office/drawing/2014/main" id="{759D28F8-8F0A-4F54-9612-25652BF895DD}"/>
              </a:ext>
            </a:extLst>
          </p:cNvPr>
          <p:cNvSpPr txBox="1"/>
          <p:nvPr/>
        </p:nvSpPr>
        <p:spPr>
          <a:xfrm>
            <a:off x="16040682" y="0"/>
            <a:ext cx="2399827" cy="7705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408"/>
              </a:lnSpc>
            </a:pPr>
            <a:r>
              <a:rPr lang="sr-Cyrl-RS" sz="4000" spc="45" dirty="0">
                <a:solidFill>
                  <a:srgbClr val="000000"/>
                </a:solidFill>
                <a:latin typeface="Telegraf"/>
              </a:rPr>
              <a:t>79</a:t>
            </a:r>
            <a:r>
              <a:rPr lang="en-US" sz="4000" spc="45" dirty="0">
                <a:solidFill>
                  <a:srgbClr val="000000"/>
                </a:solidFill>
                <a:latin typeface="Telegraf"/>
              </a:rPr>
              <a:t>.</a:t>
            </a:r>
            <a:r>
              <a:rPr lang="sr-Cyrl-RS" sz="4000" spc="45" dirty="0">
                <a:solidFill>
                  <a:srgbClr val="000000"/>
                </a:solidFill>
                <a:latin typeface="Telegraf"/>
              </a:rPr>
              <a:t>4%</a:t>
            </a:r>
            <a:endParaRPr lang="en-US" sz="4000" spc="45" dirty="0">
              <a:solidFill>
                <a:srgbClr val="000000"/>
              </a:solidFill>
              <a:latin typeface="Telegraf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DE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733799" y="1243017"/>
            <a:ext cx="14371159" cy="6567484"/>
            <a:chOff x="0" y="0"/>
            <a:chExt cx="6262602" cy="338262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262602" cy="3382620"/>
            </a:xfrm>
            <a:custGeom>
              <a:avLst/>
              <a:gdLst/>
              <a:ahLst/>
              <a:cxnLst/>
              <a:rect l="l" t="t" r="r" b="b"/>
              <a:pathLst>
                <a:path w="6262602" h="3382620">
                  <a:moveTo>
                    <a:pt x="6138142" y="3382620"/>
                  </a:moveTo>
                  <a:lnTo>
                    <a:pt x="124460" y="3382620"/>
                  </a:lnTo>
                  <a:cubicBezTo>
                    <a:pt x="55880" y="3382620"/>
                    <a:pt x="0" y="3326740"/>
                    <a:pt x="0" y="325816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138142" y="0"/>
                  </a:lnTo>
                  <a:cubicBezTo>
                    <a:pt x="6206722" y="0"/>
                    <a:pt x="6262602" y="55880"/>
                    <a:pt x="6262602" y="124460"/>
                  </a:cubicBezTo>
                  <a:lnTo>
                    <a:pt x="6262602" y="3258160"/>
                  </a:lnTo>
                  <a:cubicBezTo>
                    <a:pt x="6262602" y="3326740"/>
                    <a:pt x="6206722" y="3382620"/>
                    <a:pt x="6138142" y="3382620"/>
                  </a:cubicBezTo>
                  <a:close/>
                </a:path>
              </a:pathLst>
            </a:custGeom>
            <a:solidFill>
              <a:srgbClr val="698FFE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143000" y="166331"/>
            <a:ext cx="8866775" cy="17065068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 rot="301102">
            <a:off x="984450" y="1673366"/>
            <a:ext cx="5498698" cy="8337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4400" spc="5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morant Garamond Medium Bold"/>
              </a:rPr>
              <a:t>О</a:t>
            </a:r>
            <a:r>
              <a:rPr lang="sr-Cyrl-RS" sz="4400" spc="5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morant Garamond Medium Bold"/>
              </a:rPr>
              <a:t> </a:t>
            </a:r>
            <a:r>
              <a:rPr lang="en-US" sz="4400" spc="5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morant Garamond Medium Bold"/>
              </a:rPr>
              <a:t>ИСТРАЖИВАЊУ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433794" y="1434465"/>
            <a:ext cx="10190280" cy="60016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800"/>
              </a:lnSpc>
            </a:pPr>
            <a:r>
              <a:rPr lang="sr-Cyrl-RS" sz="3900" spc="39" dirty="0">
                <a:solidFill>
                  <a:srgbClr val="000000"/>
                </a:solidFill>
                <a:latin typeface="Belleza"/>
              </a:rPr>
              <a:t>У последње време сведоци смо бројних </a:t>
            </a:r>
            <a:r>
              <a:rPr lang="en-US" sz="3900" spc="39" dirty="0" err="1">
                <a:solidFill>
                  <a:srgbClr val="000000"/>
                </a:solidFill>
                <a:latin typeface="Belleza"/>
              </a:rPr>
              <a:t>спорних</a:t>
            </a:r>
            <a:r>
              <a:rPr lang="en-US" sz="3900" spc="39" dirty="0">
                <a:solidFill>
                  <a:srgbClr val="000000"/>
                </a:solidFill>
                <a:latin typeface="Belleza"/>
              </a:rPr>
              <a:t> </a:t>
            </a:r>
            <a:r>
              <a:rPr lang="en-US" sz="3900" spc="39" dirty="0" err="1">
                <a:solidFill>
                  <a:srgbClr val="000000"/>
                </a:solidFill>
                <a:latin typeface="Belleza"/>
              </a:rPr>
              <a:t>случајева</a:t>
            </a:r>
            <a:r>
              <a:rPr lang="en-US" sz="3900" spc="39" dirty="0">
                <a:solidFill>
                  <a:srgbClr val="000000"/>
                </a:solidFill>
                <a:latin typeface="Belleza"/>
              </a:rPr>
              <a:t> у </a:t>
            </a:r>
            <a:r>
              <a:rPr lang="en-US" sz="3900" spc="39" dirty="0" err="1">
                <a:solidFill>
                  <a:srgbClr val="000000"/>
                </a:solidFill>
                <a:latin typeface="Belleza"/>
              </a:rPr>
              <a:t>социјалној</a:t>
            </a:r>
            <a:r>
              <a:rPr lang="en-US" sz="3900" spc="39" dirty="0">
                <a:solidFill>
                  <a:srgbClr val="000000"/>
                </a:solidFill>
                <a:latin typeface="Belleza"/>
              </a:rPr>
              <a:t> </a:t>
            </a:r>
            <a:r>
              <a:rPr lang="en-US" sz="3900" spc="39" dirty="0" err="1">
                <a:solidFill>
                  <a:srgbClr val="000000"/>
                </a:solidFill>
                <a:latin typeface="Belleza"/>
              </a:rPr>
              <a:t>заштити</a:t>
            </a:r>
            <a:r>
              <a:rPr lang="sr-Cyrl-RS" sz="3900" spc="39" dirty="0">
                <a:solidFill>
                  <a:srgbClr val="000000"/>
                </a:solidFill>
                <a:latin typeface="Belleza"/>
              </a:rPr>
              <a:t>. Пре свега због </a:t>
            </a:r>
            <a:r>
              <a:rPr lang="en-US" sz="3900" spc="39" dirty="0" err="1">
                <a:solidFill>
                  <a:srgbClr val="000000"/>
                </a:solidFill>
                <a:latin typeface="Belleza"/>
              </a:rPr>
              <a:t>сензационалистичких</a:t>
            </a:r>
            <a:r>
              <a:rPr lang="en-US" sz="3900" spc="39" dirty="0">
                <a:solidFill>
                  <a:srgbClr val="000000"/>
                </a:solidFill>
                <a:latin typeface="Belleza"/>
              </a:rPr>
              <a:t> </a:t>
            </a:r>
            <a:r>
              <a:rPr lang="en-US" sz="3900" spc="39" dirty="0" err="1">
                <a:solidFill>
                  <a:srgbClr val="000000"/>
                </a:solidFill>
                <a:latin typeface="Belleza"/>
              </a:rPr>
              <a:t>медијских</a:t>
            </a:r>
            <a:r>
              <a:rPr lang="en-US" sz="3900" spc="39" dirty="0">
                <a:solidFill>
                  <a:srgbClr val="000000"/>
                </a:solidFill>
                <a:latin typeface="Belleza"/>
              </a:rPr>
              <a:t> </a:t>
            </a:r>
            <a:r>
              <a:rPr lang="sr-Cyrl-RS" sz="3900" spc="39" dirty="0">
                <a:solidFill>
                  <a:srgbClr val="000000"/>
                </a:solidFill>
                <a:latin typeface="Belleza"/>
              </a:rPr>
              <a:t>наслова и</a:t>
            </a:r>
            <a:r>
              <a:rPr lang="en-US" sz="3900" spc="39" dirty="0">
                <a:solidFill>
                  <a:srgbClr val="000000"/>
                </a:solidFill>
                <a:latin typeface="Belleza"/>
              </a:rPr>
              <a:t> </a:t>
            </a:r>
            <a:r>
              <a:rPr lang="en-US" sz="3900" spc="39" dirty="0" err="1">
                <a:solidFill>
                  <a:srgbClr val="000000"/>
                </a:solidFill>
                <a:latin typeface="Belleza"/>
              </a:rPr>
              <a:t>став</a:t>
            </a:r>
            <a:r>
              <a:rPr lang="en-US" sz="3900" spc="39" dirty="0">
                <a:solidFill>
                  <a:srgbClr val="000000"/>
                </a:solidFill>
                <a:latin typeface="Belleza"/>
              </a:rPr>
              <a:t> </a:t>
            </a:r>
            <a:r>
              <a:rPr lang="en-US" sz="3900" spc="39" dirty="0" err="1">
                <a:solidFill>
                  <a:srgbClr val="000000"/>
                </a:solidFill>
                <a:latin typeface="Belleza"/>
              </a:rPr>
              <a:t>грађана</a:t>
            </a:r>
            <a:r>
              <a:rPr lang="en-US" sz="3900" spc="39" dirty="0">
                <a:solidFill>
                  <a:srgbClr val="000000"/>
                </a:solidFill>
                <a:latin typeface="Belleza"/>
              </a:rPr>
              <a:t> </a:t>
            </a:r>
            <a:r>
              <a:rPr lang="en-US" sz="3900" spc="39" dirty="0" err="1">
                <a:solidFill>
                  <a:srgbClr val="000000"/>
                </a:solidFill>
                <a:latin typeface="Belleza"/>
              </a:rPr>
              <a:t>Републике</a:t>
            </a:r>
            <a:r>
              <a:rPr lang="en-US" sz="3900" spc="39" dirty="0">
                <a:solidFill>
                  <a:srgbClr val="000000"/>
                </a:solidFill>
                <a:latin typeface="Belleza"/>
              </a:rPr>
              <a:t> </a:t>
            </a:r>
            <a:r>
              <a:rPr lang="en-US" sz="3900" spc="39" dirty="0" err="1">
                <a:solidFill>
                  <a:srgbClr val="000000"/>
                </a:solidFill>
                <a:latin typeface="Belleza"/>
              </a:rPr>
              <a:t>Србије</a:t>
            </a:r>
            <a:r>
              <a:rPr lang="en-US" sz="3900" spc="39" dirty="0">
                <a:solidFill>
                  <a:srgbClr val="000000"/>
                </a:solidFill>
                <a:latin typeface="Belleza"/>
              </a:rPr>
              <a:t> </a:t>
            </a:r>
            <a:r>
              <a:rPr lang="en-US" sz="3900" spc="39" dirty="0" err="1">
                <a:solidFill>
                  <a:srgbClr val="000000"/>
                </a:solidFill>
                <a:latin typeface="Belleza"/>
              </a:rPr>
              <a:t>попримио</a:t>
            </a:r>
            <a:r>
              <a:rPr lang="en-US" sz="3900" spc="39" dirty="0">
                <a:solidFill>
                  <a:srgbClr val="000000"/>
                </a:solidFill>
                <a:latin typeface="Belleza"/>
              </a:rPr>
              <a:t> </a:t>
            </a:r>
            <a:r>
              <a:rPr lang="en-US" sz="3900" spc="39" dirty="0" err="1">
                <a:solidFill>
                  <a:srgbClr val="000000"/>
                </a:solidFill>
                <a:latin typeface="Belleza"/>
              </a:rPr>
              <a:t>је</a:t>
            </a:r>
            <a:r>
              <a:rPr lang="en-US" sz="3900" spc="39" dirty="0">
                <a:solidFill>
                  <a:srgbClr val="000000"/>
                </a:solidFill>
                <a:latin typeface="Belleza"/>
              </a:rPr>
              <a:t> </a:t>
            </a:r>
            <a:r>
              <a:rPr lang="en-US" sz="3900" spc="39" dirty="0" err="1">
                <a:solidFill>
                  <a:srgbClr val="000000"/>
                </a:solidFill>
                <a:latin typeface="Belleza"/>
              </a:rPr>
              <a:t>негативну</a:t>
            </a:r>
            <a:r>
              <a:rPr lang="en-US" sz="3900" spc="39" dirty="0">
                <a:solidFill>
                  <a:srgbClr val="000000"/>
                </a:solidFill>
                <a:latin typeface="Belleza"/>
              </a:rPr>
              <a:t> </a:t>
            </a:r>
            <a:r>
              <a:rPr lang="en-US" sz="3900" spc="39" dirty="0" err="1">
                <a:solidFill>
                  <a:srgbClr val="000000"/>
                </a:solidFill>
                <a:latin typeface="Belleza"/>
              </a:rPr>
              <a:t>конотацију</a:t>
            </a:r>
            <a:r>
              <a:rPr lang="en-US" sz="3900" spc="39" dirty="0">
                <a:solidFill>
                  <a:srgbClr val="000000"/>
                </a:solidFill>
                <a:latin typeface="Belleza"/>
              </a:rPr>
              <a:t> о </a:t>
            </a:r>
            <a:r>
              <a:rPr lang="en-US" sz="3900" spc="39" dirty="0" err="1">
                <a:solidFill>
                  <a:srgbClr val="000000"/>
                </a:solidFill>
                <a:latin typeface="Belleza"/>
              </a:rPr>
              <a:t>самим</a:t>
            </a:r>
            <a:r>
              <a:rPr lang="en-US" sz="3900" spc="39" dirty="0">
                <a:solidFill>
                  <a:srgbClr val="000000"/>
                </a:solidFill>
                <a:latin typeface="Belleza"/>
              </a:rPr>
              <a:t> </a:t>
            </a:r>
            <a:r>
              <a:rPr lang="en-US" sz="3900" spc="39" dirty="0" err="1">
                <a:solidFill>
                  <a:srgbClr val="000000"/>
                </a:solidFill>
                <a:latin typeface="Belleza"/>
              </a:rPr>
              <a:t>социјалним</a:t>
            </a:r>
            <a:r>
              <a:rPr lang="en-US" sz="3900" spc="39" dirty="0">
                <a:solidFill>
                  <a:srgbClr val="000000"/>
                </a:solidFill>
                <a:latin typeface="Belleza"/>
              </a:rPr>
              <a:t> </a:t>
            </a:r>
            <a:r>
              <a:rPr lang="en-US" sz="3900" spc="39" dirty="0" err="1">
                <a:solidFill>
                  <a:srgbClr val="000000"/>
                </a:solidFill>
                <a:latin typeface="Belleza"/>
              </a:rPr>
              <a:t>радницима</a:t>
            </a:r>
            <a:r>
              <a:rPr lang="en-US" sz="3900" spc="39" dirty="0">
                <a:solidFill>
                  <a:srgbClr val="000000"/>
                </a:solidFill>
                <a:latin typeface="Belleza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C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">
            <a:extLst>
              <a:ext uri="{FF2B5EF4-FFF2-40B4-BE49-F238E27FC236}">
                <a16:creationId xmlns:a16="http://schemas.microsoft.com/office/drawing/2014/main" id="{15004CBD-A8F5-421E-8E67-A486D49099C1}"/>
              </a:ext>
            </a:extLst>
          </p:cNvPr>
          <p:cNvGrpSpPr/>
          <p:nvPr/>
        </p:nvGrpSpPr>
        <p:grpSpPr>
          <a:xfrm>
            <a:off x="528177" y="2553031"/>
            <a:ext cx="6926800" cy="6142927"/>
            <a:chOff x="0" y="0"/>
            <a:chExt cx="8360679" cy="5902498"/>
          </a:xfrm>
        </p:grpSpPr>
        <p:sp>
          <p:nvSpPr>
            <p:cNvPr id="30" name="Freeform 3">
              <a:extLst>
                <a:ext uri="{FF2B5EF4-FFF2-40B4-BE49-F238E27FC236}">
                  <a16:creationId xmlns:a16="http://schemas.microsoft.com/office/drawing/2014/main" id="{AD400545-72AE-4D46-8374-9DB227541D30}"/>
                </a:ext>
              </a:extLst>
            </p:cNvPr>
            <p:cNvSpPr/>
            <p:nvPr/>
          </p:nvSpPr>
          <p:spPr>
            <a:xfrm>
              <a:off x="0" y="0"/>
              <a:ext cx="8360680" cy="5902498"/>
            </a:xfrm>
            <a:custGeom>
              <a:avLst/>
              <a:gdLst/>
              <a:ahLst/>
              <a:cxnLst/>
              <a:rect l="l" t="t" r="r" b="b"/>
              <a:pathLst>
                <a:path w="8360680" h="5902498">
                  <a:moveTo>
                    <a:pt x="8236219" y="5902497"/>
                  </a:moveTo>
                  <a:lnTo>
                    <a:pt x="124460" y="5902497"/>
                  </a:lnTo>
                  <a:cubicBezTo>
                    <a:pt x="55880" y="5902497"/>
                    <a:pt x="0" y="5846618"/>
                    <a:pt x="0" y="577803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8236219" y="0"/>
                  </a:lnTo>
                  <a:cubicBezTo>
                    <a:pt x="8304799" y="0"/>
                    <a:pt x="8360680" y="55880"/>
                    <a:pt x="8360680" y="124460"/>
                  </a:cubicBezTo>
                  <a:lnTo>
                    <a:pt x="8360680" y="5778038"/>
                  </a:lnTo>
                  <a:cubicBezTo>
                    <a:pt x="8360680" y="5846618"/>
                    <a:pt x="8304799" y="5902498"/>
                    <a:pt x="8236219" y="5902498"/>
                  </a:cubicBezTo>
                  <a:close/>
                </a:path>
              </a:pathLst>
            </a:custGeom>
            <a:solidFill>
              <a:srgbClr val="698FFE"/>
            </a:solidFill>
          </p:spPr>
        </p:sp>
      </p:grpSp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77199" y="1324362"/>
            <a:ext cx="7569894" cy="8923458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8001001" y="2063591"/>
            <a:ext cx="9023798" cy="7956709"/>
            <a:chOff x="0" y="0"/>
            <a:chExt cx="11176050" cy="10994044"/>
          </a:xfrm>
        </p:grpSpPr>
        <p:sp>
          <p:nvSpPr>
            <p:cNvPr id="4" name="TextBox 4"/>
            <p:cNvSpPr txBox="1"/>
            <p:nvPr/>
          </p:nvSpPr>
          <p:spPr>
            <a:xfrm>
              <a:off x="424953" y="10452100"/>
              <a:ext cx="232172" cy="5419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59"/>
                </a:lnSpc>
              </a:pPr>
              <a:endParaRPr lang="en-US" sz="2400" dirty="0">
                <a:solidFill>
                  <a:srgbClr val="000000"/>
                </a:solidFill>
                <a:latin typeface="Open Sans Light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3622030" y="10452100"/>
              <a:ext cx="696020" cy="5419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59"/>
                </a:lnSpc>
              </a:pPr>
              <a:endParaRPr lang="en-US" sz="2400" dirty="0">
                <a:solidFill>
                  <a:srgbClr val="000000"/>
                </a:solidFill>
                <a:latin typeface="Open Sans Light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7051030" y="10452100"/>
              <a:ext cx="696020" cy="5419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59"/>
                </a:lnSpc>
              </a:pPr>
              <a:endParaRPr lang="en-US" sz="2400" dirty="0">
                <a:solidFill>
                  <a:srgbClr val="000000"/>
                </a:solidFill>
                <a:latin typeface="Open Sans Light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0480030" y="10452100"/>
              <a:ext cx="696020" cy="5419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59"/>
                </a:lnSpc>
              </a:pPr>
              <a:endParaRPr lang="en-US" sz="2400" dirty="0">
                <a:solidFill>
                  <a:srgbClr val="000000"/>
                </a:solidFill>
                <a:latin typeface="Open Sans Light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676275"/>
              <a:ext cx="337840" cy="6024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3359"/>
                </a:lnSpc>
              </a:pPr>
              <a:r>
                <a:rPr lang="en-US" sz="2800" b="1" dirty="0">
                  <a:solidFill>
                    <a:srgbClr val="000000"/>
                  </a:solidFill>
                  <a:latin typeface="Open Sans Light"/>
                </a:rPr>
                <a:t>1</a:t>
              </a:r>
              <a:r>
                <a:rPr lang="en-US" sz="2400" b="1" dirty="0">
                  <a:solidFill>
                    <a:srgbClr val="000000"/>
                  </a:solidFill>
                  <a:latin typeface="Open Sans Light"/>
                </a:rPr>
                <a:t> 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2772252"/>
              <a:ext cx="337840" cy="5799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3359"/>
                </a:lnSpc>
              </a:pPr>
              <a:r>
                <a:rPr lang="en-US" sz="2800" b="1" dirty="0">
                  <a:solidFill>
                    <a:srgbClr val="000000"/>
                  </a:solidFill>
                  <a:latin typeface="Open Sans Light"/>
                </a:rPr>
                <a:t>2 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4868228"/>
              <a:ext cx="337840" cy="5799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3359"/>
                </a:lnSpc>
              </a:pPr>
              <a:r>
                <a:rPr lang="en-US" sz="2800" b="1" dirty="0">
                  <a:solidFill>
                    <a:srgbClr val="000000"/>
                  </a:solidFill>
                  <a:latin typeface="Open Sans Light"/>
                </a:rPr>
                <a:t>3 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6964204"/>
              <a:ext cx="337840" cy="5799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3359"/>
                </a:lnSpc>
              </a:pPr>
              <a:r>
                <a:rPr lang="en-US" sz="2800" b="1" dirty="0">
                  <a:solidFill>
                    <a:srgbClr val="000000"/>
                  </a:solidFill>
                  <a:latin typeface="Open Sans Light"/>
                </a:rPr>
                <a:t>4 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9060179"/>
              <a:ext cx="337840" cy="5799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3359"/>
                </a:lnSpc>
              </a:pPr>
              <a:r>
                <a:rPr lang="en-US" sz="2800" b="1" dirty="0">
                  <a:solidFill>
                    <a:srgbClr val="000000"/>
                  </a:solidFill>
                  <a:latin typeface="Open Sans Light"/>
                </a:rPr>
                <a:t>5 </a:t>
              </a:r>
            </a:p>
          </p:txBody>
        </p:sp>
        <p:grpSp>
          <p:nvGrpSpPr>
            <p:cNvPr id="13" name="Group 13"/>
            <p:cNvGrpSpPr>
              <a:grpSpLocks noChangeAspect="1"/>
            </p:cNvGrpSpPr>
            <p:nvPr/>
          </p:nvGrpSpPr>
          <p:grpSpPr>
            <a:xfrm>
              <a:off x="541040" y="0"/>
              <a:ext cx="10287000" cy="10287000"/>
              <a:chOff x="0" y="0"/>
              <a:chExt cx="10287000" cy="102870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383540" cy="1903095"/>
              </a:xfrm>
              <a:custGeom>
                <a:avLst/>
                <a:gdLst/>
                <a:ahLst/>
                <a:cxnLst/>
                <a:rect l="l" t="t" r="r" b="b"/>
                <a:pathLst>
                  <a:path w="383540" h="1903095">
                    <a:moveTo>
                      <a:pt x="0" y="0"/>
                    </a:moveTo>
                    <a:lnTo>
                      <a:pt x="231292" y="0"/>
                    </a:lnTo>
                    <a:cubicBezTo>
                      <a:pt x="271671" y="0"/>
                      <a:pt x="310396" y="16040"/>
                      <a:pt x="338948" y="44592"/>
                    </a:cubicBezTo>
                    <a:cubicBezTo>
                      <a:pt x="367500" y="73144"/>
                      <a:pt x="383540" y="111869"/>
                      <a:pt x="383540" y="152248"/>
                    </a:cubicBezTo>
                    <a:lnTo>
                      <a:pt x="383540" y="1750847"/>
                    </a:lnTo>
                    <a:cubicBezTo>
                      <a:pt x="383540" y="1791226"/>
                      <a:pt x="367500" y="1829951"/>
                      <a:pt x="338948" y="1858503"/>
                    </a:cubicBezTo>
                    <a:cubicBezTo>
                      <a:pt x="310396" y="1887055"/>
                      <a:pt x="271671" y="1903095"/>
                      <a:pt x="231292" y="1903095"/>
                    </a:cubicBezTo>
                    <a:lnTo>
                      <a:pt x="0" y="1903095"/>
                    </a:lnTo>
                    <a:close/>
                  </a:path>
                </a:pathLst>
              </a:custGeom>
              <a:solidFill>
                <a:srgbClr val="172242"/>
              </a:solidFill>
            </p:spPr>
          </p:sp>
          <p:sp>
            <p:nvSpPr>
              <p:cNvPr id="15" name="Freeform 15"/>
              <p:cNvSpPr/>
              <p:nvPr/>
            </p:nvSpPr>
            <p:spPr>
              <a:xfrm>
                <a:off x="0" y="2095976"/>
                <a:ext cx="606425" cy="1903095"/>
              </a:xfrm>
              <a:custGeom>
                <a:avLst/>
                <a:gdLst/>
                <a:ahLst/>
                <a:cxnLst/>
                <a:rect l="l" t="t" r="r" b="b"/>
                <a:pathLst>
                  <a:path w="606425" h="1903095">
                    <a:moveTo>
                      <a:pt x="0" y="0"/>
                    </a:moveTo>
                    <a:lnTo>
                      <a:pt x="454177" y="0"/>
                    </a:lnTo>
                    <a:cubicBezTo>
                      <a:pt x="538261" y="0"/>
                      <a:pt x="606425" y="68164"/>
                      <a:pt x="606425" y="152248"/>
                    </a:cubicBezTo>
                    <a:lnTo>
                      <a:pt x="606425" y="1750848"/>
                    </a:lnTo>
                    <a:cubicBezTo>
                      <a:pt x="606425" y="1791226"/>
                      <a:pt x="590385" y="1829951"/>
                      <a:pt x="561833" y="1858503"/>
                    </a:cubicBezTo>
                    <a:cubicBezTo>
                      <a:pt x="533281" y="1887055"/>
                      <a:pt x="494556" y="1903095"/>
                      <a:pt x="454177" y="1903095"/>
                    </a:cubicBezTo>
                    <a:lnTo>
                      <a:pt x="0" y="1903095"/>
                    </a:lnTo>
                    <a:close/>
                  </a:path>
                </a:pathLst>
              </a:custGeom>
              <a:solidFill>
                <a:srgbClr val="172242"/>
              </a:solidFill>
            </p:spPr>
          </p:sp>
          <p:sp>
            <p:nvSpPr>
              <p:cNvPr id="16" name="Freeform 16"/>
              <p:cNvSpPr/>
              <p:nvPr/>
            </p:nvSpPr>
            <p:spPr>
              <a:xfrm>
                <a:off x="0" y="4191953"/>
                <a:ext cx="2818130" cy="1903095"/>
              </a:xfrm>
              <a:custGeom>
                <a:avLst/>
                <a:gdLst/>
                <a:ahLst/>
                <a:cxnLst/>
                <a:rect l="l" t="t" r="r" b="b"/>
                <a:pathLst>
                  <a:path w="2818130" h="1903095">
                    <a:moveTo>
                      <a:pt x="0" y="0"/>
                    </a:moveTo>
                    <a:lnTo>
                      <a:pt x="2665882" y="0"/>
                    </a:lnTo>
                    <a:cubicBezTo>
                      <a:pt x="2749966" y="0"/>
                      <a:pt x="2818130" y="68163"/>
                      <a:pt x="2818130" y="152247"/>
                    </a:cubicBezTo>
                    <a:lnTo>
                      <a:pt x="2818130" y="1750847"/>
                    </a:lnTo>
                    <a:cubicBezTo>
                      <a:pt x="2818130" y="1834931"/>
                      <a:pt x="2749966" y="1903094"/>
                      <a:pt x="2665882" y="1903094"/>
                    </a:cubicBezTo>
                    <a:lnTo>
                      <a:pt x="0" y="1903094"/>
                    </a:lnTo>
                    <a:close/>
                  </a:path>
                </a:pathLst>
              </a:custGeom>
              <a:solidFill>
                <a:srgbClr val="172242"/>
              </a:solidFill>
            </p:spPr>
          </p:sp>
          <p:sp>
            <p:nvSpPr>
              <p:cNvPr id="17" name="Freeform 17"/>
              <p:cNvSpPr/>
              <p:nvPr/>
            </p:nvSpPr>
            <p:spPr>
              <a:xfrm>
                <a:off x="0" y="6287929"/>
                <a:ext cx="3761105" cy="1903095"/>
              </a:xfrm>
              <a:custGeom>
                <a:avLst/>
                <a:gdLst/>
                <a:ahLst/>
                <a:cxnLst/>
                <a:rect l="l" t="t" r="r" b="b"/>
                <a:pathLst>
                  <a:path w="3761105" h="1903095">
                    <a:moveTo>
                      <a:pt x="0" y="0"/>
                    </a:moveTo>
                    <a:lnTo>
                      <a:pt x="3608857" y="0"/>
                    </a:lnTo>
                    <a:cubicBezTo>
                      <a:pt x="3649236" y="0"/>
                      <a:pt x="3687961" y="16040"/>
                      <a:pt x="3716513" y="44592"/>
                    </a:cubicBezTo>
                    <a:cubicBezTo>
                      <a:pt x="3745064" y="73144"/>
                      <a:pt x="3761105" y="111869"/>
                      <a:pt x="3761105" y="152247"/>
                    </a:cubicBezTo>
                    <a:lnTo>
                      <a:pt x="3761105" y="1750847"/>
                    </a:lnTo>
                    <a:cubicBezTo>
                      <a:pt x="3761105" y="1791226"/>
                      <a:pt x="3745065" y="1829951"/>
                      <a:pt x="3716513" y="1858502"/>
                    </a:cubicBezTo>
                    <a:cubicBezTo>
                      <a:pt x="3687961" y="1887055"/>
                      <a:pt x="3649236" y="1903095"/>
                      <a:pt x="3608857" y="1903095"/>
                    </a:cubicBezTo>
                    <a:lnTo>
                      <a:pt x="0" y="1903095"/>
                    </a:lnTo>
                    <a:close/>
                  </a:path>
                </a:pathLst>
              </a:custGeom>
              <a:solidFill>
                <a:srgbClr val="172242"/>
              </a:solidFill>
            </p:spPr>
          </p:sp>
          <p:sp>
            <p:nvSpPr>
              <p:cNvPr id="18" name="Freeform 18"/>
              <p:cNvSpPr/>
              <p:nvPr/>
            </p:nvSpPr>
            <p:spPr>
              <a:xfrm>
                <a:off x="0" y="8383905"/>
                <a:ext cx="9607550" cy="1903095"/>
              </a:xfrm>
              <a:custGeom>
                <a:avLst/>
                <a:gdLst/>
                <a:ahLst/>
                <a:cxnLst/>
                <a:rect l="l" t="t" r="r" b="b"/>
                <a:pathLst>
                  <a:path w="9607550" h="1903095">
                    <a:moveTo>
                      <a:pt x="0" y="0"/>
                    </a:moveTo>
                    <a:lnTo>
                      <a:pt x="9455303" y="0"/>
                    </a:lnTo>
                    <a:cubicBezTo>
                      <a:pt x="9539387" y="0"/>
                      <a:pt x="9607550" y="68164"/>
                      <a:pt x="9607550" y="152248"/>
                    </a:cubicBezTo>
                    <a:lnTo>
                      <a:pt x="9607550" y="1750848"/>
                    </a:lnTo>
                    <a:cubicBezTo>
                      <a:pt x="9607550" y="1834932"/>
                      <a:pt x="9539387" y="1903095"/>
                      <a:pt x="9455303" y="1903095"/>
                    </a:cubicBezTo>
                    <a:lnTo>
                      <a:pt x="0" y="1903095"/>
                    </a:lnTo>
                    <a:close/>
                  </a:path>
                </a:pathLst>
              </a:custGeom>
              <a:solidFill>
                <a:srgbClr val="172242"/>
              </a:solidFill>
            </p:spPr>
          </p:sp>
        </p:grpSp>
      </p:grpSp>
      <p:sp>
        <p:nvSpPr>
          <p:cNvPr id="19" name="TextBox 19"/>
          <p:cNvSpPr txBox="1"/>
          <p:nvPr/>
        </p:nvSpPr>
        <p:spPr>
          <a:xfrm>
            <a:off x="1019269" y="334639"/>
            <a:ext cx="16249461" cy="9107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19"/>
              </a:lnSpc>
              <a:spcBef>
                <a:spcPct val="0"/>
              </a:spcBef>
            </a:pPr>
            <a:r>
              <a:rPr lang="en-US" sz="5299" spc="52" dirty="0">
                <a:solidFill>
                  <a:srgbClr val="1722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morant Garamond Medium Bold"/>
              </a:rPr>
              <a:t>БИТНОСТ ПОСТОЈАЊА СОЦИЈАЛНИХ РАДНИКА</a:t>
            </a:r>
          </a:p>
        </p:txBody>
      </p:sp>
      <p:sp>
        <p:nvSpPr>
          <p:cNvPr id="20" name="TextBox 14">
            <a:extLst>
              <a:ext uri="{FF2B5EF4-FFF2-40B4-BE49-F238E27FC236}">
                <a16:creationId xmlns:a16="http://schemas.microsoft.com/office/drawing/2014/main" id="{2F630509-8D84-4096-AF38-B1FD8B04CC69}"/>
              </a:ext>
            </a:extLst>
          </p:cNvPr>
          <p:cNvSpPr txBox="1"/>
          <p:nvPr/>
        </p:nvSpPr>
        <p:spPr>
          <a:xfrm>
            <a:off x="10713272" y="1531972"/>
            <a:ext cx="7297529" cy="9914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892"/>
              </a:lnSpc>
            </a:pPr>
            <a:r>
              <a:rPr lang="sr-Cyrl-RS" sz="3600" i="1" spc="57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legraf" panose="020B0604020202020204" charset="0"/>
              </a:rPr>
              <a:t>на скали од 1 до 5</a:t>
            </a:r>
            <a:endParaRPr lang="en-US" sz="3600" i="1" spc="57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elegraf" panose="020B0604020202020204" charset="0"/>
            </a:endParaRPr>
          </a:p>
        </p:txBody>
      </p:sp>
      <p:sp>
        <p:nvSpPr>
          <p:cNvPr id="22" name="TextBox 22">
            <a:extLst>
              <a:ext uri="{FF2B5EF4-FFF2-40B4-BE49-F238E27FC236}">
                <a16:creationId xmlns:a16="http://schemas.microsoft.com/office/drawing/2014/main" id="{61E55F5C-FC66-4E12-BC51-FB36F20CDD5C}"/>
              </a:ext>
            </a:extLst>
          </p:cNvPr>
          <p:cNvSpPr txBox="1"/>
          <p:nvPr/>
        </p:nvSpPr>
        <p:spPr>
          <a:xfrm>
            <a:off x="8821915" y="2218377"/>
            <a:ext cx="2399827" cy="7705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408"/>
              </a:lnSpc>
            </a:pPr>
            <a:r>
              <a:rPr lang="sr-Cyrl-RS" sz="4000" spc="45" dirty="0">
                <a:solidFill>
                  <a:srgbClr val="000000"/>
                </a:solidFill>
                <a:latin typeface="Telegraf"/>
              </a:rPr>
              <a:t>2</a:t>
            </a:r>
            <a:r>
              <a:rPr lang="en-US" sz="4000" spc="45" dirty="0">
                <a:solidFill>
                  <a:srgbClr val="000000"/>
                </a:solidFill>
                <a:latin typeface="Telegraf"/>
              </a:rPr>
              <a:t>.</a:t>
            </a:r>
            <a:r>
              <a:rPr lang="sr-Cyrl-RS" sz="4000" spc="45" dirty="0">
                <a:solidFill>
                  <a:srgbClr val="000000"/>
                </a:solidFill>
                <a:latin typeface="Telegraf"/>
              </a:rPr>
              <a:t>2%</a:t>
            </a:r>
            <a:endParaRPr lang="en-US" sz="4000" spc="45" dirty="0">
              <a:solidFill>
                <a:srgbClr val="000000"/>
              </a:solidFill>
              <a:latin typeface="Telegraf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05A8AD2-B2B5-4DDB-9BAC-039E32C09723}"/>
              </a:ext>
            </a:extLst>
          </p:cNvPr>
          <p:cNvSpPr txBox="1"/>
          <p:nvPr/>
        </p:nvSpPr>
        <p:spPr>
          <a:xfrm>
            <a:off x="8821915" y="3610968"/>
            <a:ext cx="2399827" cy="7705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408"/>
              </a:lnSpc>
            </a:pPr>
            <a:r>
              <a:rPr lang="sr-Cyrl-RS" sz="4000" spc="45" dirty="0">
                <a:solidFill>
                  <a:srgbClr val="000000"/>
                </a:solidFill>
                <a:latin typeface="Telegraf"/>
              </a:rPr>
              <a:t>3</a:t>
            </a:r>
            <a:r>
              <a:rPr lang="en-US" sz="4000" spc="45" dirty="0">
                <a:solidFill>
                  <a:srgbClr val="000000"/>
                </a:solidFill>
                <a:latin typeface="Telegraf"/>
              </a:rPr>
              <a:t>.</a:t>
            </a:r>
            <a:r>
              <a:rPr lang="sr-Cyrl-RS" sz="4000" spc="45" dirty="0">
                <a:solidFill>
                  <a:srgbClr val="000000"/>
                </a:solidFill>
                <a:latin typeface="Telegraf"/>
              </a:rPr>
              <a:t>5%</a:t>
            </a:r>
            <a:endParaRPr lang="en-US" sz="4000" spc="45" dirty="0">
              <a:solidFill>
                <a:srgbClr val="000000"/>
              </a:solidFill>
              <a:latin typeface="Telegraf"/>
            </a:endParaRPr>
          </a:p>
        </p:txBody>
      </p:sp>
      <p:sp>
        <p:nvSpPr>
          <p:cNvPr id="24" name="TextBox 22">
            <a:extLst>
              <a:ext uri="{FF2B5EF4-FFF2-40B4-BE49-F238E27FC236}">
                <a16:creationId xmlns:a16="http://schemas.microsoft.com/office/drawing/2014/main" id="{4A78A053-CFD6-4181-A98B-4F33696E2933}"/>
              </a:ext>
            </a:extLst>
          </p:cNvPr>
          <p:cNvSpPr txBox="1"/>
          <p:nvPr/>
        </p:nvSpPr>
        <p:spPr>
          <a:xfrm>
            <a:off x="10591800" y="5201603"/>
            <a:ext cx="2399827" cy="7705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408"/>
              </a:lnSpc>
            </a:pPr>
            <a:r>
              <a:rPr lang="sr-Cyrl-RS" sz="4000" spc="45" dirty="0">
                <a:solidFill>
                  <a:srgbClr val="000000"/>
                </a:solidFill>
                <a:latin typeface="Telegraf"/>
              </a:rPr>
              <a:t>16</a:t>
            </a:r>
            <a:r>
              <a:rPr lang="en-US" sz="4000" spc="45" dirty="0">
                <a:solidFill>
                  <a:srgbClr val="000000"/>
                </a:solidFill>
                <a:latin typeface="Telegraf"/>
              </a:rPr>
              <a:t>.</a:t>
            </a:r>
            <a:r>
              <a:rPr lang="sr-Cyrl-RS" sz="4000" spc="45" dirty="0">
                <a:solidFill>
                  <a:srgbClr val="000000"/>
                </a:solidFill>
                <a:latin typeface="Telegraf"/>
              </a:rPr>
              <a:t>4%</a:t>
            </a:r>
            <a:endParaRPr lang="en-US" sz="4000" spc="45" dirty="0">
              <a:solidFill>
                <a:srgbClr val="000000"/>
              </a:solidFill>
              <a:latin typeface="Telegraf"/>
            </a:endParaRPr>
          </a:p>
        </p:txBody>
      </p:sp>
      <p:sp>
        <p:nvSpPr>
          <p:cNvPr id="25" name="TextBox 22">
            <a:extLst>
              <a:ext uri="{FF2B5EF4-FFF2-40B4-BE49-F238E27FC236}">
                <a16:creationId xmlns:a16="http://schemas.microsoft.com/office/drawing/2014/main" id="{8818FF71-0A8A-4091-959C-5D24464DBF96}"/>
              </a:ext>
            </a:extLst>
          </p:cNvPr>
          <p:cNvSpPr txBox="1"/>
          <p:nvPr/>
        </p:nvSpPr>
        <p:spPr>
          <a:xfrm>
            <a:off x="11294337" y="6773012"/>
            <a:ext cx="2399827" cy="7705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408"/>
              </a:lnSpc>
            </a:pPr>
            <a:r>
              <a:rPr lang="sr-Cyrl-RS" sz="4000" spc="45" dirty="0">
                <a:solidFill>
                  <a:srgbClr val="000000"/>
                </a:solidFill>
                <a:latin typeface="Telegraf"/>
              </a:rPr>
              <a:t>21</a:t>
            </a:r>
            <a:r>
              <a:rPr lang="en-US" sz="4000" spc="45" dirty="0">
                <a:solidFill>
                  <a:srgbClr val="000000"/>
                </a:solidFill>
                <a:latin typeface="Telegraf"/>
              </a:rPr>
              <a:t>.</a:t>
            </a:r>
            <a:r>
              <a:rPr lang="sr-Cyrl-RS" sz="4000" spc="45" dirty="0">
                <a:solidFill>
                  <a:srgbClr val="000000"/>
                </a:solidFill>
                <a:latin typeface="Telegraf"/>
              </a:rPr>
              <a:t>9%</a:t>
            </a:r>
            <a:endParaRPr lang="en-US" sz="4000" spc="45" dirty="0">
              <a:solidFill>
                <a:srgbClr val="000000"/>
              </a:solidFill>
              <a:latin typeface="Telegraf"/>
            </a:endParaRPr>
          </a:p>
        </p:txBody>
      </p:sp>
      <p:sp>
        <p:nvSpPr>
          <p:cNvPr id="26" name="TextBox 22">
            <a:extLst>
              <a:ext uri="{FF2B5EF4-FFF2-40B4-BE49-F238E27FC236}">
                <a16:creationId xmlns:a16="http://schemas.microsoft.com/office/drawing/2014/main" id="{9C48E19B-C442-481C-A019-979D42F77C04}"/>
              </a:ext>
            </a:extLst>
          </p:cNvPr>
          <p:cNvSpPr txBox="1"/>
          <p:nvPr/>
        </p:nvSpPr>
        <p:spPr>
          <a:xfrm>
            <a:off x="15888173" y="8393146"/>
            <a:ext cx="2399827" cy="7705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408"/>
              </a:lnSpc>
            </a:pPr>
            <a:r>
              <a:rPr lang="sr-Cyrl-RS" sz="4000" spc="45" dirty="0">
                <a:solidFill>
                  <a:srgbClr val="000000"/>
                </a:solidFill>
                <a:latin typeface="Telegraf"/>
              </a:rPr>
              <a:t>56%</a:t>
            </a:r>
            <a:endParaRPr lang="en-US" sz="4000" spc="45" dirty="0">
              <a:solidFill>
                <a:srgbClr val="000000"/>
              </a:solidFill>
              <a:latin typeface="Telegraf"/>
            </a:endParaRPr>
          </a:p>
        </p:txBody>
      </p:sp>
    </p:spTree>
  </p:cSld>
  <p:clrMapOvr>
    <a:masterClrMapping/>
  </p:clrMapOvr>
  <p:transition spd="slow">
    <p:wheel spokes="1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D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2">
            <a:extLst>
              <a:ext uri="{FF2B5EF4-FFF2-40B4-BE49-F238E27FC236}">
                <a16:creationId xmlns:a16="http://schemas.microsoft.com/office/drawing/2014/main" id="{7EA974C8-310C-40CC-9986-8B71389D5292}"/>
              </a:ext>
            </a:extLst>
          </p:cNvPr>
          <p:cNvGrpSpPr/>
          <p:nvPr/>
        </p:nvGrpSpPr>
        <p:grpSpPr>
          <a:xfrm>
            <a:off x="11044709" y="1409700"/>
            <a:ext cx="6481291" cy="8886127"/>
            <a:chOff x="0" y="0"/>
            <a:chExt cx="8360679" cy="5902498"/>
          </a:xfrm>
        </p:grpSpPr>
        <p:sp>
          <p:nvSpPr>
            <p:cNvPr id="16" name="Freeform 3">
              <a:extLst>
                <a:ext uri="{FF2B5EF4-FFF2-40B4-BE49-F238E27FC236}">
                  <a16:creationId xmlns:a16="http://schemas.microsoft.com/office/drawing/2014/main" id="{20B53A0B-6455-493C-AEA6-C94B4D485522}"/>
                </a:ext>
              </a:extLst>
            </p:cNvPr>
            <p:cNvSpPr/>
            <p:nvPr/>
          </p:nvSpPr>
          <p:spPr>
            <a:xfrm>
              <a:off x="0" y="0"/>
              <a:ext cx="8360680" cy="5902498"/>
            </a:xfrm>
            <a:custGeom>
              <a:avLst/>
              <a:gdLst/>
              <a:ahLst/>
              <a:cxnLst/>
              <a:rect l="l" t="t" r="r" b="b"/>
              <a:pathLst>
                <a:path w="8360680" h="5902498">
                  <a:moveTo>
                    <a:pt x="8236219" y="5902497"/>
                  </a:moveTo>
                  <a:lnTo>
                    <a:pt x="124460" y="5902497"/>
                  </a:lnTo>
                  <a:cubicBezTo>
                    <a:pt x="55880" y="5902497"/>
                    <a:pt x="0" y="5846618"/>
                    <a:pt x="0" y="577803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8236219" y="0"/>
                  </a:lnTo>
                  <a:cubicBezTo>
                    <a:pt x="8304799" y="0"/>
                    <a:pt x="8360680" y="55880"/>
                    <a:pt x="8360680" y="124460"/>
                  </a:cubicBezTo>
                  <a:lnTo>
                    <a:pt x="8360680" y="5778038"/>
                  </a:lnTo>
                  <a:cubicBezTo>
                    <a:pt x="8360680" y="5846618"/>
                    <a:pt x="8304799" y="5902498"/>
                    <a:pt x="8236219" y="5902498"/>
                  </a:cubicBezTo>
                  <a:close/>
                </a:path>
              </a:pathLst>
            </a:custGeom>
            <a:solidFill>
              <a:srgbClr val="698FFE"/>
            </a:solidFill>
          </p:spPr>
        </p:sp>
      </p:grpSp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556539" y="723900"/>
            <a:ext cx="7477381" cy="11683409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1427629" y="3386157"/>
            <a:ext cx="5671295" cy="33025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80"/>
              </a:lnSpc>
              <a:spcBef>
                <a:spcPct val="0"/>
              </a:spcBef>
            </a:pPr>
            <a:r>
              <a:rPr lang="en-US" sz="3700" spc="37" dirty="0">
                <a:solidFill>
                  <a:srgbClr val="1722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morant Garamond Medium Bold"/>
              </a:rPr>
              <a:t>ПОСАО СОЦИЈАЛНИХ РАДНИКА ЈЕ ДАНАС МЕЂУ НАЈУГРОЖЕНИЈИМ ЗАНИМАЊИМА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485541" y="1371600"/>
            <a:ext cx="10447978" cy="7950118"/>
            <a:chOff x="380803" y="-11660"/>
            <a:chExt cx="13930637" cy="10600156"/>
          </a:xfrm>
        </p:grpSpPr>
        <p:sp>
          <p:nvSpPr>
            <p:cNvPr id="5" name="TextBox 5"/>
            <p:cNvSpPr txBox="1"/>
            <p:nvPr/>
          </p:nvSpPr>
          <p:spPr>
            <a:xfrm>
              <a:off x="421443" y="8998318"/>
              <a:ext cx="4723280" cy="15901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29"/>
                </a:lnSpc>
              </a:pPr>
              <a:r>
                <a:rPr lang="en-US" sz="3000" b="1" dirty="0" err="1">
                  <a:solidFill>
                    <a:srgbClr val="000000"/>
                  </a:solidFill>
                  <a:latin typeface="Telegraf" panose="020B0604020202020204" charset="0"/>
                </a:rPr>
                <a:t>делимично</a:t>
              </a:r>
              <a:r>
                <a:rPr lang="en-US" sz="3000" b="1" dirty="0">
                  <a:solidFill>
                    <a:srgbClr val="000000"/>
                  </a:solidFill>
                  <a:latin typeface="Telegraf" panose="020B0604020202020204" charset="0"/>
                </a:rPr>
                <a:t> </a:t>
              </a:r>
              <a:r>
                <a:rPr lang="en-US" sz="3000" b="1" dirty="0" err="1">
                  <a:solidFill>
                    <a:srgbClr val="000000"/>
                  </a:solidFill>
                  <a:latin typeface="Telegraf" panose="020B0604020202020204" charset="0"/>
                </a:rPr>
                <a:t>сам</a:t>
              </a:r>
              <a:r>
                <a:rPr lang="en-US" sz="3000" b="1" dirty="0">
                  <a:solidFill>
                    <a:srgbClr val="000000"/>
                  </a:solidFill>
                  <a:latin typeface="Telegraf" panose="020B0604020202020204" charset="0"/>
                </a:rPr>
                <a:t> </a:t>
              </a:r>
              <a:r>
                <a:rPr lang="en-US" sz="3000" b="1" dirty="0" err="1">
                  <a:solidFill>
                    <a:srgbClr val="000000"/>
                  </a:solidFill>
                  <a:latin typeface="Telegraf" panose="020B0604020202020204" charset="0"/>
                </a:rPr>
                <a:t>сагласан</a:t>
              </a:r>
              <a:r>
                <a:rPr lang="en-US" sz="3000" b="1" dirty="0">
                  <a:solidFill>
                    <a:srgbClr val="000000"/>
                  </a:solidFill>
                  <a:latin typeface="Telegraf" panose="020B0604020202020204" charset="0"/>
                </a:rPr>
                <a:t>/а</a:t>
              </a:r>
            </a:p>
            <a:p>
              <a:pPr algn="ctr">
                <a:lnSpc>
                  <a:spcPts val="3129"/>
                </a:lnSpc>
              </a:pPr>
              <a:r>
                <a:rPr lang="sr-Cyrl-RS" sz="3000" b="1" dirty="0">
                  <a:solidFill>
                    <a:srgbClr val="000000"/>
                  </a:solidFill>
                  <a:latin typeface="Telegraf" panose="020B0604020202020204" charset="0"/>
                </a:rPr>
                <a:t>37,5</a:t>
              </a:r>
              <a:r>
                <a:rPr lang="en-US" sz="3000" b="1" dirty="0">
                  <a:solidFill>
                    <a:srgbClr val="000000"/>
                  </a:solidFill>
                  <a:latin typeface="Telegraf" panose="020B0604020202020204" charset="0"/>
                </a:rPr>
                <a:t>%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380803" y="1197685"/>
              <a:ext cx="3208614" cy="15901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29"/>
                </a:lnSpc>
              </a:pPr>
              <a:r>
                <a:rPr lang="en-US" sz="3000" b="1" dirty="0" err="1">
                  <a:solidFill>
                    <a:srgbClr val="000000"/>
                  </a:solidFill>
                  <a:latin typeface="Telegraf" panose="020B0604020202020204" charset="0"/>
                </a:rPr>
                <a:t>да</a:t>
              </a:r>
              <a:r>
                <a:rPr lang="en-US" sz="3000" b="1" dirty="0">
                  <a:solidFill>
                    <a:srgbClr val="000000"/>
                  </a:solidFill>
                  <a:latin typeface="Telegraf" panose="020B0604020202020204" charset="0"/>
                </a:rPr>
                <a:t>, </a:t>
              </a:r>
              <a:r>
                <a:rPr lang="en-US" sz="3000" b="1" dirty="0" err="1">
                  <a:solidFill>
                    <a:srgbClr val="000000"/>
                  </a:solidFill>
                  <a:latin typeface="Telegraf" panose="020B0604020202020204" charset="0"/>
                </a:rPr>
                <a:t>сагласан</a:t>
              </a:r>
              <a:r>
                <a:rPr lang="en-US" sz="3000" b="1" dirty="0">
                  <a:solidFill>
                    <a:srgbClr val="000000"/>
                  </a:solidFill>
                  <a:latin typeface="Telegraf" panose="020B0604020202020204" charset="0"/>
                </a:rPr>
                <a:t>/а </a:t>
              </a:r>
              <a:r>
                <a:rPr lang="en-US" sz="3000" b="1" dirty="0" err="1">
                  <a:solidFill>
                    <a:srgbClr val="000000"/>
                  </a:solidFill>
                  <a:latin typeface="Telegraf" panose="020B0604020202020204" charset="0"/>
                </a:rPr>
                <a:t>сам</a:t>
              </a:r>
              <a:endParaRPr lang="en-US" sz="3000" b="1" dirty="0">
                <a:solidFill>
                  <a:srgbClr val="000000"/>
                </a:solidFill>
                <a:latin typeface="Telegraf" panose="020B0604020202020204" charset="0"/>
              </a:endParaRPr>
            </a:p>
            <a:p>
              <a:pPr algn="ctr">
                <a:lnSpc>
                  <a:spcPts val="3129"/>
                </a:lnSpc>
              </a:pPr>
              <a:r>
                <a:rPr lang="en-US" sz="3000" b="1" dirty="0">
                  <a:solidFill>
                    <a:srgbClr val="000000"/>
                  </a:solidFill>
                  <a:latin typeface="Telegraf" panose="020B0604020202020204" charset="0"/>
                </a:rPr>
                <a:t>24%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0338760" y="-11660"/>
              <a:ext cx="2110736" cy="15901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29"/>
                </a:lnSpc>
              </a:pPr>
              <a:r>
                <a:rPr lang="en-US" sz="3000" b="1" dirty="0" err="1">
                  <a:solidFill>
                    <a:srgbClr val="000000"/>
                  </a:solidFill>
                  <a:latin typeface="Telegraf" panose="020B0604020202020204" charset="0"/>
                </a:rPr>
                <a:t>немам</a:t>
              </a:r>
              <a:r>
                <a:rPr lang="en-US" sz="3000" b="1" dirty="0">
                  <a:solidFill>
                    <a:srgbClr val="000000"/>
                  </a:solidFill>
                  <a:latin typeface="Telegraf" panose="020B0604020202020204" charset="0"/>
                </a:rPr>
                <a:t>  </a:t>
              </a:r>
              <a:r>
                <a:rPr lang="en-US" sz="3000" b="1" dirty="0" err="1">
                  <a:solidFill>
                    <a:srgbClr val="000000"/>
                  </a:solidFill>
                  <a:latin typeface="Telegraf" panose="020B0604020202020204" charset="0"/>
                </a:rPr>
                <a:t>став</a:t>
              </a:r>
              <a:endParaRPr lang="en-US" sz="3000" b="1" dirty="0">
                <a:solidFill>
                  <a:srgbClr val="000000"/>
                </a:solidFill>
                <a:latin typeface="Telegraf" panose="020B0604020202020204" charset="0"/>
              </a:endParaRPr>
            </a:p>
            <a:p>
              <a:pPr algn="ctr">
                <a:lnSpc>
                  <a:spcPts val="3129"/>
                </a:lnSpc>
              </a:pPr>
              <a:r>
                <a:rPr lang="en-US" sz="3000" b="1" dirty="0">
                  <a:solidFill>
                    <a:srgbClr val="000000"/>
                  </a:solidFill>
                  <a:latin typeface="Telegraf" panose="020B0604020202020204" charset="0"/>
                </a:rPr>
                <a:t>22.</a:t>
              </a:r>
              <a:r>
                <a:rPr lang="sr-Cyrl-RS" sz="3000" b="1">
                  <a:solidFill>
                    <a:srgbClr val="000000"/>
                  </a:solidFill>
                  <a:latin typeface="Telegraf" panose="020B0604020202020204" charset="0"/>
                </a:rPr>
                <a:t>8</a:t>
              </a:r>
              <a:r>
                <a:rPr lang="en-US" sz="3000" b="1">
                  <a:solidFill>
                    <a:srgbClr val="000000"/>
                  </a:solidFill>
                  <a:latin typeface="Telegraf" panose="020B0604020202020204" charset="0"/>
                </a:rPr>
                <a:t>%</a:t>
              </a:r>
              <a:endParaRPr lang="en-US" sz="3000" b="1" dirty="0">
                <a:solidFill>
                  <a:srgbClr val="000000"/>
                </a:solidFill>
                <a:latin typeface="Telegraf" panose="020B0604020202020204" charset="0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11231282" y="6435894"/>
              <a:ext cx="3080158" cy="15901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29"/>
                </a:lnSpc>
              </a:pPr>
              <a:r>
                <a:rPr lang="en-US" sz="3000" b="1" dirty="0" err="1">
                  <a:solidFill>
                    <a:srgbClr val="000000"/>
                  </a:solidFill>
                  <a:latin typeface="Telegraf" panose="020B0604020202020204" charset="0"/>
                </a:rPr>
                <a:t>нисам</a:t>
              </a:r>
              <a:r>
                <a:rPr lang="en-US" sz="3000" b="1" dirty="0">
                  <a:solidFill>
                    <a:srgbClr val="000000"/>
                  </a:solidFill>
                  <a:latin typeface="Telegraf" panose="020B0604020202020204" charset="0"/>
                </a:rPr>
                <a:t> </a:t>
              </a:r>
              <a:r>
                <a:rPr lang="en-US" sz="3000" b="1" dirty="0" err="1">
                  <a:solidFill>
                    <a:srgbClr val="000000"/>
                  </a:solidFill>
                  <a:latin typeface="Telegraf" panose="020B0604020202020204" charset="0"/>
                </a:rPr>
                <a:t>сагласан</a:t>
              </a:r>
              <a:r>
                <a:rPr lang="en-US" sz="3000" b="1" dirty="0">
                  <a:solidFill>
                    <a:srgbClr val="000000"/>
                  </a:solidFill>
                  <a:latin typeface="Telegraf" panose="020B0604020202020204" charset="0"/>
                </a:rPr>
                <a:t>/а</a:t>
              </a:r>
            </a:p>
            <a:p>
              <a:pPr algn="ctr">
                <a:lnSpc>
                  <a:spcPts val="3129"/>
                </a:lnSpc>
              </a:pPr>
              <a:r>
                <a:rPr lang="en-US" sz="3000" b="1" dirty="0">
                  <a:solidFill>
                    <a:srgbClr val="000000"/>
                  </a:solidFill>
                  <a:latin typeface="Telegraf" panose="020B0604020202020204" charset="0"/>
                </a:rPr>
                <a:t>14.</a:t>
              </a:r>
              <a:r>
                <a:rPr lang="sr-Cyrl-RS" sz="3000" b="1" dirty="0">
                  <a:solidFill>
                    <a:srgbClr val="000000"/>
                  </a:solidFill>
                  <a:latin typeface="Telegraf" panose="020B0604020202020204" charset="0"/>
                </a:rPr>
                <a:t>2</a:t>
              </a:r>
              <a:r>
                <a:rPr lang="en-US" sz="3000" b="1" dirty="0">
                  <a:solidFill>
                    <a:srgbClr val="000000"/>
                  </a:solidFill>
                  <a:latin typeface="Telegraf" panose="020B0604020202020204" charset="0"/>
                </a:rPr>
                <a:t>%</a:t>
              </a:r>
            </a:p>
          </p:txBody>
        </p:sp>
        <p:grpSp>
          <p:nvGrpSpPr>
            <p:cNvPr id="9" name="Group 9"/>
            <p:cNvGrpSpPr>
              <a:grpSpLocks noChangeAspect="1"/>
            </p:cNvGrpSpPr>
            <p:nvPr/>
          </p:nvGrpSpPr>
          <p:grpSpPr>
            <a:xfrm>
              <a:off x="2335415" y="0"/>
              <a:ext cx="9581484" cy="9581484"/>
              <a:chOff x="0" y="0"/>
              <a:chExt cx="2540000" cy="25400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1270000" y="0"/>
                <a:ext cx="1264183" cy="1209295"/>
              </a:xfrm>
              <a:custGeom>
                <a:avLst/>
                <a:gdLst/>
                <a:ahLst/>
                <a:cxnLst/>
                <a:rect l="l" t="t" r="r" b="b"/>
                <a:pathLst>
                  <a:path w="1264183" h="1209295">
                    <a:moveTo>
                      <a:pt x="0" y="0"/>
                    </a:moveTo>
                    <a:cubicBezTo>
                      <a:pt x="654373" y="0"/>
                      <a:pt x="1201627" y="497215"/>
                      <a:pt x="1264183" y="1148591"/>
                    </a:cubicBezTo>
                    <a:lnTo>
                      <a:pt x="632092" y="1209295"/>
                    </a:lnTo>
                    <a:cubicBezTo>
                      <a:pt x="600813" y="883607"/>
                      <a:pt x="327187" y="635000"/>
                      <a:pt x="0" y="635000"/>
                    </a:cubicBezTo>
                    <a:close/>
                  </a:path>
                </a:pathLst>
              </a:custGeom>
              <a:solidFill>
                <a:srgbClr val="CB6CE6"/>
              </a:solidFill>
            </p:spPr>
          </p:sp>
          <p:sp>
            <p:nvSpPr>
              <p:cNvPr id="11" name="Freeform 11"/>
              <p:cNvSpPr/>
              <p:nvPr/>
            </p:nvSpPr>
            <p:spPr>
              <a:xfrm>
                <a:off x="1707322" y="1085560"/>
                <a:ext cx="879189" cy="1105254"/>
              </a:xfrm>
              <a:custGeom>
                <a:avLst/>
                <a:gdLst/>
                <a:ahLst/>
                <a:cxnLst/>
                <a:rect l="l" t="t" r="r" b="b"/>
                <a:pathLst>
                  <a:path w="879189" h="1105254">
                    <a:moveTo>
                      <a:pt x="819214" y="0"/>
                    </a:moveTo>
                    <a:cubicBezTo>
                      <a:pt x="879189" y="408596"/>
                      <a:pt x="736749" y="820840"/>
                      <a:pt x="437322" y="1105254"/>
                    </a:cubicBezTo>
                    <a:lnTo>
                      <a:pt x="0" y="644847"/>
                    </a:lnTo>
                    <a:cubicBezTo>
                      <a:pt x="149714" y="502640"/>
                      <a:pt x="220934" y="296518"/>
                      <a:pt x="190946" y="92220"/>
                    </a:cubicBezTo>
                    <a:close/>
                  </a:path>
                </a:pathLst>
              </a:custGeom>
              <a:solidFill>
                <a:srgbClr val="915BC5"/>
              </a:solidFill>
            </p:spPr>
          </p:sp>
          <p:sp>
            <p:nvSpPr>
              <p:cNvPr id="12" name="Freeform 12"/>
              <p:cNvSpPr/>
              <p:nvPr/>
            </p:nvSpPr>
            <p:spPr>
              <a:xfrm>
                <a:off x="-32584" y="1185995"/>
                <a:ext cx="2222156" cy="1461800"/>
              </a:xfrm>
              <a:custGeom>
                <a:avLst/>
                <a:gdLst/>
                <a:ahLst/>
                <a:cxnLst/>
                <a:rect l="l" t="t" r="r" b="b"/>
                <a:pathLst>
                  <a:path w="2222156" h="1461800">
                    <a:moveTo>
                      <a:pt x="2222156" y="959954"/>
                    </a:moveTo>
                    <a:cubicBezTo>
                      <a:pt x="1853392" y="1347083"/>
                      <a:pt x="1281663" y="1461800"/>
                      <a:pt x="792101" y="1246893"/>
                    </a:cubicBezTo>
                    <a:cubicBezTo>
                      <a:pt x="302540" y="1031986"/>
                      <a:pt x="0" y="533484"/>
                      <a:pt x="35365" y="0"/>
                    </a:cubicBezTo>
                    <a:lnTo>
                      <a:pt x="668975" y="42003"/>
                    </a:lnTo>
                    <a:cubicBezTo>
                      <a:pt x="651292" y="308745"/>
                      <a:pt x="802562" y="557995"/>
                      <a:pt x="1047343" y="665449"/>
                    </a:cubicBezTo>
                    <a:cubicBezTo>
                      <a:pt x="1292124" y="772902"/>
                      <a:pt x="1577988" y="715544"/>
                      <a:pt x="1762370" y="521980"/>
                    </a:cubicBezTo>
                    <a:close/>
                  </a:path>
                </a:pathLst>
              </a:custGeom>
              <a:solidFill>
                <a:srgbClr val="5D489F"/>
              </a:solidFill>
            </p:spPr>
          </p:sp>
          <p:sp>
            <p:nvSpPr>
              <p:cNvPr id="13" name="Freeform 13"/>
              <p:cNvSpPr/>
              <p:nvPr/>
            </p:nvSpPr>
            <p:spPr>
              <a:xfrm>
                <a:off x="167" y="0"/>
                <a:ext cx="1269770" cy="1259717"/>
              </a:xfrm>
              <a:custGeom>
                <a:avLst/>
                <a:gdLst/>
                <a:ahLst/>
                <a:cxnLst/>
                <a:rect l="l" t="t" r="r" b="b"/>
                <a:pathLst>
                  <a:path w="1269770" h="1259717">
                    <a:moveTo>
                      <a:pt x="0" y="1249435"/>
                    </a:moveTo>
                    <a:cubicBezTo>
                      <a:pt x="11227" y="556192"/>
                      <a:pt x="576372" y="69"/>
                      <a:pt x="1269706" y="0"/>
                    </a:cubicBezTo>
                    <a:lnTo>
                      <a:pt x="1269770" y="635000"/>
                    </a:lnTo>
                    <a:cubicBezTo>
                      <a:pt x="923103" y="635035"/>
                      <a:pt x="640530" y="913096"/>
                      <a:pt x="634916" y="1259717"/>
                    </a:cubicBezTo>
                    <a:close/>
                  </a:path>
                </a:pathLst>
              </a:custGeom>
              <a:solidFill>
                <a:srgbClr val="2E3477"/>
              </a:solidFill>
            </p:spPr>
          </p:sp>
          <p:sp>
            <p:nvSpPr>
              <p:cNvPr id="14" name="Freeform 14"/>
              <p:cNvSpPr/>
              <p:nvPr/>
            </p:nvSpPr>
            <p:spPr>
              <a:xfrm>
                <a:off x="1270000" y="0"/>
                <a:ext cx="127" cy="635000"/>
              </a:xfrm>
              <a:custGeom>
                <a:avLst/>
                <a:gdLst/>
                <a:ahLst/>
                <a:cxnLst/>
                <a:rect l="l" t="t" r="r" b="b"/>
                <a:pathLst>
                  <a:path w="127" h="635000">
                    <a:moveTo>
                      <a:pt x="0" y="0"/>
                    </a:moveTo>
                    <a:cubicBezTo>
                      <a:pt x="42" y="0"/>
                      <a:pt x="85" y="0"/>
                      <a:pt x="127" y="0"/>
                    </a:cubicBezTo>
                    <a:lnTo>
                      <a:pt x="63" y="635000"/>
                    </a:lnTo>
                    <a:cubicBezTo>
                      <a:pt x="42" y="635000"/>
                      <a:pt x="21" y="635000"/>
                      <a:pt x="0" y="635000"/>
                    </a:cubicBezTo>
                    <a:close/>
                  </a:path>
                </a:pathLst>
              </a:custGeom>
              <a:solidFill>
                <a:srgbClr val="001F4E"/>
              </a:solidFill>
            </p:spPr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D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85753" y="308557"/>
            <a:ext cx="17543192" cy="21039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00"/>
              </a:lnSpc>
            </a:pPr>
            <a:r>
              <a:rPr lang="en-US" sz="6000" spc="6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morant Garamond Medium Bold"/>
              </a:rPr>
              <a:t>МЕДИЈСКО ИЗВЕШТАВАЊЕ СТВАРА ПРЕДРАСУДЕ О РАДУ СОЦИЈАЛНИХ РАДНИКА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664363" y="2649066"/>
            <a:ext cx="6960505" cy="70178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4325"/>
              </a:lnSpc>
            </a:pPr>
            <a:r>
              <a:rPr lang="en-US" sz="5800" spc="58" dirty="0" err="1">
                <a:solidFill>
                  <a:srgbClr val="000000"/>
                </a:solidFill>
                <a:latin typeface="Anonymous Pro Italics"/>
              </a:rPr>
              <a:t>немам</a:t>
            </a:r>
            <a:r>
              <a:rPr lang="en-US" sz="5800" spc="58" dirty="0">
                <a:solidFill>
                  <a:srgbClr val="000000"/>
                </a:solidFill>
                <a:latin typeface="Anonymous Pro Italics"/>
              </a:rPr>
              <a:t> </a:t>
            </a:r>
            <a:r>
              <a:rPr lang="en-US" sz="5800" spc="58" dirty="0" err="1">
                <a:solidFill>
                  <a:srgbClr val="000000"/>
                </a:solidFill>
                <a:latin typeface="Anonymous Pro Italics"/>
              </a:rPr>
              <a:t>став</a:t>
            </a:r>
            <a:endParaRPr lang="en-US" sz="5800" spc="58" dirty="0">
              <a:solidFill>
                <a:srgbClr val="000000"/>
              </a:solidFill>
              <a:latin typeface="Anonymous Pro Italics"/>
            </a:endParaRPr>
          </a:p>
          <a:p>
            <a:pPr>
              <a:lnSpc>
                <a:spcPts val="14325"/>
              </a:lnSpc>
            </a:pPr>
            <a:r>
              <a:rPr lang="en-US" sz="5799" spc="57" dirty="0" err="1">
                <a:solidFill>
                  <a:srgbClr val="000000"/>
                </a:solidFill>
                <a:latin typeface="Anonymous Pro Italics"/>
              </a:rPr>
              <a:t>не</a:t>
            </a:r>
            <a:r>
              <a:rPr lang="en-US" sz="5799" spc="57" dirty="0">
                <a:solidFill>
                  <a:srgbClr val="000000"/>
                </a:solidFill>
                <a:latin typeface="Anonymous Pro Italics"/>
              </a:rPr>
              <a:t> </a:t>
            </a:r>
            <a:r>
              <a:rPr lang="en-US" sz="5799" spc="57" dirty="0" err="1">
                <a:solidFill>
                  <a:srgbClr val="000000"/>
                </a:solidFill>
                <a:latin typeface="Anonymous Pro Italics"/>
              </a:rPr>
              <a:t>сматрам</a:t>
            </a:r>
            <a:endParaRPr lang="en-US" sz="5799" spc="57" dirty="0">
              <a:solidFill>
                <a:srgbClr val="000000"/>
              </a:solidFill>
              <a:latin typeface="Anonymous Pro Italics"/>
            </a:endParaRPr>
          </a:p>
          <a:p>
            <a:pPr>
              <a:lnSpc>
                <a:spcPts val="14325"/>
              </a:lnSpc>
            </a:pPr>
            <a:r>
              <a:rPr lang="sr-Cyrl-RS" sz="5799" spc="57" dirty="0">
                <a:solidFill>
                  <a:srgbClr val="000000"/>
                </a:solidFill>
                <a:latin typeface="Anonymous Pro Italics"/>
              </a:rPr>
              <a:t>д</a:t>
            </a:r>
            <a:r>
              <a:rPr lang="en-US" sz="5799" spc="57" dirty="0" err="1">
                <a:solidFill>
                  <a:srgbClr val="000000"/>
                </a:solidFill>
                <a:latin typeface="Anonymous Pro Italics"/>
              </a:rPr>
              <a:t>елимично</a:t>
            </a:r>
            <a:r>
              <a:rPr lang="sr-Cyrl-RS" sz="5799" spc="57" dirty="0">
                <a:solidFill>
                  <a:srgbClr val="000000"/>
                </a:solidFill>
                <a:latin typeface="Anonymous Pro Italics"/>
              </a:rPr>
              <a:t> </a:t>
            </a:r>
            <a:r>
              <a:rPr lang="en-US" sz="5799" spc="57" dirty="0" err="1">
                <a:solidFill>
                  <a:srgbClr val="000000"/>
                </a:solidFill>
                <a:latin typeface="Anonymous Pro Italics"/>
              </a:rPr>
              <a:t>сматрам</a:t>
            </a:r>
            <a:endParaRPr lang="en-US" sz="5799" spc="57" dirty="0">
              <a:solidFill>
                <a:srgbClr val="000000"/>
              </a:solidFill>
              <a:latin typeface="Anonymous Pro Italics"/>
            </a:endParaRPr>
          </a:p>
          <a:p>
            <a:pPr>
              <a:lnSpc>
                <a:spcPts val="14326"/>
              </a:lnSpc>
            </a:pPr>
            <a:r>
              <a:rPr lang="en-US" sz="5799" spc="57" dirty="0" err="1">
                <a:solidFill>
                  <a:srgbClr val="000000"/>
                </a:solidFill>
                <a:latin typeface="Anonymous Pro Italics"/>
              </a:rPr>
              <a:t>да,сматрам</a:t>
            </a:r>
            <a:endParaRPr lang="en-US" sz="5799" spc="57" dirty="0">
              <a:solidFill>
                <a:srgbClr val="000000"/>
              </a:solidFill>
              <a:latin typeface="Anonymous Pro Italics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8610600" y="3474069"/>
            <a:ext cx="5033543" cy="755031"/>
            <a:chOff x="0" y="0"/>
            <a:chExt cx="6711390" cy="1006709"/>
          </a:xfrm>
        </p:grpSpPr>
        <p:grpSp>
          <p:nvGrpSpPr>
            <p:cNvPr id="5" name="Group 5"/>
            <p:cNvGrpSpPr>
              <a:grpSpLocks noChangeAspect="1"/>
            </p:cNvGrpSpPr>
            <p:nvPr/>
          </p:nvGrpSpPr>
          <p:grpSpPr>
            <a:xfrm>
              <a:off x="0" y="0"/>
              <a:ext cx="6711390" cy="1006709"/>
              <a:chOff x="0" y="0"/>
              <a:chExt cx="1270000" cy="19050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-4704" y="-153"/>
                <a:ext cx="1279409" cy="190805"/>
              </a:xfrm>
              <a:custGeom>
                <a:avLst/>
                <a:gdLst/>
                <a:ahLst/>
                <a:cxnLst/>
                <a:rect l="l" t="t" r="r" b="b"/>
                <a:pathLst>
                  <a:path w="1279409" h="190805">
                    <a:moveTo>
                      <a:pt x="99954" y="153"/>
                    </a:moveTo>
                    <a:lnTo>
                      <a:pt x="1179454" y="153"/>
                    </a:lnTo>
                    <a:cubicBezTo>
                      <a:pt x="1213585" y="0"/>
                      <a:pt x="1245189" y="18121"/>
                      <a:pt x="1262299" y="47655"/>
                    </a:cubicBezTo>
                    <a:cubicBezTo>
                      <a:pt x="1279408" y="77188"/>
                      <a:pt x="1279408" y="113618"/>
                      <a:pt x="1262299" y="143151"/>
                    </a:cubicBezTo>
                    <a:cubicBezTo>
                      <a:pt x="1245189" y="172685"/>
                      <a:pt x="1213585" y="190806"/>
                      <a:pt x="1179454" y="190653"/>
                    </a:cubicBezTo>
                    <a:lnTo>
                      <a:pt x="99954" y="190653"/>
                    </a:lnTo>
                    <a:cubicBezTo>
                      <a:pt x="65823" y="190806"/>
                      <a:pt x="34219" y="172685"/>
                      <a:pt x="17109" y="143151"/>
                    </a:cubicBezTo>
                    <a:cubicBezTo>
                      <a:pt x="0" y="113618"/>
                      <a:pt x="0" y="77188"/>
                      <a:pt x="17109" y="47655"/>
                    </a:cubicBezTo>
                    <a:cubicBezTo>
                      <a:pt x="34219" y="18121"/>
                      <a:pt x="65823" y="0"/>
                      <a:pt x="99954" y="153"/>
                    </a:cubicBezTo>
                    <a:close/>
                  </a:path>
                </a:pathLst>
              </a:custGeom>
              <a:solidFill>
                <a:srgbClr val="31356E"/>
              </a:solidFill>
            </p:spPr>
          </p:sp>
          <p:sp>
            <p:nvSpPr>
              <p:cNvPr id="7" name="Freeform 7"/>
              <p:cNvSpPr/>
              <p:nvPr/>
            </p:nvSpPr>
            <p:spPr>
              <a:xfrm>
                <a:off x="-4704" y="-153"/>
                <a:ext cx="263409" cy="190805"/>
              </a:xfrm>
              <a:custGeom>
                <a:avLst/>
                <a:gdLst/>
                <a:ahLst/>
                <a:cxnLst/>
                <a:rect l="l" t="t" r="r" b="b"/>
                <a:pathLst>
                  <a:path w="263409" h="190805">
                    <a:moveTo>
                      <a:pt x="99954" y="153"/>
                    </a:moveTo>
                    <a:lnTo>
                      <a:pt x="163454" y="153"/>
                    </a:lnTo>
                    <a:cubicBezTo>
                      <a:pt x="197585" y="0"/>
                      <a:pt x="229189" y="18121"/>
                      <a:pt x="246299" y="47655"/>
                    </a:cubicBezTo>
                    <a:cubicBezTo>
                      <a:pt x="263408" y="77188"/>
                      <a:pt x="263408" y="113618"/>
                      <a:pt x="246299" y="143151"/>
                    </a:cubicBezTo>
                    <a:cubicBezTo>
                      <a:pt x="229189" y="172685"/>
                      <a:pt x="197585" y="190806"/>
                      <a:pt x="163454" y="190653"/>
                    </a:cubicBezTo>
                    <a:lnTo>
                      <a:pt x="99954" y="190653"/>
                    </a:lnTo>
                    <a:cubicBezTo>
                      <a:pt x="65823" y="190806"/>
                      <a:pt x="34219" y="172685"/>
                      <a:pt x="17109" y="143151"/>
                    </a:cubicBezTo>
                    <a:cubicBezTo>
                      <a:pt x="0" y="113618"/>
                      <a:pt x="0" y="77188"/>
                      <a:pt x="17109" y="47655"/>
                    </a:cubicBezTo>
                    <a:cubicBezTo>
                      <a:pt x="34219" y="18121"/>
                      <a:pt x="65823" y="0"/>
                      <a:pt x="99954" y="153"/>
                    </a:cubicBezTo>
                    <a:close/>
                  </a:path>
                </a:pathLst>
              </a:custGeom>
              <a:solidFill>
                <a:srgbClr val="698FFE"/>
              </a:solidFill>
            </p:spPr>
          </p:sp>
        </p:grpSp>
      </p:grpSp>
      <p:grpSp>
        <p:nvGrpSpPr>
          <p:cNvPr id="8" name="Group 8"/>
          <p:cNvGrpSpPr/>
          <p:nvPr/>
        </p:nvGrpSpPr>
        <p:grpSpPr>
          <a:xfrm>
            <a:off x="8606257" y="5372100"/>
            <a:ext cx="5033543" cy="755031"/>
            <a:chOff x="0" y="0"/>
            <a:chExt cx="6711390" cy="1006709"/>
          </a:xfrm>
        </p:grpSpPr>
        <p:grpSp>
          <p:nvGrpSpPr>
            <p:cNvPr id="9" name="Group 9"/>
            <p:cNvGrpSpPr>
              <a:grpSpLocks noChangeAspect="1"/>
            </p:cNvGrpSpPr>
            <p:nvPr/>
          </p:nvGrpSpPr>
          <p:grpSpPr>
            <a:xfrm>
              <a:off x="0" y="0"/>
              <a:ext cx="6711390" cy="1006709"/>
              <a:chOff x="0" y="0"/>
              <a:chExt cx="1270000" cy="1905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-4704" y="-153"/>
                <a:ext cx="1279409" cy="190805"/>
              </a:xfrm>
              <a:custGeom>
                <a:avLst/>
                <a:gdLst/>
                <a:ahLst/>
                <a:cxnLst/>
                <a:rect l="l" t="t" r="r" b="b"/>
                <a:pathLst>
                  <a:path w="1279409" h="190805">
                    <a:moveTo>
                      <a:pt x="99954" y="153"/>
                    </a:moveTo>
                    <a:lnTo>
                      <a:pt x="1179454" y="153"/>
                    </a:lnTo>
                    <a:cubicBezTo>
                      <a:pt x="1213585" y="0"/>
                      <a:pt x="1245189" y="18121"/>
                      <a:pt x="1262299" y="47655"/>
                    </a:cubicBezTo>
                    <a:cubicBezTo>
                      <a:pt x="1279408" y="77188"/>
                      <a:pt x="1279408" y="113618"/>
                      <a:pt x="1262299" y="143151"/>
                    </a:cubicBezTo>
                    <a:cubicBezTo>
                      <a:pt x="1245189" y="172685"/>
                      <a:pt x="1213585" y="190806"/>
                      <a:pt x="1179454" y="190653"/>
                    </a:cubicBezTo>
                    <a:lnTo>
                      <a:pt x="99954" y="190653"/>
                    </a:lnTo>
                    <a:cubicBezTo>
                      <a:pt x="65823" y="190806"/>
                      <a:pt x="34219" y="172685"/>
                      <a:pt x="17109" y="143151"/>
                    </a:cubicBezTo>
                    <a:cubicBezTo>
                      <a:pt x="0" y="113618"/>
                      <a:pt x="0" y="77188"/>
                      <a:pt x="17109" y="47655"/>
                    </a:cubicBezTo>
                    <a:cubicBezTo>
                      <a:pt x="34219" y="18121"/>
                      <a:pt x="65823" y="0"/>
                      <a:pt x="99954" y="153"/>
                    </a:cubicBezTo>
                    <a:close/>
                  </a:path>
                </a:pathLst>
              </a:custGeom>
              <a:solidFill>
                <a:srgbClr val="31356E"/>
              </a:solidFill>
            </p:spPr>
          </p:sp>
          <p:sp>
            <p:nvSpPr>
              <p:cNvPr id="11" name="Freeform 11"/>
              <p:cNvSpPr/>
              <p:nvPr/>
            </p:nvSpPr>
            <p:spPr>
              <a:xfrm>
                <a:off x="-4704" y="-153"/>
                <a:ext cx="199909" cy="190805"/>
              </a:xfrm>
              <a:custGeom>
                <a:avLst/>
                <a:gdLst/>
                <a:ahLst/>
                <a:cxnLst/>
                <a:rect l="l" t="t" r="r" b="b"/>
                <a:pathLst>
                  <a:path w="199909" h="190805">
                    <a:moveTo>
                      <a:pt x="99954" y="153"/>
                    </a:moveTo>
                    <a:lnTo>
                      <a:pt x="99954" y="153"/>
                    </a:lnTo>
                    <a:cubicBezTo>
                      <a:pt x="134085" y="0"/>
                      <a:pt x="165689" y="18121"/>
                      <a:pt x="182799" y="47655"/>
                    </a:cubicBezTo>
                    <a:cubicBezTo>
                      <a:pt x="199908" y="77188"/>
                      <a:pt x="199908" y="113618"/>
                      <a:pt x="182799" y="143151"/>
                    </a:cubicBezTo>
                    <a:cubicBezTo>
                      <a:pt x="165689" y="172685"/>
                      <a:pt x="134085" y="190806"/>
                      <a:pt x="99954" y="190653"/>
                    </a:cubicBezTo>
                    <a:lnTo>
                      <a:pt x="99954" y="190653"/>
                    </a:lnTo>
                    <a:cubicBezTo>
                      <a:pt x="65823" y="190806"/>
                      <a:pt x="34219" y="172685"/>
                      <a:pt x="17109" y="143151"/>
                    </a:cubicBezTo>
                    <a:cubicBezTo>
                      <a:pt x="0" y="113618"/>
                      <a:pt x="0" y="77188"/>
                      <a:pt x="17109" y="47655"/>
                    </a:cubicBezTo>
                    <a:cubicBezTo>
                      <a:pt x="34219" y="18121"/>
                      <a:pt x="65823" y="0"/>
                      <a:pt x="99954" y="153"/>
                    </a:cubicBezTo>
                    <a:close/>
                  </a:path>
                </a:pathLst>
              </a:custGeom>
              <a:solidFill>
                <a:srgbClr val="698FFE"/>
              </a:solidFill>
            </p:spPr>
          </p:sp>
        </p:grpSp>
      </p:grpSp>
      <p:grpSp>
        <p:nvGrpSpPr>
          <p:cNvPr id="12" name="Group 12"/>
          <p:cNvGrpSpPr/>
          <p:nvPr/>
        </p:nvGrpSpPr>
        <p:grpSpPr>
          <a:xfrm>
            <a:off x="8610600" y="7277100"/>
            <a:ext cx="5033543" cy="755031"/>
            <a:chOff x="0" y="0"/>
            <a:chExt cx="6711390" cy="1006709"/>
          </a:xfrm>
        </p:grpSpPr>
        <p:grpSp>
          <p:nvGrpSpPr>
            <p:cNvPr id="13" name="Group 13"/>
            <p:cNvGrpSpPr>
              <a:grpSpLocks noChangeAspect="1"/>
            </p:cNvGrpSpPr>
            <p:nvPr/>
          </p:nvGrpSpPr>
          <p:grpSpPr>
            <a:xfrm>
              <a:off x="0" y="0"/>
              <a:ext cx="6711390" cy="1006709"/>
              <a:chOff x="0" y="0"/>
              <a:chExt cx="1270000" cy="1905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-4704" y="-153"/>
                <a:ext cx="1279409" cy="190805"/>
              </a:xfrm>
              <a:custGeom>
                <a:avLst/>
                <a:gdLst/>
                <a:ahLst/>
                <a:cxnLst/>
                <a:rect l="l" t="t" r="r" b="b"/>
                <a:pathLst>
                  <a:path w="1279409" h="190805">
                    <a:moveTo>
                      <a:pt x="99954" y="153"/>
                    </a:moveTo>
                    <a:lnTo>
                      <a:pt x="1179454" y="153"/>
                    </a:lnTo>
                    <a:cubicBezTo>
                      <a:pt x="1213585" y="0"/>
                      <a:pt x="1245189" y="18121"/>
                      <a:pt x="1262299" y="47655"/>
                    </a:cubicBezTo>
                    <a:cubicBezTo>
                      <a:pt x="1279408" y="77188"/>
                      <a:pt x="1279408" y="113618"/>
                      <a:pt x="1262299" y="143151"/>
                    </a:cubicBezTo>
                    <a:cubicBezTo>
                      <a:pt x="1245189" y="172685"/>
                      <a:pt x="1213585" y="190806"/>
                      <a:pt x="1179454" y="190653"/>
                    </a:cubicBezTo>
                    <a:lnTo>
                      <a:pt x="99954" y="190653"/>
                    </a:lnTo>
                    <a:cubicBezTo>
                      <a:pt x="65823" y="190806"/>
                      <a:pt x="34219" y="172685"/>
                      <a:pt x="17109" y="143151"/>
                    </a:cubicBezTo>
                    <a:cubicBezTo>
                      <a:pt x="0" y="113618"/>
                      <a:pt x="0" y="77188"/>
                      <a:pt x="17109" y="47655"/>
                    </a:cubicBezTo>
                    <a:cubicBezTo>
                      <a:pt x="34219" y="18121"/>
                      <a:pt x="65823" y="0"/>
                      <a:pt x="99954" y="153"/>
                    </a:cubicBezTo>
                    <a:close/>
                  </a:path>
                </a:pathLst>
              </a:custGeom>
              <a:solidFill>
                <a:srgbClr val="31356E"/>
              </a:solidFill>
            </p:spPr>
          </p:sp>
          <p:sp>
            <p:nvSpPr>
              <p:cNvPr id="15" name="Freeform 15"/>
              <p:cNvSpPr/>
              <p:nvPr/>
            </p:nvSpPr>
            <p:spPr>
              <a:xfrm>
                <a:off x="-4704" y="-153"/>
                <a:ext cx="390409" cy="190805"/>
              </a:xfrm>
              <a:custGeom>
                <a:avLst/>
                <a:gdLst/>
                <a:ahLst/>
                <a:cxnLst/>
                <a:rect l="l" t="t" r="r" b="b"/>
                <a:pathLst>
                  <a:path w="390409" h="190805">
                    <a:moveTo>
                      <a:pt x="99954" y="153"/>
                    </a:moveTo>
                    <a:lnTo>
                      <a:pt x="290454" y="153"/>
                    </a:lnTo>
                    <a:cubicBezTo>
                      <a:pt x="324585" y="0"/>
                      <a:pt x="356189" y="18121"/>
                      <a:pt x="373299" y="47655"/>
                    </a:cubicBezTo>
                    <a:cubicBezTo>
                      <a:pt x="390408" y="77188"/>
                      <a:pt x="390408" y="113618"/>
                      <a:pt x="373299" y="143151"/>
                    </a:cubicBezTo>
                    <a:cubicBezTo>
                      <a:pt x="356189" y="172685"/>
                      <a:pt x="324585" y="190806"/>
                      <a:pt x="290454" y="190653"/>
                    </a:cubicBezTo>
                    <a:lnTo>
                      <a:pt x="99954" y="190653"/>
                    </a:lnTo>
                    <a:cubicBezTo>
                      <a:pt x="65823" y="190806"/>
                      <a:pt x="34219" y="172685"/>
                      <a:pt x="17109" y="143151"/>
                    </a:cubicBezTo>
                    <a:cubicBezTo>
                      <a:pt x="0" y="113618"/>
                      <a:pt x="0" y="77188"/>
                      <a:pt x="17109" y="47655"/>
                    </a:cubicBezTo>
                    <a:cubicBezTo>
                      <a:pt x="34219" y="18121"/>
                      <a:pt x="65823" y="0"/>
                      <a:pt x="99954" y="153"/>
                    </a:cubicBezTo>
                    <a:close/>
                  </a:path>
                </a:pathLst>
              </a:custGeom>
              <a:solidFill>
                <a:srgbClr val="698FFE"/>
              </a:solidFill>
            </p:spPr>
          </p:sp>
        </p:grpSp>
      </p:grpSp>
      <p:grpSp>
        <p:nvGrpSpPr>
          <p:cNvPr id="16" name="Group 16"/>
          <p:cNvGrpSpPr/>
          <p:nvPr/>
        </p:nvGrpSpPr>
        <p:grpSpPr>
          <a:xfrm>
            <a:off x="8606257" y="8893366"/>
            <a:ext cx="5033543" cy="755031"/>
            <a:chOff x="0" y="0"/>
            <a:chExt cx="6711390" cy="1006709"/>
          </a:xfrm>
        </p:grpSpPr>
        <p:grpSp>
          <p:nvGrpSpPr>
            <p:cNvPr id="17" name="Group 17"/>
            <p:cNvGrpSpPr>
              <a:grpSpLocks noChangeAspect="1"/>
            </p:cNvGrpSpPr>
            <p:nvPr/>
          </p:nvGrpSpPr>
          <p:grpSpPr>
            <a:xfrm>
              <a:off x="0" y="0"/>
              <a:ext cx="6711390" cy="1006709"/>
              <a:chOff x="0" y="0"/>
              <a:chExt cx="1270000" cy="190500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-4704" y="-153"/>
                <a:ext cx="1279409" cy="190805"/>
              </a:xfrm>
              <a:custGeom>
                <a:avLst/>
                <a:gdLst/>
                <a:ahLst/>
                <a:cxnLst/>
                <a:rect l="l" t="t" r="r" b="b"/>
                <a:pathLst>
                  <a:path w="1279409" h="190805">
                    <a:moveTo>
                      <a:pt x="99954" y="153"/>
                    </a:moveTo>
                    <a:lnTo>
                      <a:pt x="1179454" y="153"/>
                    </a:lnTo>
                    <a:cubicBezTo>
                      <a:pt x="1213585" y="0"/>
                      <a:pt x="1245189" y="18121"/>
                      <a:pt x="1262299" y="47655"/>
                    </a:cubicBezTo>
                    <a:cubicBezTo>
                      <a:pt x="1279408" y="77188"/>
                      <a:pt x="1279408" y="113618"/>
                      <a:pt x="1262299" y="143151"/>
                    </a:cubicBezTo>
                    <a:cubicBezTo>
                      <a:pt x="1245189" y="172685"/>
                      <a:pt x="1213585" y="190806"/>
                      <a:pt x="1179454" y="190653"/>
                    </a:cubicBezTo>
                    <a:lnTo>
                      <a:pt x="99954" y="190653"/>
                    </a:lnTo>
                    <a:cubicBezTo>
                      <a:pt x="65823" y="190806"/>
                      <a:pt x="34219" y="172685"/>
                      <a:pt x="17109" y="143151"/>
                    </a:cubicBezTo>
                    <a:cubicBezTo>
                      <a:pt x="0" y="113618"/>
                      <a:pt x="0" y="77188"/>
                      <a:pt x="17109" y="47655"/>
                    </a:cubicBezTo>
                    <a:cubicBezTo>
                      <a:pt x="34219" y="18121"/>
                      <a:pt x="65823" y="0"/>
                      <a:pt x="99954" y="153"/>
                    </a:cubicBezTo>
                    <a:close/>
                  </a:path>
                </a:pathLst>
              </a:custGeom>
              <a:solidFill>
                <a:srgbClr val="31356E"/>
              </a:solidFill>
            </p:spPr>
          </p:sp>
          <p:sp>
            <p:nvSpPr>
              <p:cNvPr id="19" name="Freeform 19"/>
              <p:cNvSpPr/>
              <p:nvPr/>
            </p:nvSpPr>
            <p:spPr>
              <a:xfrm>
                <a:off x="-4704" y="-153"/>
                <a:ext cx="517409" cy="190805"/>
              </a:xfrm>
              <a:custGeom>
                <a:avLst/>
                <a:gdLst/>
                <a:ahLst/>
                <a:cxnLst/>
                <a:rect l="l" t="t" r="r" b="b"/>
                <a:pathLst>
                  <a:path w="517409" h="190805">
                    <a:moveTo>
                      <a:pt x="99954" y="153"/>
                    </a:moveTo>
                    <a:lnTo>
                      <a:pt x="417454" y="153"/>
                    </a:lnTo>
                    <a:cubicBezTo>
                      <a:pt x="451585" y="0"/>
                      <a:pt x="483189" y="18121"/>
                      <a:pt x="500299" y="47655"/>
                    </a:cubicBezTo>
                    <a:cubicBezTo>
                      <a:pt x="517408" y="77188"/>
                      <a:pt x="517408" y="113618"/>
                      <a:pt x="500299" y="143151"/>
                    </a:cubicBezTo>
                    <a:cubicBezTo>
                      <a:pt x="483189" y="172685"/>
                      <a:pt x="451585" y="190806"/>
                      <a:pt x="417454" y="190653"/>
                    </a:cubicBezTo>
                    <a:lnTo>
                      <a:pt x="99954" y="190653"/>
                    </a:lnTo>
                    <a:cubicBezTo>
                      <a:pt x="65823" y="190806"/>
                      <a:pt x="34219" y="172685"/>
                      <a:pt x="17109" y="143151"/>
                    </a:cubicBezTo>
                    <a:cubicBezTo>
                      <a:pt x="0" y="113618"/>
                      <a:pt x="0" y="77188"/>
                      <a:pt x="17109" y="47655"/>
                    </a:cubicBezTo>
                    <a:cubicBezTo>
                      <a:pt x="34219" y="18121"/>
                      <a:pt x="65823" y="0"/>
                      <a:pt x="99954" y="153"/>
                    </a:cubicBezTo>
                    <a:close/>
                  </a:path>
                </a:pathLst>
              </a:custGeom>
              <a:solidFill>
                <a:srgbClr val="698FFE"/>
              </a:solidFill>
            </p:spPr>
          </p:sp>
        </p:grpSp>
      </p:grpSp>
      <p:sp>
        <p:nvSpPr>
          <p:cNvPr id="20" name="AutoShape 20"/>
          <p:cNvSpPr/>
          <p:nvPr/>
        </p:nvSpPr>
        <p:spPr>
          <a:xfrm>
            <a:off x="385753" y="4722013"/>
            <a:ext cx="16230600" cy="0"/>
          </a:xfrm>
          <a:prstGeom prst="line">
            <a:avLst/>
          </a:prstGeom>
          <a:ln w="2857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1" name="AutoShape 21"/>
          <p:cNvSpPr/>
          <p:nvPr/>
        </p:nvSpPr>
        <p:spPr>
          <a:xfrm>
            <a:off x="385753" y="6734197"/>
            <a:ext cx="16230600" cy="0"/>
          </a:xfrm>
          <a:prstGeom prst="line">
            <a:avLst/>
          </a:prstGeom>
          <a:ln w="2857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2" name="AutoShape 22"/>
          <p:cNvSpPr/>
          <p:nvPr/>
        </p:nvSpPr>
        <p:spPr>
          <a:xfrm>
            <a:off x="385753" y="8553496"/>
            <a:ext cx="16230600" cy="0"/>
          </a:xfrm>
          <a:prstGeom prst="line">
            <a:avLst/>
          </a:prstGeom>
          <a:ln w="2857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3" name="AutoShape 23"/>
          <p:cNvSpPr/>
          <p:nvPr/>
        </p:nvSpPr>
        <p:spPr>
          <a:xfrm>
            <a:off x="385753" y="10034584"/>
            <a:ext cx="16230600" cy="0"/>
          </a:xfrm>
          <a:prstGeom prst="line">
            <a:avLst/>
          </a:prstGeom>
          <a:ln w="2857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4" name="AutoShape 24"/>
          <p:cNvSpPr/>
          <p:nvPr/>
        </p:nvSpPr>
        <p:spPr>
          <a:xfrm>
            <a:off x="385753" y="2938348"/>
            <a:ext cx="16230600" cy="0"/>
          </a:xfrm>
          <a:prstGeom prst="line">
            <a:avLst/>
          </a:prstGeom>
          <a:ln w="2857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5" name="TextBox 25"/>
          <p:cNvSpPr txBox="1"/>
          <p:nvPr/>
        </p:nvSpPr>
        <p:spPr>
          <a:xfrm>
            <a:off x="14619792" y="3430771"/>
            <a:ext cx="1628111" cy="6451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320"/>
              </a:lnSpc>
            </a:pPr>
            <a:r>
              <a:rPr lang="en-US" sz="4000" b="1" spc="38" dirty="0">
                <a:solidFill>
                  <a:srgbClr val="000000"/>
                </a:solidFill>
                <a:latin typeface="Telegraf" panose="020B0604020202020204" charset="0"/>
              </a:rPr>
              <a:t>16.2%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4701298" y="5260323"/>
            <a:ext cx="1465098" cy="6451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320"/>
              </a:lnSpc>
            </a:pPr>
            <a:r>
              <a:rPr lang="en-US" sz="4000" b="1" spc="38" dirty="0">
                <a:solidFill>
                  <a:srgbClr val="000000"/>
                </a:solidFill>
                <a:latin typeface="Telegraf" panose="020B0604020202020204" charset="0"/>
              </a:rPr>
              <a:t>14.2%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4660169" y="7241523"/>
            <a:ext cx="1547355" cy="6451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320"/>
              </a:lnSpc>
            </a:pPr>
            <a:r>
              <a:rPr lang="en-US" sz="4000" b="1" spc="38" dirty="0">
                <a:solidFill>
                  <a:srgbClr val="000000"/>
                </a:solidFill>
                <a:latin typeface="Telegraf" panose="020B0604020202020204" charset="0"/>
              </a:rPr>
              <a:t>35.1%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4408491" y="8994123"/>
            <a:ext cx="2050709" cy="6451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320"/>
              </a:lnSpc>
            </a:pPr>
            <a:r>
              <a:rPr lang="en-US" sz="4000" b="1" spc="38" dirty="0">
                <a:solidFill>
                  <a:srgbClr val="000000"/>
                </a:solidFill>
                <a:latin typeface="Telegraf" panose="020B0604020202020204" charset="0"/>
              </a:rPr>
              <a:t>34.5%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DE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7730" y="2003391"/>
            <a:ext cx="6688083" cy="8283609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792953" y="327607"/>
            <a:ext cx="17135992" cy="1753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00"/>
              </a:lnSpc>
            </a:pPr>
            <a:r>
              <a:rPr lang="en-US" sz="5000" spc="5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morant Garamond Medium Bold"/>
              </a:rPr>
              <a:t>ШТА БИСТЕ ПРОМЕНИЛИ У РАДУ СОЦИЈАЛНИХ РАДНИКА?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6416006" y="1007845"/>
            <a:ext cx="12053907" cy="8196961"/>
            <a:chOff x="185844" y="-76200"/>
            <a:chExt cx="16400765" cy="9620352"/>
          </a:xfrm>
        </p:grpSpPr>
        <p:sp>
          <p:nvSpPr>
            <p:cNvPr id="4" name="TextBox 4"/>
            <p:cNvSpPr txBox="1"/>
            <p:nvPr/>
          </p:nvSpPr>
          <p:spPr>
            <a:xfrm rot="18900000">
              <a:off x="185844" y="7865845"/>
              <a:ext cx="3396009" cy="10234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59"/>
                </a:lnSpc>
              </a:pPr>
              <a:r>
                <a:rPr lang="sr-Cyrl-RS" sz="2700" b="1" dirty="0">
                  <a:solidFill>
                    <a:srgbClr val="000000"/>
                  </a:solidFill>
                  <a:latin typeface="Telegraf"/>
                </a:rPr>
                <a:t>и</a:t>
              </a:r>
              <a:r>
                <a:rPr lang="en-US" sz="2700" b="1" dirty="0" err="1">
                  <a:solidFill>
                    <a:srgbClr val="000000"/>
                  </a:solidFill>
                  <a:latin typeface="Telegraf"/>
                </a:rPr>
                <a:t>злазак</a:t>
              </a:r>
              <a:endParaRPr lang="sr-Cyrl-RS" sz="2700" b="1" dirty="0">
                <a:solidFill>
                  <a:srgbClr val="000000"/>
                </a:solidFill>
                <a:latin typeface="Telegraf"/>
              </a:endParaRPr>
            </a:p>
            <a:p>
              <a:pPr algn="ctr">
                <a:lnSpc>
                  <a:spcPts val="3359"/>
                </a:lnSpc>
              </a:pPr>
              <a:r>
                <a:rPr lang="en-US" sz="2700" b="1" dirty="0" err="1">
                  <a:solidFill>
                    <a:srgbClr val="000000"/>
                  </a:solidFill>
                  <a:latin typeface="Telegraf"/>
                </a:rPr>
                <a:t>на</a:t>
              </a:r>
              <a:r>
                <a:rPr lang="en-US" sz="2700" b="1" dirty="0">
                  <a:solidFill>
                    <a:srgbClr val="000000"/>
                  </a:solidFill>
                  <a:latin typeface="Telegraf"/>
                </a:rPr>
                <a:t> </a:t>
              </a:r>
              <a:r>
                <a:rPr lang="en-US" sz="2700" b="1" dirty="0" err="1">
                  <a:solidFill>
                    <a:srgbClr val="000000"/>
                  </a:solidFill>
                  <a:latin typeface="Telegraf"/>
                </a:rPr>
                <a:t>терен</a:t>
              </a:r>
              <a:endParaRPr lang="en-US" sz="2700" b="1" dirty="0">
                <a:solidFill>
                  <a:srgbClr val="000000"/>
                </a:solidFill>
                <a:latin typeface="Telegraf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 rot="18900000">
              <a:off x="1325951" y="8031737"/>
              <a:ext cx="4610447" cy="10234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59"/>
                </a:lnSpc>
              </a:pPr>
              <a:r>
                <a:rPr lang="sr-Cyrl-RS" sz="2700" b="1" dirty="0">
                  <a:solidFill>
                    <a:srgbClr val="000000"/>
                  </a:solidFill>
                  <a:latin typeface="Telegraf"/>
                </a:rPr>
                <a:t>в</a:t>
              </a:r>
              <a:r>
                <a:rPr lang="en-US" sz="2700" b="1" dirty="0" err="1">
                  <a:solidFill>
                    <a:srgbClr val="000000"/>
                  </a:solidFill>
                  <a:latin typeface="Telegraf"/>
                </a:rPr>
                <a:t>ођење</a:t>
              </a:r>
              <a:endParaRPr lang="sr-Cyrl-RS" sz="2700" b="1" dirty="0">
                <a:solidFill>
                  <a:srgbClr val="000000"/>
                </a:solidFill>
                <a:latin typeface="Telegraf"/>
              </a:endParaRPr>
            </a:p>
            <a:p>
              <a:pPr algn="ctr">
                <a:lnSpc>
                  <a:spcPts val="3359"/>
                </a:lnSpc>
              </a:pPr>
              <a:r>
                <a:rPr lang="en-US" sz="2700" b="1" dirty="0" err="1">
                  <a:solidFill>
                    <a:srgbClr val="000000"/>
                  </a:solidFill>
                  <a:latin typeface="Telegraf"/>
                </a:rPr>
                <a:t>документације</a:t>
              </a:r>
              <a:endParaRPr lang="en-US" sz="2700" b="1" dirty="0">
                <a:solidFill>
                  <a:srgbClr val="000000"/>
                </a:solidFill>
                <a:latin typeface="Telegraf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 rot="18900000">
              <a:off x="3291022" y="8093736"/>
              <a:ext cx="4779367" cy="10234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59"/>
                </a:lnSpc>
              </a:pPr>
              <a:r>
                <a:rPr lang="sr-Cyrl-RS" sz="2700" b="1" dirty="0">
                  <a:solidFill>
                    <a:srgbClr val="000000"/>
                  </a:solidFill>
                  <a:latin typeface="Telegraf"/>
                </a:rPr>
                <a:t>с</a:t>
              </a:r>
              <a:r>
                <a:rPr lang="en-US" sz="2700" b="1" dirty="0" err="1">
                  <a:solidFill>
                    <a:srgbClr val="000000"/>
                  </a:solidFill>
                  <a:latin typeface="Telegraf"/>
                </a:rPr>
                <a:t>арадњу</a:t>
              </a:r>
              <a:endParaRPr lang="sr-Cyrl-RS" sz="2700" b="1" dirty="0">
                <a:solidFill>
                  <a:srgbClr val="000000"/>
                </a:solidFill>
                <a:latin typeface="Telegraf"/>
              </a:endParaRPr>
            </a:p>
            <a:p>
              <a:pPr algn="ctr">
                <a:lnSpc>
                  <a:spcPts val="3359"/>
                </a:lnSpc>
              </a:pPr>
              <a:r>
                <a:rPr lang="en-US" sz="2700" b="1" dirty="0">
                  <a:solidFill>
                    <a:srgbClr val="000000"/>
                  </a:solidFill>
                  <a:latin typeface="Telegraf"/>
                </a:rPr>
                <a:t>и </a:t>
              </a:r>
              <a:r>
                <a:rPr lang="en-US" sz="2700" b="1" dirty="0" err="1">
                  <a:solidFill>
                    <a:srgbClr val="000000"/>
                  </a:solidFill>
                  <a:latin typeface="Telegraf"/>
                </a:rPr>
                <a:t>консултације</a:t>
              </a:r>
              <a:endParaRPr lang="en-US" sz="2700" b="1" dirty="0">
                <a:solidFill>
                  <a:srgbClr val="000000"/>
                </a:solidFill>
                <a:latin typeface="Telegraf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 rot="18900000">
              <a:off x="5336895" y="8119266"/>
              <a:ext cx="4918769" cy="10234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59"/>
                </a:lnSpc>
              </a:pPr>
              <a:r>
                <a:rPr lang="sr-Cyrl-RS" sz="2700" b="1" dirty="0">
                  <a:solidFill>
                    <a:srgbClr val="000000"/>
                  </a:solidFill>
                  <a:latin typeface="Telegraf"/>
                </a:rPr>
                <a:t>а</a:t>
              </a:r>
              <a:r>
                <a:rPr lang="en-US" sz="2700" b="1" dirty="0" err="1">
                  <a:solidFill>
                    <a:srgbClr val="000000"/>
                  </a:solidFill>
                  <a:latin typeface="Telegraf"/>
                </a:rPr>
                <a:t>нгажовање</a:t>
              </a:r>
              <a:endParaRPr lang="sr-Cyrl-RS" sz="2700" b="1" dirty="0">
                <a:solidFill>
                  <a:srgbClr val="000000"/>
                </a:solidFill>
                <a:latin typeface="Telegraf"/>
              </a:endParaRPr>
            </a:p>
            <a:p>
              <a:pPr algn="ctr">
                <a:lnSpc>
                  <a:spcPts val="3359"/>
                </a:lnSpc>
              </a:pPr>
              <a:r>
                <a:rPr lang="en-US" sz="2700" b="1" dirty="0">
                  <a:solidFill>
                    <a:srgbClr val="000000"/>
                  </a:solidFill>
                  <a:latin typeface="Telegraf"/>
                </a:rPr>
                <a:t>у </a:t>
              </a:r>
              <a:r>
                <a:rPr lang="en-US" sz="2700" b="1" dirty="0" err="1">
                  <a:solidFill>
                    <a:srgbClr val="000000"/>
                  </a:solidFill>
                  <a:latin typeface="Telegraf"/>
                </a:rPr>
                <a:t>заједници</a:t>
              </a:r>
              <a:endParaRPr lang="en-US" sz="2700" b="1" dirty="0">
                <a:solidFill>
                  <a:srgbClr val="000000"/>
                </a:solidFill>
                <a:latin typeface="Telegraf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 rot="18900000">
              <a:off x="8386924" y="8077776"/>
              <a:ext cx="3124895" cy="10234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59"/>
                </a:lnSpc>
              </a:pPr>
              <a:r>
                <a:rPr lang="en-US" sz="2700" b="1" dirty="0" err="1">
                  <a:solidFill>
                    <a:srgbClr val="000000"/>
                  </a:solidFill>
                  <a:latin typeface="Telegraf"/>
                </a:rPr>
                <a:t>плаћање</a:t>
              </a:r>
              <a:r>
                <a:rPr lang="en-US" sz="2700" b="1" dirty="0">
                  <a:solidFill>
                    <a:srgbClr val="000000"/>
                  </a:solidFill>
                  <a:latin typeface="Telegraf"/>
                </a:rPr>
                <a:t> </a:t>
              </a:r>
              <a:r>
                <a:rPr lang="en-US" sz="2700" b="1" dirty="0" err="1">
                  <a:solidFill>
                    <a:srgbClr val="000000"/>
                  </a:solidFill>
                  <a:latin typeface="Telegraf"/>
                </a:rPr>
                <a:t>услуга</a:t>
              </a:r>
              <a:endParaRPr lang="en-US" sz="2700" b="1" dirty="0">
                <a:solidFill>
                  <a:srgbClr val="000000"/>
                </a:solidFill>
                <a:latin typeface="Telegraf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 rot="18900000">
              <a:off x="8001340" y="8373018"/>
              <a:ext cx="7025680" cy="10234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59"/>
                </a:lnSpc>
              </a:pPr>
              <a:r>
                <a:rPr lang="sr-Cyrl-RS" sz="2700" b="1" dirty="0">
                  <a:solidFill>
                    <a:srgbClr val="000000"/>
                  </a:solidFill>
                  <a:latin typeface="Telegraf"/>
                </a:rPr>
                <a:t>п</a:t>
              </a:r>
              <a:r>
                <a:rPr lang="en-US" sz="2700" b="1" dirty="0" err="1">
                  <a:solidFill>
                    <a:srgbClr val="000000"/>
                  </a:solidFill>
                  <a:latin typeface="Telegraf"/>
                </a:rPr>
                <a:t>освећеност</a:t>
              </a:r>
              <a:endParaRPr lang="sr-Cyrl-RS" sz="2700" b="1" dirty="0">
                <a:solidFill>
                  <a:srgbClr val="000000"/>
                </a:solidFill>
                <a:latin typeface="Telegraf"/>
              </a:endParaRPr>
            </a:p>
            <a:p>
              <a:pPr algn="ctr">
                <a:lnSpc>
                  <a:spcPts val="3359"/>
                </a:lnSpc>
              </a:pPr>
              <a:r>
                <a:rPr lang="en-US" sz="2700" b="1" dirty="0" err="1">
                  <a:solidFill>
                    <a:srgbClr val="000000"/>
                  </a:solidFill>
                  <a:latin typeface="Telegraf"/>
                </a:rPr>
                <a:t>добробити</a:t>
              </a:r>
              <a:r>
                <a:rPr lang="en-US" sz="2700" b="1" dirty="0">
                  <a:solidFill>
                    <a:srgbClr val="000000"/>
                  </a:solidFill>
                  <a:latin typeface="Telegraf"/>
                </a:rPr>
                <a:t> </a:t>
              </a:r>
              <a:r>
                <a:rPr lang="en-US" sz="2700" b="1" dirty="0" err="1">
                  <a:solidFill>
                    <a:srgbClr val="000000"/>
                  </a:solidFill>
                  <a:latin typeface="Telegraf"/>
                </a:rPr>
                <a:t>корисника</a:t>
              </a:r>
              <a:endParaRPr lang="en-US" sz="2700" b="1" dirty="0">
                <a:solidFill>
                  <a:srgbClr val="000000"/>
                </a:solidFill>
                <a:latin typeface="Telegraf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 rot="18900000">
              <a:off x="11083937" y="8520690"/>
              <a:ext cx="5502672" cy="10234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59"/>
                </a:lnSpc>
              </a:pPr>
              <a:r>
                <a:rPr lang="sr-Cyrl-RS" sz="2700" b="1" dirty="0">
                  <a:solidFill>
                    <a:srgbClr val="000000"/>
                  </a:solidFill>
                  <a:latin typeface="Telegraf"/>
                </a:rPr>
                <a:t>с</a:t>
              </a:r>
              <a:r>
                <a:rPr lang="en-US" sz="2700" b="1" dirty="0" err="1">
                  <a:solidFill>
                    <a:srgbClr val="000000"/>
                  </a:solidFill>
                  <a:latin typeface="Telegraf"/>
                </a:rPr>
                <a:t>упротстављање</a:t>
              </a:r>
              <a:endParaRPr lang="sr-Cyrl-RS" sz="2700" b="1" dirty="0">
                <a:solidFill>
                  <a:srgbClr val="000000"/>
                </a:solidFill>
                <a:latin typeface="Telegraf"/>
              </a:endParaRPr>
            </a:p>
            <a:p>
              <a:pPr algn="ctr">
                <a:lnSpc>
                  <a:spcPts val="3359"/>
                </a:lnSpc>
              </a:pPr>
              <a:r>
                <a:rPr lang="en-US" sz="2700" b="1" dirty="0" err="1">
                  <a:solidFill>
                    <a:srgbClr val="000000"/>
                  </a:solidFill>
                  <a:latin typeface="Telegraf"/>
                </a:rPr>
                <a:t>корупцији</a:t>
              </a:r>
              <a:endParaRPr lang="en-US" sz="2700" b="1" dirty="0">
                <a:solidFill>
                  <a:srgbClr val="000000"/>
                </a:solidFill>
                <a:latin typeface="Telegraf"/>
              </a:endParaRP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692683" y="-76200"/>
              <a:ext cx="627807" cy="5505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3359"/>
                </a:lnSpc>
              </a:pPr>
              <a:r>
                <a:rPr lang="en-US" sz="2400" dirty="0">
                  <a:solidFill>
                    <a:srgbClr val="000000"/>
                  </a:solidFill>
                  <a:latin typeface="Telegraf"/>
                </a:rPr>
                <a:t> 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690451" y="2333609"/>
              <a:ext cx="630039" cy="5505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3359"/>
                </a:lnSpc>
              </a:pPr>
              <a:r>
                <a:rPr lang="en-US" sz="2400" dirty="0">
                  <a:solidFill>
                    <a:srgbClr val="000000"/>
                  </a:solidFill>
                  <a:latin typeface="Telegraf"/>
                </a:rPr>
                <a:t> 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757424" y="4743419"/>
              <a:ext cx="563066" cy="5505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3359"/>
                </a:lnSpc>
              </a:pPr>
              <a:r>
                <a:rPr lang="en-US" sz="2400" dirty="0">
                  <a:solidFill>
                    <a:srgbClr val="000000"/>
                  </a:solidFill>
                  <a:latin typeface="Telegraf"/>
                </a:rPr>
                <a:t> 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947924" y="7153228"/>
              <a:ext cx="372566" cy="5505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3359"/>
                </a:lnSpc>
              </a:pPr>
              <a:r>
                <a:rPr lang="en-US" sz="2400" dirty="0">
                  <a:solidFill>
                    <a:srgbClr val="000000"/>
                  </a:solidFill>
                  <a:latin typeface="Telegraf"/>
                </a:rPr>
                <a:t> </a:t>
              </a:r>
            </a:p>
          </p:txBody>
        </p:sp>
        <p:grpSp>
          <p:nvGrpSpPr>
            <p:cNvPr id="15" name="Group 15"/>
            <p:cNvGrpSpPr>
              <a:grpSpLocks noChangeAspect="1"/>
            </p:cNvGrpSpPr>
            <p:nvPr/>
          </p:nvGrpSpPr>
          <p:grpSpPr>
            <a:xfrm>
              <a:off x="1523690" y="178576"/>
              <a:ext cx="13652358" cy="7288026"/>
              <a:chOff x="0" y="-58596"/>
              <a:chExt cx="13652358" cy="7288026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3367383"/>
                <a:ext cx="1755304" cy="3862046"/>
              </a:xfrm>
              <a:custGeom>
                <a:avLst/>
                <a:gdLst/>
                <a:ahLst/>
                <a:cxnLst/>
                <a:rect l="l" t="t" r="r" b="b"/>
                <a:pathLst>
                  <a:path w="1755303" h="3139103">
                    <a:moveTo>
                      <a:pt x="0" y="3139102"/>
                    </a:moveTo>
                    <a:lnTo>
                      <a:pt x="0" y="140424"/>
                    </a:lnTo>
                    <a:cubicBezTo>
                      <a:pt x="0" y="103182"/>
                      <a:pt x="14795" y="67464"/>
                      <a:pt x="41129" y="41129"/>
                    </a:cubicBezTo>
                    <a:cubicBezTo>
                      <a:pt x="67464" y="14795"/>
                      <a:pt x="103181" y="0"/>
                      <a:pt x="140424" y="0"/>
                    </a:cubicBezTo>
                    <a:lnTo>
                      <a:pt x="1614879" y="0"/>
                    </a:lnTo>
                    <a:cubicBezTo>
                      <a:pt x="1652122" y="0"/>
                      <a:pt x="1687839" y="14795"/>
                      <a:pt x="1714174" y="41129"/>
                    </a:cubicBezTo>
                    <a:cubicBezTo>
                      <a:pt x="1740508" y="67464"/>
                      <a:pt x="1755303" y="103182"/>
                      <a:pt x="1755303" y="140424"/>
                    </a:cubicBezTo>
                    <a:lnTo>
                      <a:pt x="1755303" y="3139102"/>
                    </a:lnTo>
                    <a:close/>
                  </a:path>
                </a:pathLst>
              </a:custGeom>
              <a:solidFill>
                <a:srgbClr val="4C6FBF"/>
              </a:solidFill>
            </p:spPr>
          </p:sp>
          <p:sp>
            <p:nvSpPr>
              <p:cNvPr id="17" name="Freeform 17"/>
              <p:cNvSpPr/>
              <p:nvPr/>
            </p:nvSpPr>
            <p:spPr>
              <a:xfrm>
                <a:off x="1982841" y="5056792"/>
                <a:ext cx="1755304" cy="2172638"/>
              </a:xfrm>
              <a:custGeom>
                <a:avLst/>
                <a:gdLst/>
                <a:ahLst/>
                <a:cxnLst/>
                <a:rect l="l" t="t" r="r" b="b"/>
                <a:pathLst>
                  <a:path w="1755303" h="1211255">
                    <a:moveTo>
                      <a:pt x="0" y="1211254"/>
                    </a:moveTo>
                    <a:lnTo>
                      <a:pt x="0" y="140424"/>
                    </a:lnTo>
                    <a:cubicBezTo>
                      <a:pt x="1" y="62870"/>
                      <a:pt x="62871" y="0"/>
                      <a:pt x="140425" y="0"/>
                    </a:cubicBezTo>
                    <a:lnTo>
                      <a:pt x="1614879" y="0"/>
                    </a:lnTo>
                    <a:cubicBezTo>
                      <a:pt x="1692433" y="0"/>
                      <a:pt x="1755303" y="62870"/>
                      <a:pt x="1755303" y="140424"/>
                    </a:cubicBezTo>
                    <a:lnTo>
                      <a:pt x="1755303" y="1211254"/>
                    </a:lnTo>
                    <a:close/>
                  </a:path>
                </a:pathLst>
              </a:custGeom>
              <a:solidFill>
                <a:srgbClr val="4C6FBF"/>
              </a:solidFill>
            </p:spPr>
          </p:sp>
          <p:sp>
            <p:nvSpPr>
              <p:cNvPr id="18" name="Freeform 18"/>
              <p:cNvSpPr/>
              <p:nvPr/>
            </p:nvSpPr>
            <p:spPr>
              <a:xfrm>
                <a:off x="3965684" y="3852227"/>
                <a:ext cx="1755304" cy="3377202"/>
              </a:xfrm>
              <a:custGeom>
                <a:avLst/>
                <a:gdLst/>
                <a:ahLst/>
                <a:cxnLst/>
                <a:rect l="l" t="t" r="r" b="b"/>
                <a:pathLst>
                  <a:path w="1755303" h="2657141">
                    <a:moveTo>
                      <a:pt x="0" y="2657140"/>
                    </a:moveTo>
                    <a:lnTo>
                      <a:pt x="0" y="140424"/>
                    </a:lnTo>
                    <a:cubicBezTo>
                      <a:pt x="0" y="103182"/>
                      <a:pt x="14794" y="67464"/>
                      <a:pt x="41129" y="41129"/>
                    </a:cubicBezTo>
                    <a:cubicBezTo>
                      <a:pt x="67464" y="14794"/>
                      <a:pt x="103181" y="0"/>
                      <a:pt x="140424" y="0"/>
                    </a:cubicBezTo>
                    <a:lnTo>
                      <a:pt x="1614878" y="0"/>
                    </a:lnTo>
                    <a:cubicBezTo>
                      <a:pt x="1652121" y="0"/>
                      <a:pt x="1687839" y="14794"/>
                      <a:pt x="1714173" y="41129"/>
                    </a:cubicBezTo>
                    <a:cubicBezTo>
                      <a:pt x="1740508" y="67464"/>
                      <a:pt x="1755303" y="103182"/>
                      <a:pt x="1755303" y="140424"/>
                    </a:cubicBezTo>
                    <a:lnTo>
                      <a:pt x="1755303" y="2657140"/>
                    </a:lnTo>
                    <a:close/>
                  </a:path>
                </a:pathLst>
              </a:custGeom>
              <a:solidFill>
                <a:srgbClr val="4C6FBF"/>
              </a:solidFill>
            </p:spPr>
          </p:sp>
          <p:sp>
            <p:nvSpPr>
              <p:cNvPr id="19" name="Freeform 19"/>
              <p:cNvSpPr/>
              <p:nvPr/>
            </p:nvSpPr>
            <p:spPr>
              <a:xfrm>
                <a:off x="5948527" y="2646982"/>
                <a:ext cx="1755304" cy="4582446"/>
              </a:xfrm>
              <a:custGeom>
                <a:avLst/>
                <a:gdLst/>
                <a:ahLst/>
                <a:cxnLst/>
                <a:rect l="l" t="t" r="r" b="b"/>
                <a:pathLst>
                  <a:path w="1755303" h="3862045">
                    <a:moveTo>
                      <a:pt x="0" y="3862045"/>
                    </a:moveTo>
                    <a:lnTo>
                      <a:pt x="0" y="140425"/>
                    </a:lnTo>
                    <a:cubicBezTo>
                      <a:pt x="0" y="103182"/>
                      <a:pt x="14794" y="67464"/>
                      <a:pt x="41129" y="41129"/>
                    </a:cubicBezTo>
                    <a:cubicBezTo>
                      <a:pt x="67464" y="14795"/>
                      <a:pt x="103182" y="0"/>
                      <a:pt x="140424" y="0"/>
                    </a:cubicBezTo>
                    <a:lnTo>
                      <a:pt x="1614879" y="0"/>
                    </a:lnTo>
                    <a:cubicBezTo>
                      <a:pt x="1692433" y="0"/>
                      <a:pt x="1755303" y="62870"/>
                      <a:pt x="1755303" y="140425"/>
                    </a:cubicBezTo>
                    <a:lnTo>
                      <a:pt x="1755303" y="3862045"/>
                    </a:lnTo>
                    <a:close/>
                  </a:path>
                </a:pathLst>
              </a:custGeom>
              <a:solidFill>
                <a:srgbClr val="4C6FBF"/>
              </a:solidFill>
            </p:spPr>
          </p:sp>
          <p:sp>
            <p:nvSpPr>
              <p:cNvPr id="20" name="Freeform 20"/>
              <p:cNvSpPr/>
              <p:nvPr/>
            </p:nvSpPr>
            <p:spPr>
              <a:xfrm>
                <a:off x="7931369" y="5535780"/>
                <a:ext cx="1755304" cy="1693650"/>
              </a:xfrm>
              <a:custGeom>
                <a:avLst/>
                <a:gdLst/>
                <a:ahLst/>
                <a:cxnLst/>
                <a:rect l="l" t="t" r="r" b="b"/>
                <a:pathLst>
                  <a:path w="1755303" h="1211255">
                    <a:moveTo>
                      <a:pt x="0" y="1211254"/>
                    </a:moveTo>
                    <a:lnTo>
                      <a:pt x="0" y="140424"/>
                    </a:lnTo>
                    <a:cubicBezTo>
                      <a:pt x="0" y="62870"/>
                      <a:pt x="62870" y="0"/>
                      <a:pt x="140424" y="0"/>
                    </a:cubicBezTo>
                    <a:lnTo>
                      <a:pt x="1614879" y="0"/>
                    </a:lnTo>
                    <a:cubicBezTo>
                      <a:pt x="1692433" y="0"/>
                      <a:pt x="1755303" y="62870"/>
                      <a:pt x="1755303" y="140424"/>
                    </a:cubicBezTo>
                    <a:lnTo>
                      <a:pt x="1755303" y="1211254"/>
                    </a:lnTo>
                    <a:close/>
                  </a:path>
                </a:pathLst>
              </a:custGeom>
              <a:solidFill>
                <a:srgbClr val="4C6FBF"/>
              </a:solidFill>
            </p:spPr>
          </p:sp>
          <p:sp>
            <p:nvSpPr>
              <p:cNvPr id="21" name="Freeform 21"/>
              <p:cNvSpPr/>
              <p:nvPr/>
            </p:nvSpPr>
            <p:spPr>
              <a:xfrm>
                <a:off x="9914211" y="1460918"/>
                <a:ext cx="1755304" cy="5768509"/>
              </a:xfrm>
              <a:custGeom>
                <a:avLst/>
                <a:gdLst/>
                <a:ahLst/>
                <a:cxnLst/>
                <a:rect l="l" t="t" r="r" b="b"/>
                <a:pathLst>
                  <a:path w="1755303" h="5066950">
                    <a:moveTo>
                      <a:pt x="0" y="5066950"/>
                    </a:moveTo>
                    <a:lnTo>
                      <a:pt x="0" y="140425"/>
                    </a:lnTo>
                    <a:cubicBezTo>
                      <a:pt x="0" y="62871"/>
                      <a:pt x="62870" y="1"/>
                      <a:pt x="140424" y="0"/>
                    </a:cubicBezTo>
                    <a:lnTo>
                      <a:pt x="1614878" y="0"/>
                    </a:lnTo>
                    <a:cubicBezTo>
                      <a:pt x="1652121" y="0"/>
                      <a:pt x="1687839" y="14795"/>
                      <a:pt x="1714174" y="41130"/>
                    </a:cubicBezTo>
                    <a:cubicBezTo>
                      <a:pt x="1740508" y="67464"/>
                      <a:pt x="1755303" y="103182"/>
                      <a:pt x="1755303" y="140425"/>
                    </a:cubicBezTo>
                    <a:lnTo>
                      <a:pt x="1755303" y="5066950"/>
                    </a:lnTo>
                    <a:close/>
                  </a:path>
                </a:pathLst>
              </a:custGeom>
              <a:solidFill>
                <a:srgbClr val="4C6FBF"/>
              </a:solidFill>
            </p:spPr>
          </p:sp>
          <p:sp>
            <p:nvSpPr>
              <p:cNvPr id="22" name="Freeform 22"/>
              <p:cNvSpPr/>
              <p:nvPr/>
            </p:nvSpPr>
            <p:spPr>
              <a:xfrm>
                <a:off x="11897054" y="-58596"/>
                <a:ext cx="1755304" cy="7288025"/>
              </a:xfrm>
              <a:custGeom>
                <a:avLst/>
                <a:gdLst/>
                <a:ahLst/>
                <a:cxnLst/>
                <a:rect l="l" t="t" r="r" b="b"/>
                <a:pathLst>
                  <a:path w="1755304" h="6271855">
                    <a:moveTo>
                      <a:pt x="0" y="6271854"/>
                    </a:moveTo>
                    <a:lnTo>
                      <a:pt x="0" y="140424"/>
                    </a:lnTo>
                    <a:cubicBezTo>
                      <a:pt x="0" y="103181"/>
                      <a:pt x="14794" y="67464"/>
                      <a:pt x="41129" y="41129"/>
                    </a:cubicBezTo>
                    <a:cubicBezTo>
                      <a:pt x="67464" y="14794"/>
                      <a:pt x="103182" y="0"/>
                      <a:pt x="140424" y="0"/>
                    </a:cubicBezTo>
                    <a:lnTo>
                      <a:pt x="1614879" y="0"/>
                    </a:lnTo>
                    <a:cubicBezTo>
                      <a:pt x="1692433" y="0"/>
                      <a:pt x="1755303" y="62870"/>
                      <a:pt x="1755303" y="140424"/>
                    </a:cubicBezTo>
                    <a:lnTo>
                      <a:pt x="1755303" y="6271854"/>
                    </a:lnTo>
                    <a:close/>
                  </a:path>
                </a:pathLst>
              </a:custGeom>
              <a:solidFill>
                <a:srgbClr val="4C6FBF"/>
              </a:solidFill>
            </p:spPr>
          </p:sp>
        </p:grpSp>
      </p:grpSp>
      <p:sp>
        <p:nvSpPr>
          <p:cNvPr id="24" name="TextBox 22">
            <a:extLst>
              <a:ext uri="{FF2B5EF4-FFF2-40B4-BE49-F238E27FC236}">
                <a16:creationId xmlns:a16="http://schemas.microsoft.com/office/drawing/2014/main" id="{80B91866-6B72-4D79-89E2-FBCC71FD72B2}"/>
              </a:ext>
            </a:extLst>
          </p:cNvPr>
          <p:cNvSpPr txBox="1"/>
          <p:nvPr/>
        </p:nvSpPr>
        <p:spPr>
          <a:xfrm rot="16200000">
            <a:off x="6805313" y="6077920"/>
            <a:ext cx="2399827" cy="7705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408"/>
              </a:lnSpc>
            </a:pPr>
            <a:r>
              <a:rPr lang="sr-Cyrl-RS" sz="4000" spc="45" dirty="0">
                <a:solidFill>
                  <a:srgbClr val="000000"/>
                </a:solidFill>
                <a:latin typeface="Telegraf"/>
              </a:rPr>
              <a:t>13</a:t>
            </a:r>
            <a:r>
              <a:rPr lang="en-US" sz="4000" spc="45" dirty="0">
                <a:solidFill>
                  <a:srgbClr val="000000"/>
                </a:solidFill>
                <a:latin typeface="Telegraf"/>
              </a:rPr>
              <a:t>.</a:t>
            </a:r>
            <a:r>
              <a:rPr lang="sr-Cyrl-RS" sz="4000" spc="45" dirty="0">
                <a:solidFill>
                  <a:srgbClr val="000000"/>
                </a:solidFill>
                <a:latin typeface="Telegraf"/>
              </a:rPr>
              <a:t>3%</a:t>
            </a:r>
            <a:endParaRPr lang="en-US" sz="4000" spc="45" dirty="0">
              <a:solidFill>
                <a:srgbClr val="000000"/>
              </a:solidFill>
              <a:latin typeface="Telegraf"/>
            </a:endParaRPr>
          </a:p>
        </p:txBody>
      </p:sp>
      <p:sp>
        <p:nvSpPr>
          <p:cNvPr id="25" name="TextBox 22">
            <a:extLst>
              <a:ext uri="{FF2B5EF4-FFF2-40B4-BE49-F238E27FC236}">
                <a16:creationId xmlns:a16="http://schemas.microsoft.com/office/drawing/2014/main" id="{9939DF41-9120-4CA8-A2D6-A2C82E6A4E2D}"/>
              </a:ext>
            </a:extLst>
          </p:cNvPr>
          <p:cNvSpPr txBox="1"/>
          <p:nvPr/>
        </p:nvSpPr>
        <p:spPr>
          <a:xfrm rot="16200000">
            <a:off x="8243486" y="6139406"/>
            <a:ext cx="2399827" cy="7705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408"/>
              </a:lnSpc>
            </a:pPr>
            <a:r>
              <a:rPr lang="sr-Cyrl-RS" sz="4000" spc="45" dirty="0">
                <a:solidFill>
                  <a:srgbClr val="000000"/>
                </a:solidFill>
                <a:latin typeface="Telegraf"/>
              </a:rPr>
              <a:t>5</a:t>
            </a:r>
            <a:r>
              <a:rPr lang="en-US" sz="4000" spc="45" dirty="0">
                <a:solidFill>
                  <a:srgbClr val="000000"/>
                </a:solidFill>
                <a:latin typeface="Telegraf"/>
              </a:rPr>
              <a:t>.</a:t>
            </a:r>
            <a:r>
              <a:rPr lang="sr-Cyrl-RS" sz="4000" spc="45" dirty="0">
                <a:solidFill>
                  <a:srgbClr val="000000"/>
                </a:solidFill>
                <a:latin typeface="Telegraf"/>
              </a:rPr>
              <a:t>5%</a:t>
            </a:r>
            <a:endParaRPr lang="en-US" sz="4000" spc="45" dirty="0">
              <a:solidFill>
                <a:srgbClr val="000000"/>
              </a:solidFill>
              <a:latin typeface="Telegraf"/>
            </a:endParaRPr>
          </a:p>
        </p:txBody>
      </p:sp>
      <p:sp>
        <p:nvSpPr>
          <p:cNvPr id="26" name="TextBox 22">
            <a:extLst>
              <a:ext uri="{FF2B5EF4-FFF2-40B4-BE49-F238E27FC236}">
                <a16:creationId xmlns:a16="http://schemas.microsoft.com/office/drawing/2014/main" id="{046BEE0D-0E8D-461B-93C9-70C35CA3FB53}"/>
              </a:ext>
            </a:extLst>
          </p:cNvPr>
          <p:cNvSpPr txBox="1"/>
          <p:nvPr/>
        </p:nvSpPr>
        <p:spPr>
          <a:xfrm rot="16200000">
            <a:off x="9764864" y="6123782"/>
            <a:ext cx="2399827" cy="7705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408"/>
              </a:lnSpc>
            </a:pPr>
            <a:r>
              <a:rPr lang="sr-Cyrl-RS" sz="4000" spc="45" dirty="0">
                <a:solidFill>
                  <a:srgbClr val="000000"/>
                </a:solidFill>
                <a:latin typeface="Telegraf"/>
              </a:rPr>
              <a:t>11</a:t>
            </a:r>
            <a:r>
              <a:rPr lang="en-US" sz="4000" spc="45" dirty="0">
                <a:solidFill>
                  <a:srgbClr val="000000"/>
                </a:solidFill>
                <a:latin typeface="Telegraf"/>
              </a:rPr>
              <a:t>.</a:t>
            </a:r>
            <a:r>
              <a:rPr lang="sr-Cyrl-RS" sz="4000" spc="45" dirty="0">
                <a:solidFill>
                  <a:srgbClr val="000000"/>
                </a:solidFill>
                <a:latin typeface="Telegraf"/>
              </a:rPr>
              <a:t>8%</a:t>
            </a:r>
            <a:endParaRPr lang="en-US" sz="4000" spc="45" dirty="0">
              <a:solidFill>
                <a:srgbClr val="000000"/>
              </a:solidFill>
              <a:latin typeface="Telegraf"/>
            </a:endParaRPr>
          </a:p>
        </p:txBody>
      </p:sp>
      <p:sp>
        <p:nvSpPr>
          <p:cNvPr id="27" name="TextBox 22">
            <a:extLst>
              <a:ext uri="{FF2B5EF4-FFF2-40B4-BE49-F238E27FC236}">
                <a16:creationId xmlns:a16="http://schemas.microsoft.com/office/drawing/2014/main" id="{BA7CBFC2-27B8-4E0A-A000-A9E455EABD6E}"/>
              </a:ext>
            </a:extLst>
          </p:cNvPr>
          <p:cNvSpPr txBox="1"/>
          <p:nvPr/>
        </p:nvSpPr>
        <p:spPr>
          <a:xfrm rot="16200000">
            <a:off x="11216420" y="6192771"/>
            <a:ext cx="2399827" cy="7705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408"/>
              </a:lnSpc>
            </a:pPr>
            <a:r>
              <a:rPr lang="sr-Cyrl-RS" sz="4000" spc="45" dirty="0">
                <a:solidFill>
                  <a:srgbClr val="000000"/>
                </a:solidFill>
                <a:latin typeface="Telegraf"/>
              </a:rPr>
              <a:t>16</a:t>
            </a:r>
            <a:r>
              <a:rPr lang="en-US" sz="4000" spc="45" dirty="0">
                <a:solidFill>
                  <a:srgbClr val="000000"/>
                </a:solidFill>
                <a:latin typeface="Telegraf"/>
              </a:rPr>
              <a:t>.</a:t>
            </a:r>
            <a:r>
              <a:rPr lang="sr-Cyrl-RS" sz="4000" spc="45" dirty="0">
                <a:solidFill>
                  <a:srgbClr val="000000"/>
                </a:solidFill>
                <a:latin typeface="Telegraf"/>
              </a:rPr>
              <a:t>2%</a:t>
            </a:r>
            <a:endParaRPr lang="en-US" sz="4000" spc="45" dirty="0">
              <a:solidFill>
                <a:srgbClr val="000000"/>
              </a:solidFill>
              <a:latin typeface="Telegraf"/>
            </a:endParaRPr>
          </a:p>
        </p:txBody>
      </p:sp>
      <p:sp>
        <p:nvSpPr>
          <p:cNvPr id="28" name="TextBox 22">
            <a:extLst>
              <a:ext uri="{FF2B5EF4-FFF2-40B4-BE49-F238E27FC236}">
                <a16:creationId xmlns:a16="http://schemas.microsoft.com/office/drawing/2014/main" id="{A3878C17-67CC-4A75-ADE9-02F5B05EC520}"/>
              </a:ext>
            </a:extLst>
          </p:cNvPr>
          <p:cNvSpPr txBox="1"/>
          <p:nvPr/>
        </p:nvSpPr>
        <p:spPr>
          <a:xfrm rot="16200000">
            <a:off x="12604900" y="6398108"/>
            <a:ext cx="2399827" cy="7705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408"/>
              </a:lnSpc>
            </a:pPr>
            <a:r>
              <a:rPr lang="sr-Cyrl-RS" sz="4000" spc="45" dirty="0">
                <a:solidFill>
                  <a:srgbClr val="000000"/>
                </a:solidFill>
                <a:latin typeface="Telegraf"/>
              </a:rPr>
              <a:t>5</a:t>
            </a:r>
            <a:r>
              <a:rPr lang="en-US" sz="4000" spc="45" dirty="0">
                <a:solidFill>
                  <a:srgbClr val="000000"/>
                </a:solidFill>
                <a:latin typeface="Telegraf"/>
              </a:rPr>
              <a:t>.</a:t>
            </a:r>
            <a:r>
              <a:rPr lang="sr-Cyrl-RS" sz="4000" spc="45" dirty="0">
                <a:solidFill>
                  <a:srgbClr val="000000"/>
                </a:solidFill>
                <a:latin typeface="Telegraf"/>
              </a:rPr>
              <a:t>6%</a:t>
            </a:r>
            <a:endParaRPr lang="en-US" sz="4000" spc="45" dirty="0">
              <a:solidFill>
                <a:srgbClr val="000000"/>
              </a:solidFill>
              <a:latin typeface="Telegraf"/>
            </a:endParaRPr>
          </a:p>
        </p:txBody>
      </p:sp>
      <p:sp>
        <p:nvSpPr>
          <p:cNvPr id="29" name="TextBox 22">
            <a:extLst>
              <a:ext uri="{FF2B5EF4-FFF2-40B4-BE49-F238E27FC236}">
                <a16:creationId xmlns:a16="http://schemas.microsoft.com/office/drawing/2014/main" id="{A9FB7BE0-1AF8-4E52-B3E7-86C933E32FEF}"/>
              </a:ext>
            </a:extLst>
          </p:cNvPr>
          <p:cNvSpPr txBox="1"/>
          <p:nvPr/>
        </p:nvSpPr>
        <p:spPr>
          <a:xfrm rot="16200000">
            <a:off x="14112020" y="6225320"/>
            <a:ext cx="2399827" cy="7705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408"/>
              </a:lnSpc>
            </a:pPr>
            <a:r>
              <a:rPr lang="sr-Cyrl-RS" sz="4000" spc="45" dirty="0">
                <a:solidFill>
                  <a:srgbClr val="000000"/>
                </a:solidFill>
                <a:latin typeface="Telegraf"/>
              </a:rPr>
              <a:t>21</a:t>
            </a:r>
            <a:r>
              <a:rPr lang="en-US" sz="4000" spc="45" dirty="0">
                <a:solidFill>
                  <a:srgbClr val="000000"/>
                </a:solidFill>
                <a:latin typeface="Telegraf"/>
              </a:rPr>
              <a:t>.</a:t>
            </a:r>
            <a:r>
              <a:rPr lang="sr-Cyrl-RS" sz="4000" spc="45" dirty="0">
                <a:solidFill>
                  <a:srgbClr val="000000"/>
                </a:solidFill>
                <a:latin typeface="Telegraf"/>
              </a:rPr>
              <a:t>7%</a:t>
            </a:r>
            <a:endParaRPr lang="en-US" sz="4000" spc="45" dirty="0">
              <a:solidFill>
                <a:srgbClr val="000000"/>
              </a:solidFill>
              <a:latin typeface="Telegraf"/>
            </a:endParaRPr>
          </a:p>
        </p:txBody>
      </p:sp>
      <p:sp>
        <p:nvSpPr>
          <p:cNvPr id="30" name="TextBox 22">
            <a:extLst>
              <a:ext uri="{FF2B5EF4-FFF2-40B4-BE49-F238E27FC236}">
                <a16:creationId xmlns:a16="http://schemas.microsoft.com/office/drawing/2014/main" id="{F396B669-73B6-4A93-A640-AE99D482881A}"/>
              </a:ext>
            </a:extLst>
          </p:cNvPr>
          <p:cNvSpPr txBox="1"/>
          <p:nvPr/>
        </p:nvSpPr>
        <p:spPr>
          <a:xfrm rot="16200000">
            <a:off x="15550390" y="6064726"/>
            <a:ext cx="2399827" cy="7705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408"/>
              </a:lnSpc>
            </a:pPr>
            <a:r>
              <a:rPr lang="sr-Cyrl-RS" sz="4000" spc="45" dirty="0">
                <a:solidFill>
                  <a:srgbClr val="000000"/>
                </a:solidFill>
                <a:latin typeface="Telegraf"/>
              </a:rPr>
              <a:t>25</a:t>
            </a:r>
            <a:r>
              <a:rPr lang="en-US" sz="4000" spc="45" dirty="0">
                <a:solidFill>
                  <a:srgbClr val="000000"/>
                </a:solidFill>
                <a:latin typeface="Telegraf"/>
              </a:rPr>
              <a:t>.</a:t>
            </a:r>
            <a:r>
              <a:rPr lang="sr-Cyrl-RS" sz="4000" spc="45" dirty="0">
                <a:solidFill>
                  <a:srgbClr val="000000"/>
                </a:solidFill>
                <a:latin typeface="Telegraf"/>
              </a:rPr>
              <a:t>9%</a:t>
            </a:r>
            <a:endParaRPr lang="en-US" sz="4000" spc="45" dirty="0">
              <a:solidFill>
                <a:srgbClr val="000000"/>
              </a:solidFill>
              <a:latin typeface="Telegraf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DE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587902" y="1435900"/>
            <a:ext cx="11093101" cy="7262965"/>
            <a:chOff x="0" y="0"/>
            <a:chExt cx="7791375" cy="510123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791376" cy="5101232"/>
            </a:xfrm>
            <a:custGeom>
              <a:avLst/>
              <a:gdLst/>
              <a:ahLst/>
              <a:cxnLst/>
              <a:rect l="l" t="t" r="r" b="b"/>
              <a:pathLst>
                <a:path w="7791376" h="5101232">
                  <a:moveTo>
                    <a:pt x="7666915" y="5101232"/>
                  </a:moveTo>
                  <a:lnTo>
                    <a:pt x="124460" y="5101232"/>
                  </a:lnTo>
                  <a:cubicBezTo>
                    <a:pt x="55880" y="5101232"/>
                    <a:pt x="0" y="5045352"/>
                    <a:pt x="0" y="497677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7666916" y="0"/>
                  </a:lnTo>
                  <a:cubicBezTo>
                    <a:pt x="7735495" y="0"/>
                    <a:pt x="7791376" y="55880"/>
                    <a:pt x="7791376" y="124460"/>
                  </a:cubicBezTo>
                  <a:lnTo>
                    <a:pt x="7791376" y="4976773"/>
                  </a:lnTo>
                  <a:cubicBezTo>
                    <a:pt x="7791376" y="5045353"/>
                    <a:pt x="7735495" y="5101232"/>
                    <a:pt x="7666916" y="5101232"/>
                  </a:cubicBezTo>
                  <a:close/>
                </a:path>
              </a:pathLst>
            </a:custGeom>
            <a:solidFill>
              <a:srgbClr val="698FFE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553416" y="166331"/>
            <a:ext cx="9277191" cy="17065068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 rot="336691">
            <a:off x="601717" y="1334251"/>
            <a:ext cx="5615157" cy="12955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597"/>
              </a:lnSpc>
            </a:pPr>
            <a:r>
              <a:rPr lang="en-US" sz="7569" spc="75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morant Garamond Medium Bold"/>
              </a:rPr>
              <a:t>ЗАКЉУЧАК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083427" y="1411442"/>
            <a:ext cx="10294934" cy="73866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179"/>
              </a:lnSpc>
            </a:pPr>
            <a:r>
              <a:rPr lang="en-US" sz="3589" spc="35" dirty="0" err="1">
                <a:solidFill>
                  <a:srgbClr val="000000"/>
                </a:solidFill>
                <a:latin typeface="Belleza"/>
              </a:rPr>
              <a:t>Кренули</a:t>
            </a:r>
            <a:r>
              <a:rPr lang="en-US" sz="3589" spc="35" dirty="0">
                <a:solidFill>
                  <a:srgbClr val="000000"/>
                </a:solidFill>
                <a:latin typeface="Belleza"/>
              </a:rPr>
              <a:t> </a:t>
            </a:r>
            <a:r>
              <a:rPr lang="en-US" sz="3589" spc="35" dirty="0" err="1">
                <a:solidFill>
                  <a:srgbClr val="000000"/>
                </a:solidFill>
                <a:latin typeface="Belleza"/>
              </a:rPr>
              <a:t>смо</a:t>
            </a:r>
            <a:r>
              <a:rPr lang="en-US" sz="3589" spc="35" dirty="0">
                <a:solidFill>
                  <a:srgbClr val="000000"/>
                </a:solidFill>
                <a:latin typeface="Belleza"/>
              </a:rPr>
              <a:t> </a:t>
            </a:r>
            <a:r>
              <a:rPr lang="en-US" sz="3589" spc="35" dirty="0" err="1">
                <a:solidFill>
                  <a:srgbClr val="000000"/>
                </a:solidFill>
                <a:latin typeface="Belleza"/>
              </a:rPr>
              <a:t>са</a:t>
            </a:r>
            <a:r>
              <a:rPr lang="en-US" sz="3589" spc="35" dirty="0">
                <a:solidFill>
                  <a:srgbClr val="000000"/>
                </a:solidFill>
                <a:latin typeface="Belleza"/>
              </a:rPr>
              <a:t> </a:t>
            </a:r>
            <a:r>
              <a:rPr lang="en-US" sz="3589" spc="35" dirty="0" err="1">
                <a:solidFill>
                  <a:srgbClr val="000000"/>
                </a:solidFill>
                <a:latin typeface="Belleza"/>
              </a:rPr>
              <a:t>почетном</a:t>
            </a:r>
            <a:r>
              <a:rPr lang="en-US" sz="3589" spc="35" dirty="0">
                <a:solidFill>
                  <a:srgbClr val="000000"/>
                </a:solidFill>
                <a:latin typeface="Belleza"/>
              </a:rPr>
              <a:t> </a:t>
            </a:r>
            <a:r>
              <a:rPr lang="en-US" sz="3589" spc="35" dirty="0" err="1">
                <a:solidFill>
                  <a:srgbClr val="000000"/>
                </a:solidFill>
                <a:latin typeface="Belleza"/>
              </a:rPr>
              <a:t>хипотезом</a:t>
            </a:r>
            <a:r>
              <a:rPr lang="en-US" sz="3589" spc="35" dirty="0">
                <a:solidFill>
                  <a:srgbClr val="000000"/>
                </a:solidFill>
                <a:latin typeface="Belleza"/>
              </a:rPr>
              <a:t> </a:t>
            </a:r>
            <a:r>
              <a:rPr lang="en-US" sz="3589" spc="35" dirty="0" err="1">
                <a:solidFill>
                  <a:srgbClr val="000000"/>
                </a:solidFill>
                <a:latin typeface="Belleza"/>
              </a:rPr>
              <a:t>да</a:t>
            </a:r>
            <a:r>
              <a:rPr lang="en-US" sz="3589" spc="35" dirty="0">
                <a:solidFill>
                  <a:srgbClr val="000000"/>
                </a:solidFill>
                <a:latin typeface="Belleza"/>
              </a:rPr>
              <a:t> </a:t>
            </a:r>
            <a:r>
              <a:rPr lang="en-US" sz="3589" spc="35" dirty="0" err="1">
                <a:solidFill>
                  <a:srgbClr val="000000"/>
                </a:solidFill>
                <a:latin typeface="Belleza"/>
              </a:rPr>
              <a:t>је</a:t>
            </a:r>
            <a:r>
              <a:rPr lang="en-US" sz="3589" spc="35" dirty="0">
                <a:solidFill>
                  <a:srgbClr val="000000"/>
                </a:solidFill>
                <a:latin typeface="Belleza"/>
              </a:rPr>
              <a:t> </a:t>
            </a:r>
            <a:r>
              <a:rPr lang="en-US" sz="3589" spc="35" dirty="0" err="1">
                <a:solidFill>
                  <a:srgbClr val="000000"/>
                </a:solidFill>
                <a:latin typeface="Belleza"/>
              </a:rPr>
              <a:t>слика</a:t>
            </a:r>
            <a:r>
              <a:rPr lang="en-US" sz="3589" spc="35" dirty="0">
                <a:solidFill>
                  <a:srgbClr val="000000"/>
                </a:solidFill>
                <a:latin typeface="Belleza"/>
              </a:rPr>
              <a:t> о </a:t>
            </a:r>
            <a:r>
              <a:rPr lang="en-US" sz="3589" spc="35" dirty="0" err="1">
                <a:solidFill>
                  <a:srgbClr val="000000"/>
                </a:solidFill>
                <a:latin typeface="Belleza"/>
              </a:rPr>
              <a:t>социјалним</a:t>
            </a:r>
            <a:r>
              <a:rPr lang="en-US" sz="3589" spc="35" dirty="0">
                <a:solidFill>
                  <a:srgbClr val="000000"/>
                </a:solidFill>
                <a:latin typeface="Belleza"/>
              </a:rPr>
              <a:t> </a:t>
            </a:r>
            <a:r>
              <a:rPr lang="en-US" sz="3589" spc="35" dirty="0" err="1">
                <a:solidFill>
                  <a:srgbClr val="000000"/>
                </a:solidFill>
                <a:latin typeface="Belleza"/>
              </a:rPr>
              <a:t>радницима</a:t>
            </a:r>
            <a:r>
              <a:rPr lang="en-US" sz="3589" spc="35" dirty="0">
                <a:solidFill>
                  <a:srgbClr val="000000"/>
                </a:solidFill>
                <a:latin typeface="Belleza"/>
              </a:rPr>
              <a:t> </a:t>
            </a:r>
            <a:r>
              <a:rPr lang="en-US" sz="3589" spc="35" dirty="0" err="1">
                <a:solidFill>
                  <a:srgbClr val="000000"/>
                </a:solidFill>
                <a:latin typeface="Belleza"/>
              </a:rPr>
              <a:t>првенствено</a:t>
            </a:r>
            <a:r>
              <a:rPr lang="sr-Cyrl-RS" sz="3589" spc="35" dirty="0">
                <a:solidFill>
                  <a:srgbClr val="000000"/>
                </a:solidFill>
                <a:latin typeface="Belleza"/>
              </a:rPr>
              <a:t> у великој мери</a:t>
            </a:r>
            <a:r>
              <a:rPr lang="en-US" sz="3589" spc="35" dirty="0">
                <a:solidFill>
                  <a:srgbClr val="000000"/>
                </a:solidFill>
                <a:latin typeface="Belleza"/>
              </a:rPr>
              <a:t> </a:t>
            </a:r>
            <a:r>
              <a:rPr lang="en-US" sz="3589" spc="35" dirty="0" err="1">
                <a:solidFill>
                  <a:srgbClr val="000000"/>
                </a:solidFill>
                <a:latin typeface="Belleza"/>
              </a:rPr>
              <a:t>негативна</a:t>
            </a:r>
            <a:r>
              <a:rPr lang="sr-Cyrl-RS" sz="3589" spc="35" dirty="0">
                <a:solidFill>
                  <a:srgbClr val="000000"/>
                </a:solidFill>
                <a:latin typeface="Belleza"/>
              </a:rPr>
              <a:t>.</a:t>
            </a:r>
            <a:r>
              <a:rPr lang="en-US" sz="3589" spc="35" dirty="0">
                <a:solidFill>
                  <a:srgbClr val="000000"/>
                </a:solidFill>
                <a:latin typeface="Belleza"/>
              </a:rPr>
              <a:t> </a:t>
            </a:r>
            <a:r>
              <a:rPr lang="sr-Cyrl-RS" sz="3589" spc="35" dirty="0">
                <a:solidFill>
                  <a:srgbClr val="000000"/>
                </a:solidFill>
                <a:latin typeface="Belleza"/>
              </a:rPr>
              <a:t>И</a:t>
            </a:r>
            <a:r>
              <a:rPr lang="en-US" sz="3589" spc="35" dirty="0">
                <a:solidFill>
                  <a:srgbClr val="000000"/>
                </a:solidFill>
                <a:latin typeface="Belleza"/>
              </a:rPr>
              <a:t> </a:t>
            </a:r>
            <a:r>
              <a:rPr lang="en-US" sz="3589" spc="35" dirty="0" err="1">
                <a:solidFill>
                  <a:srgbClr val="000000"/>
                </a:solidFill>
                <a:latin typeface="Belleza"/>
              </a:rPr>
              <a:t>док</a:t>
            </a:r>
            <a:r>
              <a:rPr lang="en-US" sz="3589" spc="35" dirty="0">
                <a:solidFill>
                  <a:srgbClr val="000000"/>
                </a:solidFill>
                <a:latin typeface="Belleza"/>
              </a:rPr>
              <a:t> </a:t>
            </a:r>
            <a:r>
              <a:rPr lang="en-US" sz="3589" spc="35" dirty="0" err="1">
                <a:solidFill>
                  <a:srgbClr val="000000"/>
                </a:solidFill>
                <a:latin typeface="Belleza"/>
              </a:rPr>
              <a:t>су</a:t>
            </a:r>
            <a:r>
              <a:rPr lang="en-US" sz="3589" spc="35" dirty="0">
                <a:solidFill>
                  <a:srgbClr val="000000"/>
                </a:solidFill>
                <a:latin typeface="Belleza"/>
              </a:rPr>
              <a:t> </a:t>
            </a:r>
            <a:r>
              <a:rPr lang="en-US" sz="3589" spc="35" dirty="0" err="1">
                <a:solidFill>
                  <a:srgbClr val="000000"/>
                </a:solidFill>
                <a:latin typeface="Belleza"/>
              </a:rPr>
              <a:t>се</a:t>
            </a:r>
            <a:r>
              <a:rPr lang="en-US" sz="3589" spc="35" dirty="0">
                <a:solidFill>
                  <a:srgbClr val="000000"/>
                </a:solidFill>
                <a:latin typeface="Belleza"/>
              </a:rPr>
              <a:t> </a:t>
            </a:r>
            <a:r>
              <a:rPr lang="en-US" sz="3589" spc="35" dirty="0" err="1">
                <a:solidFill>
                  <a:srgbClr val="000000"/>
                </a:solidFill>
                <a:latin typeface="Belleza"/>
              </a:rPr>
              <a:t>нека</a:t>
            </a:r>
            <a:r>
              <a:rPr lang="en-US" sz="3589" spc="35" dirty="0">
                <a:solidFill>
                  <a:srgbClr val="000000"/>
                </a:solidFill>
                <a:latin typeface="Belleza"/>
              </a:rPr>
              <a:t> </a:t>
            </a:r>
            <a:r>
              <a:rPr lang="en-US" sz="3589" spc="35" dirty="0" err="1">
                <a:solidFill>
                  <a:srgbClr val="000000"/>
                </a:solidFill>
                <a:latin typeface="Belleza"/>
              </a:rPr>
              <a:t>предвиђања</a:t>
            </a:r>
            <a:r>
              <a:rPr lang="en-US" sz="3589" spc="35" dirty="0">
                <a:solidFill>
                  <a:srgbClr val="000000"/>
                </a:solidFill>
                <a:latin typeface="Belleza"/>
              </a:rPr>
              <a:t> </a:t>
            </a:r>
            <a:r>
              <a:rPr lang="en-US" sz="3589" spc="35" dirty="0" err="1">
                <a:solidFill>
                  <a:srgbClr val="000000"/>
                </a:solidFill>
                <a:latin typeface="Belleza"/>
              </a:rPr>
              <a:t>показала</a:t>
            </a:r>
            <a:r>
              <a:rPr lang="en-US" sz="3589" spc="35" dirty="0">
                <a:solidFill>
                  <a:srgbClr val="000000"/>
                </a:solidFill>
                <a:latin typeface="Belleza"/>
              </a:rPr>
              <a:t> </a:t>
            </a:r>
            <a:r>
              <a:rPr lang="en-US" sz="3589" spc="35" dirty="0" err="1">
                <a:solidFill>
                  <a:srgbClr val="000000"/>
                </a:solidFill>
                <a:latin typeface="Belleza"/>
              </a:rPr>
              <a:t>тачним</a:t>
            </a:r>
            <a:r>
              <a:rPr lang="en-US" sz="3589" spc="35" dirty="0">
                <a:solidFill>
                  <a:srgbClr val="000000"/>
                </a:solidFill>
                <a:latin typeface="Belleza"/>
              </a:rPr>
              <a:t>, </a:t>
            </a:r>
            <a:r>
              <a:rPr lang="en-US" sz="3589" spc="35" dirty="0" err="1">
                <a:solidFill>
                  <a:srgbClr val="000000"/>
                </a:solidFill>
                <a:latin typeface="Belleza"/>
              </a:rPr>
              <a:t>нека</a:t>
            </a:r>
            <a:r>
              <a:rPr lang="en-US" sz="3589" spc="35" dirty="0">
                <a:solidFill>
                  <a:srgbClr val="000000"/>
                </a:solidFill>
                <a:latin typeface="Belleza"/>
              </a:rPr>
              <a:t> </a:t>
            </a:r>
            <a:r>
              <a:rPr lang="en-US" sz="3589" spc="35" dirty="0" err="1">
                <a:solidFill>
                  <a:srgbClr val="000000"/>
                </a:solidFill>
                <a:latin typeface="Belleza"/>
              </a:rPr>
              <a:t>су</a:t>
            </a:r>
            <a:r>
              <a:rPr lang="en-US" sz="3589" spc="35" dirty="0">
                <a:solidFill>
                  <a:srgbClr val="000000"/>
                </a:solidFill>
                <a:latin typeface="Belleza"/>
              </a:rPr>
              <a:t> </a:t>
            </a:r>
            <a:r>
              <a:rPr lang="en-US" sz="3589" spc="35" dirty="0" err="1">
                <a:solidFill>
                  <a:srgbClr val="000000"/>
                </a:solidFill>
                <a:latin typeface="Belleza"/>
              </a:rPr>
              <a:t>нас</a:t>
            </a:r>
            <a:r>
              <a:rPr lang="en-US" sz="3589" spc="35" dirty="0">
                <a:solidFill>
                  <a:srgbClr val="000000"/>
                </a:solidFill>
                <a:latin typeface="Belleza"/>
              </a:rPr>
              <a:t> </a:t>
            </a:r>
            <a:r>
              <a:rPr lang="sr-Cyrl-RS" sz="3589" spc="35" dirty="0">
                <a:solidFill>
                  <a:srgbClr val="000000"/>
                </a:solidFill>
                <a:latin typeface="Belleza"/>
              </a:rPr>
              <a:t>ипак позитивно</a:t>
            </a:r>
            <a:r>
              <a:rPr lang="en-US" sz="3589" spc="35" dirty="0">
                <a:solidFill>
                  <a:srgbClr val="000000"/>
                </a:solidFill>
                <a:latin typeface="Belleza"/>
              </a:rPr>
              <a:t> </a:t>
            </a:r>
            <a:r>
              <a:rPr lang="en-US" sz="3589" spc="35" dirty="0" err="1">
                <a:solidFill>
                  <a:srgbClr val="000000"/>
                </a:solidFill>
                <a:latin typeface="Belleza"/>
              </a:rPr>
              <a:t>изненадила</a:t>
            </a:r>
            <a:r>
              <a:rPr lang="en-US" sz="3589" spc="35" dirty="0">
                <a:solidFill>
                  <a:srgbClr val="000000"/>
                </a:solidFill>
                <a:latin typeface="Belleza"/>
              </a:rPr>
              <a:t>. </a:t>
            </a:r>
            <a:r>
              <a:rPr lang="en-US" sz="3589" spc="35" dirty="0" err="1">
                <a:solidFill>
                  <a:srgbClr val="000000"/>
                </a:solidFill>
                <a:latin typeface="Belleza"/>
              </a:rPr>
              <a:t>Наиме</a:t>
            </a:r>
            <a:r>
              <a:rPr lang="en-US" sz="3589" spc="35" dirty="0">
                <a:solidFill>
                  <a:srgbClr val="000000"/>
                </a:solidFill>
                <a:latin typeface="Belleza"/>
              </a:rPr>
              <a:t>, </a:t>
            </a:r>
            <a:r>
              <a:rPr lang="en-US" sz="3589" spc="35" dirty="0" err="1">
                <a:solidFill>
                  <a:srgbClr val="000000"/>
                </a:solidFill>
                <a:latin typeface="Belleza"/>
              </a:rPr>
              <a:t>највећи</a:t>
            </a:r>
            <a:r>
              <a:rPr lang="en-US" sz="3589" spc="35" dirty="0">
                <a:solidFill>
                  <a:srgbClr val="000000"/>
                </a:solidFill>
                <a:latin typeface="Belleza"/>
              </a:rPr>
              <a:t> </a:t>
            </a:r>
            <a:r>
              <a:rPr lang="en-US" sz="3589" spc="35" dirty="0" err="1">
                <a:solidFill>
                  <a:srgbClr val="000000"/>
                </a:solidFill>
                <a:latin typeface="Belleza"/>
              </a:rPr>
              <a:t>број</a:t>
            </a:r>
            <a:r>
              <a:rPr lang="en-US" sz="3589" spc="35" dirty="0">
                <a:solidFill>
                  <a:srgbClr val="000000"/>
                </a:solidFill>
                <a:latin typeface="Belleza"/>
              </a:rPr>
              <a:t> </a:t>
            </a:r>
            <a:r>
              <a:rPr lang="en-US" sz="3589" spc="35" dirty="0" err="1">
                <a:solidFill>
                  <a:srgbClr val="000000"/>
                </a:solidFill>
                <a:latin typeface="Belleza"/>
              </a:rPr>
              <a:t>испитаника</a:t>
            </a:r>
            <a:r>
              <a:rPr lang="en-US" sz="3589" spc="35" dirty="0">
                <a:solidFill>
                  <a:srgbClr val="000000"/>
                </a:solidFill>
                <a:latin typeface="Belleza"/>
              </a:rPr>
              <a:t> </a:t>
            </a:r>
            <a:r>
              <a:rPr lang="en-US" sz="3589" spc="35" dirty="0" err="1">
                <a:solidFill>
                  <a:srgbClr val="000000"/>
                </a:solidFill>
                <a:latin typeface="Belleza"/>
              </a:rPr>
              <a:t>је</a:t>
            </a:r>
            <a:r>
              <a:rPr lang="en-US" sz="3589" spc="35" dirty="0">
                <a:solidFill>
                  <a:srgbClr val="000000"/>
                </a:solidFill>
                <a:latin typeface="Belleza"/>
              </a:rPr>
              <a:t> </a:t>
            </a:r>
            <a:r>
              <a:rPr lang="en-US" sz="3589" spc="35" dirty="0" err="1">
                <a:solidFill>
                  <a:srgbClr val="000000"/>
                </a:solidFill>
                <a:latin typeface="Belleza"/>
              </a:rPr>
              <a:t>потврдио</a:t>
            </a:r>
            <a:r>
              <a:rPr lang="en-US" sz="3589" spc="35" dirty="0">
                <a:solidFill>
                  <a:srgbClr val="000000"/>
                </a:solidFill>
                <a:latin typeface="Belleza"/>
              </a:rPr>
              <a:t> </a:t>
            </a:r>
            <a:r>
              <a:rPr lang="en-US" sz="3589" spc="35" dirty="0" err="1">
                <a:solidFill>
                  <a:srgbClr val="000000"/>
                </a:solidFill>
                <a:latin typeface="Belleza"/>
              </a:rPr>
              <a:t>да</a:t>
            </a:r>
            <a:r>
              <a:rPr lang="en-US" sz="3589" spc="35" dirty="0">
                <a:solidFill>
                  <a:srgbClr val="000000"/>
                </a:solidFill>
                <a:latin typeface="Belleza"/>
              </a:rPr>
              <a:t> </a:t>
            </a:r>
            <a:r>
              <a:rPr lang="en-US" sz="3589" spc="35" dirty="0" err="1">
                <a:solidFill>
                  <a:srgbClr val="000000"/>
                </a:solidFill>
                <a:latin typeface="Belleza"/>
              </a:rPr>
              <a:t>сматра</a:t>
            </a:r>
            <a:r>
              <a:rPr lang="en-US" sz="3589" spc="35" dirty="0">
                <a:solidFill>
                  <a:srgbClr val="000000"/>
                </a:solidFill>
                <a:latin typeface="Belleza"/>
              </a:rPr>
              <a:t> </a:t>
            </a:r>
            <a:r>
              <a:rPr lang="en-US" sz="3589" spc="35" dirty="0" err="1">
                <a:solidFill>
                  <a:srgbClr val="000000"/>
                </a:solidFill>
                <a:latin typeface="Belleza"/>
              </a:rPr>
              <a:t>да</a:t>
            </a:r>
            <a:r>
              <a:rPr lang="en-US" sz="3589" spc="35" dirty="0">
                <a:solidFill>
                  <a:srgbClr val="000000"/>
                </a:solidFill>
                <a:latin typeface="Belleza"/>
              </a:rPr>
              <a:t> </a:t>
            </a:r>
            <a:r>
              <a:rPr lang="en-US" sz="3589" spc="35" dirty="0" err="1">
                <a:solidFill>
                  <a:srgbClr val="000000"/>
                </a:solidFill>
                <a:latin typeface="Belleza"/>
              </a:rPr>
              <a:t>медијско</a:t>
            </a:r>
            <a:r>
              <a:rPr lang="en-US" sz="3589" spc="35" dirty="0">
                <a:solidFill>
                  <a:srgbClr val="000000"/>
                </a:solidFill>
                <a:latin typeface="Belleza"/>
              </a:rPr>
              <a:t> </a:t>
            </a:r>
            <a:r>
              <a:rPr lang="en-US" sz="3589" spc="35" dirty="0" err="1">
                <a:solidFill>
                  <a:srgbClr val="000000"/>
                </a:solidFill>
                <a:latin typeface="Belleza"/>
              </a:rPr>
              <a:t>извештавање</a:t>
            </a:r>
            <a:r>
              <a:rPr lang="en-US" sz="3589" spc="35" dirty="0">
                <a:solidFill>
                  <a:srgbClr val="000000"/>
                </a:solidFill>
                <a:latin typeface="Belleza"/>
              </a:rPr>
              <a:t> </a:t>
            </a:r>
            <a:r>
              <a:rPr lang="en-US" sz="3589" spc="35" dirty="0" err="1">
                <a:solidFill>
                  <a:srgbClr val="000000"/>
                </a:solidFill>
                <a:latin typeface="Belleza"/>
              </a:rPr>
              <a:t>утиче</a:t>
            </a:r>
            <a:r>
              <a:rPr lang="en-US" sz="3589" spc="35" dirty="0">
                <a:solidFill>
                  <a:srgbClr val="000000"/>
                </a:solidFill>
                <a:latin typeface="Belleza"/>
              </a:rPr>
              <a:t> </a:t>
            </a:r>
            <a:r>
              <a:rPr lang="en-US" sz="3589" spc="35" dirty="0" err="1">
                <a:solidFill>
                  <a:srgbClr val="000000"/>
                </a:solidFill>
                <a:latin typeface="Belleza"/>
              </a:rPr>
              <a:t>на</a:t>
            </a:r>
            <a:r>
              <a:rPr lang="en-US" sz="3589" spc="35" dirty="0">
                <a:solidFill>
                  <a:srgbClr val="000000"/>
                </a:solidFill>
                <a:latin typeface="Belleza"/>
              </a:rPr>
              <a:t> </a:t>
            </a:r>
            <a:r>
              <a:rPr lang="en-US" sz="3589" spc="35" dirty="0" err="1">
                <a:solidFill>
                  <a:srgbClr val="000000"/>
                </a:solidFill>
                <a:latin typeface="Belleza"/>
              </a:rPr>
              <a:t>стварање</a:t>
            </a:r>
            <a:r>
              <a:rPr lang="en-US" sz="3589" spc="35" dirty="0">
                <a:solidFill>
                  <a:srgbClr val="000000"/>
                </a:solidFill>
                <a:latin typeface="Belleza"/>
              </a:rPr>
              <a:t> </a:t>
            </a:r>
            <a:r>
              <a:rPr lang="en-US" sz="3589" spc="35" dirty="0" err="1">
                <a:solidFill>
                  <a:srgbClr val="000000"/>
                </a:solidFill>
                <a:latin typeface="Belleza"/>
              </a:rPr>
              <a:t>негативне</a:t>
            </a:r>
            <a:r>
              <a:rPr lang="en-US" sz="3589" spc="35" dirty="0">
                <a:solidFill>
                  <a:srgbClr val="000000"/>
                </a:solidFill>
                <a:latin typeface="Belleza"/>
              </a:rPr>
              <a:t> </a:t>
            </a:r>
            <a:r>
              <a:rPr lang="en-US" sz="3589" spc="35" dirty="0" err="1">
                <a:solidFill>
                  <a:srgbClr val="000000"/>
                </a:solidFill>
                <a:latin typeface="Belleza"/>
              </a:rPr>
              <a:t>слике</a:t>
            </a:r>
            <a:r>
              <a:rPr lang="en-US" sz="3589" spc="35" dirty="0">
                <a:solidFill>
                  <a:srgbClr val="000000"/>
                </a:solidFill>
                <a:latin typeface="Belleza"/>
              </a:rPr>
              <a:t> о </a:t>
            </a:r>
            <a:r>
              <a:rPr lang="en-US" sz="3589" spc="35" dirty="0" err="1">
                <a:solidFill>
                  <a:srgbClr val="000000"/>
                </a:solidFill>
                <a:latin typeface="Belleza"/>
              </a:rPr>
              <a:t>социјалним</a:t>
            </a:r>
            <a:r>
              <a:rPr lang="en-US" sz="3589" spc="35" dirty="0">
                <a:solidFill>
                  <a:srgbClr val="000000"/>
                </a:solidFill>
                <a:latin typeface="Belleza"/>
              </a:rPr>
              <a:t> </a:t>
            </a:r>
            <a:r>
              <a:rPr lang="en-US" sz="3589" spc="35" dirty="0" err="1">
                <a:solidFill>
                  <a:srgbClr val="000000"/>
                </a:solidFill>
                <a:latin typeface="Belleza"/>
              </a:rPr>
              <a:t>радницима</a:t>
            </a:r>
            <a:r>
              <a:rPr lang="en-US" sz="3589" spc="35" dirty="0">
                <a:solidFill>
                  <a:srgbClr val="000000"/>
                </a:solidFill>
                <a:latin typeface="Belleza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DE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252715" y="1028700"/>
            <a:ext cx="11656937" cy="8229600"/>
            <a:chOff x="0" y="0"/>
            <a:chExt cx="8360679" cy="590249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360680" cy="5902498"/>
            </a:xfrm>
            <a:custGeom>
              <a:avLst/>
              <a:gdLst/>
              <a:ahLst/>
              <a:cxnLst/>
              <a:rect l="l" t="t" r="r" b="b"/>
              <a:pathLst>
                <a:path w="8360680" h="5902498">
                  <a:moveTo>
                    <a:pt x="8236219" y="5902497"/>
                  </a:moveTo>
                  <a:lnTo>
                    <a:pt x="124460" y="5902497"/>
                  </a:lnTo>
                  <a:cubicBezTo>
                    <a:pt x="55880" y="5902497"/>
                    <a:pt x="0" y="5846618"/>
                    <a:pt x="0" y="577803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8236219" y="0"/>
                  </a:lnTo>
                  <a:cubicBezTo>
                    <a:pt x="8304799" y="0"/>
                    <a:pt x="8360680" y="55880"/>
                    <a:pt x="8360680" y="124460"/>
                  </a:cubicBezTo>
                  <a:lnTo>
                    <a:pt x="8360680" y="5778038"/>
                  </a:lnTo>
                  <a:cubicBezTo>
                    <a:pt x="8360680" y="5846618"/>
                    <a:pt x="8304799" y="5902498"/>
                    <a:pt x="8236219" y="5902498"/>
                  </a:cubicBezTo>
                  <a:close/>
                </a:path>
              </a:pathLst>
            </a:custGeom>
            <a:solidFill>
              <a:srgbClr val="698FFE"/>
            </a:solidFill>
          </p:spPr>
        </p:sp>
      </p:grpSp>
      <p:pic>
        <p:nvPicPr>
          <p:cNvPr id="9" name="Picture 4">
            <a:extLst>
              <a:ext uri="{FF2B5EF4-FFF2-40B4-BE49-F238E27FC236}">
                <a16:creationId xmlns:a16="http://schemas.microsoft.com/office/drawing/2014/main" id="{ABCB45D8-8287-494D-9E82-D1F59ED467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553416" y="166331"/>
            <a:ext cx="9277191" cy="17065068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7189470" y="1000760"/>
            <a:ext cx="10512102" cy="8207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400"/>
              </a:lnSpc>
            </a:pPr>
            <a:r>
              <a:rPr lang="en-US" sz="3200" spc="32" dirty="0" err="1">
                <a:solidFill>
                  <a:srgbClr val="000000"/>
                </a:solidFill>
                <a:latin typeface="Belleza"/>
              </a:rPr>
              <a:t>Иако</a:t>
            </a:r>
            <a:r>
              <a:rPr lang="en-US" sz="3200" spc="32" dirty="0">
                <a:solidFill>
                  <a:srgbClr val="000000"/>
                </a:solidFill>
                <a:latin typeface="Belleza"/>
              </a:rPr>
              <a:t> </a:t>
            </a:r>
            <a:r>
              <a:rPr lang="en-US" sz="3200" spc="32" dirty="0" err="1">
                <a:solidFill>
                  <a:srgbClr val="000000"/>
                </a:solidFill>
                <a:latin typeface="Belleza"/>
              </a:rPr>
              <a:t>је</a:t>
            </a:r>
            <a:r>
              <a:rPr lang="en-US" sz="3200" spc="32" dirty="0">
                <a:solidFill>
                  <a:srgbClr val="000000"/>
                </a:solidFill>
                <a:latin typeface="Belleza"/>
              </a:rPr>
              <a:t> </a:t>
            </a:r>
            <a:r>
              <a:rPr lang="en-US" sz="3200" spc="32" dirty="0" err="1">
                <a:solidFill>
                  <a:srgbClr val="000000"/>
                </a:solidFill>
                <a:latin typeface="Belleza"/>
              </a:rPr>
              <a:t>мишљење</a:t>
            </a:r>
            <a:r>
              <a:rPr lang="en-US" sz="3200" spc="32" dirty="0">
                <a:solidFill>
                  <a:srgbClr val="000000"/>
                </a:solidFill>
                <a:latin typeface="Belleza"/>
              </a:rPr>
              <a:t> </a:t>
            </a:r>
            <a:r>
              <a:rPr lang="en-US" sz="3200" spc="32" dirty="0" err="1">
                <a:solidFill>
                  <a:srgbClr val="000000"/>
                </a:solidFill>
                <a:latin typeface="Belleza"/>
              </a:rPr>
              <a:t>подељено</a:t>
            </a:r>
            <a:r>
              <a:rPr lang="en-US" sz="3200" spc="32" dirty="0">
                <a:solidFill>
                  <a:srgbClr val="000000"/>
                </a:solidFill>
                <a:latin typeface="Belleza"/>
              </a:rPr>
              <a:t>,</a:t>
            </a:r>
            <a:r>
              <a:rPr lang="sr-Cyrl-RS" sz="3200" spc="32" dirty="0">
                <a:solidFill>
                  <a:srgbClr val="000000"/>
                </a:solidFill>
                <a:latin typeface="Belleza"/>
              </a:rPr>
              <a:t> </a:t>
            </a:r>
            <a:r>
              <a:rPr lang="en-US" sz="3200" spc="32" dirty="0" err="1">
                <a:solidFill>
                  <a:srgbClr val="000000"/>
                </a:solidFill>
                <a:latin typeface="Belleza"/>
              </a:rPr>
              <a:t>охрабрујућ</a:t>
            </a:r>
            <a:r>
              <a:rPr lang="en-US" sz="3200" spc="32" dirty="0">
                <a:solidFill>
                  <a:srgbClr val="000000"/>
                </a:solidFill>
                <a:latin typeface="Belleza"/>
              </a:rPr>
              <a:t> </a:t>
            </a:r>
            <a:r>
              <a:rPr lang="en-US" sz="3200" spc="32" dirty="0" err="1">
                <a:solidFill>
                  <a:srgbClr val="000000"/>
                </a:solidFill>
                <a:latin typeface="Belleza"/>
              </a:rPr>
              <a:t>је</a:t>
            </a:r>
            <a:r>
              <a:rPr lang="en-US" sz="3200" spc="32" dirty="0">
                <a:solidFill>
                  <a:srgbClr val="000000"/>
                </a:solidFill>
                <a:latin typeface="Belleza"/>
              </a:rPr>
              <a:t> </a:t>
            </a:r>
            <a:r>
              <a:rPr lang="en-US" sz="3200" spc="32" dirty="0" err="1">
                <a:solidFill>
                  <a:srgbClr val="000000"/>
                </a:solidFill>
                <a:latin typeface="Belleza"/>
              </a:rPr>
              <a:t>податак</a:t>
            </a:r>
            <a:r>
              <a:rPr lang="en-US" sz="3200" spc="32" dirty="0">
                <a:solidFill>
                  <a:srgbClr val="000000"/>
                </a:solidFill>
                <a:latin typeface="Belleza"/>
              </a:rPr>
              <a:t> </a:t>
            </a:r>
            <a:r>
              <a:rPr lang="en-US" sz="3200" spc="32" dirty="0" err="1">
                <a:solidFill>
                  <a:srgbClr val="000000"/>
                </a:solidFill>
                <a:latin typeface="Belleza"/>
              </a:rPr>
              <a:t>да</a:t>
            </a:r>
            <a:r>
              <a:rPr lang="en-US" sz="3200" spc="32" dirty="0">
                <a:solidFill>
                  <a:srgbClr val="000000"/>
                </a:solidFill>
                <a:latin typeface="Belleza"/>
              </a:rPr>
              <a:t> </a:t>
            </a:r>
            <a:r>
              <a:rPr lang="en-US" sz="3200" spc="32" dirty="0" err="1">
                <a:solidFill>
                  <a:srgbClr val="000000"/>
                </a:solidFill>
                <a:latin typeface="Belleza"/>
              </a:rPr>
              <a:t>би</a:t>
            </a:r>
            <a:r>
              <a:rPr lang="en-US" sz="3200" spc="32" dirty="0">
                <a:solidFill>
                  <a:srgbClr val="000000"/>
                </a:solidFill>
                <a:latin typeface="Belleza"/>
              </a:rPr>
              <a:t> </a:t>
            </a:r>
            <a:r>
              <a:rPr lang="en-US" sz="3200" spc="32" dirty="0" err="1">
                <a:solidFill>
                  <a:srgbClr val="000000"/>
                </a:solidFill>
                <a:latin typeface="Belleza"/>
              </a:rPr>
              <a:t>се</a:t>
            </a:r>
            <a:r>
              <a:rPr lang="en-US" sz="3200" spc="32" dirty="0">
                <a:solidFill>
                  <a:srgbClr val="000000"/>
                </a:solidFill>
                <a:latin typeface="Belleza"/>
              </a:rPr>
              <a:t> </a:t>
            </a:r>
            <a:r>
              <a:rPr lang="en-US" sz="3200" spc="32" dirty="0" err="1">
                <a:solidFill>
                  <a:srgbClr val="000000"/>
                </a:solidFill>
                <a:latin typeface="Belleza"/>
              </a:rPr>
              <a:t>чак</a:t>
            </a:r>
            <a:r>
              <a:rPr lang="en-US" sz="3200" spc="32" dirty="0">
                <a:solidFill>
                  <a:srgbClr val="000000"/>
                </a:solidFill>
                <a:latin typeface="Belleza"/>
              </a:rPr>
              <a:t> 3</a:t>
            </a:r>
            <a:r>
              <a:rPr lang="sr-Cyrl-RS" sz="3200" spc="32" dirty="0">
                <a:solidFill>
                  <a:srgbClr val="000000"/>
                </a:solidFill>
                <a:latin typeface="Belleza"/>
              </a:rPr>
              <a:t>9.</a:t>
            </a:r>
            <a:r>
              <a:rPr lang="en-US" sz="3200" spc="32" dirty="0">
                <a:solidFill>
                  <a:srgbClr val="000000"/>
                </a:solidFill>
                <a:latin typeface="Belleza"/>
              </a:rPr>
              <a:t>9% </a:t>
            </a:r>
            <a:r>
              <a:rPr lang="en-US" sz="3200" spc="32" dirty="0" err="1">
                <a:solidFill>
                  <a:srgbClr val="000000"/>
                </a:solidFill>
                <a:latin typeface="Belleza"/>
              </a:rPr>
              <a:t>испитаника</a:t>
            </a:r>
            <a:r>
              <a:rPr lang="en-US" sz="3200" spc="32" dirty="0">
                <a:solidFill>
                  <a:srgbClr val="000000"/>
                </a:solidFill>
                <a:latin typeface="Belleza"/>
              </a:rPr>
              <a:t> </a:t>
            </a:r>
            <a:r>
              <a:rPr lang="en-US" sz="3200" spc="32" dirty="0" err="1">
                <a:solidFill>
                  <a:srgbClr val="000000"/>
                </a:solidFill>
                <a:latin typeface="Belleza"/>
              </a:rPr>
              <a:t>обратило</a:t>
            </a:r>
            <a:r>
              <a:rPr lang="en-US" sz="3200" spc="32" dirty="0">
                <a:solidFill>
                  <a:srgbClr val="000000"/>
                </a:solidFill>
                <a:latin typeface="Belleza"/>
              </a:rPr>
              <a:t> </a:t>
            </a:r>
            <a:r>
              <a:rPr lang="en-US" sz="3200" spc="32" dirty="0" err="1">
                <a:solidFill>
                  <a:srgbClr val="000000"/>
                </a:solidFill>
                <a:latin typeface="Belleza"/>
              </a:rPr>
              <a:t>за</a:t>
            </a:r>
            <a:r>
              <a:rPr lang="en-US" sz="3200" spc="32" dirty="0">
                <a:solidFill>
                  <a:srgbClr val="000000"/>
                </a:solidFill>
                <a:latin typeface="Belleza"/>
              </a:rPr>
              <a:t> </a:t>
            </a:r>
            <a:r>
              <a:rPr lang="en-US" sz="3200" spc="32" dirty="0" err="1">
                <a:solidFill>
                  <a:srgbClr val="000000"/>
                </a:solidFill>
                <a:latin typeface="Belleza"/>
              </a:rPr>
              <a:t>помоћ</a:t>
            </a:r>
            <a:r>
              <a:rPr lang="en-US" sz="3200" spc="32" dirty="0">
                <a:solidFill>
                  <a:srgbClr val="000000"/>
                </a:solidFill>
                <a:latin typeface="Belleza"/>
              </a:rPr>
              <a:t> </a:t>
            </a:r>
            <a:r>
              <a:rPr lang="en-US" sz="3200" spc="32" dirty="0" err="1">
                <a:solidFill>
                  <a:srgbClr val="000000"/>
                </a:solidFill>
                <a:latin typeface="Belleza"/>
              </a:rPr>
              <a:t>социјалном</a:t>
            </a:r>
            <a:r>
              <a:rPr lang="en-US" sz="3200" spc="32" dirty="0">
                <a:solidFill>
                  <a:srgbClr val="000000"/>
                </a:solidFill>
                <a:latin typeface="Belleza"/>
              </a:rPr>
              <a:t> </a:t>
            </a:r>
            <a:r>
              <a:rPr lang="en-US" sz="3200" spc="32" dirty="0" err="1">
                <a:solidFill>
                  <a:srgbClr val="000000"/>
                </a:solidFill>
                <a:latin typeface="Belleza"/>
              </a:rPr>
              <a:t>раднику</a:t>
            </a:r>
            <a:r>
              <a:rPr lang="sr-Cyrl-RS" sz="3200" spc="32" dirty="0">
                <a:solidFill>
                  <a:srgbClr val="000000"/>
                </a:solidFill>
                <a:latin typeface="Belleza"/>
              </a:rPr>
              <a:t>,</a:t>
            </a:r>
            <a:r>
              <a:rPr lang="en-US" sz="3200" spc="32" dirty="0">
                <a:solidFill>
                  <a:srgbClr val="000000"/>
                </a:solidFill>
                <a:latin typeface="Belleza"/>
              </a:rPr>
              <a:t> а 33</a:t>
            </a:r>
            <a:r>
              <a:rPr lang="sr-Cyrl-RS" sz="3200" spc="32" dirty="0">
                <a:solidFill>
                  <a:srgbClr val="000000"/>
                </a:solidFill>
                <a:latin typeface="Belleza"/>
              </a:rPr>
              <a:t>.</a:t>
            </a:r>
            <a:r>
              <a:rPr lang="en-US" sz="3200" spc="32" dirty="0">
                <a:solidFill>
                  <a:srgbClr val="000000"/>
                </a:solidFill>
                <a:latin typeface="Belleza"/>
              </a:rPr>
              <a:t>1% </a:t>
            </a:r>
            <a:r>
              <a:rPr lang="en-US" sz="3200" spc="32" dirty="0" err="1">
                <a:solidFill>
                  <a:srgbClr val="000000"/>
                </a:solidFill>
                <a:latin typeface="Belleza"/>
              </a:rPr>
              <a:t>би</a:t>
            </a:r>
            <a:r>
              <a:rPr lang="en-US" sz="3200" spc="32" dirty="0">
                <a:solidFill>
                  <a:srgbClr val="000000"/>
                </a:solidFill>
                <a:latin typeface="Belleza"/>
              </a:rPr>
              <a:t> </a:t>
            </a:r>
            <a:r>
              <a:rPr lang="en-US" sz="3200" spc="32" dirty="0" err="1">
                <a:solidFill>
                  <a:srgbClr val="000000"/>
                </a:solidFill>
                <a:latin typeface="Belleza"/>
              </a:rPr>
              <a:t>размислило</a:t>
            </a:r>
            <a:r>
              <a:rPr lang="en-US" sz="3200" spc="32" dirty="0">
                <a:solidFill>
                  <a:srgbClr val="000000"/>
                </a:solidFill>
                <a:latin typeface="Belleza"/>
              </a:rPr>
              <a:t>.</a:t>
            </a:r>
          </a:p>
          <a:p>
            <a:pPr>
              <a:lnSpc>
                <a:spcPts val="6400"/>
              </a:lnSpc>
            </a:pPr>
            <a:r>
              <a:rPr lang="en-US" sz="3200" spc="32" dirty="0" err="1">
                <a:solidFill>
                  <a:srgbClr val="000000"/>
                </a:solidFill>
                <a:latin typeface="Belleza"/>
              </a:rPr>
              <a:t>Још</a:t>
            </a:r>
            <a:r>
              <a:rPr lang="en-US" sz="3200" spc="32" dirty="0">
                <a:solidFill>
                  <a:srgbClr val="000000"/>
                </a:solidFill>
                <a:latin typeface="Belleza"/>
              </a:rPr>
              <a:t> </a:t>
            </a:r>
            <a:r>
              <a:rPr lang="en-US" sz="3200" spc="32" dirty="0" err="1">
                <a:solidFill>
                  <a:srgbClr val="000000"/>
                </a:solidFill>
                <a:latin typeface="Belleza"/>
              </a:rPr>
              <a:t>један</a:t>
            </a:r>
            <a:r>
              <a:rPr lang="en-US" sz="3200" spc="32" dirty="0">
                <a:solidFill>
                  <a:srgbClr val="000000"/>
                </a:solidFill>
                <a:latin typeface="Belleza"/>
              </a:rPr>
              <a:t> </a:t>
            </a:r>
            <a:r>
              <a:rPr lang="en-US" sz="3200" spc="32" dirty="0" err="1">
                <a:solidFill>
                  <a:srgbClr val="000000"/>
                </a:solidFill>
                <a:latin typeface="Belleza"/>
              </a:rPr>
              <a:t>податак</a:t>
            </a:r>
            <a:r>
              <a:rPr lang="en-US" sz="3200" spc="32" dirty="0">
                <a:solidFill>
                  <a:srgbClr val="000000"/>
                </a:solidFill>
                <a:latin typeface="Belleza"/>
              </a:rPr>
              <a:t> </a:t>
            </a:r>
            <a:r>
              <a:rPr lang="en-US" sz="3200" spc="32" dirty="0" err="1">
                <a:solidFill>
                  <a:srgbClr val="000000"/>
                </a:solidFill>
                <a:latin typeface="Belleza"/>
              </a:rPr>
              <a:t>који</a:t>
            </a:r>
            <a:r>
              <a:rPr lang="en-US" sz="3200" spc="32" dirty="0">
                <a:solidFill>
                  <a:srgbClr val="000000"/>
                </a:solidFill>
                <a:latin typeface="Belleza"/>
              </a:rPr>
              <a:t> </a:t>
            </a:r>
            <a:r>
              <a:rPr lang="en-US" sz="3200" spc="32" dirty="0" err="1">
                <a:solidFill>
                  <a:srgbClr val="000000"/>
                </a:solidFill>
                <a:latin typeface="Belleza"/>
              </a:rPr>
              <a:t>нам</a:t>
            </a:r>
            <a:r>
              <a:rPr lang="en-US" sz="3200" spc="32" dirty="0">
                <a:solidFill>
                  <a:srgbClr val="000000"/>
                </a:solidFill>
                <a:latin typeface="Belleza"/>
              </a:rPr>
              <a:t> </a:t>
            </a:r>
            <a:r>
              <a:rPr lang="en-US" sz="3200" spc="32" dirty="0" err="1">
                <a:solidFill>
                  <a:srgbClr val="000000"/>
                </a:solidFill>
                <a:latin typeface="Belleza"/>
              </a:rPr>
              <a:t>може</a:t>
            </a:r>
            <a:r>
              <a:rPr lang="en-US" sz="3200" spc="32" dirty="0">
                <a:solidFill>
                  <a:srgbClr val="000000"/>
                </a:solidFill>
                <a:latin typeface="Belleza"/>
              </a:rPr>
              <a:t> </a:t>
            </a:r>
            <a:r>
              <a:rPr lang="en-US" sz="3200" spc="32" dirty="0" err="1">
                <a:solidFill>
                  <a:srgbClr val="000000"/>
                </a:solidFill>
                <a:latin typeface="Belleza"/>
              </a:rPr>
              <a:t>помоћи</a:t>
            </a:r>
            <a:r>
              <a:rPr lang="en-US" sz="3200" spc="32" dirty="0">
                <a:solidFill>
                  <a:srgbClr val="000000"/>
                </a:solidFill>
                <a:latin typeface="Belleza"/>
              </a:rPr>
              <a:t> </a:t>
            </a:r>
            <a:r>
              <a:rPr lang="en-US" sz="3200" spc="32" dirty="0" err="1">
                <a:solidFill>
                  <a:srgbClr val="000000"/>
                </a:solidFill>
                <a:latin typeface="Belleza"/>
              </a:rPr>
              <a:t>да</a:t>
            </a:r>
            <a:r>
              <a:rPr lang="en-US" sz="3200" spc="32" dirty="0">
                <a:solidFill>
                  <a:srgbClr val="000000"/>
                </a:solidFill>
                <a:latin typeface="Belleza"/>
              </a:rPr>
              <a:t> </a:t>
            </a:r>
            <a:r>
              <a:rPr lang="en-US" sz="3200" spc="32" dirty="0" err="1">
                <a:solidFill>
                  <a:srgbClr val="000000"/>
                </a:solidFill>
                <a:latin typeface="Belleza"/>
              </a:rPr>
              <a:t>се</a:t>
            </a:r>
            <a:r>
              <a:rPr lang="en-US" sz="3200" spc="32" dirty="0">
                <a:solidFill>
                  <a:srgbClr val="000000"/>
                </a:solidFill>
                <a:latin typeface="Belleza"/>
              </a:rPr>
              <a:t> </a:t>
            </a:r>
            <a:r>
              <a:rPr lang="en-US" sz="3200" spc="32" dirty="0" err="1">
                <a:solidFill>
                  <a:srgbClr val="000000"/>
                </a:solidFill>
                <a:latin typeface="Belleza"/>
              </a:rPr>
              <a:t>запитамо</a:t>
            </a:r>
            <a:r>
              <a:rPr lang="en-US" sz="3200" spc="32" dirty="0">
                <a:solidFill>
                  <a:srgbClr val="000000"/>
                </a:solidFill>
                <a:latin typeface="Belleza"/>
              </a:rPr>
              <a:t> </a:t>
            </a:r>
            <a:r>
              <a:rPr lang="en-US" sz="3200" spc="32" dirty="0" err="1">
                <a:solidFill>
                  <a:srgbClr val="000000"/>
                </a:solidFill>
                <a:latin typeface="Belleza"/>
              </a:rPr>
              <a:t>где</a:t>
            </a:r>
            <a:r>
              <a:rPr lang="en-US" sz="3200" spc="32" dirty="0">
                <a:solidFill>
                  <a:srgbClr val="000000"/>
                </a:solidFill>
                <a:latin typeface="Belleza"/>
              </a:rPr>
              <a:t> </a:t>
            </a:r>
            <a:r>
              <a:rPr lang="en-US" sz="3200" spc="32" dirty="0" err="1">
                <a:solidFill>
                  <a:srgbClr val="000000"/>
                </a:solidFill>
                <a:latin typeface="Belleza"/>
              </a:rPr>
              <a:t>грешимо</a:t>
            </a:r>
            <a:r>
              <a:rPr lang="en-US" sz="3200" spc="32" dirty="0">
                <a:solidFill>
                  <a:srgbClr val="000000"/>
                </a:solidFill>
                <a:latin typeface="Belleza"/>
              </a:rPr>
              <a:t> и </a:t>
            </a:r>
            <a:r>
              <a:rPr lang="en-US" sz="3200" spc="32" dirty="0" err="1">
                <a:solidFill>
                  <a:srgbClr val="000000"/>
                </a:solidFill>
                <a:latin typeface="Belleza"/>
              </a:rPr>
              <a:t>побољшамо</a:t>
            </a:r>
            <a:r>
              <a:rPr lang="en-US" sz="3200" spc="32" dirty="0">
                <a:solidFill>
                  <a:srgbClr val="000000"/>
                </a:solidFill>
                <a:latin typeface="Belleza"/>
              </a:rPr>
              <a:t> </a:t>
            </a:r>
            <a:r>
              <a:rPr lang="en-US" sz="3200" spc="32" dirty="0" err="1">
                <a:solidFill>
                  <a:srgbClr val="000000"/>
                </a:solidFill>
                <a:latin typeface="Belleza"/>
              </a:rPr>
              <a:t>своју</a:t>
            </a:r>
            <a:r>
              <a:rPr lang="en-US" sz="3200" spc="32" dirty="0">
                <a:solidFill>
                  <a:srgbClr val="000000"/>
                </a:solidFill>
                <a:latin typeface="Belleza"/>
              </a:rPr>
              <a:t> </a:t>
            </a:r>
            <a:r>
              <a:rPr lang="en-US" sz="3200" spc="32" dirty="0" err="1">
                <a:solidFill>
                  <a:srgbClr val="000000"/>
                </a:solidFill>
                <a:latin typeface="Belleza"/>
              </a:rPr>
              <a:t>праксу</a:t>
            </a:r>
            <a:r>
              <a:rPr lang="en-US" sz="3200" spc="32" dirty="0">
                <a:solidFill>
                  <a:srgbClr val="000000"/>
                </a:solidFill>
                <a:latin typeface="Belleza"/>
              </a:rPr>
              <a:t> </a:t>
            </a:r>
            <a:r>
              <a:rPr lang="en-US" sz="3200" spc="32" dirty="0" err="1">
                <a:solidFill>
                  <a:srgbClr val="000000"/>
                </a:solidFill>
                <a:latin typeface="Belleza"/>
              </a:rPr>
              <a:t>је</a:t>
            </a:r>
            <a:r>
              <a:rPr lang="en-US" sz="3200" spc="32" dirty="0">
                <a:solidFill>
                  <a:srgbClr val="000000"/>
                </a:solidFill>
                <a:latin typeface="Belleza"/>
              </a:rPr>
              <a:t> </a:t>
            </a:r>
            <a:r>
              <a:rPr lang="en-US" sz="3200" spc="32" dirty="0" err="1">
                <a:solidFill>
                  <a:srgbClr val="000000"/>
                </a:solidFill>
                <a:latin typeface="Belleza"/>
              </a:rPr>
              <a:t>да</a:t>
            </a:r>
            <a:r>
              <a:rPr lang="en-US" sz="3200" spc="32" dirty="0">
                <a:solidFill>
                  <a:srgbClr val="000000"/>
                </a:solidFill>
                <a:latin typeface="Belleza"/>
              </a:rPr>
              <a:t> </a:t>
            </a:r>
            <a:r>
              <a:rPr lang="en-US" sz="3200" spc="32" dirty="0" err="1">
                <a:solidFill>
                  <a:srgbClr val="000000"/>
                </a:solidFill>
                <a:latin typeface="Belleza"/>
              </a:rPr>
              <a:t>највећи</a:t>
            </a:r>
            <a:r>
              <a:rPr lang="en-US" sz="3200" spc="32" dirty="0">
                <a:solidFill>
                  <a:srgbClr val="000000"/>
                </a:solidFill>
                <a:latin typeface="Belleza"/>
              </a:rPr>
              <a:t> </a:t>
            </a:r>
            <a:r>
              <a:rPr lang="en-US" sz="3200" spc="32" dirty="0" err="1">
                <a:solidFill>
                  <a:srgbClr val="000000"/>
                </a:solidFill>
                <a:latin typeface="Belleza"/>
              </a:rPr>
              <a:t>број</a:t>
            </a:r>
            <a:r>
              <a:rPr lang="en-US" sz="3200" spc="32" dirty="0">
                <a:solidFill>
                  <a:srgbClr val="000000"/>
                </a:solidFill>
                <a:latin typeface="Belleza"/>
              </a:rPr>
              <a:t> </a:t>
            </a:r>
            <a:r>
              <a:rPr lang="en-US" sz="3200" spc="32" dirty="0" err="1">
                <a:solidFill>
                  <a:srgbClr val="000000"/>
                </a:solidFill>
                <a:latin typeface="Belleza"/>
              </a:rPr>
              <a:t>испитаника</a:t>
            </a:r>
            <a:r>
              <a:rPr lang="en-US" sz="3200" spc="32" dirty="0">
                <a:solidFill>
                  <a:srgbClr val="000000"/>
                </a:solidFill>
                <a:latin typeface="Belleza"/>
              </a:rPr>
              <a:t>, </a:t>
            </a:r>
            <a:r>
              <a:rPr lang="en-US" sz="3200" spc="32" dirty="0" err="1">
                <a:solidFill>
                  <a:srgbClr val="000000"/>
                </a:solidFill>
                <a:latin typeface="Belleza"/>
              </a:rPr>
              <a:t>од</a:t>
            </a:r>
            <a:r>
              <a:rPr lang="en-US" sz="3200" spc="32" dirty="0">
                <a:solidFill>
                  <a:srgbClr val="000000"/>
                </a:solidFill>
                <a:latin typeface="Belleza"/>
              </a:rPr>
              <a:t> </a:t>
            </a:r>
            <a:r>
              <a:rPr lang="en-US" sz="3200" spc="32" dirty="0" err="1">
                <a:solidFill>
                  <a:srgbClr val="000000"/>
                </a:solidFill>
                <a:latin typeface="Belleza"/>
              </a:rPr>
              <a:t>пону</a:t>
            </a:r>
            <a:r>
              <a:rPr lang="sr-Cyrl-RS" sz="3200" spc="32" dirty="0">
                <a:solidFill>
                  <a:srgbClr val="000000"/>
                </a:solidFill>
                <a:latin typeface="Belleza"/>
              </a:rPr>
              <a:t>ђ</a:t>
            </a:r>
            <a:r>
              <a:rPr lang="en-US" sz="3200" spc="32" dirty="0" err="1">
                <a:solidFill>
                  <a:srgbClr val="000000"/>
                </a:solidFill>
                <a:latin typeface="Belleza"/>
              </a:rPr>
              <a:t>ених</a:t>
            </a:r>
            <a:r>
              <a:rPr lang="en-US" sz="3200" spc="32" dirty="0">
                <a:solidFill>
                  <a:srgbClr val="000000"/>
                </a:solidFill>
                <a:latin typeface="Belleza"/>
              </a:rPr>
              <a:t> </a:t>
            </a:r>
            <a:r>
              <a:rPr lang="en-US" sz="3200" spc="32" dirty="0" err="1">
                <a:solidFill>
                  <a:srgbClr val="000000"/>
                </a:solidFill>
                <a:latin typeface="Belleza"/>
              </a:rPr>
              <a:t>одговора</a:t>
            </a:r>
            <a:r>
              <a:rPr lang="en-US" sz="3200" spc="32" dirty="0">
                <a:solidFill>
                  <a:srgbClr val="000000"/>
                </a:solidFill>
                <a:latin typeface="Belleza"/>
              </a:rPr>
              <a:t> </a:t>
            </a:r>
            <a:r>
              <a:rPr lang="en-US" sz="3200" spc="32" dirty="0" err="1">
                <a:solidFill>
                  <a:srgbClr val="000000"/>
                </a:solidFill>
                <a:latin typeface="Belleza"/>
              </a:rPr>
              <a:t>шта</a:t>
            </a:r>
            <a:r>
              <a:rPr lang="en-US" sz="3200" spc="32" dirty="0">
                <a:solidFill>
                  <a:srgbClr val="000000"/>
                </a:solidFill>
                <a:latin typeface="Belleza"/>
              </a:rPr>
              <a:t> </a:t>
            </a:r>
            <a:r>
              <a:rPr lang="en-US" sz="3200" spc="32" dirty="0" err="1">
                <a:solidFill>
                  <a:srgbClr val="000000"/>
                </a:solidFill>
                <a:latin typeface="Belleza"/>
              </a:rPr>
              <a:t>би</a:t>
            </a:r>
            <a:r>
              <a:rPr lang="en-US" sz="3200" spc="32" dirty="0">
                <a:solidFill>
                  <a:srgbClr val="000000"/>
                </a:solidFill>
                <a:latin typeface="Belleza"/>
              </a:rPr>
              <a:t> </a:t>
            </a:r>
            <a:r>
              <a:rPr lang="en-US" sz="3200" spc="32" dirty="0" err="1">
                <a:solidFill>
                  <a:srgbClr val="000000"/>
                </a:solidFill>
                <a:latin typeface="Belleza"/>
              </a:rPr>
              <a:t>побољшао</a:t>
            </a:r>
            <a:r>
              <a:rPr lang="en-US" sz="3200" spc="32" dirty="0">
                <a:solidFill>
                  <a:srgbClr val="000000"/>
                </a:solidFill>
                <a:latin typeface="Belleza"/>
              </a:rPr>
              <a:t> у </a:t>
            </a:r>
            <a:r>
              <a:rPr lang="en-US" sz="3200" spc="32" dirty="0" err="1">
                <a:solidFill>
                  <a:srgbClr val="000000"/>
                </a:solidFill>
                <a:latin typeface="Belleza"/>
              </a:rPr>
              <a:t>раду</a:t>
            </a:r>
            <a:r>
              <a:rPr lang="en-US" sz="3200" spc="32" dirty="0">
                <a:solidFill>
                  <a:srgbClr val="000000"/>
                </a:solidFill>
                <a:latin typeface="Belleza"/>
              </a:rPr>
              <a:t>, </a:t>
            </a:r>
            <a:r>
              <a:rPr lang="sr-Cyrl-RS" sz="3200" spc="32" dirty="0">
                <a:solidFill>
                  <a:srgbClr val="000000"/>
                </a:solidFill>
                <a:latin typeface="Belleza"/>
              </a:rPr>
              <a:t>изабрао је</a:t>
            </a:r>
            <a:r>
              <a:rPr lang="en-US" sz="3200" spc="32" dirty="0" err="1">
                <a:solidFill>
                  <a:srgbClr val="000000"/>
                </a:solidFill>
                <a:latin typeface="Belleza"/>
              </a:rPr>
              <a:t>супротстављање</a:t>
            </a:r>
            <a:r>
              <a:rPr lang="en-US" sz="3200" spc="32" dirty="0">
                <a:solidFill>
                  <a:srgbClr val="000000"/>
                </a:solidFill>
                <a:latin typeface="Belleza"/>
              </a:rPr>
              <a:t> </a:t>
            </a:r>
            <a:r>
              <a:rPr lang="en-US" sz="3200" spc="32" dirty="0" err="1">
                <a:solidFill>
                  <a:srgbClr val="000000"/>
                </a:solidFill>
                <a:latin typeface="Belleza"/>
              </a:rPr>
              <a:t>дискриминацији</a:t>
            </a:r>
            <a:r>
              <a:rPr lang="en-US" sz="3200" spc="32" dirty="0">
                <a:solidFill>
                  <a:srgbClr val="000000"/>
                </a:solidFill>
                <a:latin typeface="Belleza"/>
              </a:rPr>
              <a:t> и </a:t>
            </a:r>
            <a:r>
              <a:rPr lang="en-US" sz="3200" spc="32" dirty="0" err="1">
                <a:solidFill>
                  <a:srgbClr val="000000"/>
                </a:solidFill>
                <a:latin typeface="Belleza"/>
              </a:rPr>
              <a:t>корупцији</a:t>
            </a:r>
            <a:r>
              <a:rPr lang="en-US" sz="3200" spc="32" dirty="0">
                <a:solidFill>
                  <a:srgbClr val="000000"/>
                </a:solidFill>
                <a:latin typeface="Belleza"/>
              </a:rPr>
              <a:t> 25</a:t>
            </a:r>
            <a:r>
              <a:rPr lang="sr-Cyrl-RS" sz="3200" spc="32" dirty="0">
                <a:solidFill>
                  <a:srgbClr val="000000"/>
                </a:solidFill>
                <a:latin typeface="Belleza"/>
              </a:rPr>
              <a:t>.</a:t>
            </a:r>
            <a:r>
              <a:rPr lang="en-US" sz="3200" spc="32" dirty="0">
                <a:solidFill>
                  <a:srgbClr val="000000"/>
                </a:solidFill>
                <a:latin typeface="Belleza"/>
              </a:rPr>
              <a:t>9%</a:t>
            </a:r>
            <a:r>
              <a:rPr lang="sr-Cyrl-RS" sz="3200" spc="32" dirty="0">
                <a:solidFill>
                  <a:srgbClr val="000000"/>
                </a:solidFill>
                <a:latin typeface="Belleza"/>
              </a:rPr>
              <a:t>, док</a:t>
            </a:r>
            <a:r>
              <a:rPr lang="en-US" sz="3200" spc="32" dirty="0">
                <a:solidFill>
                  <a:srgbClr val="000000"/>
                </a:solidFill>
                <a:latin typeface="Belleza"/>
              </a:rPr>
              <a:t> 21</a:t>
            </a:r>
            <a:r>
              <a:rPr lang="sr-Cyrl-RS" sz="3200" spc="32" dirty="0">
                <a:solidFill>
                  <a:srgbClr val="000000"/>
                </a:solidFill>
                <a:latin typeface="Belleza"/>
              </a:rPr>
              <a:t>.</a:t>
            </a:r>
            <a:r>
              <a:rPr lang="en-US" sz="3200" spc="32" dirty="0">
                <a:solidFill>
                  <a:srgbClr val="000000"/>
                </a:solidFill>
                <a:latin typeface="Belleza"/>
              </a:rPr>
              <a:t>1% </a:t>
            </a:r>
            <a:r>
              <a:rPr lang="en-US" sz="3200" spc="32" dirty="0" err="1">
                <a:solidFill>
                  <a:srgbClr val="000000"/>
                </a:solidFill>
                <a:latin typeface="Belleza"/>
              </a:rPr>
              <a:t>сматра</a:t>
            </a:r>
            <a:r>
              <a:rPr lang="en-US" sz="3200" spc="32" dirty="0">
                <a:solidFill>
                  <a:srgbClr val="000000"/>
                </a:solidFill>
                <a:latin typeface="Belleza"/>
              </a:rPr>
              <a:t> </a:t>
            </a:r>
            <a:r>
              <a:rPr lang="en-US" sz="3200" spc="32" dirty="0" err="1">
                <a:solidFill>
                  <a:srgbClr val="000000"/>
                </a:solidFill>
                <a:latin typeface="Belleza"/>
              </a:rPr>
              <a:t>да</a:t>
            </a:r>
            <a:r>
              <a:rPr lang="en-US" sz="3200" spc="32" dirty="0">
                <a:solidFill>
                  <a:srgbClr val="000000"/>
                </a:solidFill>
                <a:latin typeface="Belleza"/>
              </a:rPr>
              <a:t> </a:t>
            </a:r>
            <a:r>
              <a:rPr lang="en-US" sz="3200" spc="32" dirty="0" err="1">
                <a:solidFill>
                  <a:srgbClr val="000000"/>
                </a:solidFill>
                <a:latin typeface="Belleza"/>
              </a:rPr>
              <a:t>се</a:t>
            </a:r>
            <a:r>
              <a:rPr lang="en-US" sz="3200" spc="32" dirty="0">
                <a:solidFill>
                  <a:srgbClr val="000000"/>
                </a:solidFill>
                <a:latin typeface="Belleza"/>
              </a:rPr>
              <a:t> </a:t>
            </a:r>
            <a:r>
              <a:rPr lang="en-US" sz="3200" spc="32" dirty="0" err="1">
                <a:solidFill>
                  <a:srgbClr val="000000"/>
                </a:solidFill>
                <a:latin typeface="Belleza"/>
              </a:rPr>
              <a:t>треба</a:t>
            </a:r>
            <a:r>
              <a:rPr lang="en-US" sz="3200" spc="32" dirty="0">
                <a:solidFill>
                  <a:srgbClr val="000000"/>
                </a:solidFill>
                <a:latin typeface="Belleza"/>
              </a:rPr>
              <a:t> </a:t>
            </a:r>
            <a:r>
              <a:rPr lang="en-US" sz="3200" spc="32" dirty="0" err="1">
                <a:solidFill>
                  <a:srgbClr val="000000"/>
                </a:solidFill>
                <a:latin typeface="Belleza"/>
              </a:rPr>
              <a:t>побољшати</a:t>
            </a:r>
            <a:r>
              <a:rPr lang="en-US" sz="3200" spc="32" dirty="0">
                <a:solidFill>
                  <a:srgbClr val="000000"/>
                </a:solidFill>
                <a:latin typeface="Belleza"/>
              </a:rPr>
              <a:t> </a:t>
            </a:r>
            <a:r>
              <a:rPr lang="en-US" sz="3200" spc="32" dirty="0" err="1">
                <a:solidFill>
                  <a:srgbClr val="000000"/>
                </a:solidFill>
                <a:latin typeface="Belleza"/>
              </a:rPr>
              <a:t>посвећеност</a:t>
            </a:r>
            <a:r>
              <a:rPr lang="en-US" sz="3200" spc="32" dirty="0">
                <a:solidFill>
                  <a:srgbClr val="000000"/>
                </a:solidFill>
                <a:latin typeface="Belleza"/>
              </a:rPr>
              <a:t> </a:t>
            </a:r>
            <a:r>
              <a:rPr lang="en-US" sz="3200" spc="32" dirty="0" err="1">
                <a:solidFill>
                  <a:srgbClr val="000000"/>
                </a:solidFill>
                <a:latin typeface="Belleza"/>
              </a:rPr>
              <a:t>добробити</a:t>
            </a:r>
            <a:r>
              <a:rPr lang="en-US" sz="3200" spc="32" dirty="0">
                <a:solidFill>
                  <a:srgbClr val="000000"/>
                </a:solidFill>
                <a:latin typeface="Belleza"/>
              </a:rPr>
              <a:t> </a:t>
            </a:r>
            <a:r>
              <a:rPr lang="en-US" sz="3200" spc="32" dirty="0" err="1">
                <a:solidFill>
                  <a:srgbClr val="000000"/>
                </a:solidFill>
                <a:latin typeface="Belleza"/>
              </a:rPr>
              <a:t>корисника</a:t>
            </a:r>
            <a:r>
              <a:rPr lang="en-US" sz="3200" spc="32" dirty="0">
                <a:solidFill>
                  <a:srgbClr val="000000"/>
                </a:solidFill>
                <a:latin typeface="Belleza"/>
              </a:rPr>
              <a:t>.</a:t>
            </a:r>
          </a:p>
        </p:txBody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id="{79D05451-0315-4EAB-AC09-0F2B58C461B4}"/>
              </a:ext>
            </a:extLst>
          </p:cNvPr>
          <p:cNvSpPr txBox="1"/>
          <p:nvPr/>
        </p:nvSpPr>
        <p:spPr>
          <a:xfrm rot="336691">
            <a:off x="601717" y="1334251"/>
            <a:ext cx="5615157" cy="12955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597"/>
              </a:lnSpc>
            </a:pPr>
            <a:r>
              <a:rPr lang="en-US" sz="7569" spc="75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morant Garamond Medium Bold"/>
              </a:rPr>
              <a:t>ЗАКЉУЧАК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DE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931242" y="2245985"/>
            <a:ext cx="11649532" cy="4826294"/>
            <a:chOff x="0" y="0"/>
            <a:chExt cx="8849066" cy="366608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849067" cy="3666087"/>
            </a:xfrm>
            <a:custGeom>
              <a:avLst/>
              <a:gdLst/>
              <a:ahLst/>
              <a:cxnLst/>
              <a:rect l="l" t="t" r="r" b="b"/>
              <a:pathLst>
                <a:path w="8849067" h="3666087">
                  <a:moveTo>
                    <a:pt x="8724606" y="3666087"/>
                  </a:moveTo>
                  <a:lnTo>
                    <a:pt x="124460" y="3666087"/>
                  </a:lnTo>
                  <a:cubicBezTo>
                    <a:pt x="55880" y="3666087"/>
                    <a:pt x="0" y="3610207"/>
                    <a:pt x="0" y="354162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8724606" y="0"/>
                  </a:lnTo>
                  <a:cubicBezTo>
                    <a:pt x="8793187" y="0"/>
                    <a:pt x="8849067" y="55880"/>
                    <a:pt x="8849067" y="124460"/>
                  </a:cubicBezTo>
                  <a:lnTo>
                    <a:pt x="8849067" y="3541627"/>
                  </a:lnTo>
                  <a:cubicBezTo>
                    <a:pt x="8849067" y="3610207"/>
                    <a:pt x="8793187" y="3666087"/>
                    <a:pt x="8724606" y="3666087"/>
                  </a:cubicBezTo>
                  <a:close/>
                </a:path>
              </a:pathLst>
            </a:custGeom>
            <a:solidFill>
              <a:srgbClr val="698FFE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553416" y="166331"/>
            <a:ext cx="9277191" cy="17065068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7210901" y="2466593"/>
            <a:ext cx="10048399" cy="43601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800"/>
              </a:lnSpc>
            </a:pPr>
            <a:r>
              <a:rPr lang="en-US" sz="3400" spc="34" dirty="0" err="1">
                <a:solidFill>
                  <a:srgbClr val="000000"/>
                </a:solidFill>
                <a:latin typeface="Belleza"/>
              </a:rPr>
              <a:t>Такође</a:t>
            </a:r>
            <a:r>
              <a:rPr lang="en-US" sz="3400" spc="34" dirty="0">
                <a:solidFill>
                  <a:srgbClr val="000000"/>
                </a:solidFill>
                <a:latin typeface="Belleza"/>
              </a:rPr>
              <a:t> </a:t>
            </a:r>
            <a:r>
              <a:rPr lang="en-US" sz="3400" spc="34" dirty="0" err="1">
                <a:solidFill>
                  <a:srgbClr val="000000"/>
                </a:solidFill>
                <a:latin typeface="Belleza"/>
              </a:rPr>
              <a:t>из</a:t>
            </a:r>
            <a:r>
              <a:rPr lang="en-US" sz="3400" spc="34" dirty="0">
                <a:solidFill>
                  <a:srgbClr val="000000"/>
                </a:solidFill>
                <a:latin typeface="Belleza"/>
              </a:rPr>
              <a:t> </a:t>
            </a:r>
            <a:r>
              <a:rPr lang="en-US" sz="3400" spc="34" dirty="0" err="1">
                <a:solidFill>
                  <a:srgbClr val="000000"/>
                </a:solidFill>
                <a:latin typeface="Belleza"/>
              </a:rPr>
              <a:t>овога</a:t>
            </a:r>
            <a:r>
              <a:rPr lang="en-US" sz="3400" spc="34" dirty="0">
                <a:solidFill>
                  <a:srgbClr val="000000"/>
                </a:solidFill>
                <a:latin typeface="Belleza"/>
              </a:rPr>
              <a:t> </a:t>
            </a:r>
            <a:r>
              <a:rPr lang="en-US" sz="3400" spc="34" dirty="0" err="1">
                <a:solidFill>
                  <a:srgbClr val="000000"/>
                </a:solidFill>
                <a:latin typeface="Belleza"/>
              </a:rPr>
              <a:t>смо</a:t>
            </a:r>
            <a:r>
              <a:rPr lang="en-US" sz="3400" spc="34" dirty="0">
                <a:solidFill>
                  <a:srgbClr val="000000"/>
                </a:solidFill>
                <a:latin typeface="Belleza"/>
              </a:rPr>
              <a:t> </a:t>
            </a:r>
            <a:r>
              <a:rPr lang="en-US" sz="3400" spc="34" dirty="0" err="1">
                <a:solidFill>
                  <a:srgbClr val="000000"/>
                </a:solidFill>
                <a:latin typeface="Belleza"/>
              </a:rPr>
              <a:t>научили</a:t>
            </a:r>
            <a:r>
              <a:rPr lang="en-US" sz="3400" spc="34" dirty="0">
                <a:solidFill>
                  <a:srgbClr val="000000"/>
                </a:solidFill>
                <a:latin typeface="Belleza"/>
              </a:rPr>
              <a:t> </a:t>
            </a:r>
            <a:r>
              <a:rPr lang="en-US" sz="3400" spc="34" dirty="0" err="1">
                <a:solidFill>
                  <a:srgbClr val="000000"/>
                </a:solidFill>
                <a:latin typeface="Belleza"/>
              </a:rPr>
              <a:t>да</a:t>
            </a:r>
            <a:r>
              <a:rPr lang="en-US" sz="3400" spc="34" dirty="0">
                <a:solidFill>
                  <a:srgbClr val="000000"/>
                </a:solidFill>
                <a:latin typeface="Belleza"/>
              </a:rPr>
              <a:t> </a:t>
            </a:r>
            <a:r>
              <a:rPr lang="en-US" sz="3400" spc="34" dirty="0" err="1">
                <a:solidFill>
                  <a:srgbClr val="000000"/>
                </a:solidFill>
                <a:latin typeface="Belleza"/>
              </a:rPr>
              <a:t>треба</a:t>
            </a:r>
            <a:r>
              <a:rPr lang="en-US" sz="3400" spc="34" dirty="0">
                <a:solidFill>
                  <a:srgbClr val="000000"/>
                </a:solidFill>
                <a:latin typeface="Belleza"/>
              </a:rPr>
              <a:t> </a:t>
            </a:r>
            <a:r>
              <a:rPr lang="en-US" sz="3400" spc="34" dirty="0" err="1">
                <a:solidFill>
                  <a:srgbClr val="000000"/>
                </a:solidFill>
                <a:latin typeface="Belleza"/>
              </a:rPr>
              <a:t>радити</a:t>
            </a:r>
            <a:r>
              <a:rPr lang="en-US" sz="3400" spc="34" dirty="0">
                <a:solidFill>
                  <a:srgbClr val="000000"/>
                </a:solidFill>
                <a:latin typeface="Belleza"/>
              </a:rPr>
              <a:t> </a:t>
            </a:r>
            <a:r>
              <a:rPr lang="en-US" sz="3400" spc="34" dirty="0" err="1">
                <a:solidFill>
                  <a:srgbClr val="000000"/>
                </a:solidFill>
                <a:latin typeface="Belleza"/>
              </a:rPr>
              <a:t>на</a:t>
            </a:r>
            <a:r>
              <a:rPr lang="en-US" sz="3400" spc="34" dirty="0">
                <a:solidFill>
                  <a:srgbClr val="000000"/>
                </a:solidFill>
                <a:latin typeface="Belleza"/>
              </a:rPr>
              <a:t> </a:t>
            </a:r>
            <a:r>
              <a:rPr lang="en-US" sz="3400" spc="34" dirty="0" err="1">
                <a:solidFill>
                  <a:srgbClr val="000000"/>
                </a:solidFill>
                <a:latin typeface="Belleza"/>
              </a:rPr>
              <a:t>побољшању</a:t>
            </a:r>
            <a:r>
              <a:rPr lang="en-US" sz="3400" spc="34" dirty="0">
                <a:solidFill>
                  <a:srgbClr val="000000"/>
                </a:solidFill>
                <a:latin typeface="Belleza"/>
              </a:rPr>
              <a:t> </a:t>
            </a:r>
            <a:r>
              <a:rPr lang="en-US" sz="3400" spc="34" dirty="0" err="1">
                <a:solidFill>
                  <a:srgbClr val="000000"/>
                </a:solidFill>
                <a:latin typeface="Belleza"/>
              </a:rPr>
              <a:t>медијске</a:t>
            </a:r>
            <a:r>
              <a:rPr lang="en-US" sz="3400" spc="34" dirty="0">
                <a:solidFill>
                  <a:srgbClr val="000000"/>
                </a:solidFill>
                <a:latin typeface="Belleza"/>
              </a:rPr>
              <a:t> </a:t>
            </a:r>
            <a:r>
              <a:rPr lang="en-US" sz="3400" spc="34" dirty="0" err="1">
                <a:solidFill>
                  <a:srgbClr val="000000"/>
                </a:solidFill>
                <a:latin typeface="Belleza"/>
              </a:rPr>
              <a:t>слике</a:t>
            </a:r>
            <a:r>
              <a:rPr lang="en-US" sz="3400" spc="34" dirty="0">
                <a:solidFill>
                  <a:srgbClr val="000000"/>
                </a:solidFill>
                <a:latin typeface="Belleza"/>
              </a:rPr>
              <a:t> о </a:t>
            </a:r>
            <a:r>
              <a:rPr lang="en-US" sz="3400" spc="34" dirty="0" err="1">
                <a:solidFill>
                  <a:srgbClr val="000000"/>
                </a:solidFill>
                <a:latin typeface="Belleza"/>
              </a:rPr>
              <a:t>социјалним</a:t>
            </a:r>
            <a:r>
              <a:rPr lang="en-US" sz="3400" spc="34" dirty="0">
                <a:solidFill>
                  <a:srgbClr val="000000"/>
                </a:solidFill>
                <a:latin typeface="Belleza"/>
              </a:rPr>
              <a:t> </a:t>
            </a:r>
            <a:r>
              <a:rPr lang="en-US" sz="3400" spc="34" dirty="0" err="1">
                <a:solidFill>
                  <a:srgbClr val="000000"/>
                </a:solidFill>
                <a:latin typeface="Belleza"/>
              </a:rPr>
              <a:t>радницима</a:t>
            </a:r>
            <a:r>
              <a:rPr lang="en-US" sz="3400" spc="34" dirty="0">
                <a:solidFill>
                  <a:srgbClr val="000000"/>
                </a:solidFill>
                <a:latin typeface="Belleza"/>
              </a:rPr>
              <a:t>, </a:t>
            </a:r>
            <a:r>
              <a:rPr lang="en-US" sz="3400" spc="34" dirty="0" err="1">
                <a:solidFill>
                  <a:srgbClr val="000000"/>
                </a:solidFill>
                <a:latin typeface="Belleza"/>
              </a:rPr>
              <a:t>која</a:t>
            </a:r>
            <a:r>
              <a:rPr lang="en-US" sz="3400" spc="34" dirty="0">
                <a:solidFill>
                  <a:srgbClr val="000000"/>
                </a:solidFill>
                <a:latin typeface="Belleza"/>
              </a:rPr>
              <a:t> </a:t>
            </a:r>
            <a:r>
              <a:rPr lang="en-US" sz="3400" spc="34" dirty="0" err="1">
                <a:solidFill>
                  <a:srgbClr val="000000"/>
                </a:solidFill>
                <a:latin typeface="Belleza"/>
              </a:rPr>
              <a:t>не</a:t>
            </a:r>
            <a:r>
              <a:rPr lang="en-US" sz="3400" spc="34" dirty="0">
                <a:solidFill>
                  <a:srgbClr val="000000"/>
                </a:solidFill>
                <a:latin typeface="Belleza"/>
              </a:rPr>
              <a:t> </a:t>
            </a:r>
            <a:r>
              <a:rPr lang="en-US" sz="3400" spc="34" dirty="0" err="1">
                <a:solidFill>
                  <a:srgbClr val="000000"/>
                </a:solidFill>
                <a:latin typeface="Belleza"/>
              </a:rPr>
              <a:t>би</a:t>
            </a:r>
            <a:r>
              <a:rPr lang="en-US" sz="3400" spc="34" dirty="0">
                <a:solidFill>
                  <a:srgbClr val="000000"/>
                </a:solidFill>
                <a:latin typeface="Belleza"/>
              </a:rPr>
              <a:t> </a:t>
            </a:r>
            <a:r>
              <a:rPr lang="en-US" sz="3400" spc="34" dirty="0" err="1">
                <a:solidFill>
                  <a:srgbClr val="000000"/>
                </a:solidFill>
                <a:latin typeface="Belleza"/>
              </a:rPr>
              <a:t>требал</a:t>
            </a:r>
            <a:r>
              <a:rPr lang="sr-Cyrl-RS" sz="3400" spc="34" dirty="0">
                <a:solidFill>
                  <a:srgbClr val="000000"/>
                </a:solidFill>
                <a:latin typeface="Belleza"/>
              </a:rPr>
              <a:t>о да садржи само </a:t>
            </a:r>
            <a:r>
              <a:rPr lang="en-US" sz="3400" spc="34" dirty="0" err="1">
                <a:solidFill>
                  <a:srgbClr val="000000"/>
                </a:solidFill>
                <a:latin typeface="Belleza"/>
              </a:rPr>
              <a:t>само</a:t>
            </a:r>
            <a:r>
              <a:rPr lang="en-US" sz="3400" spc="34" dirty="0">
                <a:solidFill>
                  <a:srgbClr val="000000"/>
                </a:solidFill>
                <a:latin typeface="Belleza"/>
              </a:rPr>
              <a:t> </a:t>
            </a:r>
            <a:r>
              <a:rPr lang="en-US" sz="3400" spc="34" dirty="0" err="1">
                <a:solidFill>
                  <a:srgbClr val="000000"/>
                </a:solidFill>
                <a:latin typeface="Belleza"/>
              </a:rPr>
              <a:t>лоше</a:t>
            </a:r>
            <a:r>
              <a:rPr lang="sr-Cyrl-RS" sz="3400" spc="34" dirty="0">
                <a:solidFill>
                  <a:srgbClr val="000000"/>
                </a:solidFill>
                <a:latin typeface="Belleza"/>
              </a:rPr>
              <a:t> садржаје</a:t>
            </a:r>
            <a:r>
              <a:rPr lang="en-US" sz="3400" spc="34" dirty="0">
                <a:solidFill>
                  <a:srgbClr val="000000"/>
                </a:solidFill>
                <a:latin typeface="Belleza"/>
              </a:rPr>
              <a:t>, </a:t>
            </a:r>
            <a:r>
              <a:rPr lang="en-US" sz="3400" spc="34" dirty="0" err="1">
                <a:solidFill>
                  <a:srgbClr val="000000"/>
                </a:solidFill>
                <a:latin typeface="Belleza"/>
              </a:rPr>
              <a:t>већ</a:t>
            </a:r>
            <a:r>
              <a:rPr lang="en-US" sz="3400" spc="34" dirty="0">
                <a:solidFill>
                  <a:srgbClr val="000000"/>
                </a:solidFill>
                <a:latin typeface="Belleza"/>
              </a:rPr>
              <a:t> и </a:t>
            </a:r>
            <a:r>
              <a:rPr lang="en-US" sz="3400" spc="34" dirty="0" err="1">
                <a:solidFill>
                  <a:srgbClr val="000000"/>
                </a:solidFill>
                <a:latin typeface="Belleza"/>
              </a:rPr>
              <a:t>добре</a:t>
            </a:r>
            <a:r>
              <a:rPr lang="en-US" sz="3400" spc="34" dirty="0">
                <a:solidFill>
                  <a:srgbClr val="000000"/>
                </a:solidFill>
                <a:latin typeface="Belleza"/>
              </a:rPr>
              <a:t> </a:t>
            </a:r>
            <a:r>
              <a:rPr lang="en-US" sz="3400" spc="34" dirty="0" err="1">
                <a:solidFill>
                  <a:srgbClr val="000000"/>
                </a:solidFill>
                <a:latin typeface="Belleza"/>
              </a:rPr>
              <a:t>стране</a:t>
            </a:r>
            <a:r>
              <a:rPr lang="en-US" sz="3400" spc="34" dirty="0">
                <a:solidFill>
                  <a:srgbClr val="000000"/>
                </a:solidFill>
                <a:latin typeface="Belleza"/>
              </a:rPr>
              <a:t> </a:t>
            </a:r>
            <a:r>
              <a:rPr lang="en-US" sz="3400" spc="34" dirty="0" err="1">
                <a:solidFill>
                  <a:srgbClr val="000000"/>
                </a:solidFill>
                <a:latin typeface="Belleza"/>
              </a:rPr>
              <a:t>ове</a:t>
            </a:r>
            <a:r>
              <a:rPr lang="en-US" sz="3400" spc="34" dirty="0">
                <a:solidFill>
                  <a:srgbClr val="000000"/>
                </a:solidFill>
                <a:latin typeface="Belleza"/>
              </a:rPr>
              <a:t> </a:t>
            </a:r>
            <a:r>
              <a:rPr lang="en-US" sz="3400" spc="34" dirty="0" err="1">
                <a:solidFill>
                  <a:srgbClr val="000000"/>
                </a:solidFill>
                <a:latin typeface="Belleza"/>
              </a:rPr>
              <a:t>професије</a:t>
            </a:r>
            <a:r>
              <a:rPr lang="en-US" sz="3400" spc="34" dirty="0">
                <a:solidFill>
                  <a:srgbClr val="000000"/>
                </a:solidFill>
                <a:latin typeface="Belleza"/>
              </a:rPr>
              <a:t>, </a:t>
            </a:r>
            <a:r>
              <a:rPr lang="en-US" sz="3400" spc="34" dirty="0" err="1">
                <a:solidFill>
                  <a:srgbClr val="000000"/>
                </a:solidFill>
                <a:latin typeface="Belleza"/>
              </a:rPr>
              <a:t>којих</a:t>
            </a:r>
            <a:r>
              <a:rPr lang="en-US" sz="3400" spc="34" dirty="0">
                <a:solidFill>
                  <a:srgbClr val="000000"/>
                </a:solidFill>
                <a:latin typeface="Belleza"/>
              </a:rPr>
              <a:t> и</a:t>
            </a:r>
            <a:r>
              <a:rPr lang="sr-Cyrl-RS" sz="3400" spc="34" dirty="0">
                <a:solidFill>
                  <a:srgbClr val="000000"/>
                </a:solidFill>
                <a:latin typeface="Belleza"/>
              </a:rPr>
              <a:t> </a:t>
            </a:r>
            <a:r>
              <a:rPr lang="en-US" sz="3400" spc="34" dirty="0" err="1">
                <a:solidFill>
                  <a:srgbClr val="000000"/>
                </a:solidFill>
                <a:latin typeface="Belleza"/>
              </a:rPr>
              <a:t>те</a:t>
            </a:r>
            <a:r>
              <a:rPr lang="sr-Cyrl-RS" sz="3400" spc="34" dirty="0">
                <a:solidFill>
                  <a:srgbClr val="000000"/>
                </a:solidFill>
                <a:latin typeface="Belleza"/>
              </a:rPr>
              <a:t> </a:t>
            </a:r>
            <a:r>
              <a:rPr lang="en-US" sz="3400" spc="34" dirty="0" err="1">
                <a:solidFill>
                  <a:srgbClr val="000000"/>
                </a:solidFill>
                <a:latin typeface="Belleza"/>
              </a:rPr>
              <a:t>како</a:t>
            </a:r>
            <a:r>
              <a:rPr lang="en-US" sz="3400" spc="34" dirty="0">
                <a:solidFill>
                  <a:srgbClr val="000000"/>
                </a:solidFill>
                <a:latin typeface="Belleza"/>
              </a:rPr>
              <a:t> </a:t>
            </a:r>
            <a:r>
              <a:rPr lang="en-US" sz="3400" spc="34" dirty="0" err="1">
                <a:solidFill>
                  <a:srgbClr val="000000"/>
                </a:solidFill>
                <a:latin typeface="Belleza"/>
              </a:rPr>
              <a:t>има</a:t>
            </a:r>
            <a:r>
              <a:rPr lang="en-US" sz="3400" spc="34" dirty="0">
                <a:solidFill>
                  <a:srgbClr val="000000"/>
                </a:solidFill>
                <a:latin typeface="Belleza"/>
              </a:rPr>
              <a:t>.</a:t>
            </a:r>
          </a:p>
        </p:txBody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id="{F06AD9EC-9155-4A99-814E-66F576DC544F}"/>
              </a:ext>
            </a:extLst>
          </p:cNvPr>
          <p:cNvSpPr txBox="1"/>
          <p:nvPr/>
        </p:nvSpPr>
        <p:spPr>
          <a:xfrm rot="336691">
            <a:off x="601717" y="1334251"/>
            <a:ext cx="5615157" cy="12955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597"/>
              </a:lnSpc>
            </a:pPr>
            <a:r>
              <a:rPr lang="en-US" sz="7569" spc="75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morant Garamond Medium Bold"/>
              </a:rPr>
              <a:t>ЗАКЉУЧАК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98F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10626912" y="4472669"/>
            <a:ext cx="4930162" cy="4652681"/>
            <a:chOff x="0" y="0"/>
            <a:chExt cx="1481935" cy="139852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81935" cy="1398528"/>
            </a:xfrm>
            <a:custGeom>
              <a:avLst/>
              <a:gdLst/>
              <a:ahLst/>
              <a:cxnLst/>
              <a:rect l="l" t="t" r="r" b="b"/>
              <a:pathLst>
                <a:path w="1481935" h="1398528">
                  <a:moveTo>
                    <a:pt x="1357475" y="1398528"/>
                  </a:moveTo>
                  <a:lnTo>
                    <a:pt x="124460" y="1398528"/>
                  </a:lnTo>
                  <a:cubicBezTo>
                    <a:pt x="55880" y="1398528"/>
                    <a:pt x="0" y="1342648"/>
                    <a:pt x="0" y="127406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357475" y="0"/>
                  </a:lnTo>
                  <a:cubicBezTo>
                    <a:pt x="1426055" y="0"/>
                    <a:pt x="1481935" y="55880"/>
                    <a:pt x="1481935" y="124460"/>
                  </a:cubicBezTo>
                  <a:lnTo>
                    <a:pt x="1481935" y="1274068"/>
                  </a:lnTo>
                  <a:cubicBezTo>
                    <a:pt x="1481935" y="1342648"/>
                    <a:pt x="1426055" y="1398528"/>
                    <a:pt x="1357475" y="1398528"/>
                  </a:cubicBezTo>
                  <a:close/>
                </a:path>
              </a:pathLst>
            </a:custGeom>
            <a:solidFill>
              <a:srgbClr val="FEC8FF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10302978" y="4378388"/>
            <a:ext cx="5578029" cy="45013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320"/>
              </a:lnSpc>
            </a:pPr>
            <a:r>
              <a:rPr lang="en-US" sz="5600" spc="56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morant Garamond Medium Bold"/>
              </a:rPr>
              <a:t>ХВАЛА</a:t>
            </a:r>
          </a:p>
          <a:p>
            <a:pPr algn="ctr">
              <a:lnSpc>
                <a:spcPts val="12320"/>
              </a:lnSpc>
            </a:pPr>
            <a:r>
              <a:rPr lang="en-US" sz="5600" spc="56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morant Garamond Medium Bold"/>
              </a:rPr>
              <a:t>НА</a:t>
            </a:r>
          </a:p>
          <a:p>
            <a:pPr algn="ctr">
              <a:lnSpc>
                <a:spcPts val="12320"/>
              </a:lnSpc>
            </a:pPr>
            <a:r>
              <a:rPr lang="en-US" sz="5600" spc="56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morant Garamond Medium Bold"/>
              </a:rPr>
              <a:t>ПАЖЊИ!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551884" y="3720886"/>
            <a:ext cx="1652078" cy="156496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015583" y="8323440"/>
            <a:ext cx="1500140" cy="1421041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4706204" y="442552"/>
            <a:ext cx="13351275" cy="35679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35"/>
              </a:lnSpc>
            </a:pPr>
            <a:r>
              <a:rPr lang="en-US" sz="6810" spc="68" dirty="0" err="1">
                <a:solidFill>
                  <a:srgbClr val="000000"/>
                </a:solidFill>
                <a:latin typeface="Cormorant Garamond Medium Bold Italics"/>
              </a:rPr>
              <a:t>Студенти</a:t>
            </a:r>
            <a:r>
              <a:rPr lang="en-US" sz="6810" spc="68" dirty="0">
                <a:solidFill>
                  <a:srgbClr val="000000"/>
                </a:solidFill>
                <a:latin typeface="Cormorant Garamond Medium Bold Italics"/>
              </a:rPr>
              <a:t> </a:t>
            </a:r>
            <a:r>
              <a:rPr lang="en-US" sz="6810" spc="68" dirty="0" err="1">
                <a:solidFill>
                  <a:srgbClr val="000000"/>
                </a:solidFill>
                <a:latin typeface="Cormorant Garamond Medium Bold Italics"/>
              </a:rPr>
              <a:t>Социјалне</a:t>
            </a:r>
            <a:r>
              <a:rPr lang="en-US" sz="6810" spc="68" dirty="0">
                <a:solidFill>
                  <a:srgbClr val="000000"/>
                </a:solidFill>
                <a:latin typeface="Cormorant Garamond Medium Bold Italics"/>
              </a:rPr>
              <a:t> </a:t>
            </a:r>
            <a:r>
              <a:rPr lang="en-US" sz="6810" spc="68" dirty="0" err="1">
                <a:solidFill>
                  <a:srgbClr val="000000"/>
                </a:solidFill>
                <a:latin typeface="Cormorant Garamond Medium Bold Italics"/>
              </a:rPr>
              <a:t>политике</a:t>
            </a:r>
            <a:endParaRPr lang="en-US" sz="6810" spc="68" dirty="0">
              <a:solidFill>
                <a:srgbClr val="000000"/>
              </a:solidFill>
              <a:latin typeface="Cormorant Garamond Medium Bold Italics"/>
            </a:endParaRPr>
          </a:p>
          <a:p>
            <a:pPr algn="ctr">
              <a:lnSpc>
                <a:spcPts val="9535"/>
              </a:lnSpc>
            </a:pPr>
            <a:r>
              <a:rPr lang="en-US" sz="6810" spc="68" dirty="0">
                <a:solidFill>
                  <a:srgbClr val="000000"/>
                </a:solidFill>
                <a:latin typeface="Cormorant Garamond Medium Bold Italics"/>
              </a:rPr>
              <a:t>и </a:t>
            </a:r>
            <a:r>
              <a:rPr lang="en-US" sz="6810" spc="68" dirty="0" err="1">
                <a:solidFill>
                  <a:srgbClr val="000000"/>
                </a:solidFill>
                <a:latin typeface="Cormorant Garamond Medium Bold Italics"/>
              </a:rPr>
              <a:t>социјалног</a:t>
            </a:r>
            <a:r>
              <a:rPr lang="en-US" sz="6810" spc="68" dirty="0">
                <a:solidFill>
                  <a:srgbClr val="000000"/>
                </a:solidFill>
                <a:latin typeface="Cormorant Garamond Medium Bold Italics"/>
              </a:rPr>
              <a:t> </a:t>
            </a:r>
            <a:r>
              <a:rPr lang="en-US" sz="6810" spc="68" dirty="0" err="1">
                <a:solidFill>
                  <a:srgbClr val="000000"/>
                </a:solidFill>
                <a:latin typeface="Cormorant Garamond Medium Bold Italics"/>
              </a:rPr>
              <a:t>рада</a:t>
            </a:r>
            <a:endParaRPr lang="en-US" sz="6810" spc="68" dirty="0">
              <a:solidFill>
                <a:srgbClr val="000000"/>
              </a:solidFill>
              <a:latin typeface="Cormorant Garamond Medium Bold Italics"/>
            </a:endParaRPr>
          </a:p>
          <a:p>
            <a:pPr algn="ctr">
              <a:lnSpc>
                <a:spcPts val="9535"/>
              </a:lnSpc>
            </a:pPr>
            <a:r>
              <a:rPr lang="en-US" sz="6810" spc="68" dirty="0" err="1">
                <a:solidFill>
                  <a:srgbClr val="000000"/>
                </a:solidFill>
                <a:latin typeface="Cormorant Garamond Medium Bold Italics"/>
              </a:rPr>
              <a:t>генерација</a:t>
            </a:r>
            <a:r>
              <a:rPr lang="en-US" sz="6810" spc="68" dirty="0">
                <a:solidFill>
                  <a:srgbClr val="000000"/>
                </a:solidFill>
                <a:latin typeface="Cormorant Garamond Medium Bold Italics"/>
              </a:rPr>
              <a:t> 2019</a:t>
            </a:r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id="{76D36992-33DE-43E8-895A-6C5FD2AD03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57250" y="661833"/>
            <a:ext cx="7898447" cy="9625167"/>
          </a:xfrm>
          <a:prstGeom prst="rect">
            <a:avLst/>
          </a:prstGeom>
        </p:spPr>
      </p:pic>
      <p:sp>
        <p:nvSpPr>
          <p:cNvPr id="12" name="TextBox 7">
            <a:extLst>
              <a:ext uri="{FF2B5EF4-FFF2-40B4-BE49-F238E27FC236}">
                <a16:creationId xmlns:a16="http://schemas.microsoft.com/office/drawing/2014/main" id="{9CE2C380-FF2D-4538-BFAF-A57F06E3AD51}"/>
              </a:ext>
            </a:extLst>
          </p:cNvPr>
          <p:cNvSpPr txBox="1"/>
          <p:nvPr/>
        </p:nvSpPr>
        <p:spPr>
          <a:xfrm rot="-5400000">
            <a:off x="-4488679" y="4646202"/>
            <a:ext cx="9798435" cy="3981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44"/>
              </a:lnSpc>
            </a:pPr>
            <a:r>
              <a:rPr lang="sr-Cyrl-RS" sz="2100" spc="1115" dirty="0">
                <a:solidFill>
                  <a:srgbClr val="000000"/>
                </a:solidFill>
                <a:latin typeface="Telegraf"/>
              </a:rPr>
              <a:t>СТАВОВИ ГРАЂАНА О СОЦИЈАЛНИМ</a:t>
            </a:r>
            <a:endParaRPr lang="en-US" sz="2100" spc="1115" dirty="0">
              <a:solidFill>
                <a:srgbClr val="000000"/>
              </a:solidFill>
              <a:latin typeface="Telegraf"/>
            </a:endParaRPr>
          </a:p>
        </p:txBody>
      </p:sp>
      <p:sp>
        <p:nvSpPr>
          <p:cNvPr id="13" name="TextBox 8">
            <a:extLst>
              <a:ext uri="{FF2B5EF4-FFF2-40B4-BE49-F238E27FC236}">
                <a16:creationId xmlns:a16="http://schemas.microsoft.com/office/drawing/2014/main" id="{BDD77ED1-3BBC-40F4-9094-F83106A8FF2E}"/>
              </a:ext>
            </a:extLst>
          </p:cNvPr>
          <p:cNvSpPr txBox="1"/>
          <p:nvPr/>
        </p:nvSpPr>
        <p:spPr>
          <a:xfrm rot="-5400000">
            <a:off x="13017553" y="4649743"/>
            <a:ext cx="9533171" cy="3981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44"/>
              </a:lnSpc>
            </a:pPr>
            <a:r>
              <a:rPr lang="sr-Cyrl-RS" sz="2100" spc="1115" dirty="0">
                <a:solidFill>
                  <a:srgbClr val="000000"/>
                </a:solidFill>
                <a:latin typeface="Telegraf"/>
              </a:rPr>
              <a:t>РАДНИЦИМА У РЕПУБЛИЦИ СРБИЈИ</a:t>
            </a:r>
            <a:endParaRPr lang="en-US" sz="2100" spc="1115" dirty="0">
              <a:solidFill>
                <a:srgbClr val="000000"/>
              </a:solidFill>
              <a:latin typeface="Telegraf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DE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2">
            <a:extLst>
              <a:ext uri="{FF2B5EF4-FFF2-40B4-BE49-F238E27FC236}">
                <a16:creationId xmlns:a16="http://schemas.microsoft.com/office/drawing/2014/main" id="{A215CC05-3FE5-41E0-84FF-7287389B57A3}"/>
              </a:ext>
            </a:extLst>
          </p:cNvPr>
          <p:cNvGrpSpPr/>
          <p:nvPr/>
        </p:nvGrpSpPr>
        <p:grpSpPr>
          <a:xfrm>
            <a:off x="3733799" y="1243016"/>
            <a:ext cx="14371159" cy="7405683"/>
            <a:chOff x="0" y="0"/>
            <a:chExt cx="6262602" cy="3382620"/>
          </a:xfrm>
        </p:grpSpPr>
        <p:sp>
          <p:nvSpPr>
            <p:cNvPr id="8" name="Freeform 3">
              <a:extLst>
                <a:ext uri="{FF2B5EF4-FFF2-40B4-BE49-F238E27FC236}">
                  <a16:creationId xmlns:a16="http://schemas.microsoft.com/office/drawing/2014/main" id="{F03B0041-88A5-48DD-8460-45838C8E9210}"/>
                </a:ext>
              </a:extLst>
            </p:cNvPr>
            <p:cNvSpPr/>
            <p:nvPr/>
          </p:nvSpPr>
          <p:spPr>
            <a:xfrm>
              <a:off x="0" y="0"/>
              <a:ext cx="6262602" cy="3382620"/>
            </a:xfrm>
            <a:custGeom>
              <a:avLst/>
              <a:gdLst/>
              <a:ahLst/>
              <a:cxnLst/>
              <a:rect l="l" t="t" r="r" b="b"/>
              <a:pathLst>
                <a:path w="6262602" h="3382620">
                  <a:moveTo>
                    <a:pt x="6138142" y="3382620"/>
                  </a:moveTo>
                  <a:lnTo>
                    <a:pt x="124460" y="3382620"/>
                  </a:lnTo>
                  <a:cubicBezTo>
                    <a:pt x="55880" y="3382620"/>
                    <a:pt x="0" y="3326740"/>
                    <a:pt x="0" y="325816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138142" y="0"/>
                  </a:lnTo>
                  <a:cubicBezTo>
                    <a:pt x="6206722" y="0"/>
                    <a:pt x="6262602" y="55880"/>
                    <a:pt x="6262602" y="124460"/>
                  </a:cubicBezTo>
                  <a:lnTo>
                    <a:pt x="6262602" y="3258160"/>
                  </a:lnTo>
                  <a:cubicBezTo>
                    <a:pt x="6262602" y="3326740"/>
                    <a:pt x="6206722" y="3382620"/>
                    <a:pt x="6138142" y="3382620"/>
                  </a:cubicBezTo>
                  <a:close/>
                </a:path>
              </a:pathLst>
            </a:custGeom>
            <a:solidFill>
              <a:srgbClr val="698FFE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143000" y="166331"/>
            <a:ext cx="8866775" cy="17065068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7123663" y="1272903"/>
            <a:ext cx="10809844" cy="72840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116"/>
              </a:lnSpc>
            </a:pPr>
            <a:r>
              <a:rPr lang="en-US" sz="3558" spc="35" dirty="0" err="1">
                <a:solidFill>
                  <a:srgbClr val="000000"/>
                </a:solidFill>
                <a:latin typeface="Belleza"/>
              </a:rPr>
              <a:t>Овим</a:t>
            </a:r>
            <a:r>
              <a:rPr lang="en-US" sz="3558" spc="35" dirty="0">
                <a:solidFill>
                  <a:srgbClr val="000000"/>
                </a:solidFill>
                <a:latin typeface="Belleza"/>
              </a:rPr>
              <a:t> </a:t>
            </a:r>
            <a:r>
              <a:rPr lang="en-US" sz="3558" spc="35" dirty="0" err="1">
                <a:solidFill>
                  <a:srgbClr val="000000"/>
                </a:solidFill>
                <a:latin typeface="Belleza"/>
              </a:rPr>
              <a:t>истраживањем</a:t>
            </a:r>
            <a:r>
              <a:rPr lang="en-US" sz="3558" spc="35" dirty="0">
                <a:solidFill>
                  <a:srgbClr val="000000"/>
                </a:solidFill>
                <a:latin typeface="Belleza"/>
              </a:rPr>
              <a:t> </a:t>
            </a:r>
            <a:r>
              <a:rPr lang="en-US" sz="3558" spc="35" dirty="0" err="1">
                <a:solidFill>
                  <a:srgbClr val="000000"/>
                </a:solidFill>
                <a:latin typeface="Belleza"/>
              </a:rPr>
              <a:t>смо</a:t>
            </a:r>
            <a:r>
              <a:rPr lang="en-US" sz="3558" spc="35" dirty="0">
                <a:solidFill>
                  <a:srgbClr val="000000"/>
                </a:solidFill>
                <a:latin typeface="Belleza"/>
              </a:rPr>
              <a:t> </a:t>
            </a:r>
            <a:r>
              <a:rPr lang="en-US" sz="3558" spc="35" dirty="0" err="1">
                <a:solidFill>
                  <a:srgbClr val="000000"/>
                </a:solidFill>
                <a:latin typeface="Belleza"/>
              </a:rPr>
              <a:t>хтели</a:t>
            </a:r>
            <a:r>
              <a:rPr lang="en-US" sz="3558" spc="35" dirty="0">
                <a:solidFill>
                  <a:srgbClr val="000000"/>
                </a:solidFill>
                <a:latin typeface="Belleza"/>
              </a:rPr>
              <a:t> </a:t>
            </a:r>
            <a:r>
              <a:rPr lang="en-US" sz="3558" spc="35" dirty="0" err="1">
                <a:solidFill>
                  <a:srgbClr val="000000"/>
                </a:solidFill>
                <a:latin typeface="Belleza"/>
              </a:rPr>
              <a:t>да</a:t>
            </a:r>
            <a:r>
              <a:rPr lang="en-US" sz="3558" spc="35" dirty="0">
                <a:solidFill>
                  <a:srgbClr val="000000"/>
                </a:solidFill>
                <a:latin typeface="Belleza"/>
              </a:rPr>
              <a:t> </a:t>
            </a:r>
            <a:r>
              <a:rPr lang="en-US" sz="3558" spc="35" dirty="0" err="1">
                <a:solidFill>
                  <a:srgbClr val="000000"/>
                </a:solidFill>
                <a:latin typeface="Belleza"/>
              </a:rPr>
              <a:t>испитамо</a:t>
            </a:r>
            <a:r>
              <a:rPr lang="en-US" sz="3558" spc="35" dirty="0">
                <a:solidFill>
                  <a:srgbClr val="000000"/>
                </a:solidFill>
                <a:latin typeface="Belleza"/>
              </a:rPr>
              <a:t> </a:t>
            </a:r>
            <a:r>
              <a:rPr lang="en-US" sz="3558" spc="35" dirty="0" err="1">
                <a:solidFill>
                  <a:srgbClr val="000000"/>
                </a:solidFill>
                <a:latin typeface="Belleza"/>
              </a:rPr>
              <a:t>каква</a:t>
            </a:r>
            <a:r>
              <a:rPr lang="en-US" sz="3558" spc="35" dirty="0">
                <a:solidFill>
                  <a:srgbClr val="000000"/>
                </a:solidFill>
                <a:latin typeface="Belleza"/>
              </a:rPr>
              <a:t> </a:t>
            </a:r>
            <a:r>
              <a:rPr lang="en-US" sz="3558" spc="35" dirty="0" err="1">
                <a:solidFill>
                  <a:srgbClr val="000000"/>
                </a:solidFill>
                <a:latin typeface="Belleza"/>
              </a:rPr>
              <a:t>је</a:t>
            </a:r>
            <a:r>
              <a:rPr lang="en-US" sz="3558" spc="35" dirty="0">
                <a:solidFill>
                  <a:srgbClr val="000000"/>
                </a:solidFill>
                <a:latin typeface="Belleza"/>
              </a:rPr>
              <a:t> </a:t>
            </a:r>
            <a:r>
              <a:rPr lang="en-US" sz="3558" spc="35" dirty="0" err="1">
                <a:solidFill>
                  <a:srgbClr val="000000"/>
                </a:solidFill>
                <a:latin typeface="Belleza"/>
              </a:rPr>
              <a:t>заиста</a:t>
            </a:r>
            <a:r>
              <a:rPr lang="en-US" sz="3558" spc="35" dirty="0">
                <a:solidFill>
                  <a:srgbClr val="000000"/>
                </a:solidFill>
                <a:latin typeface="Belleza"/>
              </a:rPr>
              <a:t> </a:t>
            </a:r>
            <a:r>
              <a:rPr lang="en-US" sz="3558" spc="35" dirty="0" err="1">
                <a:solidFill>
                  <a:srgbClr val="000000"/>
                </a:solidFill>
                <a:latin typeface="Belleza"/>
              </a:rPr>
              <a:t>слика</a:t>
            </a:r>
            <a:r>
              <a:rPr lang="en-US" sz="3558" spc="35" dirty="0">
                <a:solidFill>
                  <a:srgbClr val="000000"/>
                </a:solidFill>
                <a:latin typeface="Belleza"/>
              </a:rPr>
              <a:t> о </a:t>
            </a:r>
            <a:r>
              <a:rPr lang="en-US" sz="3558" spc="35" dirty="0" err="1">
                <a:solidFill>
                  <a:srgbClr val="000000"/>
                </a:solidFill>
                <a:latin typeface="Belleza"/>
              </a:rPr>
              <a:t>њима</a:t>
            </a:r>
            <a:r>
              <a:rPr lang="en-US" sz="3558" spc="35" dirty="0">
                <a:solidFill>
                  <a:srgbClr val="000000"/>
                </a:solidFill>
                <a:latin typeface="Belleza"/>
              </a:rPr>
              <a:t> у </a:t>
            </a:r>
            <a:r>
              <a:rPr lang="en-US" sz="3558" spc="35" dirty="0" err="1">
                <a:solidFill>
                  <a:srgbClr val="000000"/>
                </a:solidFill>
                <a:latin typeface="Belleza"/>
              </a:rPr>
              <a:t>јавном</a:t>
            </a:r>
            <a:r>
              <a:rPr lang="en-US" sz="3558" spc="35" dirty="0">
                <a:solidFill>
                  <a:srgbClr val="000000"/>
                </a:solidFill>
                <a:latin typeface="Belleza"/>
              </a:rPr>
              <a:t> </a:t>
            </a:r>
            <a:r>
              <a:rPr lang="en-US" sz="3558" spc="35" dirty="0" err="1">
                <a:solidFill>
                  <a:srgbClr val="000000"/>
                </a:solidFill>
                <a:latin typeface="Belleza"/>
              </a:rPr>
              <a:t>мњењу</a:t>
            </a:r>
            <a:r>
              <a:rPr lang="en-US" sz="3558" spc="35" dirty="0">
                <a:solidFill>
                  <a:srgbClr val="000000"/>
                </a:solidFill>
                <a:latin typeface="Belleza"/>
              </a:rPr>
              <a:t> </a:t>
            </a:r>
            <a:r>
              <a:rPr lang="en-US" sz="3558" spc="35" dirty="0" err="1">
                <a:solidFill>
                  <a:srgbClr val="000000"/>
                </a:solidFill>
                <a:latin typeface="Belleza"/>
              </a:rPr>
              <a:t>Србије</a:t>
            </a:r>
            <a:r>
              <a:rPr lang="en-US" sz="3558" spc="35" dirty="0">
                <a:solidFill>
                  <a:srgbClr val="000000"/>
                </a:solidFill>
                <a:latin typeface="Belleza"/>
              </a:rPr>
              <a:t>.</a:t>
            </a:r>
          </a:p>
          <a:p>
            <a:pPr>
              <a:lnSpc>
                <a:spcPts val="7116"/>
              </a:lnSpc>
            </a:pPr>
            <a:r>
              <a:rPr lang="en-US" sz="3558" spc="35" dirty="0" err="1">
                <a:solidFill>
                  <a:srgbClr val="000000"/>
                </a:solidFill>
                <a:latin typeface="Belleza"/>
              </a:rPr>
              <a:t>Занимала</a:t>
            </a:r>
            <a:r>
              <a:rPr lang="en-US" sz="3558" spc="35" dirty="0">
                <a:solidFill>
                  <a:srgbClr val="000000"/>
                </a:solidFill>
                <a:latin typeface="Belleza"/>
              </a:rPr>
              <a:t> </a:t>
            </a:r>
            <a:r>
              <a:rPr lang="en-US" sz="3558" spc="35" dirty="0" err="1">
                <a:solidFill>
                  <a:srgbClr val="000000"/>
                </a:solidFill>
                <a:latin typeface="Belleza"/>
              </a:rPr>
              <a:t>нас</a:t>
            </a:r>
            <a:r>
              <a:rPr lang="en-US" sz="3558" spc="35" dirty="0">
                <a:solidFill>
                  <a:srgbClr val="000000"/>
                </a:solidFill>
                <a:latin typeface="Belleza"/>
              </a:rPr>
              <a:t> </a:t>
            </a:r>
            <a:r>
              <a:rPr lang="en-US" sz="3558" spc="35" dirty="0" err="1">
                <a:solidFill>
                  <a:srgbClr val="000000"/>
                </a:solidFill>
                <a:latin typeface="Belleza"/>
              </a:rPr>
              <a:t>је</a:t>
            </a:r>
            <a:r>
              <a:rPr lang="en-US" sz="3558" spc="35" dirty="0">
                <a:solidFill>
                  <a:srgbClr val="000000"/>
                </a:solidFill>
                <a:latin typeface="Belleza"/>
              </a:rPr>
              <a:t> </a:t>
            </a:r>
            <a:r>
              <a:rPr lang="en-US" sz="3558" spc="35" dirty="0" err="1">
                <a:solidFill>
                  <a:srgbClr val="000000"/>
                </a:solidFill>
                <a:latin typeface="Belleza"/>
              </a:rPr>
              <a:t>обавештеност</a:t>
            </a:r>
            <a:r>
              <a:rPr lang="en-US" sz="3558" spc="35" dirty="0">
                <a:solidFill>
                  <a:srgbClr val="000000"/>
                </a:solidFill>
                <a:latin typeface="Belleza"/>
              </a:rPr>
              <a:t> </a:t>
            </a:r>
            <a:r>
              <a:rPr lang="en-US" sz="3558" spc="35" dirty="0" err="1">
                <a:solidFill>
                  <a:srgbClr val="000000"/>
                </a:solidFill>
                <a:latin typeface="Belleza"/>
              </a:rPr>
              <a:t>грађана</a:t>
            </a:r>
            <a:r>
              <a:rPr lang="en-US" sz="3558" spc="35" dirty="0">
                <a:solidFill>
                  <a:srgbClr val="000000"/>
                </a:solidFill>
                <a:latin typeface="Belleza"/>
              </a:rPr>
              <a:t> о </a:t>
            </a:r>
            <a:r>
              <a:rPr lang="en-US" sz="3558" spc="35" dirty="0" err="1">
                <a:solidFill>
                  <a:srgbClr val="000000"/>
                </a:solidFill>
                <a:latin typeface="Belleza"/>
              </a:rPr>
              <a:t>самој</a:t>
            </a:r>
            <a:r>
              <a:rPr lang="en-US" sz="3558" spc="35" dirty="0">
                <a:solidFill>
                  <a:srgbClr val="000000"/>
                </a:solidFill>
                <a:latin typeface="Belleza"/>
              </a:rPr>
              <a:t> </a:t>
            </a:r>
            <a:r>
              <a:rPr lang="en-US" sz="3558" spc="35" dirty="0" err="1">
                <a:solidFill>
                  <a:srgbClr val="000000"/>
                </a:solidFill>
                <a:latin typeface="Belleza"/>
              </a:rPr>
              <a:t>професији</a:t>
            </a:r>
            <a:r>
              <a:rPr lang="en-US" sz="3558" spc="35" dirty="0">
                <a:solidFill>
                  <a:srgbClr val="000000"/>
                </a:solidFill>
                <a:latin typeface="Belleza"/>
              </a:rPr>
              <a:t> и </a:t>
            </a:r>
            <a:r>
              <a:rPr lang="en-US" sz="3558" spc="35" dirty="0" err="1">
                <a:solidFill>
                  <a:srgbClr val="000000"/>
                </a:solidFill>
                <a:latin typeface="Belleza"/>
              </a:rPr>
              <a:t>колико</a:t>
            </a:r>
            <a:r>
              <a:rPr lang="en-US" sz="3558" spc="35" dirty="0">
                <a:solidFill>
                  <a:srgbClr val="000000"/>
                </a:solidFill>
                <a:latin typeface="Belleza"/>
              </a:rPr>
              <a:t> </a:t>
            </a:r>
            <a:r>
              <a:rPr lang="en-US" sz="3558" spc="35" dirty="0" err="1">
                <a:solidFill>
                  <a:srgbClr val="000000"/>
                </a:solidFill>
                <a:latin typeface="Belleza"/>
              </a:rPr>
              <a:t>је</a:t>
            </a:r>
            <a:r>
              <a:rPr lang="en-US" sz="3558" spc="35" dirty="0">
                <a:solidFill>
                  <a:srgbClr val="000000"/>
                </a:solidFill>
                <a:latin typeface="Belleza"/>
              </a:rPr>
              <a:t> </a:t>
            </a:r>
            <a:r>
              <a:rPr lang="en-US" sz="3558" spc="35" dirty="0" err="1">
                <a:solidFill>
                  <a:srgbClr val="000000"/>
                </a:solidFill>
                <a:latin typeface="Belleza"/>
              </a:rPr>
              <a:t>за</a:t>
            </a:r>
            <a:r>
              <a:rPr lang="en-US" sz="3558" spc="35" dirty="0">
                <a:solidFill>
                  <a:srgbClr val="000000"/>
                </a:solidFill>
                <a:latin typeface="Belleza"/>
              </a:rPr>
              <a:t> </a:t>
            </a:r>
            <a:r>
              <a:rPr lang="en-US" sz="3558" spc="35" dirty="0" err="1">
                <a:solidFill>
                  <a:srgbClr val="000000"/>
                </a:solidFill>
                <a:latin typeface="Belleza"/>
              </a:rPr>
              <a:t>њих</a:t>
            </a:r>
            <a:r>
              <a:rPr lang="en-US" sz="3558" spc="35" dirty="0">
                <a:solidFill>
                  <a:srgbClr val="000000"/>
                </a:solidFill>
                <a:latin typeface="Belleza"/>
              </a:rPr>
              <a:t> </a:t>
            </a:r>
            <a:r>
              <a:rPr lang="en-US" sz="3558" spc="35" dirty="0" err="1">
                <a:solidFill>
                  <a:srgbClr val="000000"/>
                </a:solidFill>
                <a:latin typeface="Belleza"/>
              </a:rPr>
              <a:t>она</a:t>
            </a:r>
            <a:r>
              <a:rPr lang="en-US" sz="3558" spc="35" dirty="0">
                <a:solidFill>
                  <a:srgbClr val="000000"/>
                </a:solidFill>
                <a:latin typeface="Belleza"/>
              </a:rPr>
              <a:t> </a:t>
            </a:r>
            <a:r>
              <a:rPr lang="en-US" sz="3558" spc="35" dirty="0" err="1">
                <a:solidFill>
                  <a:srgbClr val="000000"/>
                </a:solidFill>
                <a:latin typeface="Belleza"/>
              </a:rPr>
              <a:t>битна</a:t>
            </a:r>
            <a:r>
              <a:rPr lang="en-US" sz="3558" spc="35" dirty="0">
                <a:solidFill>
                  <a:srgbClr val="000000"/>
                </a:solidFill>
                <a:latin typeface="Belleza"/>
              </a:rPr>
              <a:t>. </a:t>
            </a:r>
            <a:r>
              <a:rPr lang="en-US" sz="3558" spc="35" dirty="0" err="1">
                <a:solidFill>
                  <a:srgbClr val="000000"/>
                </a:solidFill>
                <a:latin typeface="Belleza"/>
              </a:rPr>
              <a:t>За</a:t>
            </a:r>
            <a:r>
              <a:rPr lang="en-US" sz="3558" spc="35" dirty="0">
                <a:solidFill>
                  <a:srgbClr val="000000"/>
                </a:solidFill>
                <a:latin typeface="Belleza"/>
              </a:rPr>
              <a:t> </a:t>
            </a:r>
            <a:r>
              <a:rPr lang="en-US" sz="3558" spc="35" dirty="0" err="1">
                <a:solidFill>
                  <a:srgbClr val="000000"/>
                </a:solidFill>
                <a:latin typeface="Belleza"/>
              </a:rPr>
              <a:t>то</a:t>
            </a:r>
            <a:r>
              <a:rPr lang="en-US" sz="3558" spc="35" dirty="0">
                <a:solidFill>
                  <a:srgbClr val="000000"/>
                </a:solidFill>
                <a:latin typeface="Belleza"/>
              </a:rPr>
              <a:t> </a:t>
            </a:r>
            <a:r>
              <a:rPr lang="en-US" sz="3558" spc="35" dirty="0" err="1">
                <a:solidFill>
                  <a:srgbClr val="000000"/>
                </a:solidFill>
                <a:latin typeface="Belleza"/>
              </a:rPr>
              <a:t>нам</a:t>
            </a:r>
            <a:r>
              <a:rPr lang="en-US" sz="3558" spc="35" dirty="0">
                <a:solidFill>
                  <a:srgbClr val="000000"/>
                </a:solidFill>
                <a:latin typeface="Belleza"/>
              </a:rPr>
              <a:t> </a:t>
            </a:r>
            <a:r>
              <a:rPr lang="en-US" sz="3558" spc="35" dirty="0" err="1">
                <a:solidFill>
                  <a:srgbClr val="000000"/>
                </a:solidFill>
                <a:latin typeface="Belleza"/>
              </a:rPr>
              <a:t>је</a:t>
            </a:r>
            <a:r>
              <a:rPr lang="en-US" sz="3558" spc="35" dirty="0">
                <a:solidFill>
                  <a:srgbClr val="000000"/>
                </a:solidFill>
                <a:latin typeface="Belleza"/>
              </a:rPr>
              <a:t> </a:t>
            </a:r>
            <a:r>
              <a:rPr lang="en-US" sz="3558" spc="35" dirty="0" err="1">
                <a:solidFill>
                  <a:srgbClr val="000000"/>
                </a:solidFill>
                <a:latin typeface="Belleza"/>
              </a:rPr>
              <a:t>био</a:t>
            </a:r>
            <a:r>
              <a:rPr lang="en-US" sz="3558" spc="35" dirty="0">
                <a:solidFill>
                  <a:srgbClr val="000000"/>
                </a:solidFill>
                <a:latin typeface="Belleza"/>
              </a:rPr>
              <a:t> </a:t>
            </a:r>
            <a:r>
              <a:rPr lang="en-US" sz="3558" spc="35" dirty="0" err="1">
                <a:solidFill>
                  <a:srgbClr val="000000"/>
                </a:solidFill>
                <a:latin typeface="Belleza"/>
              </a:rPr>
              <a:t>потребан</a:t>
            </a:r>
            <a:r>
              <a:rPr lang="en-US" sz="3558" spc="35" dirty="0">
                <a:solidFill>
                  <a:srgbClr val="000000"/>
                </a:solidFill>
                <a:latin typeface="Belleza"/>
              </a:rPr>
              <a:t> </a:t>
            </a:r>
            <a:r>
              <a:rPr lang="en-US" sz="3558" spc="35" dirty="0" err="1">
                <a:solidFill>
                  <a:srgbClr val="000000"/>
                </a:solidFill>
                <a:latin typeface="Belleza"/>
              </a:rPr>
              <a:t>репрезентативан</a:t>
            </a:r>
            <a:r>
              <a:rPr lang="en-US" sz="3558" spc="35" dirty="0">
                <a:solidFill>
                  <a:srgbClr val="000000"/>
                </a:solidFill>
                <a:latin typeface="Belleza"/>
              </a:rPr>
              <a:t> </a:t>
            </a:r>
            <a:r>
              <a:rPr lang="en-US" sz="3558" spc="35" dirty="0" err="1">
                <a:solidFill>
                  <a:srgbClr val="000000"/>
                </a:solidFill>
                <a:latin typeface="Belleza"/>
              </a:rPr>
              <a:t>узорак</a:t>
            </a:r>
            <a:r>
              <a:rPr lang="en-US" sz="3558" spc="35" dirty="0">
                <a:solidFill>
                  <a:srgbClr val="000000"/>
                </a:solidFill>
                <a:latin typeface="Belleza"/>
              </a:rPr>
              <a:t>, </a:t>
            </a:r>
            <a:r>
              <a:rPr lang="en-US" sz="3558" spc="35" dirty="0" err="1">
                <a:solidFill>
                  <a:srgbClr val="000000"/>
                </a:solidFill>
                <a:latin typeface="Belleza"/>
              </a:rPr>
              <a:t>па</a:t>
            </a:r>
            <a:r>
              <a:rPr lang="en-US" sz="3558" spc="35" dirty="0">
                <a:solidFill>
                  <a:srgbClr val="000000"/>
                </a:solidFill>
                <a:latin typeface="Belleza"/>
              </a:rPr>
              <a:t> </a:t>
            </a:r>
            <a:r>
              <a:rPr lang="en-US" sz="3558" spc="35" dirty="0" err="1">
                <a:solidFill>
                  <a:srgbClr val="000000"/>
                </a:solidFill>
                <a:latin typeface="Belleza"/>
              </a:rPr>
              <a:t>зато</a:t>
            </a:r>
            <a:r>
              <a:rPr lang="en-US" sz="3558" spc="35" dirty="0">
                <a:solidFill>
                  <a:srgbClr val="000000"/>
                </a:solidFill>
                <a:latin typeface="Belleza"/>
              </a:rPr>
              <a:t> </a:t>
            </a:r>
            <a:r>
              <a:rPr lang="en-US" sz="3558" spc="35" dirty="0" err="1">
                <a:solidFill>
                  <a:srgbClr val="000000"/>
                </a:solidFill>
                <a:latin typeface="Belleza"/>
              </a:rPr>
              <a:t>имамо</a:t>
            </a:r>
            <a:r>
              <a:rPr lang="en-US" sz="3558" spc="35" dirty="0">
                <a:solidFill>
                  <a:srgbClr val="000000"/>
                </a:solidFill>
                <a:latin typeface="Belleza"/>
              </a:rPr>
              <a:t> </a:t>
            </a:r>
            <a:r>
              <a:rPr lang="en-US" sz="3558" spc="35" dirty="0" err="1">
                <a:solidFill>
                  <a:srgbClr val="000000"/>
                </a:solidFill>
                <a:latin typeface="Belleza"/>
              </a:rPr>
              <a:t>приближну</a:t>
            </a:r>
            <a:r>
              <a:rPr lang="en-US" sz="3558" spc="35" dirty="0">
                <a:solidFill>
                  <a:srgbClr val="000000"/>
                </a:solidFill>
                <a:latin typeface="Belleza"/>
              </a:rPr>
              <a:t> </a:t>
            </a:r>
            <a:r>
              <a:rPr lang="en-US" sz="3558" spc="35" dirty="0" err="1">
                <a:solidFill>
                  <a:srgbClr val="000000"/>
                </a:solidFill>
                <a:latin typeface="Belleza"/>
              </a:rPr>
              <a:t>заступљеност</a:t>
            </a:r>
            <a:r>
              <a:rPr lang="en-US" sz="3558" spc="35" dirty="0">
                <a:solidFill>
                  <a:srgbClr val="000000"/>
                </a:solidFill>
                <a:latin typeface="Belleza"/>
              </a:rPr>
              <a:t> </a:t>
            </a:r>
            <a:r>
              <a:rPr lang="en-US" sz="3558" spc="35" dirty="0" err="1">
                <a:solidFill>
                  <a:srgbClr val="000000"/>
                </a:solidFill>
                <a:latin typeface="Belleza"/>
              </a:rPr>
              <a:t>оба</a:t>
            </a:r>
            <a:r>
              <a:rPr lang="en-US" sz="3558" spc="35" dirty="0">
                <a:solidFill>
                  <a:srgbClr val="000000"/>
                </a:solidFill>
                <a:latin typeface="Belleza"/>
              </a:rPr>
              <a:t> </a:t>
            </a:r>
            <a:r>
              <a:rPr lang="en-US" sz="3558" spc="35" dirty="0" err="1">
                <a:solidFill>
                  <a:srgbClr val="000000"/>
                </a:solidFill>
                <a:latin typeface="Belleza"/>
              </a:rPr>
              <a:t>пола</a:t>
            </a:r>
            <a:r>
              <a:rPr lang="en-US" sz="3558" spc="35" dirty="0">
                <a:solidFill>
                  <a:srgbClr val="000000"/>
                </a:solidFill>
                <a:latin typeface="Belleza"/>
              </a:rPr>
              <a:t>, </a:t>
            </a:r>
            <a:r>
              <a:rPr lang="en-US" sz="3558" spc="35" dirty="0" err="1">
                <a:solidFill>
                  <a:srgbClr val="000000"/>
                </a:solidFill>
                <a:latin typeface="Belleza"/>
              </a:rPr>
              <a:t>различите</a:t>
            </a:r>
            <a:r>
              <a:rPr lang="en-US" sz="3558" spc="35" dirty="0">
                <a:solidFill>
                  <a:srgbClr val="000000"/>
                </a:solidFill>
                <a:latin typeface="Belleza"/>
              </a:rPr>
              <a:t> </a:t>
            </a:r>
            <a:r>
              <a:rPr lang="en-US" sz="3558" spc="35" dirty="0" err="1">
                <a:solidFill>
                  <a:srgbClr val="000000"/>
                </a:solidFill>
                <a:latin typeface="Belleza"/>
              </a:rPr>
              <a:t>старосне</a:t>
            </a:r>
            <a:r>
              <a:rPr lang="en-US" sz="3558" spc="35" dirty="0">
                <a:solidFill>
                  <a:srgbClr val="000000"/>
                </a:solidFill>
                <a:latin typeface="Belleza"/>
              </a:rPr>
              <a:t> </a:t>
            </a:r>
            <a:r>
              <a:rPr lang="en-US" sz="3558" spc="35" dirty="0" err="1">
                <a:solidFill>
                  <a:srgbClr val="000000"/>
                </a:solidFill>
                <a:latin typeface="Belleza"/>
              </a:rPr>
              <a:t>групације</a:t>
            </a:r>
            <a:r>
              <a:rPr lang="en-US" sz="3558" spc="35" dirty="0">
                <a:solidFill>
                  <a:srgbClr val="000000"/>
                </a:solidFill>
                <a:latin typeface="Belleza"/>
              </a:rPr>
              <a:t>,</a:t>
            </a:r>
            <a:r>
              <a:rPr lang="sr-Cyrl-RS" sz="3558" spc="35" dirty="0">
                <a:solidFill>
                  <a:srgbClr val="000000"/>
                </a:solidFill>
                <a:latin typeface="Belleza"/>
              </a:rPr>
              <a:t> образовање, али и</a:t>
            </a:r>
            <a:r>
              <a:rPr lang="en-US" sz="3558" spc="35" dirty="0">
                <a:solidFill>
                  <a:srgbClr val="000000"/>
                </a:solidFill>
                <a:latin typeface="Belleza"/>
              </a:rPr>
              <a:t> </a:t>
            </a:r>
            <a:r>
              <a:rPr lang="en-US" sz="3558" spc="35" dirty="0" err="1">
                <a:solidFill>
                  <a:srgbClr val="000000"/>
                </a:solidFill>
                <a:latin typeface="Belleza"/>
              </a:rPr>
              <a:t>средине</a:t>
            </a:r>
            <a:r>
              <a:rPr lang="en-US" sz="3558" spc="35" dirty="0">
                <a:solidFill>
                  <a:srgbClr val="000000"/>
                </a:solidFill>
                <a:latin typeface="Belleza"/>
              </a:rPr>
              <a:t> и </a:t>
            </a:r>
            <a:r>
              <a:rPr lang="en-US" sz="3558" spc="35" dirty="0" err="1">
                <a:solidFill>
                  <a:srgbClr val="000000"/>
                </a:solidFill>
                <a:latin typeface="Belleza"/>
              </a:rPr>
              <a:t>регионе</a:t>
            </a:r>
            <a:r>
              <a:rPr lang="en-US" sz="3558" spc="35" dirty="0">
                <a:solidFill>
                  <a:srgbClr val="000000"/>
                </a:solidFill>
                <a:latin typeface="Belleza"/>
              </a:rPr>
              <a:t> у </a:t>
            </a:r>
            <a:r>
              <a:rPr lang="sr-Cyrl-RS" sz="3558" spc="35" dirty="0">
                <a:solidFill>
                  <a:srgbClr val="000000"/>
                </a:solidFill>
                <a:latin typeface="Belleza"/>
              </a:rPr>
              <a:t>Републици </a:t>
            </a:r>
            <a:r>
              <a:rPr lang="en-US" sz="3558" spc="35" dirty="0" err="1">
                <a:solidFill>
                  <a:srgbClr val="000000"/>
                </a:solidFill>
                <a:latin typeface="Belleza"/>
              </a:rPr>
              <a:t>Србији</a:t>
            </a:r>
            <a:r>
              <a:rPr lang="en-US" sz="3558" spc="35" dirty="0">
                <a:solidFill>
                  <a:srgbClr val="000000"/>
                </a:solidFill>
                <a:latin typeface="Belleza"/>
              </a:rPr>
              <a:t>.</a:t>
            </a:r>
          </a:p>
        </p:txBody>
      </p:sp>
      <p:sp>
        <p:nvSpPr>
          <p:cNvPr id="10" name="TextBox 5">
            <a:extLst>
              <a:ext uri="{FF2B5EF4-FFF2-40B4-BE49-F238E27FC236}">
                <a16:creationId xmlns:a16="http://schemas.microsoft.com/office/drawing/2014/main" id="{281C3432-46B6-4608-8C05-5BE9ACBD529E}"/>
              </a:ext>
            </a:extLst>
          </p:cNvPr>
          <p:cNvSpPr txBox="1"/>
          <p:nvPr/>
        </p:nvSpPr>
        <p:spPr>
          <a:xfrm rot="301102">
            <a:off x="984450" y="1673366"/>
            <a:ext cx="5498698" cy="8337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4400" spc="5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morant Garamond Medium Bold"/>
              </a:rPr>
              <a:t>О</a:t>
            </a:r>
            <a:r>
              <a:rPr lang="sr-Cyrl-RS" sz="4400" spc="5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morant Garamond Medium Bold"/>
              </a:rPr>
              <a:t> </a:t>
            </a:r>
            <a:r>
              <a:rPr lang="en-US" sz="4400" spc="5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morant Garamond Medium Bold"/>
              </a:rPr>
              <a:t>ИСТРАЖИВАЊУ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DE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38200" y="2456517"/>
            <a:ext cx="14395548" cy="6954183"/>
            <a:chOff x="0" y="0"/>
            <a:chExt cx="5320192" cy="271584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320192" cy="2715848"/>
            </a:xfrm>
            <a:custGeom>
              <a:avLst/>
              <a:gdLst/>
              <a:ahLst/>
              <a:cxnLst/>
              <a:rect l="l" t="t" r="r" b="b"/>
              <a:pathLst>
                <a:path w="5320192" h="2715848">
                  <a:moveTo>
                    <a:pt x="5195732" y="2715848"/>
                  </a:moveTo>
                  <a:lnTo>
                    <a:pt x="124460" y="2715848"/>
                  </a:lnTo>
                  <a:cubicBezTo>
                    <a:pt x="55880" y="2715848"/>
                    <a:pt x="0" y="2659968"/>
                    <a:pt x="0" y="259138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195732" y="0"/>
                  </a:lnTo>
                  <a:cubicBezTo>
                    <a:pt x="5264312" y="0"/>
                    <a:pt x="5320192" y="55880"/>
                    <a:pt x="5320192" y="124460"/>
                  </a:cubicBezTo>
                  <a:lnTo>
                    <a:pt x="5320192" y="2591388"/>
                  </a:lnTo>
                  <a:cubicBezTo>
                    <a:pt x="5320192" y="2659968"/>
                    <a:pt x="5264312" y="2715848"/>
                    <a:pt x="5195732" y="2715848"/>
                  </a:cubicBezTo>
                  <a:close/>
                </a:path>
              </a:pathLst>
            </a:custGeom>
            <a:solidFill>
              <a:srgbClr val="698FFE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810" b="40664"/>
          <a:stretch>
            <a:fillRect/>
          </a:stretch>
        </p:blipFill>
        <p:spPr>
          <a:xfrm>
            <a:off x="9982200" y="0"/>
            <a:ext cx="12020017" cy="9669302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028700" y="2644506"/>
            <a:ext cx="11936633" cy="64378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12470" lvl="1" indent="-356235">
              <a:lnSpc>
                <a:spcPts val="4620"/>
              </a:lnSpc>
              <a:buFont typeface="Arial"/>
              <a:buChar char="•"/>
            </a:pPr>
            <a:r>
              <a:rPr lang="en-US" sz="3300" spc="33" dirty="0" err="1">
                <a:solidFill>
                  <a:srgbClr val="000000"/>
                </a:solidFill>
                <a:latin typeface="Arimo"/>
              </a:rPr>
              <a:t>Начин</a:t>
            </a:r>
            <a:r>
              <a:rPr lang="en-US" sz="3300" spc="33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300" spc="33" dirty="0" err="1">
                <a:solidFill>
                  <a:srgbClr val="000000"/>
                </a:solidFill>
                <a:latin typeface="Arimo"/>
              </a:rPr>
              <a:t>прикупљања</a:t>
            </a:r>
            <a:r>
              <a:rPr lang="en-US" sz="3300" spc="33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300" spc="33" dirty="0" err="1">
                <a:solidFill>
                  <a:srgbClr val="000000"/>
                </a:solidFill>
                <a:latin typeface="Arimo"/>
              </a:rPr>
              <a:t>података</a:t>
            </a:r>
            <a:r>
              <a:rPr lang="en-US" sz="3300" spc="33" dirty="0">
                <a:solidFill>
                  <a:srgbClr val="000000"/>
                </a:solidFill>
                <a:latin typeface="Arimo"/>
              </a:rPr>
              <a:t>: </a:t>
            </a:r>
            <a:r>
              <a:rPr lang="sr-Latn-RS" sz="3300" spc="33" dirty="0">
                <a:solidFill>
                  <a:srgbClr val="000000"/>
                </a:solidFill>
                <a:latin typeface="Arimo Bold Italics"/>
              </a:rPr>
              <a:t>Google online </a:t>
            </a:r>
            <a:r>
              <a:rPr lang="sr-Cyrl-RS" sz="3300" spc="33" dirty="0">
                <a:solidFill>
                  <a:srgbClr val="000000"/>
                </a:solidFill>
                <a:latin typeface="Arimo Bold Italics"/>
              </a:rPr>
              <a:t>упитик</a:t>
            </a:r>
            <a:endParaRPr lang="en-US" sz="3300" spc="33" dirty="0">
              <a:solidFill>
                <a:srgbClr val="000000"/>
              </a:solidFill>
              <a:latin typeface="Arimo Bold Italics"/>
            </a:endParaRPr>
          </a:p>
          <a:p>
            <a:pPr>
              <a:lnSpc>
                <a:spcPts val="4620"/>
              </a:lnSpc>
            </a:pPr>
            <a:endParaRPr lang="en-US" sz="3300" spc="33" dirty="0">
              <a:solidFill>
                <a:srgbClr val="000000"/>
              </a:solidFill>
              <a:latin typeface="Arimo Bold Italics"/>
            </a:endParaRPr>
          </a:p>
          <a:p>
            <a:pPr marL="712471" lvl="1" indent="-356235">
              <a:lnSpc>
                <a:spcPts val="4620"/>
              </a:lnSpc>
              <a:buFont typeface="Arial"/>
              <a:buChar char="•"/>
            </a:pPr>
            <a:r>
              <a:rPr lang="en-US" sz="3300" spc="33" dirty="0" err="1">
                <a:solidFill>
                  <a:srgbClr val="000000"/>
                </a:solidFill>
                <a:latin typeface="Arimo"/>
              </a:rPr>
              <a:t>Упитник</a:t>
            </a:r>
            <a:r>
              <a:rPr lang="en-US" sz="3300" spc="33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300" spc="33" dirty="0" err="1">
                <a:solidFill>
                  <a:srgbClr val="000000"/>
                </a:solidFill>
                <a:latin typeface="Arimo"/>
              </a:rPr>
              <a:t>се</a:t>
            </a:r>
            <a:r>
              <a:rPr lang="en-US" sz="3300" spc="33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300" spc="33" dirty="0" err="1">
                <a:solidFill>
                  <a:srgbClr val="000000"/>
                </a:solidFill>
                <a:latin typeface="Arimo"/>
              </a:rPr>
              <a:t>састојао</a:t>
            </a:r>
            <a:r>
              <a:rPr lang="en-US" sz="3300" spc="33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300" spc="33" dirty="0" err="1">
                <a:solidFill>
                  <a:srgbClr val="000000"/>
                </a:solidFill>
                <a:latin typeface="Arimo"/>
              </a:rPr>
              <a:t>од</a:t>
            </a:r>
            <a:r>
              <a:rPr lang="en-US" sz="3300" spc="33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300" spc="33" dirty="0">
                <a:solidFill>
                  <a:srgbClr val="000000"/>
                </a:solidFill>
                <a:latin typeface="Arimo Bold Italics"/>
              </a:rPr>
              <a:t>22 </a:t>
            </a:r>
            <a:r>
              <a:rPr lang="en-US" sz="3300" spc="33" dirty="0" err="1">
                <a:solidFill>
                  <a:srgbClr val="000000"/>
                </a:solidFill>
                <a:latin typeface="Arimo Bold Italics"/>
              </a:rPr>
              <a:t>питања</a:t>
            </a:r>
            <a:endParaRPr lang="en-US" sz="3300" spc="33" dirty="0">
              <a:solidFill>
                <a:srgbClr val="000000"/>
              </a:solidFill>
              <a:latin typeface="Arimo Bold Italics"/>
            </a:endParaRPr>
          </a:p>
          <a:p>
            <a:pPr>
              <a:lnSpc>
                <a:spcPts val="4620"/>
              </a:lnSpc>
            </a:pPr>
            <a:r>
              <a:rPr lang="en-US" sz="3300" spc="33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300" i="1" spc="33" dirty="0" err="1">
                <a:solidFill>
                  <a:srgbClr val="000000"/>
                </a:solidFill>
                <a:latin typeface="Arimo"/>
              </a:rPr>
              <a:t>затвореног</a:t>
            </a:r>
            <a:r>
              <a:rPr lang="en-US" sz="3300" i="1" spc="33" dirty="0">
                <a:solidFill>
                  <a:srgbClr val="000000"/>
                </a:solidFill>
                <a:latin typeface="Arimo"/>
              </a:rPr>
              <a:t>, </a:t>
            </a:r>
            <a:r>
              <a:rPr lang="en-US" sz="3300" i="1" spc="33" dirty="0" err="1">
                <a:solidFill>
                  <a:srgbClr val="000000"/>
                </a:solidFill>
                <a:latin typeface="Arimo"/>
              </a:rPr>
              <a:t>отвореног</a:t>
            </a:r>
            <a:r>
              <a:rPr lang="en-US" sz="3300" i="1" spc="33" dirty="0">
                <a:solidFill>
                  <a:srgbClr val="000000"/>
                </a:solidFill>
                <a:latin typeface="Arimo"/>
              </a:rPr>
              <a:t> и </a:t>
            </a:r>
            <a:r>
              <a:rPr lang="en-US" sz="3300" i="1" spc="33" dirty="0" err="1">
                <a:solidFill>
                  <a:srgbClr val="000000"/>
                </a:solidFill>
                <a:latin typeface="Arimo"/>
              </a:rPr>
              <a:t>мешовитог</a:t>
            </a:r>
            <a:r>
              <a:rPr lang="en-US" sz="3300" i="1" spc="33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300" i="1" spc="33" dirty="0" err="1">
                <a:solidFill>
                  <a:srgbClr val="000000"/>
                </a:solidFill>
                <a:latin typeface="Arimo"/>
              </a:rPr>
              <a:t>типа</a:t>
            </a:r>
            <a:endParaRPr lang="en-US" sz="3300" i="1" spc="33" dirty="0">
              <a:solidFill>
                <a:srgbClr val="000000"/>
              </a:solidFill>
              <a:latin typeface="Arimo"/>
            </a:endParaRPr>
          </a:p>
          <a:p>
            <a:pPr>
              <a:lnSpc>
                <a:spcPts val="4620"/>
              </a:lnSpc>
            </a:pPr>
            <a:endParaRPr lang="en-US" sz="3300" spc="33" dirty="0">
              <a:solidFill>
                <a:srgbClr val="000000"/>
              </a:solidFill>
              <a:latin typeface="Arimo"/>
            </a:endParaRPr>
          </a:p>
          <a:p>
            <a:pPr marL="712470" lvl="1" indent="-356235">
              <a:lnSpc>
                <a:spcPts val="4620"/>
              </a:lnSpc>
              <a:buFont typeface="Arial"/>
              <a:buChar char="•"/>
            </a:pPr>
            <a:r>
              <a:rPr lang="en-US" sz="3300" spc="33" dirty="0" err="1">
                <a:solidFill>
                  <a:srgbClr val="000000"/>
                </a:solidFill>
                <a:latin typeface="Arimo"/>
              </a:rPr>
              <a:t>Број</a:t>
            </a:r>
            <a:r>
              <a:rPr lang="en-US" sz="3300" spc="33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300" spc="33" dirty="0" err="1">
                <a:solidFill>
                  <a:srgbClr val="000000"/>
                </a:solidFill>
                <a:latin typeface="Arimo"/>
              </a:rPr>
              <a:t>испитаника</a:t>
            </a:r>
            <a:r>
              <a:rPr lang="en-US" sz="3300" spc="33" dirty="0">
                <a:solidFill>
                  <a:srgbClr val="000000"/>
                </a:solidFill>
                <a:latin typeface="Arimo"/>
              </a:rPr>
              <a:t>: </a:t>
            </a:r>
            <a:r>
              <a:rPr lang="en-US" sz="3300" spc="33" dirty="0">
                <a:solidFill>
                  <a:srgbClr val="000000"/>
                </a:solidFill>
                <a:latin typeface="Arimo Bold Italics"/>
              </a:rPr>
              <a:t>1</a:t>
            </a:r>
            <a:r>
              <a:rPr lang="sr-Cyrl-RS" sz="3300" spc="33" dirty="0">
                <a:solidFill>
                  <a:srgbClr val="000000"/>
                </a:solidFill>
                <a:latin typeface="Arimo Bold Italics"/>
              </a:rPr>
              <a:t>.</a:t>
            </a:r>
            <a:r>
              <a:rPr lang="en-US" sz="3300" spc="33" dirty="0">
                <a:solidFill>
                  <a:srgbClr val="000000"/>
                </a:solidFill>
                <a:latin typeface="Arimo Bold Italics"/>
              </a:rPr>
              <a:t>114</a:t>
            </a:r>
          </a:p>
          <a:p>
            <a:pPr>
              <a:lnSpc>
                <a:spcPts val="4620"/>
              </a:lnSpc>
            </a:pPr>
            <a:endParaRPr lang="en-US" sz="3300" spc="33" dirty="0">
              <a:solidFill>
                <a:srgbClr val="000000"/>
              </a:solidFill>
              <a:latin typeface="Arimo Bold Italics"/>
            </a:endParaRPr>
          </a:p>
          <a:p>
            <a:pPr marL="712470" lvl="1" indent="-356235">
              <a:lnSpc>
                <a:spcPts val="4620"/>
              </a:lnSpc>
              <a:buFont typeface="Arial"/>
              <a:buChar char="•"/>
            </a:pPr>
            <a:r>
              <a:rPr lang="en-US" sz="3300" spc="33" dirty="0" err="1">
                <a:solidFill>
                  <a:srgbClr val="000000"/>
                </a:solidFill>
                <a:latin typeface="Arimo"/>
              </a:rPr>
              <a:t>Период</a:t>
            </a:r>
            <a:r>
              <a:rPr lang="en-US" sz="3300" spc="33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300" spc="33" dirty="0" err="1">
                <a:solidFill>
                  <a:srgbClr val="000000"/>
                </a:solidFill>
                <a:latin typeface="Arimo"/>
              </a:rPr>
              <a:t>реализације</a:t>
            </a:r>
            <a:r>
              <a:rPr lang="en-US" sz="3300" spc="33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300" spc="33" dirty="0" err="1">
                <a:solidFill>
                  <a:srgbClr val="000000"/>
                </a:solidFill>
                <a:latin typeface="Arimo"/>
              </a:rPr>
              <a:t>истразивања</a:t>
            </a:r>
            <a:r>
              <a:rPr lang="en-US" sz="3300" spc="33" dirty="0">
                <a:solidFill>
                  <a:srgbClr val="000000"/>
                </a:solidFill>
                <a:latin typeface="Arimo"/>
              </a:rPr>
              <a:t>: </a:t>
            </a:r>
            <a:r>
              <a:rPr lang="en-US" sz="3300" spc="33" dirty="0" err="1">
                <a:solidFill>
                  <a:srgbClr val="000000"/>
                </a:solidFill>
                <a:latin typeface="Arimo Bold Italics"/>
              </a:rPr>
              <a:t>од</a:t>
            </a:r>
            <a:r>
              <a:rPr lang="en-US" sz="3300" spc="33" dirty="0">
                <a:solidFill>
                  <a:srgbClr val="000000"/>
                </a:solidFill>
                <a:latin typeface="Arimo Bold Italics"/>
              </a:rPr>
              <a:t> 17.04. </a:t>
            </a:r>
            <a:r>
              <a:rPr lang="en-US" sz="3300" spc="33" dirty="0" err="1">
                <a:solidFill>
                  <a:srgbClr val="000000"/>
                </a:solidFill>
                <a:latin typeface="Arimo Bold Italics"/>
              </a:rPr>
              <a:t>до</a:t>
            </a:r>
            <a:r>
              <a:rPr lang="en-US" sz="3300" spc="33" dirty="0">
                <a:solidFill>
                  <a:srgbClr val="000000"/>
                </a:solidFill>
                <a:latin typeface="Arimo Bold Italics"/>
              </a:rPr>
              <a:t> 28.04.2021. </a:t>
            </a:r>
            <a:r>
              <a:rPr lang="en-US" sz="3300" spc="33" dirty="0" err="1">
                <a:solidFill>
                  <a:srgbClr val="000000"/>
                </a:solidFill>
                <a:latin typeface="Arimo Bold Italics"/>
              </a:rPr>
              <a:t>године</a:t>
            </a:r>
            <a:endParaRPr lang="en-US" sz="3300" spc="33" dirty="0">
              <a:solidFill>
                <a:srgbClr val="000000"/>
              </a:solidFill>
              <a:latin typeface="Arimo Bold Italics"/>
            </a:endParaRPr>
          </a:p>
          <a:p>
            <a:pPr>
              <a:lnSpc>
                <a:spcPts val="4620"/>
              </a:lnSpc>
            </a:pPr>
            <a:endParaRPr lang="en-US" sz="3300" spc="33" dirty="0">
              <a:solidFill>
                <a:srgbClr val="000000"/>
              </a:solidFill>
              <a:latin typeface="Arimo Bold Italics"/>
            </a:endParaRPr>
          </a:p>
          <a:p>
            <a:pPr marL="712470" lvl="1" indent="-356235">
              <a:lnSpc>
                <a:spcPts val="4620"/>
              </a:lnSpc>
              <a:buFont typeface="Arial"/>
              <a:buChar char="•"/>
            </a:pPr>
            <a:r>
              <a:rPr lang="en-US" sz="3300" spc="33" dirty="0" err="1">
                <a:solidFill>
                  <a:srgbClr val="000000"/>
                </a:solidFill>
                <a:latin typeface="Arimo"/>
              </a:rPr>
              <a:t>Испитаници</a:t>
            </a:r>
            <a:r>
              <a:rPr lang="en-US" sz="3300" spc="33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300" spc="33" dirty="0" err="1">
                <a:solidFill>
                  <a:srgbClr val="000000"/>
                </a:solidFill>
                <a:latin typeface="Arimo"/>
              </a:rPr>
              <a:t>су</a:t>
            </a:r>
            <a:r>
              <a:rPr lang="en-US" sz="3300" spc="33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300" spc="33" dirty="0" err="1">
                <a:solidFill>
                  <a:srgbClr val="000000"/>
                </a:solidFill>
                <a:latin typeface="Arimo"/>
              </a:rPr>
              <a:t>грађани</a:t>
            </a:r>
            <a:r>
              <a:rPr lang="en-US" sz="3300" spc="33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300" spc="33" dirty="0" err="1">
                <a:solidFill>
                  <a:srgbClr val="000000"/>
                </a:solidFill>
                <a:latin typeface="Arimo"/>
              </a:rPr>
              <a:t>из</a:t>
            </a:r>
            <a:r>
              <a:rPr lang="en-US" sz="3300" spc="33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300" spc="33" dirty="0" err="1">
                <a:solidFill>
                  <a:srgbClr val="000000"/>
                </a:solidFill>
                <a:latin typeface="Arimo Bold Italics"/>
              </a:rPr>
              <a:t>свих</a:t>
            </a:r>
            <a:r>
              <a:rPr lang="en-US" sz="3300" spc="33" dirty="0">
                <a:solidFill>
                  <a:srgbClr val="000000"/>
                </a:solidFill>
                <a:latin typeface="Arimo Bold Italics"/>
              </a:rPr>
              <a:t> </a:t>
            </a:r>
            <a:r>
              <a:rPr lang="en-US" sz="3300" spc="33" dirty="0" err="1">
                <a:solidFill>
                  <a:srgbClr val="000000"/>
                </a:solidFill>
                <a:latin typeface="Arimo Bold Italics"/>
              </a:rPr>
              <a:t>крајева</a:t>
            </a:r>
            <a:r>
              <a:rPr lang="en-US" sz="3300" spc="33" dirty="0">
                <a:solidFill>
                  <a:srgbClr val="000000"/>
                </a:solidFill>
                <a:latin typeface="Arimo Bold Italics"/>
              </a:rPr>
              <a:t> </a:t>
            </a:r>
            <a:r>
              <a:rPr lang="en-US" sz="3300" spc="33" dirty="0" err="1">
                <a:solidFill>
                  <a:srgbClr val="000000"/>
                </a:solidFill>
                <a:latin typeface="Arimo Bold Italics"/>
              </a:rPr>
              <a:t>Србије</a:t>
            </a:r>
            <a:endParaRPr lang="en-US" sz="3300" spc="33" dirty="0">
              <a:solidFill>
                <a:srgbClr val="000000"/>
              </a:solidFill>
              <a:latin typeface="Arimo Bold Italics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858520" y="693863"/>
            <a:ext cx="10235024" cy="10215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 spc="6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morant Garamond Medium Bold"/>
              </a:rPr>
              <a:t>О ИСТРАЖИВАЊУ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98F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33169" y="3442823"/>
            <a:ext cx="6924427" cy="6209930"/>
            <a:chOff x="0" y="0"/>
            <a:chExt cx="2925549" cy="262367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925549" cy="2623676"/>
            </a:xfrm>
            <a:custGeom>
              <a:avLst/>
              <a:gdLst/>
              <a:ahLst/>
              <a:cxnLst/>
              <a:rect l="l" t="t" r="r" b="b"/>
              <a:pathLst>
                <a:path w="2925549" h="2623676">
                  <a:moveTo>
                    <a:pt x="2801089" y="2623676"/>
                  </a:moveTo>
                  <a:lnTo>
                    <a:pt x="124460" y="2623676"/>
                  </a:lnTo>
                  <a:cubicBezTo>
                    <a:pt x="55880" y="2623676"/>
                    <a:pt x="0" y="2567796"/>
                    <a:pt x="0" y="249921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801089" y="0"/>
                  </a:lnTo>
                  <a:cubicBezTo>
                    <a:pt x="2869669" y="0"/>
                    <a:pt x="2925549" y="55880"/>
                    <a:pt x="2925549" y="124460"/>
                  </a:cubicBezTo>
                  <a:lnTo>
                    <a:pt x="2925549" y="2499216"/>
                  </a:lnTo>
                  <a:cubicBezTo>
                    <a:pt x="2925549" y="2567796"/>
                    <a:pt x="2869669" y="2623676"/>
                    <a:pt x="2801089" y="2623676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" name="Group 4"/>
          <p:cNvGrpSpPr/>
          <p:nvPr/>
        </p:nvGrpSpPr>
        <p:grpSpPr>
          <a:xfrm rot="-697733">
            <a:off x="334235" y="2680556"/>
            <a:ext cx="4602585" cy="1706071"/>
            <a:chOff x="0" y="0"/>
            <a:chExt cx="1848192" cy="68508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848192" cy="685082"/>
            </a:xfrm>
            <a:custGeom>
              <a:avLst/>
              <a:gdLst/>
              <a:ahLst/>
              <a:cxnLst/>
              <a:rect l="l" t="t" r="r" b="b"/>
              <a:pathLst>
                <a:path w="1848192" h="685082">
                  <a:moveTo>
                    <a:pt x="1723732" y="685082"/>
                  </a:moveTo>
                  <a:lnTo>
                    <a:pt x="124460" y="685082"/>
                  </a:lnTo>
                  <a:cubicBezTo>
                    <a:pt x="55880" y="685082"/>
                    <a:pt x="0" y="629202"/>
                    <a:pt x="0" y="56062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23732" y="0"/>
                  </a:lnTo>
                  <a:cubicBezTo>
                    <a:pt x="1792312" y="0"/>
                    <a:pt x="1848192" y="55880"/>
                    <a:pt x="1848192" y="124460"/>
                  </a:cubicBezTo>
                  <a:lnTo>
                    <a:pt x="1848192" y="560622"/>
                  </a:lnTo>
                  <a:cubicBezTo>
                    <a:pt x="1848192" y="629202"/>
                    <a:pt x="1792312" y="685082"/>
                    <a:pt x="1723732" y="685082"/>
                  </a:cubicBezTo>
                  <a:close/>
                </a:path>
              </a:pathLst>
            </a:custGeom>
            <a:solidFill>
              <a:srgbClr val="FEC8FF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9779042" y="3498198"/>
            <a:ext cx="6924427" cy="6209930"/>
            <a:chOff x="0" y="0"/>
            <a:chExt cx="2925549" cy="262367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925549" cy="2623676"/>
            </a:xfrm>
            <a:custGeom>
              <a:avLst/>
              <a:gdLst/>
              <a:ahLst/>
              <a:cxnLst/>
              <a:rect l="l" t="t" r="r" b="b"/>
              <a:pathLst>
                <a:path w="2925549" h="2623676">
                  <a:moveTo>
                    <a:pt x="2801089" y="2623676"/>
                  </a:moveTo>
                  <a:lnTo>
                    <a:pt x="124460" y="2623676"/>
                  </a:lnTo>
                  <a:cubicBezTo>
                    <a:pt x="55880" y="2623676"/>
                    <a:pt x="0" y="2567796"/>
                    <a:pt x="0" y="249921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801089" y="0"/>
                  </a:lnTo>
                  <a:cubicBezTo>
                    <a:pt x="2869669" y="0"/>
                    <a:pt x="2925549" y="55880"/>
                    <a:pt x="2925549" y="124460"/>
                  </a:cubicBezTo>
                  <a:lnTo>
                    <a:pt x="2925549" y="2499216"/>
                  </a:lnTo>
                  <a:cubicBezTo>
                    <a:pt x="2925549" y="2567796"/>
                    <a:pt x="2869669" y="2623676"/>
                    <a:pt x="2801089" y="2623676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0" name="TextBox 10"/>
          <p:cNvSpPr txBox="1"/>
          <p:nvPr/>
        </p:nvSpPr>
        <p:spPr>
          <a:xfrm>
            <a:off x="1687285" y="367980"/>
            <a:ext cx="14401800" cy="21039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 spc="6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morant Garamond Medium Bold"/>
              </a:rPr>
              <a:t>ПОЛНА И СТАРОСНА СТРУКТУРА</a:t>
            </a:r>
          </a:p>
          <a:p>
            <a:pPr algn="ctr">
              <a:lnSpc>
                <a:spcPts val="8400"/>
              </a:lnSpc>
            </a:pPr>
            <a:r>
              <a:rPr lang="en-US" sz="6000" spc="6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morant Garamond Medium Bold"/>
              </a:rPr>
              <a:t>ИСПИТАНИКА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1022802" y="4770678"/>
            <a:ext cx="6673398" cy="3847601"/>
            <a:chOff x="103013" y="0"/>
            <a:chExt cx="8897864" cy="5130135"/>
          </a:xfrm>
        </p:grpSpPr>
        <p:sp>
          <p:nvSpPr>
            <p:cNvPr id="12" name="TextBox 12"/>
            <p:cNvSpPr txBox="1"/>
            <p:nvPr/>
          </p:nvSpPr>
          <p:spPr>
            <a:xfrm>
              <a:off x="103013" y="1878389"/>
              <a:ext cx="1977983" cy="13733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10"/>
                </a:lnSpc>
              </a:pPr>
              <a:r>
                <a:rPr lang="en-US" sz="3000" b="1" dirty="0" err="1">
                  <a:latin typeface="Telegraf Bold"/>
                </a:rPr>
                <a:t>женски</a:t>
              </a:r>
              <a:endParaRPr lang="en-US" sz="3000" b="1" dirty="0">
                <a:latin typeface="Telegraf Bold"/>
              </a:endParaRPr>
            </a:p>
            <a:p>
              <a:pPr algn="ctr">
                <a:lnSpc>
                  <a:spcPts val="4110"/>
                </a:lnSpc>
              </a:pPr>
              <a:r>
                <a:rPr lang="en-US" sz="3000" dirty="0">
                  <a:latin typeface="Telegraf Bold"/>
                </a:rPr>
                <a:t>50.4%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7151050" y="1889479"/>
              <a:ext cx="1849827" cy="13733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10"/>
                </a:lnSpc>
              </a:pPr>
              <a:r>
                <a:rPr lang="en-US" sz="3000" b="1" dirty="0" err="1">
                  <a:latin typeface="Telegraf Bold"/>
                </a:rPr>
                <a:t>мушки</a:t>
              </a:r>
              <a:endParaRPr lang="en-US" sz="3000" b="1" dirty="0">
                <a:latin typeface="Telegraf Bold"/>
              </a:endParaRPr>
            </a:p>
            <a:p>
              <a:pPr algn="ctr">
                <a:lnSpc>
                  <a:spcPts val="4110"/>
                </a:lnSpc>
              </a:pPr>
              <a:r>
                <a:rPr lang="en-US" sz="3000" b="1" dirty="0">
                  <a:latin typeface="Telegraf Bold"/>
                </a:rPr>
                <a:t>49.6%</a:t>
              </a:r>
            </a:p>
          </p:txBody>
        </p:sp>
        <p:grpSp>
          <p:nvGrpSpPr>
            <p:cNvPr id="14" name="Group 14"/>
            <p:cNvGrpSpPr>
              <a:grpSpLocks noChangeAspect="1"/>
            </p:cNvGrpSpPr>
            <p:nvPr/>
          </p:nvGrpSpPr>
          <p:grpSpPr>
            <a:xfrm>
              <a:off x="2032722" y="0"/>
              <a:ext cx="5130135" cy="5130135"/>
              <a:chOff x="0" y="0"/>
              <a:chExt cx="2540000" cy="254000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1238422" y="0"/>
                <a:ext cx="1362108" cy="2550982"/>
              </a:xfrm>
              <a:custGeom>
                <a:avLst/>
                <a:gdLst/>
                <a:ahLst/>
                <a:cxnLst/>
                <a:rect l="l" t="t" r="r" b="b"/>
                <a:pathLst>
                  <a:path w="1362108" h="2550982">
                    <a:moveTo>
                      <a:pt x="31578" y="0"/>
                    </a:moveTo>
                    <a:cubicBezTo>
                      <a:pt x="489068" y="1"/>
                      <a:pt x="911202" y="246058"/>
                      <a:pt x="1136655" y="644139"/>
                    </a:cubicBezTo>
                    <a:cubicBezTo>
                      <a:pt x="1362107" y="1042220"/>
                      <a:pt x="1356032" y="1530793"/>
                      <a:pt x="1120751" y="1923145"/>
                    </a:cubicBezTo>
                    <a:cubicBezTo>
                      <a:pt x="885470" y="2315497"/>
                      <a:pt x="457348" y="2550982"/>
                      <a:pt x="0" y="2539607"/>
                    </a:cubicBezTo>
                    <a:lnTo>
                      <a:pt x="31578" y="1270000"/>
                    </a:lnTo>
                    <a:close/>
                  </a:path>
                </a:pathLst>
              </a:custGeom>
              <a:solidFill>
                <a:srgbClr val="31356E"/>
              </a:solidFill>
            </p:spPr>
          </p:sp>
          <p:sp>
            <p:nvSpPr>
              <p:cNvPr id="16" name="Freeform 16"/>
              <p:cNvSpPr/>
              <p:nvPr/>
            </p:nvSpPr>
            <p:spPr>
              <a:xfrm>
                <a:off x="-60581" y="0"/>
                <a:ext cx="1362497" cy="2551097"/>
              </a:xfrm>
              <a:custGeom>
                <a:avLst/>
                <a:gdLst/>
                <a:ahLst/>
                <a:cxnLst/>
                <a:rect l="l" t="t" r="r" b="b"/>
                <a:pathLst>
                  <a:path w="1362497" h="2551097">
                    <a:moveTo>
                      <a:pt x="1362496" y="2539599"/>
                    </a:moveTo>
                    <a:cubicBezTo>
                      <a:pt x="905125" y="2551097"/>
                      <a:pt x="476920" y="2315699"/>
                      <a:pt x="241542" y="1923375"/>
                    </a:cubicBezTo>
                    <a:cubicBezTo>
                      <a:pt x="6164" y="1531051"/>
                      <a:pt x="0" y="1042447"/>
                      <a:pt x="225404" y="644309"/>
                    </a:cubicBezTo>
                    <a:cubicBezTo>
                      <a:pt x="450808" y="246171"/>
                      <a:pt x="872938" y="45"/>
                      <a:pt x="1330454" y="0"/>
                    </a:cubicBezTo>
                    <a:lnTo>
                      <a:pt x="1330581" y="1270000"/>
                    </a:lnTo>
                    <a:close/>
                  </a:path>
                </a:pathLst>
              </a:custGeom>
              <a:solidFill>
                <a:srgbClr val="704E85"/>
              </a:solidFill>
            </p:spPr>
          </p:sp>
          <p:sp>
            <p:nvSpPr>
              <p:cNvPr id="17" name="Freeform 17"/>
              <p:cNvSpPr/>
              <p:nvPr/>
            </p:nvSpPr>
            <p:spPr>
              <a:xfrm>
                <a:off x="1270000" y="0"/>
                <a:ext cx="127" cy="1270000"/>
              </a:xfrm>
              <a:custGeom>
                <a:avLst/>
                <a:gdLst/>
                <a:ahLst/>
                <a:cxnLst/>
                <a:rect l="l" t="t" r="r" b="b"/>
                <a:pathLst>
                  <a:path w="127" h="1270000">
                    <a:moveTo>
                      <a:pt x="0" y="0"/>
                    </a:moveTo>
                    <a:cubicBezTo>
                      <a:pt x="42" y="0"/>
                      <a:pt x="85" y="0"/>
                      <a:pt x="127" y="0"/>
                    </a:cubicBezTo>
                    <a:lnTo>
                      <a:pt x="0" y="1270000"/>
                    </a:lnTo>
                    <a:close/>
                  </a:path>
                </a:pathLst>
              </a:custGeom>
              <a:solidFill>
                <a:srgbClr val="A66C98"/>
              </a:solidFill>
            </p:spPr>
          </p:sp>
        </p:grpSp>
      </p:grpSp>
      <p:sp>
        <p:nvSpPr>
          <p:cNvPr id="18" name="TextBox 18"/>
          <p:cNvSpPr txBox="1"/>
          <p:nvPr/>
        </p:nvSpPr>
        <p:spPr>
          <a:xfrm rot="-717598">
            <a:off x="192090" y="3015298"/>
            <a:ext cx="4886872" cy="9657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62"/>
              </a:lnSpc>
            </a:pPr>
            <a:r>
              <a:rPr lang="en-US" sz="5330" spc="53" dirty="0">
                <a:solidFill>
                  <a:srgbClr val="000000"/>
                </a:solidFill>
                <a:latin typeface="Telegraf"/>
              </a:rPr>
              <a:t>ПОЛ</a:t>
            </a:r>
          </a:p>
        </p:txBody>
      </p:sp>
      <p:grpSp>
        <p:nvGrpSpPr>
          <p:cNvPr id="44" name="Group 20">
            <a:extLst>
              <a:ext uri="{FF2B5EF4-FFF2-40B4-BE49-F238E27FC236}">
                <a16:creationId xmlns:a16="http://schemas.microsoft.com/office/drawing/2014/main" id="{4AC77202-DA68-443C-8195-1065C8928A9E}"/>
              </a:ext>
            </a:extLst>
          </p:cNvPr>
          <p:cNvGrpSpPr/>
          <p:nvPr/>
        </p:nvGrpSpPr>
        <p:grpSpPr>
          <a:xfrm>
            <a:off x="9309838" y="2723913"/>
            <a:ext cx="6896899" cy="6911113"/>
            <a:chOff x="0" y="-47625"/>
            <a:chExt cx="9195866" cy="9214816"/>
          </a:xfrm>
        </p:grpSpPr>
        <p:sp>
          <p:nvSpPr>
            <p:cNvPr id="45" name="TextBox 21">
              <a:extLst>
                <a:ext uri="{FF2B5EF4-FFF2-40B4-BE49-F238E27FC236}">
                  <a16:creationId xmlns:a16="http://schemas.microsoft.com/office/drawing/2014/main" id="{B96C1177-E1CA-4FA8-8267-0E433D34BB7C}"/>
                </a:ext>
              </a:extLst>
            </p:cNvPr>
            <p:cNvSpPr txBox="1"/>
            <p:nvPr/>
          </p:nvSpPr>
          <p:spPr>
            <a:xfrm>
              <a:off x="818357" y="8688512"/>
              <a:ext cx="1937299" cy="47867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36"/>
                </a:lnSpc>
              </a:pPr>
              <a:r>
                <a:rPr lang="en-US" sz="3000" b="1" dirty="0">
                  <a:latin typeface="Open Sans Light"/>
                </a:rPr>
                <a:t>18-30</a:t>
              </a:r>
            </a:p>
          </p:txBody>
        </p:sp>
        <p:sp>
          <p:nvSpPr>
            <p:cNvPr id="46" name="TextBox 22">
              <a:extLst>
                <a:ext uri="{FF2B5EF4-FFF2-40B4-BE49-F238E27FC236}">
                  <a16:creationId xmlns:a16="http://schemas.microsoft.com/office/drawing/2014/main" id="{66FC0681-81BE-4689-BC8A-2A5F8D833B33}"/>
                </a:ext>
              </a:extLst>
            </p:cNvPr>
            <p:cNvSpPr txBox="1"/>
            <p:nvPr/>
          </p:nvSpPr>
          <p:spPr>
            <a:xfrm>
              <a:off x="2965095" y="8688512"/>
              <a:ext cx="1937299" cy="47867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36"/>
                </a:lnSpc>
              </a:pPr>
              <a:r>
                <a:rPr lang="en-US" sz="3000" b="1" dirty="0">
                  <a:latin typeface="Open Sans Light"/>
                </a:rPr>
                <a:t>31-45</a:t>
              </a:r>
            </a:p>
          </p:txBody>
        </p:sp>
        <p:sp>
          <p:nvSpPr>
            <p:cNvPr id="47" name="TextBox 23">
              <a:extLst>
                <a:ext uri="{FF2B5EF4-FFF2-40B4-BE49-F238E27FC236}">
                  <a16:creationId xmlns:a16="http://schemas.microsoft.com/office/drawing/2014/main" id="{38583F77-3C0F-46D1-86CB-E6AC3C11B42C}"/>
                </a:ext>
              </a:extLst>
            </p:cNvPr>
            <p:cNvSpPr txBox="1"/>
            <p:nvPr/>
          </p:nvSpPr>
          <p:spPr>
            <a:xfrm>
              <a:off x="5111831" y="8688512"/>
              <a:ext cx="1937299" cy="47867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36"/>
                </a:lnSpc>
              </a:pPr>
              <a:r>
                <a:rPr lang="en-US" sz="3000" b="1" dirty="0">
                  <a:latin typeface="Open Sans Light"/>
                </a:rPr>
                <a:t>46-60</a:t>
              </a:r>
            </a:p>
          </p:txBody>
        </p:sp>
        <p:sp>
          <p:nvSpPr>
            <p:cNvPr id="48" name="TextBox 24">
              <a:extLst>
                <a:ext uri="{FF2B5EF4-FFF2-40B4-BE49-F238E27FC236}">
                  <a16:creationId xmlns:a16="http://schemas.microsoft.com/office/drawing/2014/main" id="{72677BE2-FEEA-4DF7-BBA8-D4397905BDA0}"/>
                </a:ext>
              </a:extLst>
            </p:cNvPr>
            <p:cNvSpPr txBox="1"/>
            <p:nvPr/>
          </p:nvSpPr>
          <p:spPr>
            <a:xfrm>
              <a:off x="7258567" y="8688512"/>
              <a:ext cx="1937299" cy="47867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36"/>
                </a:lnSpc>
              </a:pPr>
              <a:r>
                <a:rPr lang="en-US" sz="3000" b="1" dirty="0">
                  <a:latin typeface="Open Sans Light"/>
                </a:rPr>
                <a:t>60+</a:t>
              </a:r>
            </a:p>
          </p:txBody>
        </p:sp>
        <p:grpSp>
          <p:nvGrpSpPr>
            <p:cNvPr id="49" name="Group 25">
              <a:extLst>
                <a:ext uri="{FF2B5EF4-FFF2-40B4-BE49-F238E27FC236}">
                  <a16:creationId xmlns:a16="http://schemas.microsoft.com/office/drawing/2014/main" id="{DB1E60DA-8C48-4FE5-AB8E-1941456A420D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18358" y="193148"/>
              <a:ext cx="8377507" cy="8377507"/>
              <a:chOff x="0" y="0"/>
              <a:chExt cx="10287000" cy="10287000"/>
            </a:xfrm>
          </p:grpSpPr>
          <p:sp>
            <p:nvSpPr>
              <p:cNvPr id="60" name="Freeform 26">
                <a:extLst>
                  <a:ext uri="{FF2B5EF4-FFF2-40B4-BE49-F238E27FC236}">
                    <a16:creationId xmlns:a16="http://schemas.microsoft.com/office/drawing/2014/main" id="{EA117E9B-751D-45D7-8F4F-6147A5CB03E2}"/>
                  </a:ext>
                </a:extLst>
              </p:cNvPr>
              <p:cNvSpPr/>
              <p:nvPr/>
            </p:nvSpPr>
            <p:spPr>
              <a:xfrm>
                <a:off x="0" y="-6350"/>
                <a:ext cx="10287000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10287000" h="12700">
                    <a:moveTo>
                      <a:pt x="0" y="0"/>
                    </a:moveTo>
                    <a:lnTo>
                      <a:pt x="10287000" y="0"/>
                    </a:lnTo>
                    <a:lnTo>
                      <a:pt x="10287000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61" name="Freeform 27">
                <a:extLst>
                  <a:ext uri="{FF2B5EF4-FFF2-40B4-BE49-F238E27FC236}">
                    <a16:creationId xmlns:a16="http://schemas.microsoft.com/office/drawing/2014/main" id="{5B6F5D27-99AD-4245-9F84-499C7CED3505}"/>
                  </a:ext>
                </a:extLst>
              </p:cNvPr>
              <p:cNvSpPr/>
              <p:nvPr/>
            </p:nvSpPr>
            <p:spPr>
              <a:xfrm>
                <a:off x="0" y="2565400"/>
                <a:ext cx="10287000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10287000" h="12700">
                    <a:moveTo>
                      <a:pt x="0" y="0"/>
                    </a:moveTo>
                    <a:lnTo>
                      <a:pt x="10287000" y="0"/>
                    </a:lnTo>
                    <a:lnTo>
                      <a:pt x="10287000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62" name="Freeform 28">
                <a:extLst>
                  <a:ext uri="{FF2B5EF4-FFF2-40B4-BE49-F238E27FC236}">
                    <a16:creationId xmlns:a16="http://schemas.microsoft.com/office/drawing/2014/main" id="{86CE35D8-86E2-4CC8-B007-BA4F2C0C7E3A}"/>
                  </a:ext>
                </a:extLst>
              </p:cNvPr>
              <p:cNvSpPr/>
              <p:nvPr/>
            </p:nvSpPr>
            <p:spPr>
              <a:xfrm>
                <a:off x="0" y="5137150"/>
                <a:ext cx="10287000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10287000" h="12700">
                    <a:moveTo>
                      <a:pt x="0" y="0"/>
                    </a:moveTo>
                    <a:lnTo>
                      <a:pt x="10287000" y="0"/>
                    </a:lnTo>
                    <a:lnTo>
                      <a:pt x="10287000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63" name="Freeform 29">
                <a:extLst>
                  <a:ext uri="{FF2B5EF4-FFF2-40B4-BE49-F238E27FC236}">
                    <a16:creationId xmlns:a16="http://schemas.microsoft.com/office/drawing/2014/main" id="{D0F9AE87-8AC1-41F9-B121-94804788B127}"/>
                  </a:ext>
                </a:extLst>
              </p:cNvPr>
              <p:cNvSpPr/>
              <p:nvPr/>
            </p:nvSpPr>
            <p:spPr>
              <a:xfrm>
                <a:off x="0" y="7708900"/>
                <a:ext cx="10287000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10287000" h="12700">
                    <a:moveTo>
                      <a:pt x="0" y="0"/>
                    </a:moveTo>
                    <a:lnTo>
                      <a:pt x="10287000" y="0"/>
                    </a:lnTo>
                    <a:lnTo>
                      <a:pt x="10287000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64" name="Freeform 30">
                <a:extLst>
                  <a:ext uri="{FF2B5EF4-FFF2-40B4-BE49-F238E27FC236}">
                    <a16:creationId xmlns:a16="http://schemas.microsoft.com/office/drawing/2014/main" id="{DD942EE9-0F42-47AB-84B4-548D4A695CE7}"/>
                  </a:ext>
                </a:extLst>
              </p:cNvPr>
              <p:cNvSpPr/>
              <p:nvPr/>
            </p:nvSpPr>
            <p:spPr>
              <a:xfrm>
                <a:off x="0" y="10280650"/>
                <a:ext cx="10287000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10287000" h="12700">
                    <a:moveTo>
                      <a:pt x="0" y="0"/>
                    </a:moveTo>
                    <a:lnTo>
                      <a:pt x="10287000" y="0"/>
                    </a:lnTo>
                    <a:lnTo>
                      <a:pt x="10287000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id="50" name="TextBox 31">
              <a:extLst>
                <a:ext uri="{FF2B5EF4-FFF2-40B4-BE49-F238E27FC236}">
                  <a16:creationId xmlns:a16="http://schemas.microsoft.com/office/drawing/2014/main" id="{C0C11652-F39F-4FBD-9DD5-AE3F2060B532}"/>
                </a:ext>
              </a:extLst>
            </p:cNvPr>
            <p:cNvSpPr txBox="1"/>
            <p:nvPr/>
          </p:nvSpPr>
          <p:spPr>
            <a:xfrm>
              <a:off x="0" y="-47625"/>
              <a:ext cx="652877" cy="43392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736"/>
                </a:lnSpc>
              </a:pPr>
              <a:r>
                <a:rPr lang="en-US" sz="1954" dirty="0">
                  <a:solidFill>
                    <a:srgbClr val="FFFFFF"/>
                  </a:solidFill>
                  <a:latin typeface="Open Sans Light"/>
                </a:rPr>
                <a:t> </a:t>
              </a:r>
            </a:p>
          </p:txBody>
        </p:sp>
        <p:sp>
          <p:nvSpPr>
            <p:cNvPr id="51" name="TextBox 32">
              <a:extLst>
                <a:ext uri="{FF2B5EF4-FFF2-40B4-BE49-F238E27FC236}">
                  <a16:creationId xmlns:a16="http://schemas.microsoft.com/office/drawing/2014/main" id="{FC63BBBF-97E6-43B7-B2FA-751066E16F74}"/>
                </a:ext>
              </a:extLst>
            </p:cNvPr>
            <p:cNvSpPr txBox="1"/>
            <p:nvPr/>
          </p:nvSpPr>
          <p:spPr>
            <a:xfrm>
              <a:off x="0" y="2046752"/>
              <a:ext cx="652877" cy="43392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736"/>
                </a:lnSpc>
              </a:pPr>
              <a:r>
                <a:rPr lang="en-US" sz="1954" dirty="0">
                  <a:solidFill>
                    <a:srgbClr val="FFFFFF"/>
                  </a:solidFill>
                  <a:latin typeface="Open Sans Light"/>
                </a:rPr>
                <a:t> </a:t>
              </a:r>
            </a:p>
          </p:txBody>
        </p:sp>
        <p:sp>
          <p:nvSpPr>
            <p:cNvPr id="52" name="TextBox 33">
              <a:extLst>
                <a:ext uri="{FF2B5EF4-FFF2-40B4-BE49-F238E27FC236}">
                  <a16:creationId xmlns:a16="http://schemas.microsoft.com/office/drawing/2014/main" id="{8F1AFFCA-5920-4732-BABF-4CC1451CDBFD}"/>
                </a:ext>
              </a:extLst>
            </p:cNvPr>
            <p:cNvSpPr txBox="1"/>
            <p:nvPr/>
          </p:nvSpPr>
          <p:spPr>
            <a:xfrm>
              <a:off x="0" y="4141129"/>
              <a:ext cx="652877" cy="43392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736"/>
                </a:lnSpc>
              </a:pPr>
              <a:r>
                <a:rPr lang="en-US" sz="1954" dirty="0">
                  <a:solidFill>
                    <a:srgbClr val="FFFFFF"/>
                  </a:solidFill>
                  <a:latin typeface="Open Sans Light"/>
                </a:rPr>
                <a:t> </a:t>
              </a:r>
            </a:p>
          </p:txBody>
        </p:sp>
        <p:sp>
          <p:nvSpPr>
            <p:cNvPr id="53" name="TextBox 34">
              <a:extLst>
                <a:ext uri="{FF2B5EF4-FFF2-40B4-BE49-F238E27FC236}">
                  <a16:creationId xmlns:a16="http://schemas.microsoft.com/office/drawing/2014/main" id="{6EA14617-2B6A-4E23-AF81-A83162425E97}"/>
                </a:ext>
              </a:extLst>
            </p:cNvPr>
            <p:cNvSpPr txBox="1"/>
            <p:nvPr/>
          </p:nvSpPr>
          <p:spPr>
            <a:xfrm>
              <a:off x="0" y="6235505"/>
              <a:ext cx="652877" cy="43392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736"/>
                </a:lnSpc>
              </a:pPr>
              <a:r>
                <a:rPr lang="en-US" sz="1954" dirty="0">
                  <a:solidFill>
                    <a:srgbClr val="FFFFFF"/>
                  </a:solidFill>
                  <a:latin typeface="Open Sans Light"/>
                </a:rPr>
                <a:t> </a:t>
              </a:r>
            </a:p>
          </p:txBody>
        </p:sp>
        <p:sp>
          <p:nvSpPr>
            <p:cNvPr id="54" name="TextBox 35">
              <a:extLst>
                <a:ext uri="{FF2B5EF4-FFF2-40B4-BE49-F238E27FC236}">
                  <a16:creationId xmlns:a16="http://schemas.microsoft.com/office/drawing/2014/main" id="{B7ADCAC2-383B-4572-874A-5D361FA0B947}"/>
                </a:ext>
              </a:extLst>
            </p:cNvPr>
            <p:cNvSpPr txBox="1"/>
            <p:nvPr/>
          </p:nvSpPr>
          <p:spPr>
            <a:xfrm>
              <a:off x="377747" y="8329882"/>
              <a:ext cx="275129" cy="43392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736"/>
                </a:lnSpc>
              </a:pPr>
              <a:r>
                <a:rPr lang="en-US" sz="1954" dirty="0">
                  <a:solidFill>
                    <a:srgbClr val="FFFFFF"/>
                  </a:solidFill>
                  <a:latin typeface="Open Sans Light"/>
                </a:rPr>
                <a:t> </a:t>
              </a:r>
            </a:p>
          </p:txBody>
        </p:sp>
        <p:grpSp>
          <p:nvGrpSpPr>
            <p:cNvPr id="55" name="Group 36">
              <a:extLst>
                <a:ext uri="{FF2B5EF4-FFF2-40B4-BE49-F238E27FC236}">
                  <a16:creationId xmlns:a16="http://schemas.microsoft.com/office/drawing/2014/main" id="{DDA1F2BE-70F9-4787-827C-938607A7FCB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18358" y="2219522"/>
              <a:ext cx="8377507" cy="6351133"/>
              <a:chOff x="0" y="2488248"/>
              <a:chExt cx="10287000" cy="7798753"/>
            </a:xfrm>
          </p:grpSpPr>
          <p:sp>
            <p:nvSpPr>
              <p:cNvPr id="56" name="Freeform 37">
                <a:extLst>
                  <a:ext uri="{FF2B5EF4-FFF2-40B4-BE49-F238E27FC236}">
                    <a16:creationId xmlns:a16="http://schemas.microsoft.com/office/drawing/2014/main" id="{9D294F97-D11A-4709-A42B-8D4D62FE44B8}"/>
                  </a:ext>
                </a:extLst>
              </p:cNvPr>
              <p:cNvSpPr/>
              <p:nvPr/>
            </p:nvSpPr>
            <p:spPr>
              <a:xfrm>
                <a:off x="0" y="2488248"/>
                <a:ext cx="2378869" cy="7798752"/>
              </a:xfrm>
              <a:custGeom>
                <a:avLst/>
                <a:gdLst/>
                <a:ahLst/>
                <a:cxnLst/>
                <a:rect l="l" t="t" r="r" b="b"/>
                <a:pathLst>
                  <a:path w="2378869" h="7798752">
                    <a:moveTo>
                      <a:pt x="0" y="7798752"/>
                    </a:moveTo>
                    <a:lnTo>
                      <a:pt x="0" y="190309"/>
                    </a:lnTo>
                    <a:cubicBezTo>
                      <a:pt x="0" y="139836"/>
                      <a:pt x="20050" y="91430"/>
                      <a:pt x="55740" y="55740"/>
                    </a:cubicBezTo>
                    <a:cubicBezTo>
                      <a:pt x="91430" y="20050"/>
                      <a:pt x="139836" y="0"/>
                      <a:pt x="190309" y="0"/>
                    </a:cubicBezTo>
                    <a:lnTo>
                      <a:pt x="2188559" y="0"/>
                    </a:lnTo>
                    <a:cubicBezTo>
                      <a:pt x="2239033" y="0"/>
                      <a:pt x="2287438" y="20050"/>
                      <a:pt x="2323128" y="55740"/>
                    </a:cubicBezTo>
                    <a:cubicBezTo>
                      <a:pt x="2358818" y="91430"/>
                      <a:pt x="2378869" y="139836"/>
                      <a:pt x="2378869" y="190309"/>
                    </a:cubicBezTo>
                    <a:lnTo>
                      <a:pt x="2378869" y="7798752"/>
                    </a:lnTo>
                    <a:close/>
                  </a:path>
                </a:pathLst>
              </a:custGeom>
              <a:solidFill>
                <a:srgbClr val="31356E"/>
              </a:solidFill>
            </p:spPr>
          </p:sp>
          <p:sp>
            <p:nvSpPr>
              <p:cNvPr id="57" name="Freeform 38">
                <a:extLst>
                  <a:ext uri="{FF2B5EF4-FFF2-40B4-BE49-F238E27FC236}">
                    <a16:creationId xmlns:a16="http://schemas.microsoft.com/office/drawing/2014/main" id="{8F6A0FB7-1B59-433B-AECF-0F4C8CE86E11}"/>
                  </a:ext>
                </a:extLst>
              </p:cNvPr>
              <p:cNvSpPr/>
              <p:nvPr/>
            </p:nvSpPr>
            <p:spPr>
              <a:xfrm>
                <a:off x="2636044" y="3619817"/>
                <a:ext cx="2378869" cy="6667183"/>
              </a:xfrm>
              <a:custGeom>
                <a:avLst/>
                <a:gdLst/>
                <a:ahLst/>
                <a:cxnLst/>
                <a:rect l="l" t="t" r="r" b="b"/>
                <a:pathLst>
                  <a:path w="2378869" h="6667183">
                    <a:moveTo>
                      <a:pt x="0" y="6667183"/>
                    </a:moveTo>
                    <a:lnTo>
                      <a:pt x="0" y="190310"/>
                    </a:lnTo>
                    <a:cubicBezTo>
                      <a:pt x="0" y="139837"/>
                      <a:pt x="20050" y="91431"/>
                      <a:pt x="55740" y="55741"/>
                    </a:cubicBezTo>
                    <a:cubicBezTo>
                      <a:pt x="91430" y="20051"/>
                      <a:pt x="139836" y="0"/>
                      <a:pt x="190309" y="0"/>
                    </a:cubicBezTo>
                    <a:lnTo>
                      <a:pt x="2188559" y="0"/>
                    </a:lnTo>
                    <a:cubicBezTo>
                      <a:pt x="2239032" y="0"/>
                      <a:pt x="2287438" y="20051"/>
                      <a:pt x="2323128" y="55741"/>
                    </a:cubicBezTo>
                    <a:cubicBezTo>
                      <a:pt x="2358818" y="91431"/>
                      <a:pt x="2378868" y="139837"/>
                      <a:pt x="2378868" y="190310"/>
                    </a:cubicBezTo>
                    <a:lnTo>
                      <a:pt x="2378868" y="6667183"/>
                    </a:lnTo>
                    <a:close/>
                  </a:path>
                </a:pathLst>
              </a:custGeom>
              <a:solidFill>
                <a:srgbClr val="2D6EA4"/>
              </a:solidFill>
            </p:spPr>
          </p:sp>
          <p:sp>
            <p:nvSpPr>
              <p:cNvPr id="58" name="Freeform 39">
                <a:extLst>
                  <a:ext uri="{FF2B5EF4-FFF2-40B4-BE49-F238E27FC236}">
                    <a16:creationId xmlns:a16="http://schemas.microsoft.com/office/drawing/2014/main" id="{E7E97160-81DF-41AD-B9F8-4F9E21DFCDF7}"/>
                  </a:ext>
                </a:extLst>
              </p:cNvPr>
              <p:cNvSpPr/>
              <p:nvPr/>
            </p:nvSpPr>
            <p:spPr>
              <a:xfrm>
                <a:off x="5272087" y="3840268"/>
                <a:ext cx="2378869" cy="6446730"/>
              </a:xfrm>
              <a:custGeom>
                <a:avLst/>
                <a:gdLst/>
                <a:ahLst/>
                <a:cxnLst/>
                <a:rect l="l" t="t" r="r" b="b"/>
                <a:pathLst>
                  <a:path w="2378869" h="6641465">
                    <a:moveTo>
                      <a:pt x="0" y="6641465"/>
                    </a:moveTo>
                    <a:lnTo>
                      <a:pt x="0" y="190310"/>
                    </a:lnTo>
                    <a:cubicBezTo>
                      <a:pt x="0" y="139836"/>
                      <a:pt x="20050" y="91430"/>
                      <a:pt x="55740" y="55740"/>
                    </a:cubicBezTo>
                    <a:cubicBezTo>
                      <a:pt x="91430" y="20050"/>
                      <a:pt x="139836" y="0"/>
                      <a:pt x="190309" y="0"/>
                    </a:cubicBezTo>
                    <a:lnTo>
                      <a:pt x="2188559" y="0"/>
                    </a:lnTo>
                    <a:cubicBezTo>
                      <a:pt x="2239032" y="0"/>
                      <a:pt x="2287438" y="20050"/>
                      <a:pt x="2323128" y="55740"/>
                    </a:cubicBezTo>
                    <a:cubicBezTo>
                      <a:pt x="2358818" y="91430"/>
                      <a:pt x="2378868" y="139836"/>
                      <a:pt x="2378868" y="190310"/>
                    </a:cubicBezTo>
                    <a:lnTo>
                      <a:pt x="2378868" y="6641465"/>
                    </a:lnTo>
                    <a:close/>
                  </a:path>
                </a:pathLst>
              </a:custGeom>
              <a:solidFill>
                <a:srgbClr val="38A9CD"/>
              </a:solidFill>
            </p:spPr>
          </p:sp>
          <p:sp>
            <p:nvSpPr>
              <p:cNvPr id="59" name="Freeform 40">
                <a:extLst>
                  <a:ext uri="{FF2B5EF4-FFF2-40B4-BE49-F238E27FC236}">
                    <a16:creationId xmlns:a16="http://schemas.microsoft.com/office/drawing/2014/main" id="{D388251B-A796-456B-A8F1-62C6E81121A8}"/>
                  </a:ext>
                </a:extLst>
              </p:cNvPr>
              <p:cNvSpPr/>
              <p:nvPr/>
            </p:nvSpPr>
            <p:spPr>
              <a:xfrm>
                <a:off x="7908131" y="7478082"/>
                <a:ext cx="2378869" cy="2808919"/>
              </a:xfrm>
              <a:custGeom>
                <a:avLst/>
                <a:gdLst/>
                <a:ahLst/>
                <a:cxnLst/>
                <a:rect l="l" t="t" r="r" b="b"/>
                <a:pathLst>
                  <a:path w="2378869" h="469265">
                    <a:moveTo>
                      <a:pt x="0" y="469265"/>
                    </a:moveTo>
                    <a:lnTo>
                      <a:pt x="0" y="190309"/>
                    </a:lnTo>
                    <a:cubicBezTo>
                      <a:pt x="0" y="85204"/>
                      <a:pt x="85204" y="0"/>
                      <a:pt x="190310" y="0"/>
                    </a:cubicBezTo>
                    <a:lnTo>
                      <a:pt x="2188560" y="0"/>
                    </a:lnTo>
                    <a:cubicBezTo>
                      <a:pt x="2293665" y="0"/>
                      <a:pt x="2378869" y="85204"/>
                      <a:pt x="2378869" y="190309"/>
                    </a:cubicBezTo>
                    <a:lnTo>
                      <a:pt x="2378869" y="469265"/>
                    </a:lnTo>
                    <a:close/>
                  </a:path>
                </a:pathLst>
              </a:custGeom>
              <a:solidFill>
                <a:srgbClr val="6CE5E8"/>
              </a:solidFill>
            </p:spPr>
          </p:sp>
        </p:grpSp>
      </p:grpSp>
      <p:grpSp>
        <p:nvGrpSpPr>
          <p:cNvPr id="8" name="Group 8"/>
          <p:cNvGrpSpPr/>
          <p:nvPr/>
        </p:nvGrpSpPr>
        <p:grpSpPr>
          <a:xfrm rot="-697733">
            <a:off x="8168347" y="2507708"/>
            <a:ext cx="6317583" cy="1706071"/>
            <a:chOff x="0" y="0"/>
            <a:chExt cx="2536859" cy="68508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536859" cy="685082"/>
            </a:xfrm>
            <a:custGeom>
              <a:avLst/>
              <a:gdLst/>
              <a:ahLst/>
              <a:cxnLst/>
              <a:rect l="l" t="t" r="r" b="b"/>
              <a:pathLst>
                <a:path w="2536859" h="685082">
                  <a:moveTo>
                    <a:pt x="2412399" y="685082"/>
                  </a:moveTo>
                  <a:lnTo>
                    <a:pt x="124460" y="685082"/>
                  </a:lnTo>
                  <a:cubicBezTo>
                    <a:pt x="55880" y="685082"/>
                    <a:pt x="0" y="629202"/>
                    <a:pt x="0" y="56062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412399" y="0"/>
                  </a:lnTo>
                  <a:cubicBezTo>
                    <a:pt x="2480979" y="0"/>
                    <a:pt x="2536859" y="55880"/>
                    <a:pt x="2536859" y="124460"/>
                  </a:cubicBezTo>
                  <a:lnTo>
                    <a:pt x="2536859" y="560622"/>
                  </a:lnTo>
                  <a:cubicBezTo>
                    <a:pt x="2536859" y="629202"/>
                    <a:pt x="2480979" y="685082"/>
                    <a:pt x="2412399" y="685082"/>
                  </a:cubicBezTo>
                  <a:close/>
                </a:path>
              </a:pathLst>
            </a:custGeom>
            <a:solidFill>
              <a:srgbClr val="C7D3FF"/>
            </a:solidFill>
          </p:spPr>
        </p:sp>
      </p:grpSp>
      <p:sp>
        <p:nvSpPr>
          <p:cNvPr id="19" name="TextBox 19"/>
          <p:cNvSpPr txBox="1"/>
          <p:nvPr/>
        </p:nvSpPr>
        <p:spPr>
          <a:xfrm rot="-719762">
            <a:off x="7756809" y="2930412"/>
            <a:ext cx="6981717" cy="8801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55"/>
              </a:lnSpc>
            </a:pPr>
            <a:r>
              <a:rPr lang="en-US" sz="4825" spc="48" dirty="0">
                <a:solidFill>
                  <a:srgbClr val="000000"/>
                </a:solidFill>
                <a:latin typeface="Telegraf"/>
              </a:rPr>
              <a:t>ГОДИНЕ СТАРОСТИ</a:t>
            </a:r>
          </a:p>
        </p:txBody>
      </p:sp>
      <p:sp>
        <p:nvSpPr>
          <p:cNvPr id="65" name="TextBox 22">
            <a:extLst>
              <a:ext uri="{FF2B5EF4-FFF2-40B4-BE49-F238E27FC236}">
                <a16:creationId xmlns:a16="http://schemas.microsoft.com/office/drawing/2014/main" id="{5A4DF20E-437F-4EC7-A55A-83FD4D745AA2}"/>
              </a:ext>
            </a:extLst>
          </p:cNvPr>
          <p:cNvSpPr txBox="1"/>
          <p:nvPr/>
        </p:nvSpPr>
        <p:spPr>
          <a:xfrm rot="16200000">
            <a:off x="9722201" y="6494114"/>
            <a:ext cx="1764643" cy="7705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08"/>
              </a:lnSpc>
            </a:pPr>
            <a:r>
              <a:rPr lang="sr-Cyrl-RS" sz="4577" spc="45" dirty="0">
                <a:solidFill>
                  <a:srgbClr val="000000"/>
                </a:solidFill>
                <a:latin typeface="Telegraf"/>
              </a:rPr>
              <a:t>30,3</a:t>
            </a:r>
            <a:r>
              <a:rPr lang="en-US" sz="4577" spc="45" dirty="0">
                <a:solidFill>
                  <a:srgbClr val="000000"/>
                </a:solidFill>
                <a:latin typeface="Telegraf"/>
              </a:rPr>
              <a:t>%</a:t>
            </a:r>
          </a:p>
        </p:txBody>
      </p:sp>
      <p:sp>
        <p:nvSpPr>
          <p:cNvPr id="66" name="TextBox 22">
            <a:extLst>
              <a:ext uri="{FF2B5EF4-FFF2-40B4-BE49-F238E27FC236}">
                <a16:creationId xmlns:a16="http://schemas.microsoft.com/office/drawing/2014/main" id="{34E17293-1801-4108-8951-1A3C8B0A3CBE}"/>
              </a:ext>
            </a:extLst>
          </p:cNvPr>
          <p:cNvSpPr txBox="1"/>
          <p:nvPr/>
        </p:nvSpPr>
        <p:spPr>
          <a:xfrm rot="16200000">
            <a:off x="11397910" y="6503683"/>
            <a:ext cx="1764643" cy="7705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08"/>
              </a:lnSpc>
            </a:pPr>
            <a:r>
              <a:rPr lang="sr-Cyrl-RS" sz="4577" spc="45" dirty="0">
                <a:solidFill>
                  <a:srgbClr val="000000"/>
                </a:solidFill>
                <a:latin typeface="Telegraf"/>
              </a:rPr>
              <a:t>25,9</a:t>
            </a:r>
            <a:r>
              <a:rPr lang="en-US" sz="4577" spc="45" dirty="0">
                <a:solidFill>
                  <a:srgbClr val="000000"/>
                </a:solidFill>
                <a:latin typeface="Telegraf"/>
              </a:rPr>
              <a:t>%</a:t>
            </a:r>
          </a:p>
        </p:txBody>
      </p:sp>
      <p:sp>
        <p:nvSpPr>
          <p:cNvPr id="67" name="TextBox 22">
            <a:extLst>
              <a:ext uri="{FF2B5EF4-FFF2-40B4-BE49-F238E27FC236}">
                <a16:creationId xmlns:a16="http://schemas.microsoft.com/office/drawing/2014/main" id="{643ECC06-6BD1-4E2B-9C10-DE7B1F18690D}"/>
              </a:ext>
            </a:extLst>
          </p:cNvPr>
          <p:cNvSpPr txBox="1"/>
          <p:nvPr/>
        </p:nvSpPr>
        <p:spPr>
          <a:xfrm rot="16200000">
            <a:off x="12905612" y="6554956"/>
            <a:ext cx="1764643" cy="7705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08"/>
              </a:lnSpc>
            </a:pPr>
            <a:r>
              <a:rPr lang="sr-Cyrl-RS" sz="4577" spc="45" dirty="0">
                <a:solidFill>
                  <a:srgbClr val="000000"/>
                </a:solidFill>
                <a:latin typeface="Telegraf"/>
              </a:rPr>
              <a:t>25,8</a:t>
            </a:r>
            <a:r>
              <a:rPr lang="en-US" sz="4577" spc="45" dirty="0">
                <a:solidFill>
                  <a:srgbClr val="000000"/>
                </a:solidFill>
                <a:latin typeface="Telegraf"/>
              </a:rPr>
              <a:t>%</a:t>
            </a:r>
          </a:p>
        </p:txBody>
      </p:sp>
      <p:sp>
        <p:nvSpPr>
          <p:cNvPr id="68" name="TextBox 22">
            <a:extLst>
              <a:ext uri="{FF2B5EF4-FFF2-40B4-BE49-F238E27FC236}">
                <a16:creationId xmlns:a16="http://schemas.microsoft.com/office/drawing/2014/main" id="{9D398E49-E99D-4EE4-B423-ACBF7195FFCB}"/>
              </a:ext>
            </a:extLst>
          </p:cNvPr>
          <p:cNvSpPr txBox="1"/>
          <p:nvPr/>
        </p:nvSpPr>
        <p:spPr>
          <a:xfrm rot="16200000">
            <a:off x="14582012" y="7926556"/>
            <a:ext cx="1764643" cy="7705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08"/>
              </a:lnSpc>
            </a:pPr>
            <a:r>
              <a:rPr lang="sr-Cyrl-RS" sz="4577" spc="45" dirty="0">
                <a:solidFill>
                  <a:srgbClr val="000000"/>
                </a:solidFill>
                <a:latin typeface="Telegraf"/>
              </a:rPr>
              <a:t>18</a:t>
            </a:r>
            <a:r>
              <a:rPr lang="en-US" sz="4577" spc="45" dirty="0">
                <a:solidFill>
                  <a:srgbClr val="000000"/>
                </a:solidFill>
                <a:latin typeface="Telegraf"/>
              </a:rPr>
              <a:t>%</a:t>
            </a:r>
          </a:p>
        </p:txBody>
      </p:sp>
    </p:spTree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D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305800" y="1825233"/>
            <a:ext cx="9784078" cy="7895459"/>
            <a:chOff x="0" y="0"/>
            <a:chExt cx="4109745" cy="297288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109745" cy="2972884"/>
            </a:xfrm>
            <a:custGeom>
              <a:avLst/>
              <a:gdLst/>
              <a:ahLst/>
              <a:cxnLst/>
              <a:rect l="l" t="t" r="r" b="b"/>
              <a:pathLst>
                <a:path w="4109745" h="2972884">
                  <a:moveTo>
                    <a:pt x="3985285" y="2972883"/>
                  </a:moveTo>
                  <a:lnTo>
                    <a:pt x="124460" y="2972883"/>
                  </a:lnTo>
                  <a:cubicBezTo>
                    <a:pt x="55880" y="2972883"/>
                    <a:pt x="0" y="2917004"/>
                    <a:pt x="0" y="284842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985285" y="0"/>
                  </a:lnTo>
                  <a:cubicBezTo>
                    <a:pt x="4053865" y="0"/>
                    <a:pt x="4109745" y="55880"/>
                    <a:pt x="4109745" y="124460"/>
                  </a:cubicBezTo>
                  <a:lnTo>
                    <a:pt x="4109745" y="2848424"/>
                  </a:lnTo>
                  <a:cubicBezTo>
                    <a:pt x="4109745" y="2917004"/>
                    <a:pt x="4053865" y="2972884"/>
                    <a:pt x="3985285" y="2972884"/>
                  </a:cubicBezTo>
                  <a:close/>
                </a:path>
              </a:pathLst>
            </a:custGeom>
            <a:solidFill>
              <a:srgbClr val="FADED0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7347711" y="2084270"/>
            <a:ext cx="11703593" cy="7841954"/>
            <a:chOff x="0" y="0"/>
            <a:chExt cx="15604791" cy="10455939"/>
          </a:xfrm>
        </p:grpSpPr>
        <p:sp>
          <p:nvSpPr>
            <p:cNvPr id="5" name="TextBox 5"/>
            <p:cNvSpPr txBox="1"/>
            <p:nvPr/>
          </p:nvSpPr>
          <p:spPr>
            <a:xfrm>
              <a:off x="5661865" y="9955029"/>
              <a:ext cx="268399" cy="5009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75"/>
                </a:lnSpc>
              </a:pPr>
              <a:endParaRPr lang="en-US" sz="2197" dirty="0">
                <a:solidFill>
                  <a:srgbClr val="000000"/>
                </a:solidFill>
                <a:latin typeface="Telegraf Bold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8570093" y="9955029"/>
              <a:ext cx="730037" cy="5009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75"/>
                </a:lnSpc>
              </a:pPr>
              <a:endParaRPr lang="en-US" sz="2197" dirty="0">
                <a:solidFill>
                  <a:srgbClr val="000000"/>
                </a:solidFill>
                <a:latin typeface="Telegraf Bold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1677463" y="9955029"/>
              <a:ext cx="793390" cy="5009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75"/>
                </a:lnSpc>
              </a:pPr>
              <a:endParaRPr lang="en-US" sz="2197" dirty="0">
                <a:solidFill>
                  <a:srgbClr val="000000"/>
                </a:solidFill>
                <a:latin typeface="Telegraf Bold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14821619" y="9955029"/>
              <a:ext cx="783172" cy="5009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75"/>
                </a:lnSpc>
              </a:pPr>
              <a:endParaRPr lang="en-US" sz="2197" dirty="0">
                <a:solidFill>
                  <a:srgbClr val="000000"/>
                </a:solidFill>
                <a:latin typeface="Telegraf Bold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865625" y="370933"/>
              <a:ext cx="3744421" cy="106011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3075"/>
                </a:lnSpc>
              </a:pPr>
              <a:r>
                <a:rPr lang="en-US" sz="2800" b="1" dirty="0" err="1">
                  <a:solidFill>
                    <a:srgbClr val="000000"/>
                  </a:solidFill>
                  <a:latin typeface="Telegraf Bold"/>
                </a:rPr>
                <a:t>Косово</a:t>
              </a:r>
              <a:r>
                <a:rPr lang="en-US" sz="2800" b="1" dirty="0">
                  <a:solidFill>
                    <a:srgbClr val="000000"/>
                  </a:solidFill>
                  <a:latin typeface="Telegraf Bold"/>
                </a:rPr>
                <a:t> и</a:t>
              </a:r>
              <a:endParaRPr lang="sr-Cyrl-RS" sz="2800" b="1" dirty="0">
                <a:solidFill>
                  <a:srgbClr val="000000"/>
                </a:solidFill>
                <a:latin typeface="Telegraf Bold"/>
              </a:endParaRPr>
            </a:p>
            <a:p>
              <a:pPr algn="r">
                <a:lnSpc>
                  <a:spcPts val="3075"/>
                </a:lnSpc>
              </a:pPr>
              <a:r>
                <a:rPr lang="en-US" sz="2800" b="1" dirty="0" err="1">
                  <a:solidFill>
                    <a:srgbClr val="000000"/>
                  </a:solidFill>
                  <a:latin typeface="Telegraf Bold"/>
                </a:rPr>
                <a:t>Метохија</a:t>
              </a:r>
              <a:r>
                <a:rPr lang="en-US" sz="2800" b="1" dirty="0">
                  <a:solidFill>
                    <a:srgbClr val="000000"/>
                  </a:solidFill>
                  <a:latin typeface="Telegraf Bold"/>
                </a:rPr>
                <a:t> 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876499" y="2400409"/>
              <a:ext cx="4733548" cy="106011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3075"/>
                </a:lnSpc>
              </a:pPr>
              <a:r>
                <a:rPr lang="en-US" sz="2800" b="1" dirty="0" err="1">
                  <a:solidFill>
                    <a:srgbClr val="000000"/>
                  </a:solidFill>
                  <a:latin typeface="Telegraf Bold"/>
                </a:rPr>
                <a:t>Јужна</a:t>
              </a:r>
              <a:r>
                <a:rPr lang="en-US" sz="2800" b="1" dirty="0">
                  <a:solidFill>
                    <a:srgbClr val="000000"/>
                  </a:solidFill>
                  <a:latin typeface="Telegraf Bold"/>
                </a:rPr>
                <a:t> и </a:t>
              </a:r>
              <a:r>
                <a:rPr lang="en-US" sz="2800" b="1" dirty="0" err="1">
                  <a:solidFill>
                    <a:srgbClr val="000000"/>
                  </a:solidFill>
                  <a:latin typeface="Telegraf Bold"/>
                </a:rPr>
                <a:t>Источна</a:t>
              </a:r>
              <a:r>
                <a:rPr lang="en-US" sz="2800" b="1" dirty="0">
                  <a:solidFill>
                    <a:srgbClr val="000000"/>
                  </a:solidFill>
                  <a:latin typeface="Telegraf Bold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latin typeface="Telegraf Bold"/>
                </a:rPr>
                <a:t>Србија</a:t>
              </a:r>
              <a:r>
                <a:rPr lang="en-US" sz="2800" b="1" dirty="0">
                  <a:solidFill>
                    <a:srgbClr val="000000"/>
                  </a:solidFill>
                  <a:latin typeface="Telegraf Bold"/>
                </a:rPr>
                <a:t> 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4514600"/>
              <a:ext cx="5610047" cy="106011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3075"/>
                </a:lnSpc>
              </a:pPr>
              <a:r>
                <a:rPr lang="en-US" sz="2800" b="1" dirty="0" err="1">
                  <a:solidFill>
                    <a:srgbClr val="000000"/>
                  </a:solidFill>
                  <a:latin typeface="Telegraf Bold"/>
                </a:rPr>
                <a:t>Шумадија</a:t>
              </a:r>
              <a:r>
                <a:rPr lang="en-US" sz="2800" b="1" dirty="0">
                  <a:solidFill>
                    <a:srgbClr val="000000"/>
                  </a:solidFill>
                  <a:latin typeface="Telegraf Bold"/>
                </a:rPr>
                <a:t> и</a:t>
              </a:r>
              <a:endParaRPr lang="sr-Cyrl-RS" sz="2800" b="1" dirty="0">
                <a:solidFill>
                  <a:srgbClr val="000000"/>
                </a:solidFill>
                <a:latin typeface="Telegraf Bold"/>
              </a:endParaRPr>
            </a:p>
            <a:p>
              <a:pPr algn="r">
                <a:lnSpc>
                  <a:spcPts val="3075"/>
                </a:lnSpc>
              </a:pPr>
              <a:r>
                <a:rPr lang="en-US" sz="2800" b="1" dirty="0" err="1">
                  <a:solidFill>
                    <a:srgbClr val="000000"/>
                  </a:solidFill>
                  <a:latin typeface="Telegraf Bold"/>
                </a:rPr>
                <a:t>Западна</a:t>
              </a:r>
              <a:r>
                <a:rPr lang="en-US" sz="2800" b="1" dirty="0">
                  <a:solidFill>
                    <a:srgbClr val="000000"/>
                  </a:solidFill>
                  <a:latin typeface="Telegraf Bold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latin typeface="Telegraf Bold"/>
                </a:rPr>
                <a:t>Србија</a:t>
              </a:r>
              <a:r>
                <a:rPr lang="en-US" sz="2800" b="1" dirty="0">
                  <a:solidFill>
                    <a:srgbClr val="000000"/>
                  </a:solidFill>
                  <a:latin typeface="Telegraf Bold"/>
                </a:rPr>
                <a:t> 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3471709" y="6590639"/>
              <a:ext cx="2138339" cy="53006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r">
                <a:lnSpc>
                  <a:spcPts val="3075"/>
                </a:lnSpc>
              </a:pPr>
              <a:r>
                <a:rPr lang="en-US" sz="2800" b="1" dirty="0" err="1">
                  <a:solidFill>
                    <a:srgbClr val="000000"/>
                  </a:solidFill>
                  <a:latin typeface="Telegraf Bold"/>
                </a:rPr>
                <a:t>Београд</a:t>
              </a:r>
              <a:r>
                <a:rPr lang="en-US" sz="2800" b="1" dirty="0">
                  <a:solidFill>
                    <a:srgbClr val="000000"/>
                  </a:solidFill>
                  <a:latin typeface="Telegraf Bold"/>
                </a:rPr>
                <a:t> 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3123403" y="8666682"/>
              <a:ext cx="2486644" cy="53006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r">
                <a:lnSpc>
                  <a:spcPts val="3075"/>
                </a:lnSpc>
              </a:pPr>
              <a:r>
                <a:rPr lang="en-US" sz="2800" b="1" dirty="0" err="1">
                  <a:solidFill>
                    <a:srgbClr val="000000"/>
                  </a:solidFill>
                  <a:latin typeface="Telegraf Bold"/>
                </a:rPr>
                <a:t>Војводина</a:t>
              </a:r>
              <a:r>
                <a:rPr lang="en-US" sz="2800" b="1" dirty="0">
                  <a:solidFill>
                    <a:srgbClr val="000000"/>
                  </a:solidFill>
                  <a:latin typeface="Telegraf Bold"/>
                </a:rPr>
                <a:t> </a:t>
              </a:r>
            </a:p>
          </p:txBody>
        </p:sp>
        <p:grpSp>
          <p:nvGrpSpPr>
            <p:cNvPr id="14" name="Group 14"/>
            <p:cNvGrpSpPr>
              <a:grpSpLocks noChangeAspect="1"/>
            </p:cNvGrpSpPr>
            <p:nvPr/>
          </p:nvGrpSpPr>
          <p:grpSpPr>
            <a:xfrm>
              <a:off x="5796065" y="0"/>
              <a:ext cx="9417140" cy="9835686"/>
              <a:chOff x="0" y="0"/>
              <a:chExt cx="10287000" cy="10744207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4224020" cy="1933957"/>
              </a:xfrm>
              <a:custGeom>
                <a:avLst/>
                <a:gdLst/>
                <a:ahLst/>
                <a:cxnLst/>
                <a:rect l="l" t="t" r="r" b="b"/>
                <a:pathLst>
                  <a:path w="4224020" h="1933957">
                    <a:moveTo>
                      <a:pt x="0" y="0"/>
                    </a:moveTo>
                    <a:lnTo>
                      <a:pt x="4069304" y="0"/>
                    </a:lnTo>
                    <a:cubicBezTo>
                      <a:pt x="4154751" y="0"/>
                      <a:pt x="4224020" y="69269"/>
                      <a:pt x="4224020" y="154717"/>
                    </a:cubicBezTo>
                    <a:lnTo>
                      <a:pt x="4224020" y="1779241"/>
                    </a:lnTo>
                    <a:cubicBezTo>
                      <a:pt x="4224020" y="1820274"/>
                      <a:pt x="4207720" y="1859627"/>
                      <a:pt x="4178705" y="1888642"/>
                    </a:cubicBezTo>
                    <a:cubicBezTo>
                      <a:pt x="4149690" y="1917657"/>
                      <a:pt x="4110337" y="1933957"/>
                      <a:pt x="4069304" y="1933957"/>
                    </a:cubicBezTo>
                    <a:lnTo>
                      <a:pt x="0" y="1933957"/>
                    </a:lnTo>
                    <a:close/>
                  </a:path>
                </a:pathLst>
              </a:custGeom>
              <a:solidFill>
                <a:srgbClr val="698FFE"/>
              </a:solidFill>
            </p:spPr>
          </p:sp>
          <p:sp>
            <p:nvSpPr>
              <p:cNvPr id="16" name="Freeform 16"/>
              <p:cNvSpPr/>
              <p:nvPr/>
            </p:nvSpPr>
            <p:spPr>
              <a:xfrm>
                <a:off x="0" y="2202562"/>
                <a:ext cx="6795770" cy="1933957"/>
              </a:xfrm>
              <a:custGeom>
                <a:avLst/>
                <a:gdLst/>
                <a:ahLst/>
                <a:cxnLst/>
                <a:rect l="l" t="t" r="r" b="b"/>
                <a:pathLst>
                  <a:path w="6795770" h="1933957">
                    <a:moveTo>
                      <a:pt x="0" y="0"/>
                    </a:moveTo>
                    <a:lnTo>
                      <a:pt x="6641054" y="0"/>
                    </a:lnTo>
                    <a:cubicBezTo>
                      <a:pt x="6726501" y="1"/>
                      <a:pt x="6795770" y="69269"/>
                      <a:pt x="6795770" y="154717"/>
                    </a:cubicBezTo>
                    <a:lnTo>
                      <a:pt x="6795770" y="1779241"/>
                    </a:lnTo>
                    <a:cubicBezTo>
                      <a:pt x="6795770" y="1864689"/>
                      <a:pt x="6726501" y="1933957"/>
                      <a:pt x="6641054" y="1933958"/>
                    </a:cubicBezTo>
                    <a:lnTo>
                      <a:pt x="0" y="1933958"/>
                    </a:lnTo>
                    <a:close/>
                  </a:path>
                </a:pathLst>
              </a:custGeom>
              <a:solidFill>
                <a:srgbClr val="698FFE"/>
              </a:solidFill>
            </p:spPr>
          </p:sp>
          <p:sp>
            <p:nvSpPr>
              <p:cNvPr id="17" name="Freeform 17"/>
              <p:cNvSpPr/>
              <p:nvPr/>
            </p:nvSpPr>
            <p:spPr>
              <a:xfrm>
                <a:off x="0" y="4405125"/>
                <a:ext cx="8613140" cy="1933957"/>
              </a:xfrm>
              <a:custGeom>
                <a:avLst/>
                <a:gdLst/>
                <a:ahLst/>
                <a:cxnLst/>
                <a:rect l="l" t="t" r="r" b="b"/>
                <a:pathLst>
                  <a:path w="8613140" h="1933957">
                    <a:moveTo>
                      <a:pt x="0" y="0"/>
                    </a:moveTo>
                    <a:lnTo>
                      <a:pt x="8458423" y="0"/>
                    </a:lnTo>
                    <a:cubicBezTo>
                      <a:pt x="8499456" y="0"/>
                      <a:pt x="8538810" y="16300"/>
                      <a:pt x="8567824" y="45315"/>
                    </a:cubicBezTo>
                    <a:cubicBezTo>
                      <a:pt x="8596840" y="74330"/>
                      <a:pt x="8613140" y="113683"/>
                      <a:pt x="8613140" y="154716"/>
                    </a:cubicBezTo>
                    <a:lnTo>
                      <a:pt x="8613140" y="1779241"/>
                    </a:lnTo>
                    <a:cubicBezTo>
                      <a:pt x="8613140" y="1820274"/>
                      <a:pt x="8596840" y="1859627"/>
                      <a:pt x="8567824" y="1888642"/>
                    </a:cubicBezTo>
                    <a:cubicBezTo>
                      <a:pt x="8538810" y="1917657"/>
                      <a:pt x="8499456" y="1933957"/>
                      <a:pt x="8458423" y="1933957"/>
                    </a:cubicBezTo>
                    <a:lnTo>
                      <a:pt x="0" y="1933957"/>
                    </a:lnTo>
                    <a:close/>
                  </a:path>
                </a:pathLst>
              </a:custGeom>
              <a:solidFill>
                <a:srgbClr val="698FFE"/>
              </a:solidFill>
            </p:spPr>
          </p:sp>
          <p:sp>
            <p:nvSpPr>
              <p:cNvPr id="18" name="Freeform 18"/>
              <p:cNvSpPr/>
              <p:nvPr/>
            </p:nvSpPr>
            <p:spPr>
              <a:xfrm>
                <a:off x="0" y="6607687"/>
                <a:ext cx="8853170" cy="1933957"/>
              </a:xfrm>
              <a:custGeom>
                <a:avLst/>
                <a:gdLst/>
                <a:ahLst/>
                <a:cxnLst/>
                <a:rect l="l" t="t" r="r" b="b"/>
                <a:pathLst>
                  <a:path w="8853170" h="1933957">
                    <a:moveTo>
                      <a:pt x="0" y="0"/>
                    </a:moveTo>
                    <a:lnTo>
                      <a:pt x="8698454" y="0"/>
                    </a:lnTo>
                    <a:cubicBezTo>
                      <a:pt x="8783901" y="0"/>
                      <a:pt x="8853170" y="69269"/>
                      <a:pt x="8853170" y="154717"/>
                    </a:cubicBezTo>
                    <a:lnTo>
                      <a:pt x="8853170" y="1779241"/>
                    </a:lnTo>
                    <a:cubicBezTo>
                      <a:pt x="8853170" y="1864688"/>
                      <a:pt x="8783901" y="1933958"/>
                      <a:pt x="8698454" y="1933958"/>
                    </a:cubicBezTo>
                    <a:lnTo>
                      <a:pt x="0" y="1933958"/>
                    </a:lnTo>
                    <a:close/>
                  </a:path>
                </a:pathLst>
              </a:custGeom>
              <a:solidFill>
                <a:srgbClr val="698FFE"/>
              </a:solidFill>
            </p:spPr>
          </p:sp>
          <p:sp>
            <p:nvSpPr>
              <p:cNvPr id="19" name="Freeform 19"/>
              <p:cNvSpPr/>
              <p:nvPr/>
            </p:nvSpPr>
            <p:spPr>
              <a:xfrm>
                <a:off x="0" y="8810250"/>
                <a:ext cx="5835650" cy="1933957"/>
              </a:xfrm>
              <a:custGeom>
                <a:avLst/>
                <a:gdLst/>
                <a:ahLst/>
                <a:cxnLst/>
                <a:rect l="l" t="t" r="r" b="b"/>
                <a:pathLst>
                  <a:path w="5835650" h="1933957">
                    <a:moveTo>
                      <a:pt x="0" y="0"/>
                    </a:moveTo>
                    <a:lnTo>
                      <a:pt x="5680933" y="0"/>
                    </a:lnTo>
                    <a:cubicBezTo>
                      <a:pt x="5766381" y="0"/>
                      <a:pt x="5835650" y="69268"/>
                      <a:pt x="5835650" y="154716"/>
                    </a:cubicBezTo>
                    <a:lnTo>
                      <a:pt x="5835650" y="1779240"/>
                    </a:lnTo>
                    <a:cubicBezTo>
                      <a:pt x="5835650" y="1820273"/>
                      <a:pt x="5819350" y="1859627"/>
                      <a:pt x="5790335" y="1888641"/>
                    </a:cubicBezTo>
                    <a:cubicBezTo>
                      <a:pt x="5761320" y="1917656"/>
                      <a:pt x="5721967" y="1933957"/>
                      <a:pt x="5680933" y="1933957"/>
                    </a:cubicBezTo>
                    <a:lnTo>
                      <a:pt x="0" y="1933957"/>
                    </a:lnTo>
                    <a:close/>
                  </a:path>
                </a:pathLst>
              </a:custGeom>
              <a:solidFill>
                <a:srgbClr val="698FFE"/>
              </a:solidFill>
            </p:spPr>
          </p:sp>
        </p:grpSp>
      </p:grpSp>
      <p:sp>
        <p:nvSpPr>
          <p:cNvPr id="20" name="TextBox 20"/>
          <p:cNvSpPr txBox="1"/>
          <p:nvPr/>
        </p:nvSpPr>
        <p:spPr>
          <a:xfrm>
            <a:off x="11906730" y="3825205"/>
            <a:ext cx="1578209" cy="7705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408"/>
              </a:lnSpc>
            </a:pPr>
            <a:r>
              <a:rPr lang="en-US" sz="4577" spc="45" dirty="0">
                <a:solidFill>
                  <a:srgbClr val="000000"/>
                </a:solidFill>
                <a:latin typeface="Telegraf"/>
              </a:rPr>
              <a:t>19.8%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1694760" y="2324384"/>
            <a:ext cx="1933917" cy="7705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408"/>
              </a:lnSpc>
            </a:pPr>
            <a:r>
              <a:rPr lang="en-US" sz="4577" spc="45" dirty="0">
                <a:solidFill>
                  <a:srgbClr val="000000"/>
                </a:solidFill>
                <a:latin typeface="Telegraf"/>
              </a:rPr>
              <a:t>12.3%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1813514" y="5357985"/>
            <a:ext cx="1764643" cy="7705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08"/>
              </a:lnSpc>
            </a:pPr>
            <a:r>
              <a:rPr lang="en-US" sz="4577" spc="45" dirty="0">
                <a:solidFill>
                  <a:srgbClr val="000000"/>
                </a:solidFill>
                <a:latin typeface="Telegraf"/>
              </a:rPr>
              <a:t>25.1%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1861293" y="6868300"/>
            <a:ext cx="1679880" cy="7705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08"/>
              </a:lnSpc>
            </a:pPr>
            <a:r>
              <a:rPr lang="en-US" sz="4577" spc="45" dirty="0">
                <a:solidFill>
                  <a:srgbClr val="000000"/>
                </a:solidFill>
                <a:latin typeface="Telegraf"/>
              </a:rPr>
              <a:t>25.8%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1545735" y="8366465"/>
            <a:ext cx="2300197" cy="7705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08"/>
              </a:lnSpc>
            </a:pPr>
            <a:r>
              <a:rPr lang="en-US" sz="4577" spc="45" dirty="0">
                <a:solidFill>
                  <a:srgbClr val="000000"/>
                </a:solidFill>
                <a:latin typeface="Telegraf"/>
              </a:rPr>
              <a:t>17%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2365607" y="460772"/>
            <a:ext cx="13556786" cy="10215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 spc="6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morant Garamond Medium Bold"/>
              </a:rPr>
              <a:t>СРЕДИНА И РЕГИОН ИСПИТАНИКА</a:t>
            </a:r>
          </a:p>
        </p:txBody>
      </p:sp>
      <p:grpSp>
        <p:nvGrpSpPr>
          <p:cNvPr id="26" name="Group 26"/>
          <p:cNvGrpSpPr/>
          <p:nvPr/>
        </p:nvGrpSpPr>
        <p:grpSpPr>
          <a:xfrm rot="2065398">
            <a:off x="6393" y="2445066"/>
            <a:ext cx="8215781" cy="6457903"/>
            <a:chOff x="335992" y="0"/>
            <a:chExt cx="10218330" cy="8168387"/>
          </a:xfrm>
        </p:grpSpPr>
        <p:sp>
          <p:nvSpPr>
            <p:cNvPr id="27" name="TextBox 27"/>
            <p:cNvSpPr txBox="1"/>
            <p:nvPr/>
          </p:nvSpPr>
          <p:spPr>
            <a:xfrm rot="19534602">
              <a:off x="8829728" y="6633995"/>
              <a:ext cx="1724594" cy="10705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78"/>
                </a:lnSpc>
              </a:pPr>
              <a:r>
                <a:rPr lang="en-US" sz="3000" b="1" dirty="0" err="1">
                  <a:solidFill>
                    <a:srgbClr val="000000"/>
                  </a:solidFill>
                  <a:latin typeface="Telegraf Bold"/>
                </a:rPr>
                <a:t>рурална</a:t>
              </a:r>
              <a:endParaRPr lang="en-US" sz="3000" b="1" dirty="0">
                <a:solidFill>
                  <a:srgbClr val="000000"/>
                </a:solidFill>
                <a:latin typeface="Telegraf Bold"/>
              </a:endParaRPr>
            </a:p>
            <a:p>
              <a:pPr algn="ctr">
                <a:lnSpc>
                  <a:spcPts val="3278"/>
                </a:lnSpc>
              </a:pPr>
              <a:r>
                <a:rPr lang="en-US" sz="3000" b="1" dirty="0">
                  <a:solidFill>
                    <a:srgbClr val="000000"/>
                  </a:solidFill>
                  <a:latin typeface="Telegraf Bold"/>
                </a:rPr>
                <a:t>53.1%</a:t>
              </a:r>
            </a:p>
          </p:txBody>
        </p:sp>
        <p:sp>
          <p:nvSpPr>
            <p:cNvPr id="28" name="TextBox 28"/>
            <p:cNvSpPr txBox="1"/>
            <p:nvPr/>
          </p:nvSpPr>
          <p:spPr>
            <a:xfrm rot="19534602">
              <a:off x="335992" y="1232147"/>
              <a:ext cx="1464607" cy="10705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78"/>
                </a:lnSpc>
              </a:pPr>
              <a:r>
                <a:rPr lang="en-US" sz="3000" b="1" dirty="0" err="1">
                  <a:solidFill>
                    <a:srgbClr val="000000"/>
                  </a:solidFill>
                  <a:latin typeface="Telegraf Bold"/>
                </a:rPr>
                <a:t>урбана</a:t>
              </a:r>
              <a:endParaRPr lang="en-US" sz="3000" b="1" dirty="0">
                <a:solidFill>
                  <a:srgbClr val="000000"/>
                </a:solidFill>
                <a:latin typeface="Telegraf Bold"/>
              </a:endParaRPr>
            </a:p>
            <a:p>
              <a:pPr algn="ctr">
                <a:lnSpc>
                  <a:spcPts val="3278"/>
                </a:lnSpc>
              </a:pPr>
              <a:r>
                <a:rPr lang="en-US" sz="3000" b="1" dirty="0">
                  <a:solidFill>
                    <a:srgbClr val="000000"/>
                  </a:solidFill>
                  <a:latin typeface="Telegraf Bold"/>
                </a:rPr>
                <a:t>46.9%</a:t>
              </a:r>
            </a:p>
          </p:txBody>
        </p:sp>
        <p:grpSp>
          <p:nvGrpSpPr>
            <p:cNvPr id="29" name="Group 29"/>
            <p:cNvGrpSpPr>
              <a:grpSpLocks noChangeAspect="1"/>
            </p:cNvGrpSpPr>
            <p:nvPr/>
          </p:nvGrpSpPr>
          <p:grpSpPr>
            <a:xfrm>
              <a:off x="1541703" y="0"/>
              <a:ext cx="8168387" cy="8168387"/>
              <a:chOff x="0" y="0"/>
              <a:chExt cx="2540000" cy="2540000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962226" y="0"/>
                <a:ext cx="1665729" cy="2621122"/>
              </a:xfrm>
              <a:custGeom>
                <a:avLst/>
                <a:gdLst/>
                <a:ahLst/>
                <a:cxnLst/>
                <a:rect l="l" t="t" r="r" b="b"/>
                <a:pathLst>
                  <a:path w="1665729" h="2621122">
                    <a:moveTo>
                      <a:pt x="307774" y="0"/>
                    </a:moveTo>
                    <a:cubicBezTo>
                      <a:pt x="798731" y="0"/>
                      <a:pt x="1245712" y="282980"/>
                      <a:pt x="1455721" y="726753"/>
                    </a:cubicBezTo>
                    <a:cubicBezTo>
                      <a:pt x="1665729" y="1170527"/>
                      <a:pt x="1601144" y="1695597"/>
                      <a:pt x="1289850" y="2075249"/>
                    </a:cubicBezTo>
                    <a:cubicBezTo>
                      <a:pt x="978557" y="2454900"/>
                      <a:pt x="476322" y="2621122"/>
                      <a:pt x="0" y="2502143"/>
                    </a:cubicBezTo>
                    <a:lnTo>
                      <a:pt x="153887" y="1886071"/>
                    </a:lnTo>
                    <a:cubicBezTo>
                      <a:pt x="392048" y="1945561"/>
                      <a:pt x="643166" y="1862450"/>
                      <a:pt x="798812" y="1672624"/>
                    </a:cubicBezTo>
                    <a:cubicBezTo>
                      <a:pt x="954459" y="1482799"/>
                      <a:pt x="986752" y="1220263"/>
                      <a:pt x="881747" y="998377"/>
                    </a:cubicBezTo>
                    <a:cubicBezTo>
                      <a:pt x="776743" y="776490"/>
                      <a:pt x="553252" y="635000"/>
                      <a:pt x="307774" y="635000"/>
                    </a:cubicBezTo>
                    <a:close/>
                  </a:path>
                </a:pathLst>
              </a:custGeom>
              <a:solidFill>
                <a:srgbClr val="172242"/>
              </a:solidFill>
            </p:spPr>
          </p:sp>
          <p:sp>
            <p:nvSpPr>
              <p:cNvPr id="31" name="Freeform 31"/>
              <p:cNvSpPr/>
              <p:nvPr/>
            </p:nvSpPr>
            <p:spPr>
              <a:xfrm>
                <a:off x="-57504" y="0"/>
                <a:ext cx="1327440" cy="2515985"/>
              </a:xfrm>
              <a:custGeom>
                <a:avLst/>
                <a:gdLst/>
                <a:ahLst/>
                <a:cxnLst/>
                <a:rect l="l" t="t" r="r" b="b"/>
                <a:pathLst>
                  <a:path w="1327440" h="2515985">
                    <a:moveTo>
                      <a:pt x="1081696" y="2515985"/>
                    </a:moveTo>
                    <a:cubicBezTo>
                      <a:pt x="440506" y="2389491"/>
                      <a:pt x="0" y="1797029"/>
                      <a:pt x="63516" y="1146574"/>
                    </a:cubicBezTo>
                    <a:cubicBezTo>
                      <a:pt x="127031" y="496119"/>
                      <a:pt x="673828" y="65"/>
                      <a:pt x="1327377" y="0"/>
                    </a:cubicBezTo>
                    <a:lnTo>
                      <a:pt x="1327441" y="635000"/>
                    </a:lnTo>
                    <a:cubicBezTo>
                      <a:pt x="1000666" y="635033"/>
                      <a:pt x="727268" y="883060"/>
                      <a:pt x="695510" y="1208287"/>
                    </a:cubicBezTo>
                    <a:cubicBezTo>
                      <a:pt x="663753" y="1533514"/>
                      <a:pt x="884005" y="1829745"/>
                      <a:pt x="1204600" y="1892992"/>
                    </a:cubicBezTo>
                    <a:close/>
                  </a:path>
                </a:pathLst>
              </a:custGeom>
              <a:solidFill>
                <a:srgbClr val="4B3D61"/>
              </a:solidFill>
            </p:spPr>
          </p:sp>
          <p:sp>
            <p:nvSpPr>
              <p:cNvPr id="32" name="Freeform 32"/>
              <p:cNvSpPr/>
              <p:nvPr/>
            </p:nvSpPr>
            <p:spPr>
              <a:xfrm>
                <a:off x="1270000" y="0"/>
                <a:ext cx="127" cy="635000"/>
              </a:xfrm>
              <a:custGeom>
                <a:avLst/>
                <a:gdLst/>
                <a:ahLst/>
                <a:cxnLst/>
                <a:rect l="l" t="t" r="r" b="b"/>
                <a:pathLst>
                  <a:path w="127" h="635000">
                    <a:moveTo>
                      <a:pt x="0" y="0"/>
                    </a:moveTo>
                    <a:cubicBezTo>
                      <a:pt x="42" y="0"/>
                      <a:pt x="85" y="0"/>
                      <a:pt x="127" y="0"/>
                    </a:cubicBezTo>
                    <a:lnTo>
                      <a:pt x="63" y="635000"/>
                    </a:lnTo>
                    <a:cubicBezTo>
                      <a:pt x="42" y="635000"/>
                      <a:pt x="21" y="635000"/>
                      <a:pt x="0" y="635000"/>
                    </a:cubicBezTo>
                    <a:close/>
                  </a:path>
                </a:pathLst>
              </a:custGeom>
              <a:solidFill>
                <a:srgbClr val="7E5C7D"/>
              </a:solidFill>
            </p:spPr>
          </p:sp>
        </p:grpSp>
      </p:grpSp>
    </p:spTree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D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28600" y="1692803"/>
            <a:ext cx="10591800" cy="7520252"/>
            <a:chOff x="-64540" y="-66675"/>
            <a:chExt cx="13991162" cy="10027002"/>
          </a:xfrm>
        </p:grpSpPr>
        <p:sp>
          <p:nvSpPr>
            <p:cNvPr id="3" name="TextBox 3"/>
            <p:cNvSpPr txBox="1"/>
            <p:nvPr/>
          </p:nvSpPr>
          <p:spPr>
            <a:xfrm rot="18900000">
              <a:off x="-64540" y="9176132"/>
              <a:ext cx="2572230" cy="4802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97"/>
                </a:lnSpc>
              </a:pPr>
              <a:r>
                <a:rPr lang="en-US" sz="2400" b="1" dirty="0" err="1">
                  <a:solidFill>
                    <a:srgbClr val="000000"/>
                  </a:solidFill>
                  <a:latin typeface="Telegraf Bold"/>
                </a:rPr>
                <a:t>студент</a:t>
              </a:r>
              <a:r>
                <a:rPr lang="en-US" sz="2400" b="1" dirty="0">
                  <a:solidFill>
                    <a:srgbClr val="000000"/>
                  </a:solidFill>
                  <a:latin typeface="Telegraf Bold"/>
                </a:rPr>
                <a:t>/</a:t>
              </a:r>
              <a:r>
                <a:rPr lang="en-US" sz="2400" b="1" dirty="0" err="1">
                  <a:solidFill>
                    <a:srgbClr val="000000"/>
                  </a:solidFill>
                  <a:latin typeface="Telegraf Bold"/>
                </a:rPr>
                <a:t>киња</a:t>
              </a:r>
              <a:endParaRPr lang="en-US" sz="2070" b="1" dirty="0">
                <a:solidFill>
                  <a:srgbClr val="000000"/>
                </a:solidFill>
                <a:latin typeface="Telegraf Bold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 rot="18900000">
              <a:off x="671174" y="8968603"/>
              <a:ext cx="5234984" cy="9917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97"/>
                </a:lnSpc>
              </a:pPr>
              <a:r>
                <a:rPr lang="en-US" sz="2400" b="1" dirty="0" err="1">
                  <a:solidFill>
                    <a:srgbClr val="000000"/>
                  </a:solidFill>
                  <a:latin typeface="Telegraf Bold"/>
                </a:rPr>
                <a:t>запослен</a:t>
              </a:r>
              <a:r>
                <a:rPr lang="en-US" sz="2400" b="1" dirty="0">
                  <a:solidFill>
                    <a:srgbClr val="000000"/>
                  </a:solidFill>
                  <a:latin typeface="Telegraf Bold"/>
                </a:rPr>
                <a:t>/а у</a:t>
              </a:r>
              <a:endParaRPr lang="sr-Cyrl-RS" sz="2400" b="1" dirty="0">
                <a:solidFill>
                  <a:srgbClr val="000000"/>
                </a:solidFill>
                <a:latin typeface="Telegraf Bold"/>
              </a:endParaRPr>
            </a:p>
            <a:p>
              <a:pPr algn="ctr">
                <a:lnSpc>
                  <a:spcPts val="2897"/>
                </a:lnSpc>
              </a:pPr>
              <a:r>
                <a:rPr lang="en-US" sz="2400" b="1" dirty="0" err="1">
                  <a:solidFill>
                    <a:srgbClr val="000000"/>
                  </a:solidFill>
                  <a:latin typeface="Telegraf Bold"/>
                </a:rPr>
                <a:t>јавном</a:t>
              </a:r>
              <a:r>
                <a:rPr lang="en-US" sz="2400" b="1" dirty="0">
                  <a:solidFill>
                    <a:srgbClr val="000000"/>
                  </a:solidFill>
                  <a:latin typeface="Telegraf Bold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latin typeface="Telegraf Bold"/>
                </a:rPr>
                <a:t>сектору</a:t>
              </a:r>
              <a:endParaRPr lang="en-US" sz="2400" b="1" dirty="0">
                <a:solidFill>
                  <a:srgbClr val="000000"/>
                </a:solidFill>
                <a:latin typeface="Telegraf Bold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 rot="18900000">
              <a:off x="2323419" y="8963847"/>
              <a:ext cx="6024607" cy="9917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97"/>
                </a:lnSpc>
              </a:pPr>
              <a:r>
                <a:rPr lang="en-US" sz="2400" b="1" dirty="0" err="1">
                  <a:solidFill>
                    <a:srgbClr val="000000"/>
                  </a:solidFill>
                  <a:latin typeface="Telegraf Bold"/>
                </a:rPr>
                <a:t>запослен</a:t>
              </a:r>
              <a:r>
                <a:rPr lang="en-US" sz="2400" b="1" dirty="0">
                  <a:solidFill>
                    <a:srgbClr val="000000"/>
                  </a:solidFill>
                  <a:latin typeface="Telegraf Bold"/>
                </a:rPr>
                <a:t>/а у</a:t>
              </a:r>
              <a:endParaRPr lang="sr-Cyrl-RS" sz="2400" b="1" dirty="0">
                <a:solidFill>
                  <a:srgbClr val="000000"/>
                </a:solidFill>
                <a:latin typeface="Telegraf Bold"/>
              </a:endParaRPr>
            </a:p>
            <a:p>
              <a:pPr algn="ctr">
                <a:lnSpc>
                  <a:spcPts val="2897"/>
                </a:lnSpc>
              </a:pPr>
              <a:r>
                <a:rPr lang="en-US" sz="2400" b="1" dirty="0" err="1">
                  <a:solidFill>
                    <a:srgbClr val="000000"/>
                  </a:solidFill>
                  <a:latin typeface="Telegraf Bold"/>
                </a:rPr>
                <a:t>приватном</a:t>
              </a:r>
              <a:r>
                <a:rPr lang="en-US" sz="2400" b="1" dirty="0">
                  <a:solidFill>
                    <a:srgbClr val="000000"/>
                  </a:solidFill>
                  <a:latin typeface="Telegraf Bold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latin typeface="Telegraf Bold"/>
                </a:rPr>
                <a:t>секотру</a:t>
              </a:r>
              <a:endParaRPr lang="en-US" sz="2400" b="1" dirty="0">
                <a:solidFill>
                  <a:srgbClr val="000000"/>
                </a:solidFill>
                <a:latin typeface="Telegraf Bold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 rot="18900000">
              <a:off x="6561197" y="9146624"/>
              <a:ext cx="2488769" cy="4802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97"/>
                </a:lnSpc>
              </a:pPr>
              <a:r>
                <a:rPr lang="en-US" sz="2400" b="1" dirty="0" err="1">
                  <a:solidFill>
                    <a:srgbClr val="000000"/>
                  </a:solidFill>
                  <a:latin typeface="Telegraf Bold"/>
                </a:rPr>
                <a:t>незапослен</a:t>
              </a:r>
              <a:r>
                <a:rPr lang="en-US" sz="2400" b="1" dirty="0">
                  <a:solidFill>
                    <a:srgbClr val="000000"/>
                  </a:solidFill>
                  <a:latin typeface="Telegraf Bold"/>
                </a:rPr>
                <a:t>/а</a:t>
              </a:r>
              <a:endParaRPr lang="en-US" sz="2070" b="1" dirty="0">
                <a:solidFill>
                  <a:srgbClr val="000000"/>
                </a:solidFill>
                <a:latin typeface="Telegraf Bold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 rot="18900000">
              <a:off x="9169652" y="8971154"/>
              <a:ext cx="1992465" cy="4802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97"/>
                </a:lnSpc>
              </a:pPr>
              <a:r>
                <a:rPr lang="en-US" sz="2400" b="1" dirty="0" err="1">
                  <a:solidFill>
                    <a:srgbClr val="000000"/>
                  </a:solidFill>
                  <a:latin typeface="Telegraf Bold"/>
                </a:rPr>
                <a:t>пензионер</a:t>
              </a:r>
              <a:endParaRPr lang="en-US" sz="2600" b="1" dirty="0">
                <a:solidFill>
                  <a:srgbClr val="000000"/>
                </a:solidFill>
                <a:latin typeface="Telegraf Bold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 rot="18900000">
              <a:off x="12168726" y="8633884"/>
              <a:ext cx="1038520" cy="4802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97"/>
                </a:lnSpc>
              </a:pPr>
              <a:r>
                <a:rPr lang="en-US" sz="2400" b="1" dirty="0" err="1">
                  <a:solidFill>
                    <a:srgbClr val="000000"/>
                  </a:solidFill>
                  <a:latin typeface="Telegraf Bold"/>
                </a:rPr>
                <a:t>друго</a:t>
              </a:r>
              <a:endParaRPr lang="en-US" sz="2400" b="1" dirty="0">
                <a:solidFill>
                  <a:srgbClr val="000000"/>
                </a:solidFill>
                <a:latin typeface="Telegraf Bold"/>
              </a:endParaRPr>
            </a:p>
          </p:txBody>
        </p:sp>
        <p:grpSp>
          <p:nvGrpSpPr>
            <p:cNvPr id="9" name="Group 9"/>
            <p:cNvGrpSpPr>
              <a:grpSpLocks noChangeAspect="1"/>
            </p:cNvGrpSpPr>
            <p:nvPr/>
          </p:nvGrpSpPr>
          <p:grpSpPr>
            <a:xfrm>
              <a:off x="1011355" y="208825"/>
              <a:ext cx="12915267" cy="7937485"/>
              <a:chOff x="0" y="0"/>
              <a:chExt cx="17234583" cy="10592056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-6350"/>
                <a:ext cx="17234582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17234582" h="12700">
                    <a:moveTo>
                      <a:pt x="0" y="0"/>
                    </a:moveTo>
                    <a:lnTo>
                      <a:pt x="17234582" y="0"/>
                    </a:lnTo>
                    <a:lnTo>
                      <a:pt x="17234582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11" name="Freeform 11"/>
              <p:cNvSpPr/>
              <p:nvPr/>
            </p:nvSpPr>
            <p:spPr>
              <a:xfrm>
                <a:off x="0" y="3524336"/>
                <a:ext cx="17234582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17234582" h="12700">
                    <a:moveTo>
                      <a:pt x="0" y="0"/>
                    </a:moveTo>
                    <a:lnTo>
                      <a:pt x="17234582" y="0"/>
                    </a:lnTo>
                    <a:lnTo>
                      <a:pt x="17234582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12" name="Freeform 12"/>
              <p:cNvSpPr/>
              <p:nvPr/>
            </p:nvSpPr>
            <p:spPr>
              <a:xfrm>
                <a:off x="0" y="7055021"/>
                <a:ext cx="17234582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17234582" h="12700">
                    <a:moveTo>
                      <a:pt x="0" y="0"/>
                    </a:moveTo>
                    <a:lnTo>
                      <a:pt x="17234582" y="0"/>
                    </a:lnTo>
                    <a:lnTo>
                      <a:pt x="17234582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13" name="Freeform 13"/>
              <p:cNvSpPr/>
              <p:nvPr/>
            </p:nvSpPr>
            <p:spPr>
              <a:xfrm>
                <a:off x="0" y="10585707"/>
                <a:ext cx="17234582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17234582" h="12700">
                    <a:moveTo>
                      <a:pt x="0" y="0"/>
                    </a:moveTo>
                    <a:lnTo>
                      <a:pt x="17234582" y="0"/>
                    </a:lnTo>
                    <a:lnTo>
                      <a:pt x="17234582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sp>
          <p:nvSpPr>
            <p:cNvPr id="14" name="TextBox 14"/>
            <p:cNvSpPr txBox="1"/>
            <p:nvPr/>
          </p:nvSpPr>
          <p:spPr>
            <a:xfrm>
              <a:off x="9480" y="-66675"/>
              <a:ext cx="826615" cy="4653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897"/>
                </a:lnSpc>
              </a:pPr>
              <a:r>
                <a:rPr lang="en-US" sz="2070" dirty="0">
                  <a:solidFill>
                    <a:srgbClr val="000000"/>
                  </a:solidFill>
                  <a:latin typeface="Telegraf Bold"/>
                </a:rPr>
                <a:t> 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2579153"/>
              <a:ext cx="836095" cy="4653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897"/>
                </a:lnSpc>
              </a:pPr>
              <a:r>
                <a:rPr lang="en-US" sz="2070" dirty="0">
                  <a:solidFill>
                    <a:srgbClr val="000000"/>
                  </a:solidFill>
                  <a:latin typeface="Telegraf Bold"/>
                </a:rPr>
                <a:t> 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59483" y="5224981"/>
              <a:ext cx="776613" cy="4653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897"/>
                </a:lnSpc>
              </a:pPr>
              <a:endParaRPr lang="en-US" sz="2070" dirty="0">
                <a:solidFill>
                  <a:srgbClr val="000000"/>
                </a:solidFill>
                <a:latin typeface="Telegraf Bold"/>
              </a:endParaRP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494446" y="7870810"/>
              <a:ext cx="341651" cy="4653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897"/>
                </a:lnSpc>
              </a:pPr>
              <a:r>
                <a:rPr lang="en-US" sz="2070" dirty="0">
                  <a:solidFill>
                    <a:srgbClr val="000000"/>
                  </a:solidFill>
                  <a:latin typeface="Telegraf Bold"/>
                </a:rPr>
                <a:t> </a:t>
              </a:r>
            </a:p>
          </p:txBody>
        </p:sp>
        <p:grpSp>
          <p:nvGrpSpPr>
            <p:cNvPr id="18" name="Group 18"/>
            <p:cNvGrpSpPr>
              <a:grpSpLocks noChangeAspect="1"/>
            </p:cNvGrpSpPr>
            <p:nvPr/>
          </p:nvGrpSpPr>
          <p:grpSpPr>
            <a:xfrm>
              <a:off x="1011355" y="208825"/>
              <a:ext cx="12915267" cy="7937485"/>
              <a:chOff x="0" y="0"/>
              <a:chExt cx="17234583" cy="10592056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3594949"/>
                <a:ext cx="2656998" cy="6997107"/>
              </a:xfrm>
              <a:custGeom>
                <a:avLst/>
                <a:gdLst/>
                <a:ahLst/>
                <a:cxnLst/>
                <a:rect l="l" t="t" r="r" b="b"/>
                <a:pathLst>
                  <a:path w="2656998" h="6997107">
                    <a:moveTo>
                      <a:pt x="0" y="6997108"/>
                    </a:moveTo>
                    <a:lnTo>
                      <a:pt x="0" y="212560"/>
                    </a:lnTo>
                    <a:cubicBezTo>
                      <a:pt x="0" y="156186"/>
                      <a:pt x="22395" y="102120"/>
                      <a:pt x="62257" y="62258"/>
                    </a:cubicBezTo>
                    <a:cubicBezTo>
                      <a:pt x="102120" y="22395"/>
                      <a:pt x="156185" y="0"/>
                      <a:pt x="212560" y="0"/>
                    </a:cubicBezTo>
                    <a:lnTo>
                      <a:pt x="2444438" y="0"/>
                    </a:lnTo>
                    <a:cubicBezTo>
                      <a:pt x="2561832" y="0"/>
                      <a:pt x="2656998" y="95166"/>
                      <a:pt x="2656998" y="212560"/>
                    </a:cubicBezTo>
                    <a:lnTo>
                      <a:pt x="2656998" y="6997108"/>
                    </a:lnTo>
                    <a:close/>
                  </a:path>
                </a:pathLst>
              </a:custGeom>
              <a:solidFill>
                <a:srgbClr val="698FFE"/>
              </a:solidFill>
            </p:spPr>
          </p:sp>
          <p:sp>
            <p:nvSpPr>
              <p:cNvPr id="20" name="Freeform 20"/>
              <p:cNvSpPr/>
              <p:nvPr/>
            </p:nvSpPr>
            <p:spPr>
              <a:xfrm>
                <a:off x="2915517" y="1758993"/>
                <a:ext cx="2656998" cy="8833064"/>
              </a:xfrm>
              <a:custGeom>
                <a:avLst/>
                <a:gdLst/>
                <a:ahLst/>
                <a:cxnLst/>
                <a:rect l="l" t="t" r="r" b="b"/>
                <a:pathLst>
                  <a:path w="2656998" h="8833064">
                    <a:moveTo>
                      <a:pt x="0" y="8833064"/>
                    </a:moveTo>
                    <a:lnTo>
                      <a:pt x="0" y="212560"/>
                    </a:lnTo>
                    <a:cubicBezTo>
                      <a:pt x="0" y="95166"/>
                      <a:pt x="95166" y="0"/>
                      <a:pt x="212560" y="0"/>
                    </a:cubicBezTo>
                    <a:lnTo>
                      <a:pt x="2444438" y="0"/>
                    </a:lnTo>
                    <a:cubicBezTo>
                      <a:pt x="2561832" y="0"/>
                      <a:pt x="2656998" y="95166"/>
                      <a:pt x="2656998" y="212560"/>
                    </a:cubicBezTo>
                    <a:lnTo>
                      <a:pt x="2656998" y="8833064"/>
                    </a:lnTo>
                    <a:close/>
                  </a:path>
                </a:pathLst>
              </a:custGeom>
              <a:solidFill>
                <a:srgbClr val="698FFE"/>
              </a:solidFill>
            </p:spPr>
          </p:sp>
          <p:sp>
            <p:nvSpPr>
              <p:cNvPr id="21" name="Freeform 21"/>
              <p:cNvSpPr/>
              <p:nvPr/>
            </p:nvSpPr>
            <p:spPr>
              <a:xfrm>
                <a:off x="5831034" y="1052856"/>
                <a:ext cx="2656998" cy="9539201"/>
              </a:xfrm>
              <a:custGeom>
                <a:avLst/>
                <a:gdLst/>
                <a:ahLst/>
                <a:cxnLst/>
                <a:rect l="l" t="t" r="r" b="b"/>
                <a:pathLst>
                  <a:path w="2656998" h="9539201">
                    <a:moveTo>
                      <a:pt x="0" y="9539201"/>
                    </a:moveTo>
                    <a:lnTo>
                      <a:pt x="0" y="212559"/>
                    </a:lnTo>
                    <a:cubicBezTo>
                      <a:pt x="0" y="95166"/>
                      <a:pt x="95166" y="0"/>
                      <a:pt x="212560" y="0"/>
                    </a:cubicBezTo>
                    <a:lnTo>
                      <a:pt x="2444438" y="0"/>
                    </a:lnTo>
                    <a:cubicBezTo>
                      <a:pt x="2500812" y="0"/>
                      <a:pt x="2554878" y="22394"/>
                      <a:pt x="2594741" y="62257"/>
                    </a:cubicBezTo>
                    <a:cubicBezTo>
                      <a:pt x="2634604" y="102120"/>
                      <a:pt x="2656998" y="156185"/>
                      <a:pt x="2656998" y="212559"/>
                    </a:cubicBezTo>
                    <a:lnTo>
                      <a:pt x="2656998" y="9539201"/>
                    </a:lnTo>
                    <a:close/>
                  </a:path>
                </a:pathLst>
              </a:custGeom>
              <a:solidFill>
                <a:srgbClr val="698FFE"/>
              </a:solidFill>
            </p:spPr>
          </p:sp>
          <p:sp>
            <p:nvSpPr>
              <p:cNvPr id="22" name="Freeform 22"/>
              <p:cNvSpPr/>
              <p:nvPr/>
            </p:nvSpPr>
            <p:spPr>
              <a:xfrm>
                <a:off x="8746551" y="6137043"/>
                <a:ext cx="2656998" cy="4455014"/>
              </a:xfrm>
              <a:custGeom>
                <a:avLst/>
                <a:gdLst/>
                <a:ahLst/>
                <a:cxnLst/>
                <a:rect l="l" t="t" r="r" b="b"/>
                <a:pathLst>
                  <a:path w="2656998" h="4455014">
                    <a:moveTo>
                      <a:pt x="0" y="4455014"/>
                    </a:moveTo>
                    <a:lnTo>
                      <a:pt x="0" y="212560"/>
                    </a:lnTo>
                    <a:cubicBezTo>
                      <a:pt x="0" y="156185"/>
                      <a:pt x="22394" y="102120"/>
                      <a:pt x="62257" y="62257"/>
                    </a:cubicBezTo>
                    <a:cubicBezTo>
                      <a:pt x="102120" y="22395"/>
                      <a:pt x="156185" y="0"/>
                      <a:pt x="212560" y="0"/>
                    </a:cubicBezTo>
                    <a:lnTo>
                      <a:pt x="2444438" y="0"/>
                    </a:lnTo>
                    <a:cubicBezTo>
                      <a:pt x="2500812" y="0"/>
                      <a:pt x="2554878" y="22395"/>
                      <a:pt x="2594740" y="62257"/>
                    </a:cubicBezTo>
                    <a:cubicBezTo>
                      <a:pt x="2634603" y="102120"/>
                      <a:pt x="2656998" y="156185"/>
                      <a:pt x="2656998" y="212560"/>
                    </a:cubicBezTo>
                    <a:lnTo>
                      <a:pt x="2656998" y="4455014"/>
                    </a:lnTo>
                    <a:close/>
                  </a:path>
                </a:pathLst>
              </a:custGeom>
              <a:solidFill>
                <a:srgbClr val="698FFE"/>
              </a:solidFill>
            </p:spPr>
          </p:sp>
          <p:sp>
            <p:nvSpPr>
              <p:cNvPr id="23" name="Freeform 23"/>
              <p:cNvSpPr/>
              <p:nvPr/>
            </p:nvSpPr>
            <p:spPr>
              <a:xfrm>
                <a:off x="11662068" y="5324985"/>
                <a:ext cx="2656998" cy="5267072"/>
              </a:xfrm>
              <a:custGeom>
                <a:avLst/>
                <a:gdLst/>
                <a:ahLst/>
                <a:cxnLst/>
                <a:rect l="l" t="t" r="r" b="b"/>
                <a:pathLst>
                  <a:path w="2656998" h="5267072">
                    <a:moveTo>
                      <a:pt x="0" y="5267072"/>
                    </a:moveTo>
                    <a:lnTo>
                      <a:pt x="0" y="212560"/>
                    </a:lnTo>
                    <a:cubicBezTo>
                      <a:pt x="0" y="95167"/>
                      <a:pt x="95166" y="0"/>
                      <a:pt x="212559" y="0"/>
                    </a:cubicBezTo>
                    <a:lnTo>
                      <a:pt x="2444438" y="0"/>
                    </a:lnTo>
                    <a:cubicBezTo>
                      <a:pt x="2561831" y="0"/>
                      <a:pt x="2656998" y="95167"/>
                      <a:pt x="2656998" y="212560"/>
                    </a:cubicBezTo>
                    <a:lnTo>
                      <a:pt x="2656998" y="5267072"/>
                    </a:lnTo>
                    <a:close/>
                  </a:path>
                </a:pathLst>
              </a:custGeom>
              <a:solidFill>
                <a:srgbClr val="698FFE"/>
              </a:solidFill>
            </p:spPr>
          </p:sp>
          <p:sp>
            <p:nvSpPr>
              <p:cNvPr id="24" name="Freeform 24"/>
              <p:cNvSpPr/>
              <p:nvPr/>
            </p:nvSpPr>
            <p:spPr>
              <a:xfrm>
                <a:off x="14577585" y="10338559"/>
                <a:ext cx="2656998" cy="253498"/>
              </a:xfrm>
              <a:custGeom>
                <a:avLst/>
                <a:gdLst/>
                <a:ahLst/>
                <a:cxnLst/>
                <a:rect l="l" t="t" r="r" b="b"/>
                <a:pathLst>
                  <a:path w="2656998" h="253498">
                    <a:moveTo>
                      <a:pt x="0" y="253498"/>
                    </a:moveTo>
                    <a:lnTo>
                      <a:pt x="0" y="212559"/>
                    </a:lnTo>
                    <a:cubicBezTo>
                      <a:pt x="0" y="95166"/>
                      <a:pt x="95166" y="1"/>
                      <a:pt x="212559" y="0"/>
                    </a:cubicBezTo>
                    <a:lnTo>
                      <a:pt x="2444438" y="0"/>
                    </a:lnTo>
                    <a:cubicBezTo>
                      <a:pt x="2561831" y="1"/>
                      <a:pt x="2656997" y="95166"/>
                      <a:pt x="2656997" y="212559"/>
                    </a:cubicBezTo>
                    <a:lnTo>
                      <a:pt x="2656997" y="253498"/>
                    </a:lnTo>
                    <a:close/>
                  </a:path>
                </a:pathLst>
              </a:custGeom>
              <a:solidFill>
                <a:srgbClr val="698FFE"/>
              </a:solidFill>
            </p:spPr>
          </p:sp>
        </p:grpSp>
      </p:grpSp>
      <p:sp>
        <p:nvSpPr>
          <p:cNvPr id="26" name="TextBox 26"/>
          <p:cNvSpPr txBox="1"/>
          <p:nvPr/>
        </p:nvSpPr>
        <p:spPr>
          <a:xfrm>
            <a:off x="9001659" y="1085390"/>
            <a:ext cx="8358824" cy="24546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99"/>
              </a:lnSpc>
            </a:pPr>
            <a:r>
              <a:rPr lang="en-US" sz="7000" spc="7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morant Garamond Medium Bold"/>
              </a:rPr>
              <a:t>РАДНИ</a:t>
            </a:r>
          </a:p>
          <a:p>
            <a:pPr algn="ctr">
              <a:lnSpc>
                <a:spcPts val="9800"/>
              </a:lnSpc>
            </a:pPr>
            <a:r>
              <a:rPr lang="en-US" sz="7000" spc="7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morant Garamond Medium Bold"/>
              </a:rPr>
              <a:t>СТАТУС </a:t>
            </a:r>
          </a:p>
        </p:txBody>
      </p:sp>
      <p:grpSp>
        <p:nvGrpSpPr>
          <p:cNvPr id="27" name="Group 27"/>
          <p:cNvGrpSpPr/>
          <p:nvPr/>
        </p:nvGrpSpPr>
        <p:grpSpPr>
          <a:xfrm rot="-5400000">
            <a:off x="11241667" y="-738922"/>
            <a:ext cx="3878807" cy="6194973"/>
            <a:chOff x="0" y="0"/>
            <a:chExt cx="3987800" cy="636905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3987800" cy="6369050"/>
            </a:xfrm>
            <a:custGeom>
              <a:avLst/>
              <a:gdLst/>
              <a:ahLst/>
              <a:cxnLst/>
              <a:rect l="l" t="t" r="r" b="b"/>
              <a:pathLst>
                <a:path w="3987800" h="6369050">
                  <a:moveTo>
                    <a:pt x="3810000" y="0"/>
                  </a:moveTo>
                  <a:lnTo>
                    <a:pt x="180340" y="0"/>
                  </a:lnTo>
                  <a:lnTo>
                    <a:pt x="0" y="182880"/>
                  </a:lnTo>
                  <a:lnTo>
                    <a:pt x="0" y="6193790"/>
                  </a:lnTo>
                  <a:lnTo>
                    <a:pt x="175260" y="6369050"/>
                  </a:lnTo>
                  <a:lnTo>
                    <a:pt x="3810000" y="6369050"/>
                  </a:lnTo>
                  <a:lnTo>
                    <a:pt x="3987800" y="6193790"/>
                  </a:lnTo>
                  <a:lnTo>
                    <a:pt x="3987800" y="177800"/>
                  </a:lnTo>
                  <a:lnTo>
                    <a:pt x="3810000" y="0"/>
                  </a:lnTo>
                  <a:lnTo>
                    <a:pt x="3810000" y="0"/>
                  </a:lnTo>
                  <a:close/>
                  <a:moveTo>
                    <a:pt x="3968750" y="422910"/>
                  </a:moveTo>
                  <a:lnTo>
                    <a:pt x="3968750" y="6186170"/>
                  </a:lnTo>
                  <a:lnTo>
                    <a:pt x="3802380" y="6350000"/>
                  </a:lnTo>
                  <a:lnTo>
                    <a:pt x="182880" y="6350000"/>
                  </a:lnTo>
                  <a:lnTo>
                    <a:pt x="19050" y="6186170"/>
                  </a:lnTo>
                  <a:lnTo>
                    <a:pt x="19050" y="190500"/>
                  </a:lnTo>
                  <a:lnTo>
                    <a:pt x="187960" y="19050"/>
                  </a:lnTo>
                  <a:lnTo>
                    <a:pt x="3802380" y="19050"/>
                  </a:lnTo>
                  <a:lnTo>
                    <a:pt x="3968750" y="185420"/>
                  </a:lnTo>
                  <a:lnTo>
                    <a:pt x="3968750" y="422910"/>
                  </a:lnTo>
                  <a:lnTo>
                    <a:pt x="3968750" y="422910"/>
                  </a:lnTo>
                  <a:close/>
                  <a:moveTo>
                    <a:pt x="3556000" y="78740"/>
                  </a:moveTo>
                  <a:lnTo>
                    <a:pt x="252730" y="78740"/>
                  </a:lnTo>
                  <a:lnTo>
                    <a:pt x="78740" y="257810"/>
                  </a:lnTo>
                  <a:lnTo>
                    <a:pt x="78740" y="6118860"/>
                  </a:lnTo>
                  <a:lnTo>
                    <a:pt x="246380" y="6289040"/>
                  </a:lnTo>
                  <a:lnTo>
                    <a:pt x="3737610" y="6289040"/>
                  </a:lnTo>
                  <a:lnTo>
                    <a:pt x="3907790" y="6118860"/>
                  </a:lnTo>
                  <a:lnTo>
                    <a:pt x="3907790" y="252730"/>
                  </a:lnTo>
                  <a:lnTo>
                    <a:pt x="3737610" y="78740"/>
                  </a:lnTo>
                  <a:cubicBezTo>
                    <a:pt x="3737610" y="78740"/>
                    <a:pt x="3556000" y="78740"/>
                    <a:pt x="3556000" y="78740"/>
                  </a:cubicBezTo>
                  <a:close/>
                  <a:moveTo>
                    <a:pt x="3888740" y="422910"/>
                  </a:moveTo>
                  <a:lnTo>
                    <a:pt x="3888740" y="6111240"/>
                  </a:lnTo>
                  <a:lnTo>
                    <a:pt x="3728720" y="6271260"/>
                  </a:lnTo>
                  <a:lnTo>
                    <a:pt x="255270" y="6271260"/>
                  </a:lnTo>
                  <a:lnTo>
                    <a:pt x="99060" y="6111240"/>
                  </a:lnTo>
                  <a:lnTo>
                    <a:pt x="99060" y="265430"/>
                  </a:lnTo>
                  <a:lnTo>
                    <a:pt x="260350" y="99060"/>
                  </a:lnTo>
                  <a:lnTo>
                    <a:pt x="3729990" y="99060"/>
                  </a:lnTo>
                  <a:lnTo>
                    <a:pt x="3890010" y="261620"/>
                  </a:lnTo>
                  <a:lnTo>
                    <a:pt x="3890010" y="422910"/>
                  </a:lnTo>
                  <a:cubicBezTo>
                    <a:pt x="3890010" y="422910"/>
                    <a:pt x="3888740" y="422910"/>
                    <a:pt x="3888740" y="422910"/>
                  </a:cubicBezTo>
                  <a:close/>
                </a:path>
              </a:pathLst>
            </a:custGeom>
            <a:solidFill>
              <a:srgbClr val="393B2B"/>
            </a:solidFill>
          </p:spPr>
        </p:sp>
      </p:grpSp>
      <p:sp>
        <p:nvSpPr>
          <p:cNvPr id="30" name="TextBox 22">
            <a:extLst>
              <a:ext uri="{FF2B5EF4-FFF2-40B4-BE49-F238E27FC236}">
                <a16:creationId xmlns:a16="http://schemas.microsoft.com/office/drawing/2014/main" id="{CAFAFBB2-9A7C-4DF7-A3B4-9DB12666B9B0}"/>
              </a:ext>
            </a:extLst>
          </p:cNvPr>
          <p:cNvSpPr txBox="1"/>
          <p:nvPr/>
        </p:nvSpPr>
        <p:spPr>
          <a:xfrm rot="16200000">
            <a:off x="-664904" y="5373370"/>
            <a:ext cx="3975881" cy="7705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408"/>
              </a:lnSpc>
            </a:pPr>
            <a:r>
              <a:rPr lang="sr-Cyrl-RS" sz="4577" spc="45" dirty="0">
                <a:solidFill>
                  <a:srgbClr val="000000"/>
                </a:solidFill>
                <a:latin typeface="Telegraf"/>
              </a:rPr>
              <a:t>1</a:t>
            </a:r>
            <a:r>
              <a:rPr lang="en-US" sz="4577" spc="45" dirty="0">
                <a:solidFill>
                  <a:srgbClr val="000000"/>
                </a:solidFill>
                <a:latin typeface="Telegraf"/>
              </a:rPr>
              <a:t>9.8%</a:t>
            </a:r>
          </a:p>
        </p:txBody>
      </p:sp>
      <p:sp>
        <p:nvSpPr>
          <p:cNvPr id="31" name="TextBox 22">
            <a:extLst>
              <a:ext uri="{FF2B5EF4-FFF2-40B4-BE49-F238E27FC236}">
                <a16:creationId xmlns:a16="http://schemas.microsoft.com/office/drawing/2014/main" id="{D505C1B7-2D42-4841-8EA1-00244E60887C}"/>
              </a:ext>
            </a:extLst>
          </p:cNvPr>
          <p:cNvSpPr txBox="1"/>
          <p:nvPr/>
        </p:nvSpPr>
        <p:spPr>
          <a:xfrm rot="16200000">
            <a:off x="997933" y="5276278"/>
            <a:ext cx="3975881" cy="7705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408"/>
              </a:lnSpc>
            </a:pPr>
            <a:r>
              <a:rPr lang="sr-Cyrl-RS" sz="4577" spc="45" dirty="0">
                <a:solidFill>
                  <a:srgbClr val="000000"/>
                </a:solidFill>
                <a:latin typeface="Telegraf"/>
              </a:rPr>
              <a:t>25</a:t>
            </a:r>
            <a:r>
              <a:rPr lang="en-US" sz="4577" spc="45" dirty="0">
                <a:solidFill>
                  <a:srgbClr val="000000"/>
                </a:solidFill>
                <a:latin typeface="Telegraf"/>
              </a:rPr>
              <a:t>%</a:t>
            </a:r>
          </a:p>
        </p:txBody>
      </p:sp>
      <p:sp>
        <p:nvSpPr>
          <p:cNvPr id="33" name="TextBox 22">
            <a:extLst>
              <a:ext uri="{FF2B5EF4-FFF2-40B4-BE49-F238E27FC236}">
                <a16:creationId xmlns:a16="http://schemas.microsoft.com/office/drawing/2014/main" id="{E1191107-BC20-4ABB-94A7-E4899969E555}"/>
              </a:ext>
            </a:extLst>
          </p:cNvPr>
          <p:cNvSpPr txBox="1"/>
          <p:nvPr/>
        </p:nvSpPr>
        <p:spPr>
          <a:xfrm rot="16200000">
            <a:off x="2408477" y="5135467"/>
            <a:ext cx="4550190" cy="7705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408"/>
              </a:lnSpc>
            </a:pPr>
            <a:r>
              <a:rPr lang="sr-Cyrl-RS" sz="4577" spc="45" dirty="0">
                <a:solidFill>
                  <a:srgbClr val="000000"/>
                </a:solidFill>
                <a:latin typeface="Telegraf"/>
              </a:rPr>
              <a:t>27%</a:t>
            </a:r>
            <a:endParaRPr lang="en-US" sz="4577" spc="45" dirty="0">
              <a:solidFill>
                <a:srgbClr val="000000"/>
              </a:solidFill>
              <a:latin typeface="Telegraf"/>
            </a:endParaRPr>
          </a:p>
        </p:txBody>
      </p:sp>
      <p:sp>
        <p:nvSpPr>
          <p:cNvPr id="34" name="TextBox 22">
            <a:extLst>
              <a:ext uri="{FF2B5EF4-FFF2-40B4-BE49-F238E27FC236}">
                <a16:creationId xmlns:a16="http://schemas.microsoft.com/office/drawing/2014/main" id="{DACC9A66-3FAD-4107-A501-491C86A0B046}"/>
              </a:ext>
            </a:extLst>
          </p:cNvPr>
          <p:cNvSpPr txBox="1"/>
          <p:nvPr/>
        </p:nvSpPr>
        <p:spPr>
          <a:xfrm rot="16200000">
            <a:off x="5061610" y="6162355"/>
            <a:ext cx="2397912" cy="7705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408"/>
              </a:lnSpc>
            </a:pPr>
            <a:r>
              <a:rPr lang="sr-Cyrl-RS" sz="4577" spc="45" dirty="0">
                <a:solidFill>
                  <a:srgbClr val="000000"/>
                </a:solidFill>
                <a:latin typeface="Telegraf"/>
              </a:rPr>
              <a:t>12</a:t>
            </a:r>
            <a:r>
              <a:rPr lang="en-US" sz="4577" spc="45" dirty="0">
                <a:solidFill>
                  <a:srgbClr val="000000"/>
                </a:solidFill>
                <a:latin typeface="Telegraf"/>
              </a:rPr>
              <a:t>.</a:t>
            </a:r>
            <a:r>
              <a:rPr lang="sr-Cyrl-RS" sz="4577" spc="45" dirty="0">
                <a:solidFill>
                  <a:srgbClr val="000000"/>
                </a:solidFill>
                <a:latin typeface="Telegraf"/>
              </a:rPr>
              <a:t>6%</a:t>
            </a:r>
            <a:endParaRPr lang="en-US" sz="4577" spc="45" dirty="0">
              <a:solidFill>
                <a:srgbClr val="000000"/>
              </a:solidFill>
              <a:latin typeface="Telegraf"/>
            </a:endParaRPr>
          </a:p>
        </p:txBody>
      </p:sp>
      <p:sp>
        <p:nvSpPr>
          <p:cNvPr id="35" name="TextBox 22">
            <a:extLst>
              <a:ext uri="{FF2B5EF4-FFF2-40B4-BE49-F238E27FC236}">
                <a16:creationId xmlns:a16="http://schemas.microsoft.com/office/drawing/2014/main" id="{2CCF19DB-0A8F-440B-8B9E-02FE86E71E8D}"/>
              </a:ext>
            </a:extLst>
          </p:cNvPr>
          <p:cNvSpPr txBox="1"/>
          <p:nvPr/>
        </p:nvSpPr>
        <p:spPr>
          <a:xfrm rot="16200000">
            <a:off x="6420774" y="5985351"/>
            <a:ext cx="2956714" cy="7705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408"/>
              </a:lnSpc>
            </a:pPr>
            <a:r>
              <a:rPr lang="sr-Cyrl-RS" sz="4577" spc="45" dirty="0">
                <a:solidFill>
                  <a:srgbClr val="000000"/>
                </a:solidFill>
                <a:latin typeface="Telegraf"/>
              </a:rPr>
              <a:t>14</a:t>
            </a:r>
            <a:r>
              <a:rPr lang="en-US" sz="4577" spc="45" dirty="0">
                <a:solidFill>
                  <a:srgbClr val="000000"/>
                </a:solidFill>
                <a:latin typeface="Telegraf"/>
              </a:rPr>
              <a:t>.</a:t>
            </a:r>
            <a:r>
              <a:rPr lang="sr-Cyrl-RS" sz="4577" spc="45" dirty="0">
                <a:solidFill>
                  <a:srgbClr val="000000"/>
                </a:solidFill>
                <a:latin typeface="Telegraf"/>
              </a:rPr>
              <a:t>9%</a:t>
            </a:r>
            <a:endParaRPr lang="en-US" sz="4577" spc="45" dirty="0">
              <a:solidFill>
                <a:srgbClr val="000000"/>
              </a:solidFill>
              <a:latin typeface="Telegraf"/>
            </a:endParaRPr>
          </a:p>
        </p:txBody>
      </p:sp>
      <p:sp>
        <p:nvSpPr>
          <p:cNvPr id="36" name="TextBox 22">
            <a:extLst>
              <a:ext uri="{FF2B5EF4-FFF2-40B4-BE49-F238E27FC236}">
                <a16:creationId xmlns:a16="http://schemas.microsoft.com/office/drawing/2014/main" id="{C95F21C6-425A-4201-BD2F-32ECDED0C645}"/>
              </a:ext>
            </a:extLst>
          </p:cNvPr>
          <p:cNvSpPr txBox="1"/>
          <p:nvPr/>
        </p:nvSpPr>
        <p:spPr>
          <a:xfrm rot="16200000">
            <a:off x="6901255" y="6464898"/>
            <a:ext cx="5297518" cy="7705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408"/>
              </a:lnSpc>
            </a:pPr>
            <a:r>
              <a:rPr lang="sr-Cyrl-RS" sz="4577" spc="45" dirty="0">
                <a:solidFill>
                  <a:srgbClr val="000000"/>
                </a:solidFill>
                <a:latin typeface="Telegraf"/>
              </a:rPr>
              <a:t>0</a:t>
            </a:r>
            <a:r>
              <a:rPr lang="en-US" sz="4577" spc="45" dirty="0">
                <a:solidFill>
                  <a:srgbClr val="000000"/>
                </a:solidFill>
                <a:latin typeface="Telegraf"/>
              </a:rPr>
              <a:t>.</a:t>
            </a:r>
            <a:r>
              <a:rPr lang="sr-Cyrl-RS" sz="4577" spc="45" dirty="0">
                <a:solidFill>
                  <a:srgbClr val="000000"/>
                </a:solidFill>
                <a:latin typeface="Telegraf"/>
              </a:rPr>
              <a:t>7%</a:t>
            </a:r>
            <a:endParaRPr lang="en-US" sz="4577" spc="45" dirty="0">
              <a:solidFill>
                <a:srgbClr val="000000"/>
              </a:solidFill>
              <a:latin typeface="Telegraf"/>
            </a:endParaRPr>
          </a:p>
        </p:txBody>
      </p:sp>
      <p:pic>
        <p:nvPicPr>
          <p:cNvPr id="37" name="Picture 26">
            <a:extLst>
              <a:ext uri="{FF2B5EF4-FFF2-40B4-BE49-F238E27FC236}">
                <a16:creationId xmlns:a16="http://schemas.microsoft.com/office/drawing/2014/main" id="{5ED1CF56-87FA-45F3-AFC7-07FBB7428F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001659" y="5143500"/>
            <a:ext cx="8964883" cy="49714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D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3539" y="647700"/>
            <a:ext cx="8835899" cy="8852711"/>
            <a:chOff x="0" y="-76200"/>
            <a:chExt cx="11781198" cy="11803615"/>
          </a:xfrm>
        </p:grpSpPr>
        <p:sp>
          <p:nvSpPr>
            <p:cNvPr id="3" name="TextBox 3"/>
            <p:cNvSpPr txBox="1"/>
            <p:nvPr/>
          </p:nvSpPr>
          <p:spPr>
            <a:xfrm rot="-2700000">
              <a:off x="8761" y="10783486"/>
              <a:ext cx="2931851" cy="5425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76"/>
                </a:lnSpc>
              </a:pPr>
              <a:r>
                <a:rPr lang="en-US" sz="2400" b="1" dirty="0" err="1">
                  <a:solidFill>
                    <a:srgbClr val="000000"/>
                  </a:solidFill>
                  <a:latin typeface="Telegraf Bold"/>
                </a:rPr>
                <a:t>основна</a:t>
              </a:r>
              <a:r>
                <a:rPr lang="en-US" sz="2400" b="1" dirty="0">
                  <a:solidFill>
                    <a:srgbClr val="000000"/>
                  </a:solidFill>
                  <a:latin typeface="Telegraf Bold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latin typeface="Telegraf Bold"/>
                </a:rPr>
                <a:t>шола</a:t>
              </a:r>
              <a:endParaRPr lang="en-US" sz="2400" b="1" dirty="0">
                <a:solidFill>
                  <a:srgbClr val="000000"/>
                </a:solidFill>
                <a:latin typeface="Telegraf Bold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 rot="-2700000">
              <a:off x="2665667" y="10812090"/>
              <a:ext cx="3012757" cy="5425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76"/>
                </a:lnSpc>
              </a:pPr>
              <a:r>
                <a:rPr lang="en-US" sz="2400" b="1" dirty="0" err="1">
                  <a:solidFill>
                    <a:srgbClr val="000000"/>
                  </a:solidFill>
                  <a:latin typeface="Telegraf Bold"/>
                </a:rPr>
                <a:t>средња</a:t>
              </a:r>
              <a:r>
                <a:rPr lang="en-US" sz="2400" b="1" dirty="0">
                  <a:solidFill>
                    <a:srgbClr val="000000"/>
                  </a:solidFill>
                  <a:latin typeface="Telegraf Bold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latin typeface="Telegraf Bold"/>
                </a:rPr>
                <a:t>школа</a:t>
              </a:r>
              <a:endParaRPr lang="en-US" sz="2400" b="1" dirty="0">
                <a:solidFill>
                  <a:srgbClr val="000000"/>
                </a:solidFill>
                <a:latin typeface="Telegraf Bold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 rot="18900000">
              <a:off x="5302001" y="10598900"/>
              <a:ext cx="3306813" cy="11285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76"/>
                </a:lnSpc>
              </a:pPr>
              <a:r>
                <a:rPr lang="sr-Cyrl-RS" sz="2400" b="1" dirty="0">
                  <a:solidFill>
                    <a:srgbClr val="000000"/>
                  </a:solidFill>
                  <a:latin typeface="Telegraf Bold"/>
                </a:rPr>
                <a:t>в</a:t>
              </a:r>
              <a:r>
                <a:rPr lang="en-US" sz="2400" b="1" dirty="0" err="1">
                  <a:solidFill>
                    <a:srgbClr val="000000"/>
                  </a:solidFill>
                  <a:latin typeface="Telegraf Bold"/>
                </a:rPr>
                <a:t>иша</a:t>
              </a:r>
              <a:r>
                <a:rPr lang="sr-Cyrl-RS" sz="2400" b="1" dirty="0">
                  <a:solidFill>
                    <a:srgbClr val="000000"/>
                  </a:solidFill>
                  <a:latin typeface="Telegraf Bold"/>
                </a:rPr>
                <a:t> школа</a:t>
              </a:r>
              <a:r>
                <a:rPr lang="en-US" sz="2400" b="1" dirty="0">
                  <a:solidFill>
                    <a:srgbClr val="000000"/>
                  </a:solidFill>
                  <a:latin typeface="Telegraf Bold"/>
                </a:rPr>
                <a:t>-</a:t>
              </a:r>
              <a:r>
                <a:rPr lang="en-US" sz="2400" b="1" dirty="0" err="1">
                  <a:solidFill>
                    <a:srgbClr val="000000"/>
                  </a:solidFill>
                  <a:latin typeface="Telegraf Bold"/>
                </a:rPr>
                <a:t>факултет</a:t>
              </a:r>
              <a:endParaRPr lang="en-US" sz="2400" b="1" dirty="0">
                <a:solidFill>
                  <a:srgbClr val="000000"/>
                </a:solidFill>
                <a:latin typeface="Telegraf Bold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 rot="-2700000">
              <a:off x="7618707" y="11018736"/>
              <a:ext cx="3597241" cy="5425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76"/>
                </a:lnSpc>
              </a:pPr>
              <a:r>
                <a:rPr lang="en-US" sz="2400" b="1" dirty="0" err="1">
                  <a:solidFill>
                    <a:srgbClr val="000000"/>
                  </a:solidFill>
                  <a:latin typeface="Telegraf Bold"/>
                </a:rPr>
                <a:t>мастер-докторат</a:t>
              </a:r>
              <a:endParaRPr lang="en-US" sz="2400" b="1" dirty="0">
                <a:solidFill>
                  <a:srgbClr val="000000"/>
                </a:solidFill>
                <a:latin typeface="Telegraf Bold"/>
              </a:endParaRPr>
            </a:p>
          </p:txBody>
        </p:sp>
        <p:grpSp>
          <p:nvGrpSpPr>
            <p:cNvPr id="7" name="Group 7"/>
            <p:cNvGrpSpPr>
              <a:grpSpLocks noChangeAspect="1"/>
            </p:cNvGrpSpPr>
            <p:nvPr/>
          </p:nvGrpSpPr>
          <p:grpSpPr>
            <a:xfrm>
              <a:off x="1143290" y="233196"/>
              <a:ext cx="10637908" cy="9380589"/>
              <a:chOff x="0" y="0"/>
              <a:chExt cx="14545987" cy="12826763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-6350"/>
                <a:ext cx="14545987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14545987" h="12700">
                    <a:moveTo>
                      <a:pt x="0" y="0"/>
                    </a:moveTo>
                    <a:lnTo>
                      <a:pt x="14545987" y="0"/>
                    </a:lnTo>
                    <a:lnTo>
                      <a:pt x="14545987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9" name="Freeform 9"/>
              <p:cNvSpPr/>
              <p:nvPr/>
            </p:nvSpPr>
            <p:spPr>
              <a:xfrm>
                <a:off x="0" y="3200341"/>
                <a:ext cx="14545987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14545987" h="12700">
                    <a:moveTo>
                      <a:pt x="0" y="0"/>
                    </a:moveTo>
                    <a:lnTo>
                      <a:pt x="14545987" y="0"/>
                    </a:lnTo>
                    <a:lnTo>
                      <a:pt x="14545987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10" name="Freeform 10"/>
              <p:cNvSpPr/>
              <p:nvPr/>
            </p:nvSpPr>
            <p:spPr>
              <a:xfrm>
                <a:off x="0" y="6407031"/>
                <a:ext cx="14545987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14545987" h="12700">
                    <a:moveTo>
                      <a:pt x="0" y="0"/>
                    </a:moveTo>
                    <a:lnTo>
                      <a:pt x="14545987" y="0"/>
                    </a:lnTo>
                    <a:lnTo>
                      <a:pt x="14545987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11" name="Freeform 11"/>
              <p:cNvSpPr/>
              <p:nvPr/>
            </p:nvSpPr>
            <p:spPr>
              <a:xfrm>
                <a:off x="0" y="9613722"/>
                <a:ext cx="14545987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14545987" h="12700">
                    <a:moveTo>
                      <a:pt x="0" y="0"/>
                    </a:moveTo>
                    <a:lnTo>
                      <a:pt x="14545987" y="0"/>
                    </a:lnTo>
                    <a:lnTo>
                      <a:pt x="14545987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12" name="Freeform 12"/>
              <p:cNvSpPr/>
              <p:nvPr/>
            </p:nvSpPr>
            <p:spPr>
              <a:xfrm>
                <a:off x="0" y="12820413"/>
                <a:ext cx="14545987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14545987" h="12700">
                    <a:moveTo>
                      <a:pt x="0" y="0"/>
                    </a:moveTo>
                    <a:lnTo>
                      <a:pt x="14545987" y="0"/>
                    </a:lnTo>
                    <a:lnTo>
                      <a:pt x="14545987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sp>
          <p:nvSpPr>
            <p:cNvPr id="13" name="TextBox 13"/>
            <p:cNvSpPr txBox="1"/>
            <p:nvPr/>
          </p:nvSpPr>
          <p:spPr>
            <a:xfrm>
              <a:off x="4717" y="-76200"/>
              <a:ext cx="940398" cy="5425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3276"/>
                </a:lnSpc>
              </a:pPr>
              <a:r>
                <a:rPr lang="en-US" sz="2340" dirty="0">
                  <a:solidFill>
                    <a:srgbClr val="000000"/>
                  </a:solidFill>
                  <a:latin typeface="Telegraf Bold"/>
                </a:rPr>
                <a:t> 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0703" y="2268947"/>
              <a:ext cx="934412" cy="5425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3276"/>
                </a:lnSpc>
              </a:pPr>
              <a:endParaRPr lang="en-US" sz="2340" dirty="0">
                <a:solidFill>
                  <a:srgbClr val="000000"/>
                </a:solidFill>
                <a:latin typeface="Telegraf Bold"/>
              </a:endParaRP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4614094"/>
              <a:ext cx="945115" cy="5425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3276"/>
                </a:lnSpc>
              </a:pPr>
              <a:endParaRPr lang="en-US" sz="2340" dirty="0">
                <a:solidFill>
                  <a:srgbClr val="000000"/>
                </a:solidFill>
                <a:latin typeface="Telegraf Bold"/>
              </a:endParaRP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67301" y="6959242"/>
              <a:ext cx="877815" cy="52886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3276"/>
                </a:lnSpc>
              </a:pPr>
              <a:r>
                <a:rPr lang="en-US" sz="2340" dirty="0">
                  <a:solidFill>
                    <a:srgbClr val="000000"/>
                  </a:solidFill>
                  <a:latin typeface="Telegraf Bold"/>
                </a:rPr>
                <a:t> 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559087" y="9304389"/>
              <a:ext cx="386028" cy="10931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3276"/>
                </a:lnSpc>
              </a:pPr>
              <a:endParaRPr lang="sr-Cyrl-RS" sz="2340" dirty="0">
                <a:solidFill>
                  <a:srgbClr val="000000"/>
                </a:solidFill>
                <a:latin typeface="Telegraf Bold"/>
              </a:endParaRPr>
            </a:p>
            <a:p>
              <a:pPr algn="r">
                <a:lnSpc>
                  <a:spcPts val="3276"/>
                </a:lnSpc>
              </a:pPr>
              <a:endParaRPr lang="en-US" sz="2340" dirty="0">
                <a:solidFill>
                  <a:srgbClr val="000000"/>
                </a:solidFill>
                <a:latin typeface="Telegraf Bold"/>
              </a:endParaRPr>
            </a:p>
          </p:txBody>
        </p:sp>
        <p:grpSp>
          <p:nvGrpSpPr>
            <p:cNvPr id="18" name="Group 18"/>
            <p:cNvGrpSpPr>
              <a:grpSpLocks noChangeAspect="1"/>
            </p:cNvGrpSpPr>
            <p:nvPr/>
          </p:nvGrpSpPr>
          <p:grpSpPr>
            <a:xfrm>
              <a:off x="1143290" y="252004"/>
              <a:ext cx="10637908" cy="9361781"/>
              <a:chOff x="0" y="25717"/>
              <a:chExt cx="14545987" cy="12801046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9677856"/>
                <a:ext cx="3363760" cy="3148907"/>
              </a:xfrm>
              <a:custGeom>
                <a:avLst/>
                <a:gdLst/>
                <a:ahLst/>
                <a:cxnLst/>
                <a:rect l="l" t="t" r="r" b="b"/>
                <a:pathLst>
                  <a:path w="3363760" h="3148907">
                    <a:moveTo>
                      <a:pt x="0" y="3148907"/>
                    </a:moveTo>
                    <a:lnTo>
                      <a:pt x="0" y="269101"/>
                    </a:lnTo>
                    <a:cubicBezTo>
                      <a:pt x="0" y="197731"/>
                      <a:pt x="28351" y="129284"/>
                      <a:pt x="78818" y="78817"/>
                    </a:cubicBezTo>
                    <a:cubicBezTo>
                      <a:pt x="129284" y="28352"/>
                      <a:pt x="197731" y="0"/>
                      <a:pt x="269101" y="0"/>
                    </a:cubicBezTo>
                    <a:lnTo>
                      <a:pt x="3094659" y="0"/>
                    </a:lnTo>
                    <a:cubicBezTo>
                      <a:pt x="3166029" y="0"/>
                      <a:pt x="3234476" y="28352"/>
                      <a:pt x="3284942" y="78818"/>
                    </a:cubicBezTo>
                    <a:cubicBezTo>
                      <a:pt x="3335408" y="129284"/>
                      <a:pt x="3363759" y="197731"/>
                      <a:pt x="3363759" y="269101"/>
                    </a:cubicBezTo>
                    <a:lnTo>
                      <a:pt x="3363759" y="3148907"/>
                    </a:lnTo>
                    <a:close/>
                  </a:path>
                </a:pathLst>
              </a:custGeom>
              <a:solidFill>
                <a:srgbClr val="698FFE"/>
              </a:solidFill>
            </p:spPr>
          </p:sp>
          <p:sp>
            <p:nvSpPr>
              <p:cNvPr id="20" name="Freeform 20"/>
              <p:cNvSpPr/>
              <p:nvPr/>
            </p:nvSpPr>
            <p:spPr>
              <a:xfrm>
                <a:off x="3727409" y="250185"/>
                <a:ext cx="3363759" cy="12576578"/>
              </a:xfrm>
              <a:custGeom>
                <a:avLst/>
                <a:gdLst/>
                <a:ahLst/>
                <a:cxnLst/>
                <a:rect l="l" t="t" r="r" b="b"/>
                <a:pathLst>
                  <a:path w="3363759" h="12576578">
                    <a:moveTo>
                      <a:pt x="0" y="12576578"/>
                    </a:moveTo>
                    <a:lnTo>
                      <a:pt x="0" y="269101"/>
                    </a:lnTo>
                    <a:cubicBezTo>
                      <a:pt x="0" y="120481"/>
                      <a:pt x="120481" y="0"/>
                      <a:pt x="269101" y="0"/>
                    </a:cubicBezTo>
                    <a:lnTo>
                      <a:pt x="3094659" y="0"/>
                    </a:lnTo>
                    <a:cubicBezTo>
                      <a:pt x="3243279" y="0"/>
                      <a:pt x="3363760" y="120481"/>
                      <a:pt x="3363760" y="269101"/>
                    </a:cubicBezTo>
                    <a:lnTo>
                      <a:pt x="3363760" y="12576578"/>
                    </a:lnTo>
                    <a:close/>
                  </a:path>
                </a:pathLst>
              </a:custGeom>
              <a:solidFill>
                <a:srgbClr val="698FFE"/>
              </a:solidFill>
            </p:spPr>
          </p:sp>
          <p:sp>
            <p:nvSpPr>
              <p:cNvPr id="21" name="Freeform 21"/>
              <p:cNvSpPr/>
              <p:nvPr/>
            </p:nvSpPr>
            <p:spPr>
              <a:xfrm>
                <a:off x="7454819" y="25717"/>
                <a:ext cx="3363760" cy="12801046"/>
              </a:xfrm>
              <a:custGeom>
                <a:avLst/>
                <a:gdLst/>
                <a:ahLst/>
                <a:cxnLst/>
                <a:rect l="l" t="t" r="r" b="b"/>
                <a:pathLst>
                  <a:path w="3363760" h="12801046">
                    <a:moveTo>
                      <a:pt x="0" y="12801046"/>
                    </a:moveTo>
                    <a:lnTo>
                      <a:pt x="0" y="269101"/>
                    </a:lnTo>
                    <a:cubicBezTo>
                      <a:pt x="0" y="120480"/>
                      <a:pt x="120480" y="0"/>
                      <a:pt x="269100" y="0"/>
                    </a:cubicBezTo>
                    <a:lnTo>
                      <a:pt x="3094658" y="0"/>
                    </a:lnTo>
                    <a:cubicBezTo>
                      <a:pt x="3166028" y="0"/>
                      <a:pt x="3234475" y="28351"/>
                      <a:pt x="3284942" y="78817"/>
                    </a:cubicBezTo>
                    <a:cubicBezTo>
                      <a:pt x="3335408" y="129284"/>
                      <a:pt x="3363759" y="197731"/>
                      <a:pt x="3363759" y="269101"/>
                    </a:cubicBezTo>
                    <a:lnTo>
                      <a:pt x="3363759" y="12801046"/>
                    </a:lnTo>
                    <a:close/>
                  </a:path>
                </a:pathLst>
              </a:custGeom>
              <a:solidFill>
                <a:srgbClr val="698FFE"/>
              </a:solidFill>
            </p:spPr>
          </p:sp>
          <p:sp>
            <p:nvSpPr>
              <p:cNvPr id="22" name="Freeform 22"/>
              <p:cNvSpPr/>
              <p:nvPr/>
            </p:nvSpPr>
            <p:spPr>
              <a:xfrm>
                <a:off x="11182228" y="8771396"/>
                <a:ext cx="3363759" cy="4055367"/>
              </a:xfrm>
              <a:custGeom>
                <a:avLst/>
                <a:gdLst/>
                <a:ahLst/>
                <a:cxnLst/>
                <a:rect l="l" t="t" r="r" b="b"/>
                <a:pathLst>
                  <a:path w="3363759" h="3565776">
                    <a:moveTo>
                      <a:pt x="0" y="3565776"/>
                    </a:moveTo>
                    <a:lnTo>
                      <a:pt x="0" y="269100"/>
                    </a:lnTo>
                    <a:cubicBezTo>
                      <a:pt x="0" y="120480"/>
                      <a:pt x="120480" y="0"/>
                      <a:pt x="269100" y="0"/>
                    </a:cubicBezTo>
                    <a:lnTo>
                      <a:pt x="3094659" y="0"/>
                    </a:lnTo>
                    <a:cubicBezTo>
                      <a:pt x="3243279" y="0"/>
                      <a:pt x="3363759" y="120481"/>
                      <a:pt x="3363759" y="269100"/>
                    </a:cubicBezTo>
                    <a:lnTo>
                      <a:pt x="3363759" y="3565776"/>
                    </a:lnTo>
                    <a:close/>
                  </a:path>
                </a:pathLst>
              </a:custGeom>
              <a:solidFill>
                <a:srgbClr val="698FFE"/>
              </a:solidFill>
            </p:spPr>
          </p:sp>
        </p:grpSp>
      </p:grpSp>
      <p:sp>
        <p:nvSpPr>
          <p:cNvPr id="23" name="TextBox 23"/>
          <p:cNvSpPr txBox="1"/>
          <p:nvPr/>
        </p:nvSpPr>
        <p:spPr>
          <a:xfrm>
            <a:off x="9001659" y="1085390"/>
            <a:ext cx="8358824" cy="24546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00"/>
              </a:lnSpc>
            </a:pPr>
            <a:r>
              <a:rPr lang="sr-Cyrl-RS" sz="7000" spc="7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morant Garamond Medium Bold"/>
              </a:rPr>
              <a:t>ОБРАЗОВНИ</a:t>
            </a:r>
            <a:endParaRPr lang="en-US" sz="7000" spc="7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morant Garamond Medium Bold"/>
            </a:endParaRPr>
          </a:p>
          <a:p>
            <a:pPr algn="ctr">
              <a:lnSpc>
                <a:spcPts val="9800"/>
              </a:lnSpc>
            </a:pPr>
            <a:r>
              <a:rPr lang="en-US" sz="7000" spc="7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morant Garamond Medium Bold"/>
              </a:rPr>
              <a:t>СТАТУС </a:t>
            </a:r>
          </a:p>
        </p:txBody>
      </p:sp>
      <p:grpSp>
        <p:nvGrpSpPr>
          <p:cNvPr id="24" name="Group 24"/>
          <p:cNvGrpSpPr/>
          <p:nvPr/>
        </p:nvGrpSpPr>
        <p:grpSpPr>
          <a:xfrm rot="-5400000">
            <a:off x="11241667" y="-738922"/>
            <a:ext cx="3878807" cy="6194973"/>
            <a:chOff x="0" y="0"/>
            <a:chExt cx="3987800" cy="636905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3987800" cy="6369050"/>
            </a:xfrm>
            <a:custGeom>
              <a:avLst/>
              <a:gdLst/>
              <a:ahLst/>
              <a:cxnLst/>
              <a:rect l="l" t="t" r="r" b="b"/>
              <a:pathLst>
                <a:path w="3987800" h="6369050">
                  <a:moveTo>
                    <a:pt x="3810000" y="0"/>
                  </a:moveTo>
                  <a:lnTo>
                    <a:pt x="180340" y="0"/>
                  </a:lnTo>
                  <a:lnTo>
                    <a:pt x="0" y="182880"/>
                  </a:lnTo>
                  <a:lnTo>
                    <a:pt x="0" y="6193790"/>
                  </a:lnTo>
                  <a:lnTo>
                    <a:pt x="175260" y="6369050"/>
                  </a:lnTo>
                  <a:lnTo>
                    <a:pt x="3810000" y="6369050"/>
                  </a:lnTo>
                  <a:lnTo>
                    <a:pt x="3987800" y="6193790"/>
                  </a:lnTo>
                  <a:lnTo>
                    <a:pt x="3987800" y="177800"/>
                  </a:lnTo>
                  <a:lnTo>
                    <a:pt x="3810000" y="0"/>
                  </a:lnTo>
                  <a:lnTo>
                    <a:pt x="3810000" y="0"/>
                  </a:lnTo>
                  <a:close/>
                  <a:moveTo>
                    <a:pt x="3968750" y="422910"/>
                  </a:moveTo>
                  <a:lnTo>
                    <a:pt x="3968750" y="6186170"/>
                  </a:lnTo>
                  <a:lnTo>
                    <a:pt x="3802380" y="6350000"/>
                  </a:lnTo>
                  <a:lnTo>
                    <a:pt x="182880" y="6350000"/>
                  </a:lnTo>
                  <a:lnTo>
                    <a:pt x="19050" y="6186170"/>
                  </a:lnTo>
                  <a:lnTo>
                    <a:pt x="19050" y="190500"/>
                  </a:lnTo>
                  <a:lnTo>
                    <a:pt x="187960" y="19050"/>
                  </a:lnTo>
                  <a:lnTo>
                    <a:pt x="3802380" y="19050"/>
                  </a:lnTo>
                  <a:lnTo>
                    <a:pt x="3968750" y="185420"/>
                  </a:lnTo>
                  <a:lnTo>
                    <a:pt x="3968750" y="422910"/>
                  </a:lnTo>
                  <a:lnTo>
                    <a:pt x="3968750" y="422910"/>
                  </a:lnTo>
                  <a:close/>
                  <a:moveTo>
                    <a:pt x="3556000" y="78740"/>
                  </a:moveTo>
                  <a:lnTo>
                    <a:pt x="252730" y="78740"/>
                  </a:lnTo>
                  <a:lnTo>
                    <a:pt x="78740" y="257810"/>
                  </a:lnTo>
                  <a:lnTo>
                    <a:pt x="78740" y="6118860"/>
                  </a:lnTo>
                  <a:lnTo>
                    <a:pt x="246380" y="6289040"/>
                  </a:lnTo>
                  <a:lnTo>
                    <a:pt x="3737610" y="6289040"/>
                  </a:lnTo>
                  <a:lnTo>
                    <a:pt x="3907790" y="6118860"/>
                  </a:lnTo>
                  <a:lnTo>
                    <a:pt x="3907790" y="252730"/>
                  </a:lnTo>
                  <a:lnTo>
                    <a:pt x="3737610" y="78740"/>
                  </a:lnTo>
                  <a:cubicBezTo>
                    <a:pt x="3737610" y="78740"/>
                    <a:pt x="3556000" y="78740"/>
                    <a:pt x="3556000" y="78740"/>
                  </a:cubicBezTo>
                  <a:close/>
                  <a:moveTo>
                    <a:pt x="3888740" y="422910"/>
                  </a:moveTo>
                  <a:lnTo>
                    <a:pt x="3888740" y="6111240"/>
                  </a:lnTo>
                  <a:lnTo>
                    <a:pt x="3728720" y="6271260"/>
                  </a:lnTo>
                  <a:lnTo>
                    <a:pt x="255270" y="6271260"/>
                  </a:lnTo>
                  <a:lnTo>
                    <a:pt x="99060" y="6111240"/>
                  </a:lnTo>
                  <a:lnTo>
                    <a:pt x="99060" y="265430"/>
                  </a:lnTo>
                  <a:lnTo>
                    <a:pt x="260350" y="99060"/>
                  </a:lnTo>
                  <a:lnTo>
                    <a:pt x="3729990" y="99060"/>
                  </a:lnTo>
                  <a:lnTo>
                    <a:pt x="3890010" y="261620"/>
                  </a:lnTo>
                  <a:lnTo>
                    <a:pt x="3890010" y="422910"/>
                  </a:lnTo>
                  <a:cubicBezTo>
                    <a:pt x="3890010" y="422910"/>
                    <a:pt x="3888740" y="422910"/>
                    <a:pt x="3888740" y="422910"/>
                  </a:cubicBezTo>
                  <a:close/>
                </a:path>
              </a:pathLst>
            </a:custGeom>
            <a:solidFill>
              <a:srgbClr val="393B2B"/>
            </a:solidFill>
          </p:spPr>
        </p:sp>
      </p:grpSp>
      <p:pic>
        <p:nvPicPr>
          <p:cNvPr id="26" name="Picture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001659" y="5143500"/>
            <a:ext cx="8964883" cy="4971435"/>
          </a:xfrm>
          <a:prstGeom prst="rect">
            <a:avLst/>
          </a:prstGeom>
        </p:spPr>
      </p:pic>
      <p:sp>
        <p:nvSpPr>
          <p:cNvPr id="27" name="TextBox 22">
            <a:extLst>
              <a:ext uri="{FF2B5EF4-FFF2-40B4-BE49-F238E27FC236}">
                <a16:creationId xmlns:a16="http://schemas.microsoft.com/office/drawing/2014/main" id="{0443D8B1-7004-441C-8AF5-1BD2714EF6E5}"/>
              </a:ext>
            </a:extLst>
          </p:cNvPr>
          <p:cNvSpPr txBox="1"/>
          <p:nvPr/>
        </p:nvSpPr>
        <p:spPr>
          <a:xfrm rot="16200000">
            <a:off x="131306" y="6666340"/>
            <a:ext cx="3497860" cy="7705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408"/>
              </a:lnSpc>
            </a:pPr>
            <a:r>
              <a:rPr lang="sr-Cyrl-RS" sz="4577" spc="45" dirty="0">
                <a:solidFill>
                  <a:srgbClr val="000000"/>
                </a:solidFill>
                <a:latin typeface="Telegraf"/>
              </a:rPr>
              <a:t>9</a:t>
            </a:r>
            <a:r>
              <a:rPr lang="en-US" sz="4577" spc="45" dirty="0">
                <a:solidFill>
                  <a:srgbClr val="000000"/>
                </a:solidFill>
                <a:latin typeface="Telegraf"/>
              </a:rPr>
              <a:t>.</a:t>
            </a:r>
            <a:r>
              <a:rPr lang="sr-Cyrl-RS" sz="4577" spc="45" dirty="0">
                <a:solidFill>
                  <a:srgbClr val="000000"/>
                </a:solidFill>
                <a:latin typeface="Telegraf"/>
              </a:rPr>
              <a:t>8%</a:t>
            </a:r>
            <a:endParaRPr lang="en-US" sz="4577" spc="45" dirty="0">
              <a:solidFill>
                <a:srgbClr val="000000"/>
              </a:solidFill>
              <a:latin typeface="Telegraf"/>
            </a:endParaRPr>
          </a:p>
        </p:txBody>
      </p:sp>
      <p:sp>
        <p:nvSpPr>
          <p:cNvPr id="28" name="TextBox 22">
            <a:extLst>
              <a:ext uri="{FF2B5EF4-FFF2-40B4-BE49-F238E27FC236}">
                <a16:creationId xmlns:a16="http://schemas.microsoft.com/office/drawing/2014/main" id="{4EA5A541-927C-4B4A-A1A3-895ADB19CC0F}"/>
              </a:ext>
            </a:extLst>
          </p:cNvPr>
          <p:cNvSpPr txBox="1"/>
          <p:nvPr/>
        </p:nvSpPr>
        <p:spPr>
          <a:xfrm rot="16200000">
            <a:off x="1574524" y="6535931"/>
            <a:ext cx="4697660" cy="7705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408"/>
              </a:lnSpc>
            </a:pPr>
            <a:r>
              <a:rPr lang="sr-Cyrl-RS" sz="4577" spc="45" dirty="0">
                <a:solidFill>
                  <a:srgbClr val="000000"/>
                </a:solidFill>
                <a:latin typeface="Telegraf"/>
              </a:rPr>
              <a:t>39</a:t>
            </a:r>
            <a:r>
              <a:rPr lang="en-US" sz="4577" spc="45" dirty="0">
                <a:solidFill>
                  <a:srgbClr val="000000"/>
                </a:solidFill>
                <a:latin typeface="Telegraf"/>
              </a:rPr>
              <a:t>.</a:t>
            </a:r>
            <a:r>
              <a:rPr lang="sr-Cyrl-RS" sz="4577" spc="45" dirty="0">
                <a:solidFill>
                  <a:srgbClr val="000000"/>
                </a:solidFill>
                <a:latin typeface="Telegraf"/>
              </a:rPr>
              <a:t>2%</a:t>
            </a:r>
            <a:endParaRPr lang="en-US" sz="4577" spc="45" dirty="0">
              <a:solidFill>
                <a:srgbClr val="000000"/>
              </a:solidFill>
              <a:latin typeface="Telegraf"/>
            </a:endParaRPr>
          </a:p>
        </p:txBody>
      </p:sp>
      <p:sp>
        <p:nvSpPr>
          <p:cNvPr id="29" name="TextBox 22">
            <a:extLst>
              <a:ext uri="{FF2B5EF4-FFF2-40B4-BE49-F238E27FC236}">
                <a16:creationId xmlns:a16="http://schemas.microsoft.com/office/drawing/2014/main" id="{CD5A2698-DCB2-482D-9A72-4582FDD44B87}"/>
              </a:ext>
            </a:extLst>
          </p:cNvPr>
          <p:cNvSpPr txBox="1"/>
          <p:nvPr/>
        </p:nvSpPr>
        <p:spPr>
          <a:xfrm rot="16200000">
            <a:off x="4904822" y="6410778"/>
            <a:ext cx="2210424" cy="7705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408"/>
              </a:lnSpc>
            </a:pPr>
            <a:r>
              <a:rPr lang="sr-Cyrl-RS" sz="4577" spc="45" dirty="0">
                <a:solidFill>
                  <a:srgbClr val="000000"/>
                </a:solidFill>
                <a:latin typeface="Telegraf"/>
              </a:rPr>
              <a:t>39</a:t>
            </a:r>
            <a:r>
              <a:rPr lang="en-US" sz="4577" spc="45" dirty="0">
                <a:solidFill>
                  <a:srgbClr val="000000"/>
                </a:solidFill>
                <a:latin typeface="Telegraf"/>
              </a:rPr>
              <a:t>.</a:t>
            </a:r>
            <a:r>
              <a:rPr lang="sr-Cyrl-RS" sz="4577" spc="45" dirty="0">
                <a:solidFill>
                  <a:srgbClr val="000000"/>
                </a:solidFill>
                <a:latin typeface="Telegraf"/>
              </a:rPr>
              <a:t>9%</a:t>
            </a:r>
            <a:endParaRPr lang="en-US" sz="4577" spc="45" dirty="0">
              <a:solidFill>
                <a:srgbClr val="000000"/>
              </a:solidFill>
              <a:latin typeface="Telegraf"/>
            </a:endParaRPr>
          </a:p>
        </p:txBody>
      </p:sp>
      <p:sp>
        <p:nvSpPr>
          <p:cNvPr id="30" name="TextBox 22">
            <a:extLst>
              <a:ext uri="{FF2B5EF4-FFF2-40B4-BE49-F238E27FC236}">
                <a16:creationId xmlns:a16="http://schemas.microsoft.com/office/drawing/2014/main" id="{AC0E44F4-B6BE-4909-B2F8-2D649BCA6629}"/>
              </a:ext>
            </a:extLst>
          </p:cNvPr>
          <p:cNvSpPr txBox="1"/>
          <p:nvPr/>
        </p:nvSpPr>
        <p:spPr>
          <a:xfrm rot="16200000">
            <a:off x="6841894" y="6417743"/>
            <a:ext cx="2322197" cy="7705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408"/>
              </a:lnSpc>
            </a:pPr>
            <a:r>
              <a:rPr lang="sr-Cyrl-RS" sz="4577" spc="45" dirty="0">
                <a:solidFill>
                  <a:srgbClr val="000000"/>
                </a:solidFill>
                <a:latin typeface="Telegraf"/>
              </a:rPr>
              <a:t>11</a:t>
            </a:r>
            <a:r>
              <a:rPr lang="en-US" sz="4577" spc="45" dirty="0">
                <a:solidFill>
                  <a:srgbClr val="000000"/>
                </a:solidFill>
                <a:latin typeface="Telegraf"/>
              </a:rPr>
              <a:t>.</a:t>
            </a:r>
            <a:r>
              <a:rPr lang="sr-Cyrl-RS" sz="4577" spc="45" dirty="0">
                <a:solidFill>
                  <a:srgbClr val="000000"/>
                </a:solidFill>
                <a:latin typeface="Telegraf"/>
              </a:rPr>
              <a:t>1%</a:t>
            </a:r>
            <a:endParaRPr lang="en-US" sz="4577" spc="45" dirty="0">
              <a:solidFill>
                <a:srgbClr val="000000"/>
              </a:solidFill>
              <a:latin typeface="Telegraf"/>
            </a:endParaRPr>
          </a:p>
        </p:txBody>
      </p:sp>
    </p:spTree>
  </p:cSld>
  <p:clrMapOvr>
    <a:masterClrMapping/>
  </p:clrMapOvr>
  <p:transition spd="slow">
    <p:randomBar dir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DE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717348" y="1739221"/>
            <a:ext cx="5603813" cy="6808559"/>
            <a:chOff x="0" y="0"/>
            <a:chExt cx="2367593" cy="287659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67593" cy="2876595"/>
            </a:xfrm>
            <a:custGeom>
              <a:avLst/>
              <a:gdLst/>
              <a:ahLst/>
              <a:cxnLst/>
              <a:rect l="l" t="t" r="r" b="b"/>
              <a:pathLst>
                <a:path w="2367593" h="2876595">
                  <a:moveTo>
                    <a:pt x="2243133" y="2876595"/>
                  </a:moveTo>
                  <a:lnTo>
                    <a:pt x="124460" y="2876595"/>
                  </a:lnTo>
                  <a:cubicBezTo>
                    <a:pt x="55880" y="2876595"/>
                    <a:pt x="0" y="2820715"/>
                    <a:pt x="0" y="275213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243133" y="0"/>
                  </a:lnTo>
                  <a:cubicBezTo>
                    <a:pt x="2311713" y="0"/>
                    <a:pt x="2367593" y="55880"/>
                    <a:pt x="2367593" y="124460"/>
                  </a:cubicBezTo>
                  <a:lnTo>
                    <a:pt x="2367593" y="2752135"/>
                  </a:lnTo>
                  <a:cubicBezTo>
                    <a:pt x="2367593" y="2820715"/>
                    <a:pt x="2311713" y="2876595"/>
                    <a:pt x="2243133" y="2876595"/>
                  </a:cubicBezTo>
                  <a:close/>
                </a:path>
              </a:pathLst>
            </a:custGeom>
            <a:solidFill>
              <a:srgbClr val="F4F4F4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11888800" y="2658269"/>
            <a:ext cx="5260907" cy="4856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00"/>
              </a:lnSpc>
            </a:pPr>
            <a:r>
              <a:rPr lang="en-US" sz="5500" spc="55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morant Garamond Medium Bold"/>
              </a:rPr>
              <a:t>ТИП ЗАЈЕДНИЦЕ</a:t>
            </a:r>
          </a:p>
          <a:p>
            <a:pPr algn="ctr">
              <a:lnSpc>
                <a:spcPts val="7700"/>
              </a:lnSpc>
            </a:pPr>
            <a:r>
              <a:rPr lang="en-US" sz="5500" spc="55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morant Garamond Medium Bold"/>
              </a:rPr>
              <a:t>У КОЈОЈ</a:t>
            </a:r>
          </a:p>
          <a:p>
            <a:pPr algn="ctr">
              <a:lnSpc>
                <a:spcPts val="7700"/>
              </a:lnSpc>
            </a:pPr>
            <a:r>
              <a:rPr lang="en-US" sz="5500" spc="55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morant Garamond Medium Bold"/>
              </a:rPr>
              <a:t>ИСПИТАНИЦИ</a:t>
            </a:r>
          </a:p>
          <a:p>
            <a:pPr algn="ctr">
              <a:lnSpc>
                <a:spcPts val="7700"/>
              </a:lnSpc>
            </a:pPr>
            <a:r>
              <a:rPr lang="en-US" sz="5500" spc="55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morant Garamond Medium Bold"/>
              </a:rPr>
              <a:t>ЖИВЕ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124607" y="1434901"/>
            <a:ext cx="11592739" cy="7417197"/>
            <a:chOff x="-65215" y="-76200"/>
            <a:chExt cx="15456986" cy="9889594"/>
          </a:xfrm>
        </p:grpSpPr>
        <p:sp>
          <p:nvSpPr>
            <p:cNvPr id="6" name="TextBox 6"/>
            <p:cNvSpPr txBox="1"/>
            <p:nvPr/>
          </p:nvSpPr>
          <p:spPr>
            <a:xfrm rot="-2700000">
              <a:off x="-65215" y="9053271"/>
              <a:ext cx="2778956" cy="4759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0"/>
                </a:lnSpc>
              </a:pPr>
              <a:r>
                <a:rPr lang="en-US" sz="2400" b="1" dirty="0" err="1">
                  <a:solidFill>
                    <a:srgbClr val="000000"/>
                  </a:solidFill>
                  <a:latin typeface="Telegraf Bold"/>
                </a:rPr>
                <a:t>са</a:t>
              </a:r>
              <a:r>
                <a:rPr lang="en-US" sz="2400" b="1" dirty="0">
                  <a:solidFill>
                    <a:srgbClr val="000000"/>
                  </a:solidFill>
                  <a:latin typeface="Telegraf Bold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latin typeface="Telegraf Bold"/>
                </a:rPr>
                <a:t>родитељима</a:t>
              </a:r>
              <a:endParaRPr lang="en-US" sz="2400" b="1" dirty="0">
                <a:solidFill>
                  <a:srgbClr val="000000"/>
                </a:solidFill>
                <a:latin typeface="Telegraf Bold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 rot="18900000">
              <a:off x="1254629" y="8812460"/>
              <a:ext cx="5289175" cy="9575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0"/>
                </a:lnSpc>
              </a:pPr>
              <a:r>
                <a:rPr lang="en-US" sz="2400" b="1" dirty="0">
                  <a:solidFill>
                    <a:srgbClr val="000000"/>
                  </a:solidFill>
                  <a:latin typeface="Telegraf Bold"/>
                </a:rPr>
                <a:t>у </a:t>
              </a:r>
              <a:r>
                <a:rPr lang="en-US" sz="2400" b="1" dirty="0" err="1">
                  <a:solidFill>
                    <a:srgbClr val="000000"/>
                  </a:solidFill>
                  <a:latin typeface="Telegraf Bold"/>
                </a:rPr>
                <a:t>домаћинству</a:t>
              </a:r>
              <a:endParaRPr lang="sr-Cyrl-RS" sz="2400" b="1" dirty="0">
                <a:solidFill>
                  <a:srgbClr val="000000"/>
                </a:solidFill>
                <a:latin typeface="Telegraf Bold"/>
              </a:endParaRPr>
            </a:p>
            <a:p>
              <a:pPr algn="ctr">
                <a:lnSpc>
                  <a:spcPts val="2800"/>
                </a:lnSpc>
              </a:pPr>
              <a:r>
                <a:rPr lang="en-US" sz="2400" b="1" dirty="0" err="1">
                  <a:solidFill>
                    <a:srgbClr val="000000"/>
                  </a:solidFill>
                  <a:latin typeface="Telegraf Bold"/>
                </a:rPr>
                <a:t>са</a:t>
              </a:r>
              <a:r>
                <a:rPr lang="en-US" sz="2400" b="1" dirty="0">
                  <a:solidFill>
                    <a:srgbClr val="000000"/>
                  </a:solidFill>
                  <a:latin typeface="Telegraf Bold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latin typeface="Telegraf Bold"/>
                </a:rPr>
                <a:t>више</a:t>
              </a:r>
              <a:r>
                <a:rPr lang="en-US" sz="2400" b="1" dirty="0">
                  <a:solidFill>
                    <a:srgbClr val="000000"/>
                  </a:solidFill>
                  <a:latin typeface="Telegraf Bold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latin typeface="Telegraf Bold"/>
                </a:rPr>
                <a:t>особа</a:t>
              </a:r>
              <a:endParaRPr lang="en-US" sz="2400" b="1" dirty="0">
                <a:solidFill>
                  <a:srgbClr val="000000"/>
                </a:solidFill>
                <a:latin typeface="Telegraf Bold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 rot="18900000">
              <a:off x="6487841" y="8555224"/>
              <a:ext cx="1374312" cy="47876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800"/>
                </a:lnSpc>
              </a:pPr>
              <a:r>
                <a:rPr lang="en-US" sz="2400" b="1" dirty="0" err="1">
                  <a:solidFill>
                    <a:srgbClr val="000000"/>
                  </a:solidFill>
                  <a:latin typeface="Telegraf Bold"/>
                </a:rPr>
                <a:t>сам</a:t>
              </a:r>
              <a:r>
                <a:rPr lang="en-US" sz="2400" b="1" dirty="0">
                  <a:solidFill>
                    <a:srgbClr val="000000"/>
                  </a:solidFill>
                  <a:latin typeface="Telegraf Bold"/>
                </a:rPr>
                <a:t>/а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 rot="18900000">
              <a:off x="7117257" y="8812460"/>
              <a:ext cx="4630719" cy="9575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0"/>
                </a:lnSpc>
              </a:pPr>
              <a:r>
                <a:rPr lang="en-US" sz="2400" b="1" dirty="0">
                  <a:solidFill>
                    <a:srgbClr val="000000"/>
                  </a:solidFill>
                  <a:latin typeface="Telegraf Bold"/>
                </a:rPr>
                <a:t>у </a:t>
              </a:r>
              <a:r>
                <a:rPr lang="en-US" sz="2400" b="1" dirty="0" err="1">
                  <a:solidFill>
                    <a:srgbClr val="000000"/>
                  </a:solidFill>
                  <a:latin typeface="Telegraf Bold"/>
                </a:rPr>
                <a:t>хранитељској</a:t>
              </a:r>
              <a:endParaRPr lang="sr-Cyrl-RS" sz="2400" b="1" dirty="0">
                <a:solidFill>
                  <a:srgbClr val="000000"/>
                </a:solidFill>
                <a:latin typeface="Telegraf Bold"/>
              </a:endParaRPr>
            </a:p>
            <a:p>
              <a:pPr algn="ctr">
                <a:lnSpc>
                  <a:spcPts val="2800"/>
                </a:lnSpc>
              </a:pPr>
              <a:r>
                <a:rPr lang="en-US" sz="2400" b="1" dirty="0" err="1">
                  <a:solidFill>
                    <a:srgbClr val="000000"/>
                  </a:solidFill>
                  <a:latin typeface="Telegraf Bold"/>
                </a:rPr>
                <a:t>породици</a:t>
              </a:r>
              <a:endParaRPr lang="en-US" sz="2400" b="1" dirty="0">
                <a:solidFill>
                  <a:srgbClr val="000000"/>
                </a:solidFill>
                <a:latin typeface="Telegraf Bold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 rot="18900000">
              <a:off x="8595231" y="8855867"/>
              <a:ext cx="6796540" cy="9575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0"/>
                </a:lnSpc>
              </a:pPr>
              <a:r>
                <a:rPr lang="en-US" sz="2400" b="1" dirty="0">
                  <a:solidFill>
                    <a:srgbClr val="000000"/>
                  </a:solidFill>
                  <a:latin typeface="Telegraf Bold"/>
                </a:rPr>
                <a:t>у </a:t>
              </a:r>
              <a:r>
                <a:rPr lang="en-US" sz="2400" b="1" dirty="0" err="1">
                  <a:solidFill>
                    <a:srgbClr val="000000"/>
                  </a:solidFill>
                  <a:latin typeface="Telegraf Bold"/>
                </a:rPr>
                <a:t>сттудентском</a:t>
              </a:r>
              <a:endParaRPr lang="sr-Cyrl-RS" sz="2400" b="1" dirty="0">
                <a:solidFill>
                  <a:srgbClr val="000000"/>
                </a:solidFill>
                <a:latin typeface="Telegraf Bold"/>
              </a:endParaRPr>
            </a:p>
            <a:p>
              <a:pPr algn="ctr">
                <a:lnSpc>
                  <a:spcPts val="2800"/>
                </a:lnSpc>
              </a:pPr>
              <a:r>
                <a:rPr lang="en-US" sz="2400" b="1" dirty="0" err="1">
                  <a:solidFill>
                    <a:srgbClr val="000000"/>
                  </a:solidFill>
                  <a:latin typeface="Telegraf Bold"/>
                </a:rPr>
                <a:t>дому</a:t>
              </a:r>
              <a:r>
                <a:rPr lang="en-US" sz="2400" b="1" dirty="0">
                  <a:solidFill>
                    <a:srgbClr val="000000"/>
                  </a:solidFill>
                  <a:latin typeface="Telegraf Bold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latin typeface="Telegraf Bold"/>
                </a:rPr>
                <a:t>са</a:t>
              </a:r>
              <a:r>
                <a:rPr lang="en-US" sz="2400" b="1" dirty="0">
                  <a:solidFill>
                    <a:srgbClr val="000000"/>
                  </a:solidFill>
                  <a:latin typeface="Telegraf Bold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latin typeface="Telegraf Bold"/>
                </a:rPr>
                <a:t>цимером</a:t>
              </a:r>
              <a:r>
                <a:rPr lang="en-US" sz="2400" b="1" dirty="0">
                  <a:solidFill>
                    <a:srgbClr val="000000"/>
                  </a:solidFill>
                  <a:latin typeface="Telegraf Bold"/>
                </a:rPr>
                <a:t>/</a:t>
              </a:r>
              <a:r>
                <a:rPr lang="en-US" sz="2400" b="1" dirty="0" err="1">
                  <a:solidFill>
                    <a:srgbClr val="000000"/>
                  </a:solidFill>
                  <a:latin typeface="Telegraf Bold"/>
                </a:rPr>
                <a:t>ком</a:t>
              </a:r>
              <a:endParaRPr lang="en-US" sz="2400" b="1" dirty="0">
                <a:solidFill>
                  <a:srgbClr val="000000"/>
                </a:solidFill>
                <a:latin typeface="Telegraf Bold"/>
              </a:endParaRPr>
            </a:p>
          </p:txBody>
        </p:sp>
        <p:grpSp>
          <p:nvGrpSpPr>
            <p:cNvPr id="11" name="Group 11"/>
            <p:cNvGrpSpPr>
              <a:grpSpLocks noChangeAspect="1"/>
            </p:cNvGrpSpPr>
            <p:nvPr/>
          </p:nvGrpSpPr>
          <p:grpSpPr>
            <a:xfrm>
              <a:off x="977045" y="199851"/>
              <a:ext cx="13138939" cy="7766619"/>
              <a:chOff x="0" y="0"/>
              <a:chExt cx="17402716" cy="1028700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-6350"/>
                <a:ext cx="17402716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17402716" h="12700">
                    <a:moveTo>
                      <a:pt x="0" y="0"/>
                    </a:moveTo>
                    <a:lnTo>
                      <a:pt x="17402716" y="0"/>
                    </a:lnTo>
                    <a:lnTo>
                      <a:pt x="17402716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13" name="Freeform 13"/>
              <p:cNvSpPr/>
              <p:nvPr/>
            </p:nvSpPr>
            <p:spPr>
              <a:xfrm>
                <a:off x="0" y="3422650"/>
                <a:ext cx="17402716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17402716" h="12700">
                    <a:moveTo>
                      <a:pt x="0" y="0"/>
                    </a:moveTo>
                    <a:lnTo>
                      <a:pt x="17402716" y="0"/>
                    </a:lnTo>
                    <a:lnTo>
                      <a:pt x="17402716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14" name="Freeform 14"/>
              <p:cNvSpPr/>
              <p:nvPr/>
            </p:nvSpPr>
            <p:spPr>
              <a:xfrm>
                <a:off x="0" y="6851650"/>
                <a:ext cx="17402716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17402716" h="12700">
                    <a:moveTo>
                      <a:pt x="0" y="0"/>
                    </a:moveTo>
                    <a:lnTo>
                      <a:pt x="17402716" y="0"/>
                    </a:lnTo>
                    <a:lnTo>
                      <a:pt x="17402716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15" name="Freeform 15"/>
              <p:cNvSpPr/>
              <p:nvPr/>
            </p:nvSpPr>
            <p:spPr>
              <a:xfrm>
                <a:off x="0" y="10280650"/>
                <a:ext cx="17402716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17402716" h="12700">
                    <a:moveTo>
                      <a:pt x="0" y="0"/>
                    </a:moveTo>
                    <a:lnTo>
                      <a:pt x="17402716" y="0"/>
                    </a:lnTo>
                    <a:lnTo>
                      <a:pt x="17402716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sp>
          <p:nvSpPr>
            <p:cNvPr id="16" name="TextBox 16"/>
            <p:cNvSpPr txBox="1"/>
            <p:nvPr/>
          </p:nvSpPr>
          <p:spPr>
            <a:xfrm>
              <a:off x="10486" y="-76200"/>
              <a:ext cx="797225" cy="4493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800"/>
                </a:lnSpc>
              </a:pPr>
              <a:r>
                <a:rPr lang="en-US" sz="2000" dirty="0">
                  <a:solidFill>
                    <a:srgbClr val="000000"/>
                  </a:solidFill>
                  <a:latin typeface="Telegraf Bold"/>
                </a:rPr>
                <a:t> 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4120" y="2512673"/>
              <a:ext cx="803592" cy="4493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800"/>
                </a:lnSpc>
              </a:pPr>
              <a:endParaRPr lang="en-US" sz="2000" dirty="0">
                <a:solidFill>
                  <a:srgbClr val="000000"/>
                </a:solidFill>
                <a:latin typeface="Telegraf Bold"/>
              </a:endParaRP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5101546"/>
              <a:ext cx="807712" cy="4493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800"/>
                </a:lnSpc>
              </a:pPr>
              <a:r>
                <a:rPr lang="en-US" sz="2000" dirty="0">
                  <a:solidFill>
                    <a:srgbClr val="000000"/>
                  </a:solidFill>
                  <a:latin typeface="Telegraf Bold"/>
                </a:rPr>
                <a:t> 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477734" y="7690418"/>
              <a:ext cx="329976" cy="4493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800"/>
                </a:lnSpc>
              </a:pPr>
              <a:r>
                <a:rPr lang="en-US" sz="2000" dirty="0">
                  <a:solidFill>
                    <a:srgbClr val="000000"/>
                  </a:solidFill>
                  <a:latin typeface="Telegraf Bold"/>
                </a:rPr>
                <a:t> </a:t>
              </a:r>
            </a:p>
          </p:txBody>
        </p:sp>
        <p:grpSp>
          <p:nvGrpSpPr>
            <p:cNvPr id="20" name="Group 20"/>
            <p:cNvGrpSpPr>
              <a:grpSpLocks noChangeAspect="1"/>
            </p:cNvGrpSpPr>
            <p:nvPr/>
          </p:nvGrpSpPr>
          <p:grpSpPr>
            <a:xfrm>
              <a:off x="977045" y="505722"/>
              <a:ext cx="13138939" cy="7460748"/>
              <a:chOff x="0" y="405130"/>
              <a:chExt cx="17402716" cy="988187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5915442"/>
                <a:ext cx="3219503" cy="4371558"/>
              </a:xfrm>
              <a:custGeom>
                <a:avLst/>
                <a:gdLst/>
                <a:ahLst/>
                <a:cxnLst/>
                <a:rect l="l" t="t" r="r" b="b"/>
                <a:pathLst>
                  <a:path w="3219503" h="3761105">
                    <a:moveTo>
                      <a:pt x="0" y="3761105"/>
                    </a:moveTo>
                    <a:lnTo>
                      <a:pt x="0" y="257560"/>
                    </a:lnTo>
                    <a:cubicBezTo>
                      <a:pt x="0" y="189251"/>
                      <a:pt x="27136" y="123739"/>
                      <a:pt x="75438" y="75438"/>
                    </a:cubicBezTo>
                    <a:cubicBezTo>
                      <a:pt x="123740" y="27135"/>
                      <a:pt x="189251" y="0"/>
                      <a:pt x="257560" y="0"/>
                    </a:cubicBezTo>
                    <a:lnTo>
                      <a:pt x="2961942" y="0"/>
                    </a:lnTo>
                    <a:cubicBezTo>
                      <a:pt x="3030251" y="0"/>
                      <a:pt x="3095763" y="27135"/>
                      <a:pt x="3144065" y="75437"/>
                    </a:cubicBezTo>
                    <a:cubicBezTo>
                      <a:pt x="3192367" y="123739"/>
                      <a:pt x="3219503" y="189251"/>
                      <a:pt x="3219503" y="257560"/>
                    </a:cubicBezTo>
                    <a:lnTo>
                      <a:pt x="3219503" y="3761105"/>
                    </a:lnTo>
                    <a:close/>
                  </a:path>
                </a:pathLst>
              </a:custGeom>
              <a:solidFill>
                <a:srgbClr val="31356E"/>
              </a:solidFill>
            </p:spPr>
          </p:sp>
          <p:sp>
            <p:nvSpPr>
              <p:cNvPr id="22" name="Freeform 22"/>
              <p:cNvSpPr/>
              <p:nvPr/>
            </p:nvSpPr>
            <p:spPr>
              <a:xfrm>
                <a:off x="3545803" y="405130"/>
                <a:ext cx="3219502" cy="9881870"/>
              </a:xfrm>
              <a:custGeom>
                <a:avLst/>
                <a:gdLst/>
                <a:ahLst/>
                <a:cxnLst/>
                <a:rect l="l" t="t" r="r" b="b"/>
                <a:pathLst>
                  <a:path w="3219502" h="9881870">
                    <a:moveTo>
                      <a:pt x="0" y="9881870"/>
                    </a:moveTo>
                    <a:lnTo>
                      <a:pt x="0" y="257560"/>
                    </a:lnTo>
                    <a:cubicBezTo>
                      <a:pt x="0" y="189251"/>
                      <a:pt x="27136" y="123740"/>
                      <a:pt x="75438" y="75438"/>
                    </a:cubicBezTo>
                    <a:cubicBezTo>
                      <a:pt x="123740" y="27136"/>
                      <a:pt x="189251" y="0"/>
                      <a:pt x="257561" y="0"/>
                    </a:cubicBezTo>
                    <a:lnTo>
                      <a:pt x="2961943" y="0"/>
                    </a:lnTo>
                    <a:cubicBezTo>
                      <a:pt x="3104190" y="0"/>
                      <a:pt x="3219503" y="115314"/>
                      <a:pt x="3219503" y="257560"/>
                    </a:cubicBezTo>
                    <a:lnTo>
                      <a:pt x="3219503" y="9881870"/>
                    </a:lnTo>
                    <a:close/>
                  </a:path>
                </a:pathLst>
              </a:custGeom>
              <a:solidFill>
                <a:srgbClr val="2F5F98"/>
              </a:solidFill>
            </p:spPr>
          </p:sp>
          <p:sp>
            <p:nvSpPr>
              <p:cNvPr id="23" name="Freeform 23"/>
              <p:cNvSpPr/>
              <p:nvPr/>
            </p:nvSpPr>
            <p:spPr>
              <a:xfrm>
                <a:off x="7091607" y="6864347"/>
                <a:ext cx="3219503" cy="3422653"/>
              </a:xfrm>
              <a:custGeom>
                <a:avLst/>
                <a:gdLst/>
                <a:ahLst/>
                <a:cxnLst/>
                <a:rect l="l" t="t" r="r" b="b"/>
                <a:pathLst>
                  <a:path w="3219503" h="2663825">
                    <a:moveTo>
                      <a:pt x="0" y="2663825"/>
                    </a:moveTo>
                    <a:lnTo>
                      <a:pt x="0" y="257560"/>
                    </a:lnTo>
                    <a:cubicBezTo>
                      <a:pt x="0" y="189251"/>
                      <a:pt x="27135" y="123740"/>
                      <a:pt x="75437" y="75437"/>
                    </a:cubicBezTo>
                    <a:cubicBezTo>
                      <a:pt x="123739" y="27136"/>
                      <a:pt x="189251" y="0"/>
                      <a:pt x="257560" y="0"/>
                    </a:cubicBezTo>
                    <a:lnTo>
                      <a:pt x="2961942" y="0"/>
                    </a:lnTo>
                    <a:cubicBezTo>
                      <a:pt x="3030251" y="0"/>
                      <a:pt x="3095763" y="27136"/>
                      <a:pt x="3144065" y="75437"/>
                    </a:cubicBezTo>
                    <a:cubicBezTo>
                      <a:pt x="3192367" y="123740"/>
                      <a:pt x="3219502" y="189251"/>
                      <a:pt x="3219502" y="257560"/>
                    </a:cubicBezTo>
                    <a:lnTo>
                      <a:pt x="3219502" y="2663825"/>
                    </a:lnTo>
                    <a:close/>
                  </a:path>
                </a:pathLst>
              </a:custGeom>
              <a:solidFill>
                <a:srgbClr val="2D8BBA"/>
              </a:solidFill>
            </p:spPr>
          </p:sp>
          <p:sp>
            <p:nvSpPr>
              <p:cNvPr id="24" name="Freeform 24"/>
              <p:cNvSpPr/>
              <p:nvPr/>
            </p:nvSpPr>
            <p:spPr>
              <a:xfrm>
                <a:off x="10637410" y="10126345"/>
                <a:ext cx="3219502" cy="160655"/>
              </a:xfrm>
              <a:custGeom>
                <a:avLst/>
                <a:gdLst/>
                <a:ahLst/>
                <a:cxnLst/>
                <a:rect l="l" t="t" r="r" b="b"/>
                <a:pathLst>
                  <a:path w="3219502" h="160655">
                    <a:moveTo>
                      <a:pt x="0" y="160655"/>
                    </a:moveTo>
                    <a:lnTo>
                      <a:pt x="0" y="160655"/>
                    </a:lnTo>
                    <a:cubicBezTo>
                      <a:pt x="0" y="118047"/>
                      <a:pt x="16926" y="77183"/>
                      <a:pt x="47055" y="47054"/>
                    </a:cubicBezTo>
                    <a:cubicBezTo>
                      <a:pt x="77184" y="16926"/>
                      <a:pt x="118047" y="0"/>
                      <a:pt x="160656" y="0"/>
                    </a:cubicBezTo>
                    <a:lnTo>
                      <a:pt x="3058849" y="0"/>
                    </a:lnTo>
                    <a:cubicBezTo>
                      <a:pt x="3147575" y="0"/>
                      <a:pt x="3219502" y="71928"/>
                      <a:pt x="3219502" y="160655"/>
                    </a:cubicBezTo>
                    <a:lnTo>
                      <a:pt x="3219502" y="160655"/>
                    </a:lnTo>
                    <a:close/>
                  </a:path>
                </a:pathLst>
              </a:custGeom>
              <a:solidFill>
                <a:srgbClr val="41B8D5"/>
              </a:solidFill>
            </p:spPr>
          </p:sp>
          <p:sp>
            <p:nvSpPr>
              <p:cNvPr id="25" name="Freeform 25"/>
              <p:cNvSpPr/>
              <p:nvPr/>
            </p:nvSpPr>
            <p:spPr>
              <a:xfrm>
                <a:off x="14183213" y="9577705"/>
                <a:ext cx="3219503" cy="709295"/>
              </a:xfrm>
              <a:custGeom>
                <a:avLst/>
                <a:gdLst/>
                <a:ahLst/>
                <a:cxnLst/>
                <a:rect l="l" t="t" r="r" b="b"/>
                <a:pathLst>
                  <a:path w="3219503" h="709295">
                    <a:moveTo>
                      <a:pt x="0" y="709295"/>
                    </a:moveTo>
                    <a:lnTo>
                      <a:pt x="0" y="257561"/>
                    </a:lnTo>
                    <a:cubicBezTo>
                      <a:pt x="0" y="189252"/>
                      <a:pt x="27137" y="123739"/>
                      <a:pt x="75438" y="75438"/>
                    </a:cubicBezTo>
                    <a:cubicBezTo>
                      <a:pt x="123740" y="27136"/>
                      <a:pt x="189252" y="0"/>
                      <a:pt x="257561" y="0"/>
                    </a:cubicBezTo>
                    <a:lnTo>
                      <a:pt x="2961944" y="0"/>
                    </a:lnTo>
                    <a:cubicBezTo>
                      <a:pt x="3104189" y="1"/>
                      <a:pt x="3219503" y="115314"/>
                      <a:pt x="3219503" y="257561"/>
                    </a:cubicBezTo>
                    <a:lnTo>
                      <a:pt x="3219503" y="709295"/>
                    </a:lnTo>
                    <a:close/>
                  </a:path>
                </a:pathLst>
              </a:custGeom>
              <a:solidFill>
                <a:srgbClr val="6CE5E8"/>
              </a:solidFill>
            </p:spPr>
          </p:sp>
        </p:grpSp>
      </p:grpSp>
      <p:pic>
        <p:nvPicPr>
          <p:cNvPr id="26" name="Picture 2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967278" y="7837259"/>
            <a:ext cx="1500140" cy="1421041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228185" y="1218306"/>
            <a:ext cx="1500140" cy="1421041"/>
          </a:xfrm>
          <a:prstGeom prst="rect">
            <a:avLst/>
          </a:prstGeom>
        </p:spPr>
      </p:pic>
      <p:sp>
        <p:nvSpPr>
          <p:cNvPr id="28" name="TextBox 22">
            <a:extLst>
              <a:ext uri="{FF2B5EF4-FFF2-40B4-BE49-F238E27FC236}">
                <a16:creationId xmlns:a16="http://schemas.microsoft.com/office/drawing/2014/main" id="{3A84E0CC-3083-4FAA-B6AB-D4D08C58F9F9}"/>
              </a:ext>
            </a:extLst>
          </p:cNvPr>
          <p:cNvSpPr txBox="1"/>
          <p:nvPr/>
        </p:nvSpPr>
        <p:spPr>
          <a:xfrm rot="16200000">
            <a:off x="22550" y="6113848"/>
            <a:ext cx="3537172" cy="7705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408"/>
              </a:lnSpc>
            </a:pPr>
            <a:r>
              <a:rPr lang="sr-Cyrl-RS" sz="4577" spc="45" dirty="0">
                <a:solidFill>
                  <a:srgbClr val="000000"/>
                </a:solidFill>
                <a:latin typeface="Telegraf"/>
              </a:rPr>
              <a:t>21</a:t>
            </a:r>
            <a:r>
              <a:rPr lang="en-US" sz="4577" spc="45" dirty="0">
                <a:solidFill>
                  <a:srgbClr val="000000"/>
                </a:solidFill>
                <a:latin typeface="Telegraf"/>
              </a:rPr>
              <a:t>.</a:t>
            </a:r>
            <a:r>
              <a:rPr lang="sr-Cyrl-RS" sz="4577" spc="45" dirty="0">
                <a:solidFill>
                  <a:srgbClr val="000000"/>
                </a:solidFill>
                <a:latin typeface="Telegraf"/>
              </a:rPr>
              <a:t>9%</a:t>
            </a:r>
            <a:endParaRPr lang="en-US" sz="4577" spc="45" dirty="0">
              <a:solidFill>
                <a:srgbClr val="000000"/>
              </a:solidFill>
              <a:latin typeface="Telegraf"/>
            </a:endParaRPr>
          </a:p>
        </p:txBody>
      </p:sp>
      <p:sp>
        <p:nvSpPr>
          <p:cNvPr id="29" name="TextBox 22">
            <a:extLst>
              <a:ext uri="{FF2B5EF4-FFF2-40B4-BE49-F238E27FC236}">
                <a16:creationId xmlns:a16="http://schemas.microsoft.com/office/drawing/2014/main" id="{853749BB-9C96-49B3-BABB-BC69B6DDC6EA}"/>
              </a:ext>
            </a:extLst>
          </p:cNvPr>
          <p:cNvSpPr txBox="1"/>
          <p:nvPr/>
        </p:nvSpPr>
        <p:spPr>
          <a:xfrm rot="16200000">
            <a:off x="2231055" y="6079155"/>
            <a:ext cx="2996957" cy="7705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408"/>
              </a:lnSpc>
            </a:pPr>
            <a:r>
              <a:rPr lang="sr-Cyrl-RS" sz="4577" spc="45" dirty="0">
                <a:solidFill>
                  <a:srgbClr val="000000"/>
                </a:solidFill>
                <a:latin typeface="Telegraf"/>
              </a:rPr>
              <a:t>57</a:t>
            </a:r>
            <a:r>
              <a:rPr lang="en-US" sz="4577" spc="45" dirty="0">
                <a:solidFill>
                  <a:srgbClr val="000000"/>
                </a:solidFill>
                <a:latin typeface="Telegraf"/>
              </a:rPr>
              <a:t>.</a:t>
            </a:r>
            <a:r>
              <a:rPr lang="sr-Cyrl-RS" sz="4577" spc="45" dirty="0">
                <a:solidFill>
                  <a:srgbClr val="000000"/>
                </a:solidFill>
                <a:latin typeface="Telegraf"/>
              </a:rPr>
              <a:t>6%</a:t>
            </a:r>
            <a:endParaRPr lang="en-US" sz="4577" spc="45" dirty="0">
              <a:solidFill>
                <a:srgbClr val="000000"/>
              </a:solidFill>
              <a:latin typeface="Telegraf"/>
            </a:endParaRPr>
          </a:p>
        </p:txBody>
      </p:sp>
      <p:sp>
        <p:nvSpPr>
          <p:cNvPr id="30" name="TextBox 22">
            <a:extLst>
              <a:ext uri="{FF2B5EF4-FFF2-40B4-BE49-F238E27FC236}">
                <a16:creationId xmlns:a16="http://schemas.microsoft.com/office/drawing/2014/main" id="{9412D439-C68A-4E34-B654-070EF5BBA8C6}"/>
              </a:ext>
            </a:extLst>
          </p:cNvPr>
          <p:cNvSpPr txBox="1"/>
          <p:nvPr/>
        </p:nvSpPr>
        <p:spPr>
          <a:xfrm rot="16200000">
            <a:off x="4014441" y="6141476"/>
            <a:ext cx="3537172" cy="7705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408"/>
              </a:lnSpc>
            </a:pPr>
            <a:r>
              <a:rPr lang="sr-Cyrl-RS" sz="4577" spc="45" dirty="0">
                <a:solidFill>
                  <a:srgbClr val="000000"/>
                </a:solidFill>
                <a:latin typeface="Telegraf"/>
              </a:rPr>
              <a:t>15</a:t>
            </a:r>
            <a:r>
              <a:rPr lang="en-US" sz="4577" spc="45" dirty="0">
                <a:solidFill>
                  <a:srgbClr val="000000"/>
                </a:solidFill>
                <a:latin typeface="Telegraf"/>
              </a:rPr>
              <a:t>.</a:t>
            </a:r>
            <a:r>
              <a:rPr lang="sr-Cyrl-RS" sz="4577" spc="45" dirty="0">
                <a:solidFill>
                  <a:srgbClr val="000000"/>
                </a:solidFill>
                <a:latin typeface="Telegraf"/>
              </a:rPr>
              <a:t>5%</a:t>
            </a:r>
            <a:endParaRPr lang="en-US" sz="4577" spc="45" dirty="0">
              <a:solidFill>
                <a:srgbClr val="000000"/>
              </a:solidFill>
              <a:latin typeface="Telegraf"/>
            </a:endParaRPr>
          </a:p>
        </p:txBody>
      </p:sp>
      <p:sp>
        <p:nvSpPr>
          <p:cNvPr id="31" name="TextBox 22">
            <a:extLst>
              <a:ext uri="{FF2B5EF4-FFF2-40B4-BE49-F238E27FC236}">
                <a16:creationId xmlns:a16="http://schemas.microsoft.com/office/drawing/2014/main" id="{72ACC024-2123-400F-94A0-D6AE2845D450}"/>
              </a:ext>
            </a:extLst>
          </p:cNvPr>
          <p:cNvSpPr txBox="1"/>
          <p:nvPr/>
        </p:nvSpPr>
        <p:spPr>
          <a:xfrm rot="16200000">
            <a:off x="5923347" y="6266248"/>
            <a:ext cx="3537172" cy="7705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408"/>
              </a:lnSpc>
            </a:pPr>
            <a:r>
              <a:rPr lang="sr-Cyrl-RS" sz="4577" spc="45" dirty="0">
                <a:solidFill>
                  <a:srgbClr val="000000"/>
                </a:solidFill>
                <a:latin typeface="Telegraf"/>
              </a:rPr>
              <a:t>0</a:t>
            </a:r>
            <a:r>
              <a:rPr lang="en-US" sz="4577" spc="45" dirty="0">
                <a:solidFill>
                  <a:srgbClr val="000000"/>
                </a:solidFill>
                <a:latin typeface="Telegraf"/>
              </a:rPr>
              <a:t>.</a:t>
            </a:r>
            <a:r>
              <a:rPr lang="sr-Cyrl-RS" sz="4577" spc="45" dirty="0">
                <a:solidFill>
                  <a:srgbClr val="000000"/>
                </a:solidFill>
                <a:latin typeface="Telegraf"/>
              </a:rPr>
              <a:t>9%</a:t>
            </a:r>
            <a:endParaRPr lang="en-US" sz="4577" spc="45" dirty="0">
              <a:solidFill>
                <a:srgbClr val="000000"/>
              </a:solidFill>
              <a:latin typeface="Telegraf"/>
            </a:endParaRPr>
          </a:p>
        </p:txBody>
      </p:sp>
      <p:sp>
        <p:nvSpPr>
          <p:cNvPr id="32" name="TextBox 22">
            <a:extLst>
              <a:ext uri="{FF2B5EF4-FFF2-40B4-BE49-F238E27FC236}">
                <a16:creationId xmlns:a16="http://schemas.microsoft.com/office/drawing/2014/main" id="{4BF7F259-AE9C-4ADA-A0DF-1DFCF323E217}"/>
              </a:ext>
            </a:extLst>
          </p:cNvPr>
          <p:cNvSpPr txBox="1"/>
          <p:nvPr/>
        </p:nvSpPr>
        <p:spPr>
          <a:xfrm rot="16200000">
            <a:off x="7980748" y="6342448"/>
            <a:ext cx="3537172" cy="7705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408"/>
              </a:lnSpc>
            </a:pPr>
            <a:r>
              <a:rPr lang="sr-Cyrl-RS" sz="4577" spc="45" dirty="0">
                <a:solidFill>
                  <a:srgbClr val="000000"/>
                </a:solidFill>
                <a:latin typeface="Telegraf"/>
              </a:rPr>
              <a:t>4</a:t>
            </a:r>
            <a:r>
              <a:rPr lang="en-US" sz="4577" spc="45" dirty="0">
                <a:solidFill>
                  <a:srgbClr val="000000"/>
                </a:solidFill>
                <a:latin typeface="Telegraf"/>
              </a:rPr>
              <a:t>.</a:t>
            </a:r>
            <a:r>
              <a:rPr lang="sr-Cyrl-RS" sz="4577" spc="45" dirty="0">
                <a:solidFill>
                  <a:srgbClr val="000000"/>
                </a:solidFill>
                <a:latin typeface="Telegraf"/>
              </a:rPr>
              <a:t>1%</a:t>
            </a:r>
            <a:endParaRPr lang="en-US" sz="4577" spc="45" dirty="0">
              <a:solidFill>
                <a:srgbClr val="000000"/>
              </a:solidFill>
              <a:latin typeface="Telegraf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189</TotalTime>
  <Words>1084</Words>
  <Application>Microsoft Office PowerPoint</Application>
  <PresentationFormat>Custom</PresentationFormat>
  <Paragraphs>333</Paragraphs>
  <Slides>27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40" baseType="lpstr">
      <vt:lpstr>Cormorant Garamond Medium</vt:lpstr>
      <vt:lpstr>Arial</vt:lpstr>
      <vt:lpstr>Open Sans Light</vt:lpstr>
      <vt:lpstr>Telegraf Bold</vt:lpstr>
      <vt:lpstr>Calibri</vt:lpstr>
      <vt:lpstr>Arimo</vt:lpstr>
      <vt:lpstr>Cormorant Garamond Medium Bold Italics</vt:lpstr>
      <vt:lpstr>Belleza</vt:lpstr>
      <vt:lpstr>Telegraf</vt:lpstr>
      <vt:lpstr>Anonymous Pro Italics</vt:lpstr>
      <vt:lpstr>Arimo Bold Italics</vt:lpstr>
      <vt:lpstr>Cormorant Garamond Medium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Creating a Memorable Presentation</dc:title>
  <cp:lastModifiedBy>Теодора Иванов</cp:lastModifiedBy>
  <cp:revision>33</cp:revision>
  <dcterms:created xsi:type="dcterms:W3CDTF">2006-08-16T00:00:00Z</dcterms:created>
  <dcterms:modified xsi:type="dcterms:W3CDTF">2021-05-22T14:00:21Z</dcterms:modified>
  <dc:identifier>DAEe8_EY-zE</dc:identifier>
</cp:coreProperties>
</file>