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57" r:id="rId4"/>
    <p:sldId id="263" r:id="rId5"/>
    <p:sldId id="258" r:id="rId6"/>
    <p:sldId id="265" r:id="rId7"/>
    <p:sldId id="259" r:id="rId8"/>
    <p:sldId id="264" r:id="rId9"/>
    <p:sldId id="260" r:id="rId10"/>
    <p:sldId id="261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56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D835A-D8B1-4C8A-8003-3D12A546F8F2}" type="datetimeFigureOut">
              <a:rPr lang="en-US" smtClean="0"/>
              <a:pPr/>
              <a:t>4/23/2020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A7A5E-86FF-41DF-9AD7-A8DF0D0207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D835A-D8B1-4C8A-8003-3D12A546F8F2}" type="datetimeFigureOut">
              <a:rPr lang="en-US" smtClean="0"/>
              <a:pPr/>
              <a:t>4/23/2020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A7A5E-86FF-41DF-9AD7-A8DF0D0207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D835A-D8B1-4C8A-8003-3D12A546F8F2}" type="datetimeFigureOut">
              <a:rPr lang="en-US" smtClean="0"/>
              <a:pPr/>
              <a:t>4/23/2020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A7A5E-86FF-41DF-9AD7-A8DF0D0207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D835A-D8B1-4C8A-8003-3D12A546F8F2}" type="datetimeFigureOut">
              <a:rPr lang="en-US" smtClean="0"/>
              <a:pPr/>
              <a:t>4/23/2020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A7A5E-86FF-41DF-9AD7-A8DF0D0207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D835A-D8B1-4C8A-8003-3D12A546F8F2}" type="datetimeFigureOut">
              <a:rPr lang="en-US" smtClean="0"/>
              <a:pPr/>
              <a:t>4/23/2020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A7A5E-86FF-41DF-9AD7-A8DF0D0207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D835A-D8B1-4C8A-8003-3D12A546F8F2}" type="datetimeFigureOut">
              <a:rPr lang="en-US" smtClean="0"/>
              <a:pPr/>
              <a:t>4/23/2020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A7A5E-86FF-41DF-9AD7-A8DF0D0207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D835A-D8B1-4C8A-8003-3D12A546F8F2}" type="datetimeFigureOut">
              <a:rPr lang="en-US" smtClean="0"/>
              <a:pPr/>
              <a:t>4/23/2020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A7A5E-86FF-41DF-9AD7-A8DF0D0207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D835A-D8B1-4C8A-8003-3D12A546F8F2}" type="datetimeFigureOut">
              <a:rPr lang="en-US" smtClean="0"/>
              <a:pPr/>
              <a:t>4/23/2020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A7A5E-86FF-41DF-9AD7-A8DF0D0207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D835A-D8B1-4C8A-8003-3D12A546F8F2}" type="datetimeFigureOut">
              <a:rPr lang="en-US" smtClean="0"/>
              <a:pPr/>
              <a:t>4/23/2020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A7A5E-86FF-41DF-9AD7-A8DF0D0207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D835A-D8B1-4C8A-8003-3D12A546F8F2}" type="datetimeFigureOut">
              <a:rPr lang="en-US" smtClean="0"/>
              <a:pPr/>
              <a:t>4/23/2020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A7A5E-86FF-41DF-9AD7-A8DF0D0207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D835A-D8B1-4C8A-8003-3D12A546F8F2}" type="datetimeFigureOut">
              <a:rPr lang="en-US" smtClean="0"/>
              <a:pPr/>
              <a:t>4/23/2020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59A7A5E-86FF-41DF-9AD7-A8DF0D0207F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91D835A-D8B1-4C8A-8003-3D12A546F8F2}" type="datetimeFigureOut">
              <a:rPr lang="en-US" smtClean="0"/>
              <a:pPr/>
              <a:t>4/23/2020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59A7A5E-86FF-41DF-9AD7-A8DF0D0207F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1"/>
            <a:ext cx="7772400" cy="685799"/>
          </a:xfrm>
        </p:spPr>
        <p:txBody>
          <a:bodyPr>
            <a:normAutofit/>
          </a:bodyPr>
          <a:lstStyle/>
          <a:p>
            <a:pPr algn="ctr"/>
            <a:r>
              <a:rPr lang="sr-Cyrl-CS" sz="3600" dirty="0" smtClean="0"/>
              <a:t>Еконономска и монетарна унија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1524000"/>
            <a:ext cx="8077200" cy="4876800"/>
          </a:xfrm>
        </p:spPr>
        <p:txBody>
          <a:bodyPr>
            <a:normAutofit lnSpcReduction="10000"/>
          </a:bodyPr>
          <a:lstStyle/>
          <a:p>
            <a:pPr algn="l">
              <a:buFont typeface="Wingdings" pitchFamily="2" charset="2"/>
              <a:buChar char="§"/>
            </a:pPr>
            <a:r>
              <a:rPr lang="sr-Cyrl-CS" dirty="0" smtClean="0"/>
              <a:t>  Претходнице: Вернеров извештај 1971. и Европски монетарни систем 1979.</a:t>
            </a:r>
          </a:p>
          <a:p>
            <a:pPr algn="l">
              <a:buFont typeface="Wingdings" pitchFamily="2" charset="2"/>
              <a:buChar char="§"/>
            </a:pPr>
            <a:r>
              <a:rPr lang="sr-Cyrl-CS" dirty="0" smtClean="0"/>
              <a:t>  Делоров извештај (1989) о потреби стварања монетарне уније као природног довршетка пројекта заједничког тржишта; девиза “једно тржиште – један новац”</a:t>
            </a:r>
          </a:p>
          <a:p>
            <a:pPr algn="l">
              <a:buFont typeface="Wingdings" pitchFamily="2" charset="2"/>
              <a:buChar char="§"/>
            </a:pPr>
            <a:r>
              <a:rPr lang="sr-Cyrl-CS" dirty="0" smtClean="0"/>
              <a:t>  Међувладина конференција о реформи освивачког уговора (1990-91)</a:t>
            </a:r>
          </a:p>
          <a:p>
            <a:pPr algn="l">
              <a:buFont typeface="Wingdings" pitchFamily="2" charset="2"/>
              <a:buChar char="§"/>
            </a:pPr>
            <a:r>
              <a:rPr lang="sr-Cyrl-CS" dirty="0" smtClean="0"/>
              <a:t>  Уговор из Мастрихта (1993): три фазе стварања </a:t>
            </a:r>
            <a:r>
              <a:rPr lang="sr-Cyrl-CS" dirty="0" smtClean="0"/>
              <a:t>ЕМУ: 1)критеријуми конвергенције, 2)оснивање ЕМИ </a:t>
            </a:r>
            <a:r>
              <a:rPr lang="sr-Cyrl-CS" dirty="0" smtClean="0"/>
              <a:t>и </a:t>
            </a:r>
            <a:r>
              <a:rPr lang="sr-Cyrl-CS" dirty="0" smtClean="0"/>
              <a:t>институционалне структуре </a:t>
            </a:r>
            <a:r>
              <a:rPr lang="sr-Cyrl-CS" dirty="0" smtClean="0"/>
              <a:t>монетарне </a:t>
            </a:r>
            <a:r>
              <a:rPr lang="sr-Cyrl-CS" dirty="0" smtClean="0"/>
              <a:t>уније , 4) увођење евра у промет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685800"/>
          </a:xfrm>
        </p:spPr>
        <p:txBody>
          <a:bodyPr>
            <a:normAutofit/>
          </a:bodyPr>
          <a:lstStyle/>
          <a:p>
            <a:pPr algn="ctr"/>
            <a:r>
              <a:rPr lang="sr-Cyrl-CS" sz="3200" b="1" dirty="0" smtClean="0"/>
              <a:t>Правни инструменти и судска контрола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sr-Cyrl-CS" sz="2800" dirty="0" smtClean="0"/>
              <a:t>- ЕЦБ доноси уредбе и одлуке, које имају општи значај, обавезне су и непосредно применљиве у државама  чланицама</a:t>
            </a:r>
          </a:p>
          <a:p>
            <a:pPr>
              <a:defRPr/>
            </a:pPr>
            <a:r>
              <a:rPr lang="sr-Cyrl-CS" sz="2800" dirty="0" smtClean="0"/>
              <a:t>- Одлуке ЕЦБ подложне </a:t>
            </a:r>
            <a:r>
              <a:rPr lang="sr-Cyrl-CS" sz="2800" dirty="0" smtClean="0"/>
              <a:t>су испитивању </a:t>
            </a:r>
            <a:r>
              <a:rPr lang="sr-Cyrl-CS" sz="2800" dirty="0" smtClean="0"/>
              <a:t>и тумачењу од стране Европског суда правде</a:t>
            </a:r>
          </a:p>
          <a:p>
            <a:pPr>
              <a:defRPr/>
            </a:pPr>
            <a:r>
              <a:rPr lang="sr-Cyrl-CS" sz="2800" dirty="0" smtClean="0"/>
              <a:t>- ЕЦБ може да тражи заштиту својих надлежности пред ЕСП</a:t>
            </a:r>
            <a:endParaRPr lang="en-US" sz="2800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914400"/>
          </a:xfrm>
        </p:spPr>
        <p:txBody>
          <a:bodyPr>
            <a:normAutofit fontScale="90000"/>
          </a:bodyPr>
          <a:lstStyle/>
          <a:p>
            <a:pPr algn="ctr"/>
            <a:r>
              <a:rPr lang="sr-Cyrl-CS" sz="3600" b="1" dirty="0" smtClean="0"/>
              <a:t>Управљање монетарном унијом</a:t>
            </a:r>
            <a:r>
              <a:rPr lang="sr-Cyrl-CS" sz="3200" b="1" dirty="0" smtClean="0"/>
              <a:t/>
            </a:r>
            <a:br>
              <a:rPr lang="sr-Cyrl-CS" sz="3200" b="1" dirty="0" smtClean="0"/>
            </a:b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81600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  <a:defRPr/>
            </a:pPr>
            <a:r>
              <a:rPr lang="sr-Cyrl-CS" sz="2400" dirty="0" smtClean="0"/>
              <a:t> Евро-зона подразумева:</a:t>
            </a:r>
          </a:p>
          <a:p>
            <a:pPr>
              <a:lnSpc>
                <a:spcPct val="80000"/>
              </a:lnSpc>
              <a:defRPr/>
            </a:pPr>
            <a:endParaRPr lang="sr-Cyrl-CS" sz="2400" dirty="0" smtClean="0"/>
          </a:p>
          <a:p>
            <a:pPr>
              <a:lnSpc>
                <a:spcPct val="80000"/>
              </a:lnSpc>
              <a:buNone/>
              <a:defRPr/>
            </a:pPr>
            <a:r>
              <a:rPr lang="sr-Cyrl-CS" sz="2400" dirty="0" smtClean="0"/>
              <a:t>		- Строгу координацију економских политика држава чланица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sr-Cyrl-CS" sz="2400" dirty="0" smtClean="0"/>
              <a:t>		- Спровођење јединствене монетарне политике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sr-Cyrl-CS" sz="2400" dirty="0" smtClean="0"/>
              <a:t>		- Стабилне цене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sr-Cyrl-CS" sz="2400" dirty="0" smtClean="0"/>
              <a:t>		- Ниска каматна стопа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sr-Cyrl-CS" sz="2400" dirty="0" smtClean="0"/>
              <a:t>		- Стабилне јавне финансије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sr-Cyrl-CS" sz="2400" dirty="0" smtClean="0"/>
              <a:t>		- Ефикасан платни биланс</a:t>
            </a:r>
          </a:p>
          <a:p>
            <a:pPr>
              <a:lnSpc>
                <a:spcPct val="80000"/>
              </a:lnSpc>
              <a:buNone/>
              <a:defRPr/>
            </a:pPr>
            <a:endParaRPr lang="sr-Cyrl-CS" sz="2400" dirty="0" smtClean="0"/>
          </a:p>
          <a:p>
            <a:pPr>
              <a:lnSpc>
                <a:spcPct val="80000"/>
              </a:lnSpc>
              <a:buNone/>
              <a:defRPr/>
            </a:pPr>
            <a:r>
              <a:rPr lang="sr-Cyrl-CS" sz="2400" dirty="0" smtClean="0"/>
              <a:t>		-Искључиве надлежности Уније у монетарном систему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sr-Cyrl-CS" sz="2400" dirty="0" smtClean="0"/>
              <a:t>		- Искључиве надлежности држава чланица у области макроекономских политика 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sr-Cyrl-CS" sz="2400" dirty="0" smtClean="0"/>
              <a:t>		– Улога координатора Европског савета и ЕКОФИН-а  у економским политикама ДЧ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685800"/>
          </a:xfrm>
        </p:spPr>
        <p:txBody>
          <a:bodyPr>
            <a:normAutofit/>
          </a:bodyPr>
          <a:lstStyle/>
          <a:p>
            <a:pPr algn="ctr"/>
            <a:r>
              <a:rPr lang="x-none" sz="3600" b="1" smtClean="0"/>
              <a:t>Критеријуми конвергенције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768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x-none" sz="2800" u="sng" smtClean="0"/>
              <a:t>Стабилност цена</a:t>
            </a:r>
            <a:r>
              <a:rPr lang="x-none" sz="2800" smtClean="0"/>
              <a:t>: стопа инфлације не већа од 1,5% у односу на три државе са најбољим показатељима</a:t>
            </a:r>
          </a:p>
          <a:p>
            <a:pPr>
              <a:defRPr/>
            </a:pPr>
            <a:r>
              <a:rPr lang="x-none" sz="2800" u="sng" smtClean="0"/>
              <a:t>Каматна стопа</a:t>
            </a:r>
            <a:r>
              <a:rPr lang="x-none" sz="2800" smtClean="0"/>
              <a:t>: не већа од 2% у односу на три државе са најбољим показатељима</a:t>
            </a:r>
          </a:p>
          <a:p>
            <a:pPr>
              <a:defRPr/>
            </a:pPr>
            <a:r>
              <a:rPr lang="x-none" sz="2800" u="sng" smtClean="0"/>
              <a:t>Буџетски дефицит</a:t>
            </a:r>
            <a:r>
              <a:rPr lang="x-none" sz="2800" smtClean="0"/>
              <a:t>: не преко 3% БДП</a:t>
            </a:r>
          </a:p>
          <a:p>
            <a:pPr>
              <a:defRPr/>
            </a:pPr>
            <a:r>
              <a:rPr lang="x-none" sz="2800" u="sng" smtClean="0"/>
              <a:t>Јавни дуг</a:t>
            </a:r>
            <a:r>
              <a:rPr lang="x-none" sz="2800" smtClean="0"/>
              <a:t>: не преко 60% БДП</a:t>
            </a:r>
          </a:p>
          <a:p>
            <a:pPr>
              <a:defRPr/>
            </a:pPr>
            <a:r>
              <a:rPr lang="x-none" sz="2800" u="sng" smtClean="0"/>
              <a:t>Стабилност валуте</a:t>
            </a:r>
            <a:r>
              <a:rPr lang="x-none" sz="2800" smtClean="0"/>
              <a:t>: одступање девизног курса од централног курса не веће од 2,5%</a:t>
            </a:r>
          </a:p>
          <a:p>
            <a:pPr>
              <a:defRPr/>
            </a:pPr>
            <a:endParaRPr lang="x-none" sz="280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09600"/>
          </a:xfrm>
        </p:spPr>
        <p:txBody>
          <a:bodyPr>
            <a:normAutofit/>
          </a:bodyPr>
          <a:lstStyle/>
          <a:p>
            <a:pPr algn="ctr"/>
            <a:r>
              <a:rPr lang="sr-Cyrl-CS" sz="3200" b="1" dirty="0" smtClean="0"/>
              <a:t>Диференцирана монетарна унија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05400"/>
          </a:xfrm>
        </p:spPr>
        <p:txBody>
          <a:bodyPr>
            <a:normAutofit lnSpcReduction="10000"/>
          </a:bodyPr>
          <a:lstStyle/>
          <a:p>
            <a:r>
              <a:rPr lang="x-none" sz="2800" smtClean="0"/>
              <a:t>Показало се да до 1997. већи број ДЧ није био у стању да испуни критеријуме конвергенције</a:t>
            </a:r>
            <a:r>
              <a:rPr lang="sr-Cyrl-CS" sz="2800" dirty="0" smtClean="0"/>
              <a:t>; само три државе испуњавале су ове критеријуме у целости</a:t>
            </a:r>
          </a:p>
          <a:p>
            <a:r>
              <a:rPr lang="sr-Cyrl-CS" sz="2800" dirty="0" smtClean="0"/>
              <a:t>Проблеми са јужним </a:t>
            </a:r>
            <a:r>
              <a:rPr lang="sr-Cyrl-CS" sz="2800" dirty="0" smtClean="0"/>
              <a:t>државама</a:t>
            </a:r>
            <a:r>
              <a:rPr lang="sr-Cyrl-CS" sz="2800" dirty="0" smtClean="0"/>
              <a:t> </a:t>
            </a:r>
            <a:r>
              <a:rPr lang="sr-Cyrl-CS" sz="2800" dirty="0" smtClean="0"/>
              <a:t>и Белгијом – девизни курс и јавни дуг</a:t>
            </a:r>
            <a:endParaRPr lang="sr-Cyrl-CS" sz="2800" dirty="0" smtClean="0"/>
          </a:p>
          <a:p>
            <a:r>
              <a:rPr lang="sr-Cyrl-CS" sz="2800" dirty="0" smtClean="0"/>
              <a:t>Одступање УК, Данске и Шведске од МУ; одредбе Уговора из Мастрихта</a:t>
            </a:r>
          </a:p>
          <a:p>
            <a:r>
              <a:rPr lang="sr-Cyrl-CS" sz="2800" dirty="0" smtClean="0"/>
              <a:t>Европски савет у Бриселу (1999) даје зелено светло за 11 ДЧ; Грчка се прихвата 2000. год. </a:t>
            </a:r>
          </a:p>
          <a:p>
            <a:r>
              <a:rPr lang="sr-Cyrl-CS" sz="2800" dirty="0" smtClean="0"/>
              <a:t>Евро се уводи у 12 ДЧ 1. фебруара 2002.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609600"/>
          </a:xfrm>
        </p:spPr>
        <p:txBody>
          <a:bodyPr>
            <a:normAutofit/>
          </a:bodyPr>
          <a:lstStyle/>
          <a:p>
            <a:pPr algn="ctr"/>
            <a:r>
              <a:rPr lang="x-none" sz="3600" b="1" smtClean="0"/>
              <a:t>Пакт за стабилност и раст (1997)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2578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x-none" sz="2400" smtClean="0"/>
              <a:t>Очување политике конвергенције и контрола прекомерног задуживања (буџетског дефицита ДЧ)</a:t>
            </a:r>
          </a:p>
          <a:p>
            <a:pPr>
              <a:defRPr/>
            </a:pPr>
            <a:r>
              <a:rPr lang="x-none" sz="2400" smtClean="0"/>
              <a:t>П</a:t>
            </a:r>
            <a:r>
              <a:rPr lang="sr-Cyrl-CS" sz="2400" dirty="0" smtClean="0"/>
              <a:t>ро</a:t>
            </a:r>
            <a:r>
              <a:rPr lang="x-none" sz="2400" smtClean="0"/>
              <a:t>цедура:</a:t>
            </a:r>
          </a:p>
          <a:p>
            <a:pPr>
              <a:buFont typeface="Wingdings" pitchFamily="2" charset="2"/>
              <a:buNone/>
              <a:defRPr/>
            </a:pPr>
            <a:r>
              <a:rPr lang="x-none" sz="2400" smtClean="0"/>
              <a:t>		- ЕКОФИН утврђује да ли </a:t>
            </a:r>
            <a:r>
              <a:rPr lang="sr-Cyrl-RS" sz="2400" dirty="0" smtClean="0"/>
              <a:t>је </a:t>
            </a:r>
            <a:r>
              <a:rPr lang="x-none" sz="2400" smtClean="0"/>
              <a:t>у </a:t>
            </a:r>
            <a:r>
              <a:rPr lang="x-none" sz="2400" smtClean="0"/>
              <a:t>ДЧ дошло до прекомерног задужења</a:t>
            </a:r>
            <a:r>
              <a:rPr lang="en-US" sz="2400" dirty="0" smtClean="0"/>
              <a:t> </a:t>
            </a:r>
            <a:r>
              <a:rPr lang="sr-Cyrl-CS" sz="2400" dirty="0" smtClean="0"/>
              <a:t>(Комисија извештава)</a:t>
            </a:r>
            <a:endParaRPr lang="x-none" sz="2400" smtClean="0"/>
          </a:p>
          <a:p>
            <a:pPr>
              <a:buFont typeface="Wingdings" pitchFamily="2" charset="2"/>
              <a:buNone/>
              <a:defRPr/>
            </a:pPr>
            <a:r>
              <a:rPr lang="x-none" sz="2400" smtClean="0"/>
              <a:t>		- Препорука ДЧ да га својим мерама </a:t>
            </a:r>
            <a:r>
              <a:rPr lang="x-none" sz="2400" smtClean="0"/>
              <a:t>отклони</a:t>
            </a:r>
            <a:r>
              <a:rPr lang="sr-Cyrl-RS" sz="2400" dirty="0" smtClean="0"/>
              <a:t>; четири месаца за предузимање корективних мера; контрола извршења (Кмисија)</a:t>
            </a:r>
            <a:endParaRPr lang="x-none" sz="2400" smtClean="0"/>
          </a:p>
          <a:p>
            <a:pPr>
              <a:buFont typeface="Wingdings" pitchFamily="2" charset="2"/>
              <a:buNone/>
              <a:defRPr/>
            </a:pPr>
            <a:r>
              <a:rPr lang="x-none" sz="2400" smtClean="0"/>
              <a:t>		- </a:t>
            </a:r>
            <a:r>
              <a:rPr lang="sr-Cyrl-RS" sz="2400" dirty="0" smtClean="0"/>
              <a:t>Ако држава не смањи буџетски дефицит до потребног нивоа - у</a:t>
            </a:r>
            <a:r>
              <a:rPr lang="x-none" sz="2400" smtClean="0"/>
              <a:t>вођење </a:t>
            </a:r>
            <a:r>
              <a:rPr lang="x-none" sz="2400" smtClean="0"/>
              <a:t>санкције (КВ већина у Савету) до 0,5% БДП</a:t>
            </a:r>
          </a:p>
          <a:p>
            <a:pPr>
              <a:buFont typeface="Wingdings" pitchFamily="2" charset="2"/>
              <a:buNone/>
              <a:defRPr/>
            </a:pPr>
            <a:r>
              <a:rPr lang="x-none" sz="2400" smtClean="0"/>
              <a:t>		- Савет и укида санкције после исправљања прекомерног дефицита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762000"/>
          </a:xfrm>
        </p:spPr>
        <p:txBody>
          <a:bodyPr>
            <a:normAutofit/>
          </a:bodyPr>
          <a:lstStyle/>
          <a:p>
            <a:pPr algn="ctr"/>
            <a:r>
              <a:rPr lang="sr-Cyrl-RS" sz="3200" b="1" dirty="0" smtClean="0"/>
              <a:t>- </a:t>
            </a:r>
            <a:r>
              <a:rPr lang="sr-Cyrl-CS" sz="3200" b="1" dirty="0" smtClean="0"/>
              <a:t>Н</a:t>
            </a:r>
            <a:r>
              <a:rPr lang="sr-Cyrl-RS" sz="3200" b="1" dirty="0" smtClean="0"/>
              <a:t>аставак -</a:t>
            </a:r>
            <a:endParaRPr lang="en-ZW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105400"/>
          </a:xfrm>
        </p:spPr>
        <p:txBody>
          <a:bodyPr/>
          <a:lstStyle/>
          <a:p>
            <a:r>
              <a:rPr lang="x-none" sz="2800" smtClean="0"/>
              <a:t>Политичка природа процедуре и неуспех у </a:t>
            </a:r>
            <a:r>
              <a:rPr lang="x-none" sz="2800" smtClean="0"/>
              <a:t>њеном </a:t>
            </a:r>
            <a:r>
              <a:rPr lang="x-none" sz="2800" smtClean="0"/>
              <a:t>спровођењу</a:t>
            </a:r>
            <a:endParaRPr lang="sr-Cyrl-RS" sz="2800" dirty="0" smtClean="0"/>
          </a:p>
          <a:p>
            <a:r>
              <a:rPr lang="sr-Cyrl-RS" sz="2800" dirty="0" smtClean="0"/>
              <a:t>Случај </a:t>
            </a:r>
            <a:r>
              <a:rPr lang="sr-Cyrl-RS" sz="2800" dirty="0" smtClean="0"/>
              <a:t>Француске и Немачке </a:t>
            </a:r>
            <a:r>
              <a:rPr lang="sr-Cyrl-RS" sz="2800" dirty="0" smtClean="0"/>
              <a:t> 2002-03. године</a:t>
            </a:r>
          </a:p>
          <a:p>
            <a:pPr>
              <a:buNone/>
            </a:pPr>
            <a:r>
              <a:rPr lang="sr-Cyrl-RS" sz="2800" dirty="0" smtClean="0"/>
              <a:t>	</a:t>
            </a:r>
            <a:r>
              <a:rPr lang="sr-Cyrl-RS" sz="2800" dirty="0" smtClean="0"/>
              <a:t>	- Прекомерно буџетско задужење</a:t>
            </a:r>
          </a:p>
          <a:p>
            <a:pPr>
              <a:buNone/>
            </a:pPr>
            <a:r>
              <a:rPr lang="sr-Cyrl-RS" sz="2800" dirty="0" smtClean="0"/>
              <a:t>	</a:t>
            </a:r>
            <a:r>
              <a:rPr lang="sr-Cyrl-RS" sz="2800" dirty="0" smtClean="0"/>
              <a:t>	- Савет није могао да донесе мере због политичког притиска </a:t>
            </a:r>
          </a:p>
          <a:p>
            <a:pPr>
              <a:buNone/>
            </a:pPr>
            <a:r>
              <a:rPr lang="sr-Cyrl-RS" sz="2800" dirty="0" smtClean="0"/>
              <a:t>	</a:t>
            </a:r>
            <a:r>
              <a:rPr lang="sr-Cyrl-RS" sz="2800" dirty="0" smtClean="0"/>
              <a:t>	- Комисија тужила Фанц. </a:t>
            </a:r>
            <a:r>
              <a:rPr lang="sr-Cyrl-CS" sz="2800" dirty="0" smtClean="0"/>
              <a:t>и</a:t>
            </a:r>
            <a:r>
              <a:rPr lang="sr-Cyrl-RS" sz="2800" dirty="0" smtClean="0"/>
              <a:t> Нем. Суду правде</a:t>
            </a:r>
          </a:p>
          <a:p>
            <a:pPr>
              <a:buNone/>
            </a:pPr>
            <a:r>
              <a:rPr lang="sr-Cyrl-RS" sz="2800" dirty="0" smtClean="0"/>
              <a:t>	</a:t>
            </a:r>
            <a:r>
              <a:rPr lang="sr-Cyrl-RS" sz="2800" dirty="0" smtClean="0"/>
              <a:t>	- Суд правде донео повољну песуду по тужиоца</a:t>
            </a:r>
          </a:p>
          <a:p>
            <a:pPr>
              <a:buNone/>
            </a:pPr>
            <a:r>
              <a:rPr lang="sr-Cyrl-RS" sz="2800" dirty="0" smtClean="0"/>
              <a:t>	</a:t>
            </a:r>
            <a:r>
              <a:rPr lang="sr-Cyrl-RS" sz="2800" dirty="0" smtClean="0"/>
              <a:t>	- Пресуда се није спровела</a:t>
            </a:r>
            <a:endParaRPr lang="x-none" sz="2800" smtClean="0"/>
          </a:p>
          <a:p>
            <a:endParaRPr lang="en-ZW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533400"/>
          </a:xfrm>
        </p:spPr>
        <p:txBody>
          <a:bodyPr>
            <a:noAutofit/>
          </a:bodyPr>
          <a:lstStyle/>
          <a:p>
            <a:pPr algn="ctr"/>
            <a:r>
              <a:rPr lang="sr-Cyrl-CS" sz="3600" b="1" dirty="0" smtClean="0"/>
              <a:t>Европски систем централних банака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41020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80000"/>
              </a:lnSpc>
              <a:defRPr/>
            </a:pPr>
            <a:r>
              <a:rPr lang="sr-Cyrl-CS" sz="2800" dirty="0" smtClean="0"/>
              <a:t>Европска централна Банка – доноси одлуке и надзире спровођење; независна институција МУ</a:t>
            </a:r>
          </a:p>
          <a:p>
            <a:pPr>
              <a:lnSpc>
                <a:spcPct val="80000"/>
              </a:lnSpc>
              <a:defRPr/>
            </a:pPr>
            <a:r>
              <a:rPr lang="sr-Cyrl-CS" sz="2800" dirty="0" smtClean="0"/>
              <a:t>Централне националне банке – спроводе одлуке</a:t>
            </a:r>
          </a:p>
          <a:p>
            <a:pPr>
              <a:lnSpc>
                <a:spcPct val="80000"/>
              </a:lnSpc>
              <a:defRPr/>
            </a:pPr>
            <a:r>
              <a:rPr lang="sr-Cyrl-CS" sz="2800" dirty="0" smtClean="0"/>
              <a:t>Заједно: европски систем централних банака</a:t>
            </a:r>
          </a:p>
          <a:p>
            <a:pPr>
              <a:lnSpc>
                <a:spcPct val="80000"/>
              </a:lnSpc>
              <a:buNone/>
              <a:defRPr/>
            </a:pPr>
            <a:endParaRPr lang="sr-Cyrl-CS" sz="2800" dirty="0" smtClean="0"/>
          </a:p>
          <a:p>
            <a:pPr>
              <a:lnSpc>
                <a:spcPct val="80000"/>
              </a:lnSpc>
              <a:defRPr/>
            </a:pPr>
            <a:r>
              <a:rPr lang="sr-Cyrl-CS" sz="2800" dirty="0" smtClean="0"/>
              <a:t> Органи у оквиру ЕСЦБ: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sr-Cyrl-CS" sz="2800" dirty="0" smtClean="0"/>
              <a:t>- </a:t>
            </a:r>
            <a:r>
              <a:rPr lang="sr-Cyrl-CS" sz="2800" u="sng" dirty="0" smtClean="0"/>
              <a:t>Извршни одбор</a:t>
            </a:r>
            <a:r>
              <a:rPr lang="sr-Cyrl-CS" sz="2800" dirty="0" smtClean="0"/>
              <a:t>: председник ЕЦБ, подпредседник ЕЦБ и четири члана именована споразумом влада из “евро-зоне” и Европског савета, уз консултовање ЕП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sr-Cyrl-CS" sz="2800" dirty="0" smtClean="0"/>
              <a:t>		- мандат чланова: осам година 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sr-Cyrl-CS" sz="2800" dirty="0" smtClean="0"/>
              <a:t>		– доноси текуће одлуке</a:t>
            </a:r>
          </a:p>
          <a:p>
            <a:pPr>
              <a:lnSpc>
                <a:spcPct val="80000"/>
              </a:lnSpc>
              <a:defRPr/>
            </a:pPr>
            <a:endParaRPr lang="sr-Cyrl-CS" sz="2800" dirty="0" smtClean="0"/>
          </a:p>
          <a:p>
            <a:pPr>
              <a:lnSpc>
                <a:spcPct val="80000"/>
              </a:lnSpc>
              <a:buNone/>
              <a:defRPr/>
            </a:pPr>
            <a:r>
              <a:rPr lang="sr-Cyrl-CS" sz="2400" dirty="0" smtClean="0"/>
              <a:t>	- </a:t>
            </a:r>
            <a:r>
              <a:rPr lang="sr-Cyrl-CS" sz="2800" u="sng" dirty="0" smtClean="0"/>
              <a:t>Савет гувернера</a:t>
            </a:r>
            <a:r>
              <a:rPr lang="sr-Cyrl-CS" sz="2800" dirty="0" smtClean="0"/>
              <a:t>: гувернери националних банака држава евро зоне и шест чланова ИО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sr-Cyrl-CS" sz="2800" dirty="0" smtClean="0"/>
              <a:t>		- обновљиви мандат од пет година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sr-Cyrl-CS" sz="2800" dirty="0" smtClean="0"/>
              <a:t>		– одређивање главних смерница монетарне политике и надзор остваривања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sr-Cyrl-CS" sz="2800" dirty="0" smtClean="0"/>
              <a:t>	</a:t>
            </a:r>
          </a:p>
          <a:p>
            <a:pPr algn="r"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685800"/>
          </a:xfrm>
        </p:spPr>
        <p:txBody>
          <a:bodyPr>
            <a:normAutofit/>
          </a:bodyPr>
          <a:lstStyle/>
          <a:p>
            <a:pPr algn="ctr"/>
            <a:r>
              <a:rPr lang="sr-Cyrl-CS" sz="3200" b="1" dirty="0" smtClean="0"/>
              <a:t>- наставак -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  <a:buNone/>
              <a:defRPr/>
            </a:pPr>
            <a:r>
              <a:rPr lang="sr-Cyrl-CS" sz="2800" dirty="0" smtClean="0"/>
              <a:t>	- Савет гувернера и Извршни одбор – заједничко вођење монетарне политике (одређивање њене стратегије)</a:t>
            </a:r>
          </a:p>
          <a:p>
            <a:pPr>
              <a:lnSpc>
                <a:spcPct val="80000"/>
              </a:lnSpc>
              <a:buNone/>
              <a:defRPr/>
            </a:pPr>
            <a:endParaRPr lang="sr-Cyrl-CS" sz="2800" dirty="0" smtClean="0"/>
          </a:p>
          <a:p>
            <a:pPr>
              <a:lnSpc>
                <a:spcPct val="80000"/>
              </a:lnSpc>
              <a:buNone/>
              <a:defRPr/>
            </a:pPr>
            <a:r>
              <a:rPr lang="sr-Cyrl-CS" sz="2800" dirty="0" smtClean="0"/>
              <a:t>	- Начин доношења одлука: сваки гувернер и сваки члан ИО располаже једним гласом; одлуке се доносе простом већином </a:t>
            </a:r>
            <a:endParaRPr lang="en-US" sz="28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685800"/>
          </a:xfrm>
        </p:spPr>
        <p:txBody>
          <a:bodyPr>
            <a:normAutofit/>
          </a:bodyPr>
          <a:lstStyle/>
          <a:p>
            <a:pPr algn="ctr"/>
            <a:r>
              <a:rPr lang="x-none" sz="3600" b="1" smtClean="0"/>
              <a:t>Улога осталих институција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257800"/>
          </a:xfrm>
        </p:spPr>
        <p:txBody>
          <a:bodyPr>
            <a:normAutofit fontScale="32500" lnSpcReduction="20000"/>
          </a:bodyPr>
          <a:lstStyle/>
          <a:p>
            <a:pPr>
              <a:lnSpc>
                <a:spcPct val="80000"/>
              </a:lnSpc>
              <a:buFontTx/>
              <a:buChar char="-"/>
              <a:defRPr/>
            </a:pPr>
            <a:r>
              <a:rPr lang="sr-Cyrl-CS" sz="9600" dirty="0" smtClean="0"/>
              <a:t>Савет министара (ЕКОФИН) – формулисање општих смерница економских политика ДЧ и надзор; </a:t>
            </a:r>
            <a:r>
              <a:rPr lang="x-none" sz="9600" smtClean="0"/>
              <a:t>положај ЕУ у међ. односима; </a:t>
            </a:r>
            <a:r>
              <a:rPr lang="sr-Cyrl-CS" sz="9600" dirty="0" smtClean="0"/>
              <a:t>уговорно нерешена конкуренција стратешке политике Савета и ЕЦБ</a:t>
            </a:r>
          </a:p>
          <a:p>
            <a:pPr>
              <a:lnSpc>
                <a:spcPct val="80000"/>
              </a:lnSpc>
              <a:buFontTx/>
              <a:buChar char="-"/>
              <a:defRPr/>
            </a:pPr>
            <a:endParaRPr lang="sr-Cyrl-CS" sz="9600" dirty="0" smtClean="0"/>
          </a:p>
          <a:p>
            <a:pPr>
              <a:lnSpc>
                <a:spcPct val="80000"/>
              </a:lnSpc>
              <a:buFontTx/>
              <a:buChar char="-"/>
              <a:defRPr/>
            </a:pPr>
            <a:r>
              <a:rPr lang="sr-Cyrl-CS" sz="9600" dirty="0" smtClean="0"/>
              <a:t>Комисија – учествује у надзору ДЧ у координацији економских политика</a:t>
            </a:r>
          </a:p>
          <a:p>
            <a:pPr>
              <a:lnSpc>
                <a:spcPct val="80000"/>
              </a:lnSpc>
              <a:buFontTx/>
              <a:buChar char="-"/>
              <a:defRPr/>
            </a:pPr>
            <a:endParaRPr lang="sr-Cyrl-CS" sz="9600" dirty="0" smtClean="0"/>
          </a:p>
          <a:p>
            <a:pPr>
              <a:lnSpc>
                <a:spcPct val="80000"/>
              </a:lnSpc>
              <a:buFontTx/>
              <a:buChar char="-"/>
              <a:defRPr/>
            </a:pPr>
            <a:r>
              <a:rPr lang="sr-Cyrl-CS" sz="9600" dirty="0" smtClean="0"/>
              <a:t>ЕП – прима годишњи извештај ЕЦБ и води заједничку расправу; Председник ЕЦБ и остали чланови Извршног комитета могу да буду саслушани на захтев Економске и монетарне комисије ЕП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266</TotalTime>
  <Words>469</Words>
  <Application>Microsoft Office PowerPoint</Application>
  <PresentationFormat>On-screen Show (4:3)</PresentationFormat>
  <Paragraphs>73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Flow</vt:lpstr>
      <vt:lpstr>Еконономска и монетарна унија</vt:lpstr>
      <vt:lpstr>Управљање монетарном унијом </vt:lpstr>
      <vt:lpstr>Критеријуми конвергенције</vt:lpstr>
      <vt:lpstr>Диференцирана монетарна унија</vt:lpstr>
      <vt:lpstr>Пакт за стабилност и раст (1997)</vt:lpstr>
      <vt:lpstr>- Наставак -</vt:lpstr>
      <vt:lpstr>Европски систем централних банака</vt:lpstr>
      <vt:lpstr>- наставак -</vt:lpstr>
      <vt:lpstr>Улога осталих институција</vt:lpstr>
      <vt:lpstr>Правни инструменти и судска контрола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Еконономска и монетарна унија</dc:title>
  <dc:creator>User</dc:creator>
  <cp:lastModifiedBy>Slobodan</cp:lastModifiedBy>
  <cp:revision>26</cp:revision>
  <dcterms:created xsi:type="dcterms:W3CDTF">2015-05-14T08:06:03Z</dcterms:created>
  <dcterms:modified xsi:type="dcterms:W3CDTF">2020-04-23T09:29:07Z</dcterms:modified>
</cp:coreProperties>
</file>