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2"/>
  </p:notesMasterIdLst>
  <p:handoutMasterIdLst>
    <p:handoutMasterId r:id="rId43"/>
  </p:handoutMasterIdLst>
  <p:sldIdLst>
    <p:sldId id="435" r:id="rId2"/>
    <p:sldId id="470" r:id="rId3"/>
    <p:sldId id="437" r:id="rId4"/>
    <p:sldId id="436" r:id="rId5"/>
    <p:sldId id="442" r:id="rId6"/>
    <p:sldId id="372" r:id="rId7"/>
    <p:sldId id="401" r:id="rId8"/>
    <p:sldId id="402" r:id="rId9"/>
    <p:sldId id="410" r:id="rId10"/>
    <p:sldId id="403" r:id="rId11"/>
    <p:sldId id="479" r:id="rId12"/>
    <p:sldId id="405" r:id="rId13"/>
    <p:sldId id="478" r:id="rId14"/>
    <p:sldId id="406" r:id="rId15"/>
    <p:sldId id="376" r:id="rId16"/>
    <p:sldId id="294" r:id="rId17"/>
    <p:sldId id="328" r:id="rId18"/>
    <p:sldId id="331" r:id="rId19"/>
    <p:sldId id="296" r:id="rId20"/>
    <p:sldId id="417" r:id="rId21"/>
    <p:sldId id="434" r:id="rId22"/>
    <p:sldId id="424" r:id="rId23"/>
    <p:sldId id="422" r:id="rId24"/>
    <p:sldId id="432" r:id="rId25"/>
    <p:sldId id="433" r:id="rId26"/>
    <p:sldId id="466" r:id="rId27"/>
    <p:sldId id="487" r:id="rId28"/>
    <p:sldId id="471" r:id="rId29"/>
    <p:sldId id="472" r:id="rId30"/>
    <p:sldId id="485" r:id="rId31"/>
    <p:sldId id="486" r:id="rId32"/>
    <p:sldId id="483" r:id="rId33"/>
    <p:sldId id="474" r:id="rId34"/>
    <p:sldId id="489" r:id="rId35"/>
    <p:sldId id="488" r:id="rId36"/>
    <p:sldId id="475" r:id="rId37"/>
    <p:sldId id="465" r:id="rId38"/>
    <p:sldId id="480" r:id="rId39"/>
    <p:sldId id="481" r:id="rId40"/>
    <p:sldId id="482" r:id="rId41"/>
  </p:sldIdLst>
  <p:sldSz cx="9144000" cy="6858000" type="screen4x3"/>
  <p:notesSz cx="7099300" cy="10234613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54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C23DAC44-1B32-4862-BA4F-8917B3BFCBC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D1AE031-7290-4157-9EE2-527C2C3B6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Vestine da se ne izazove konflikt</a:t>
            </a:r>
          </a:p>
          <a:p>
            <a:r>
              <a:rPr lang="en-US" smtClean="0"/>
              <a:t>Vise od parafraziranja, licni stav o drugom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ED81E-736F-4CF9-A2AF-C08C298E09D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36BA2E-1E8E-4A0D-8A12-5FE54510BD57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Bez zavodjenja, obećavanja, lažnog optimizma,...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0D1E0B-13B9-44F8-91C0-B78E516D14DC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Preokviravanje, ali i direkna konfrontacija, bez optuživanja, kao i  bez eufemizama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980881-938E-4703-B17B-2937A68634A4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07A84AB-E197-4A4F-BBC8-94872B7E1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0957F-562D-44F3-A892-D20787CF1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C41BB-F63F-410A-9A2B-51CB74465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6519E-B4FA-487C-8458-634619CB9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84828AA-C7B4-4202-9A00-851C696BC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F4B3E-CEB4-4246-8304-2C07A4F3F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7B5AB82-DC45-4415-9C02-187BFFAB2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017C-380D-41C5-AC92-FFA15D5A6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31F936-A036-4A55-B858-D730D861D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C8B59D0-EB25-4352-A24C-851710278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3DEC-E393-4F9A-BBC4-5CA205025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68510EC-2263-41D2-BA13-8940A8C11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7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87450" y="2781300"/>
            <a:ext cx="6400800" cy="175260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US" cap="none" dirty="0"/>
          </a:p>
        </p:txBody>
      </p:sp>
      <p:sp>
        <p:nvSpPr>
          <p:cNvPr id="1331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smtClean="0"/>
              <a:t>VEŠTINE REŠAVANJA KONFLIKATA</a:t>
            </a:r>
          </a:p>
        </p:txBody>
      </p:sp>
      <p:pic>
        <p:nvPicPr>
          <p:cNvPr id="4" name="~PP2708.WAV">
            <a:hlinkClick r:id="" action="ppaction://media"/>
          </p:cNvPr>
          <p:cNvPicPr>
            <a:picLocks noRot="1" noChangeAspect="1"/>
          </p:cNvPicPr>
          <p:nvPr>
            <a:wavAudioFile r:embed="rId1" name="~PP2708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l-SI" smtClean="0"/>
              <a:t>Osnovni principi</a:t>
            </a:r>
            <a:endParaRPr lang="sr-Latn-CS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714375" y="1643063"/>
            <a:ext cx="8121650" cy="459898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l-SI" i="1" u="sng" smtClean="0"/>
              <a:t>Promišljenost, struktura</a:t>
            </a:r>
            <a:r>
              <a:rPr lang="sl-SI" smtClean="0"/>
              <a:t> - dati vremena sebi i drugima, ali ne predugo</a:t>
            </a:r>
          </a:p>
          <a:p>
            <a:pPr>
              <a:spcAft>
                <a:spcPts val="1200"/>
              </a:spcAft>
            </a:pPr>
            <a:r>
              <a:rPr lang="sl-SI" i="1" u="sng" smtClean="0"/>
              <a:t>Usmerenost, specifičnost</a:t>
            </a:r>
            <a:r>
              <a:rPr lang="sl-SI" smtClean="0"/>
              <a:t> - ne širite priču, budite precizni</a:t>
            </a:r>
          </a:p>
          <a:p>
            <a:pPr>
              <a:spcAft>
                <a:spcPts val="1200"/>
              </a:spcAft>
            </a:pPr>
            <a:r>
              <a:rPr lang="sl-SI" i="1" u="sng" smtClean="0"/>
              <a:t>Opisujte</a:t>
            </a:r>
            <a:r>
              <a:rPr lang="sl-SI" smtClean="0"/>
              <a:t>, ne </a:t>
            </a:r>
            <a:r>
              <a:rPr lang="sl-SI" i="1" u="sng" smtClean="0"/>
              <a:t>(pro)ocenjujte</a:t>
            </a:r>
          </a:p>
          <a:p>
            <a:pPr>
              <a:spcAft>
                <a:spcPts val="1200"/>
              </a:spcAft>
            </a:pPr>
            <a:r>
              <a:rPr lang="sl-SI" i="1" u="sng" smtClean="0"/>
              <a:t>“Sendvič”</a:t>
            </a:r>
            <a:r>
              <a:rPr lang="sl-SI" smtClean="0"/>
              <a:t> - početi sa pozitivnim, preći na deo koji može i treba da se menja, završiti sa pozitivnim očekivanjima, podrškom za promenu</a:t>
            </a:r>
          </a:p>
          <a:p>
            <a:pPr>
              <a:spcAft>
                <a:spcPts val="1200"/>
              </a:spcAft>
            </a:pPr>
            <a:r>
              <a:rPr lang="sl-SI" i="1" u="sng" smtClean="0"/>
              <a:t>Slušajte, pitajte, sumirajte</a:t>
            </a:r>
            <a:endParaRPr lang="en-US" i="1" u="sng" smtClean="0"/>
          </a:p>
          <a:p>
            <a:endParaRPr lang="sr-Latn-CS" smtClean="0"/>
          </a:p>
        </p:txBody>
      </p:sp>
      <p:pic>
        <p:nvPicPr>
          <p:cNvPr id="4" name="~PP2152.WAV">
            <a:hlinkClick r:id="" action="ppaction://media"/>
          </p:cNvPr>
          <p:cNvPicPr>
            <a:picLocks noRot="1" noChangeAspect="1"/>
          </p:cNvPicPr>
          <p:nvPr>
            <a:wavAudioFile r:embed="rId1" name="~PP215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2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600" b="1" smtClean="0">
                <a:solidFill>
                  <a:srgbClr val="7B9899"/>
                </a:solidFill>
              </a:rPr>
              <a:t>Feedback- preporuke</a:t>
            </a:r>
            <a:endParaRPr lang="en-US" sz="3600" b="1" smtClean="0">
              <a:solidFill>
                <a:srgbClr val="7B9899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484313"/>
            <a:ext cx="8353425" cy="48244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sr-Latn-CS" u="sng" dirty="0" smtClean="0"/>
              <a:t>ŠTA NE REĆI</a:t>
            </a:r>
          </a:p>
          <a:p>
            <a:pPr eaLnBrk="1" hangingPunct="1">
              <a:defRPr/>
            </a:pPr>
            <a:r>
              <a:rPr lang="sr-Latn-CS" dirty="0" smtClean="0"/>
              <a:t>to nema nikakvog smisla, </a:t>
            </a:r>
          </a:p>
          <a:p>
            <a:pPr eaLnBrk="1" hangingPunct="1">
              <a:defRPr/>
            </a:pPr>
            <a:r>
              <a:rPr lang="sr-Latn-CS" dirty="0" smtClean="0"/>
              <a:t>to je potpuno pogrešno</a:t>
            </a:r>
          </a:p>
          <a:p>
            <a:pPr eaLnBrk="1" hangingPunct="1">
              <a:defRPr/>
            </a:pPr>
            <a:r>
              <a:rPr lang="sr-Latn-CS" dirty="0" smtClean="0"/>
              <a:t>uopšte nisi u pravu</a:t>
            </a:r>
          </a:p>
          <a:p>
            <a:pPr eaLnBrk="1" hangingPunct="1">
              <a:buFontTx/>
              <a:buNone/>
              <a:defRPr/>
            </a:pPr>
            <a:r>
              <a:rPr lang="sr-Latn-CS" u="sng" dirty="0" smtClean="0"/>
              <a:t>ŠTA NE URADITI</a:t>
            </a:r>
          </a:p>
          <a:p>
            <a:pPr eaLnBrk="1" hangingPunct="1">
              <a:defRPr/>
            </a:pPr>
            <a:r>
              <a:rPr lang="sr-Latn-CS" dirty="0" smtClean="0"/>
              <a:t>napadačka poza, povišen glas, nestrplivost, izraz lica,...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sr-Latn-CS" sz="2800" dirty="0"/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sr-Latn-CS" sz="2800" dirty="0" smtClean="0"/>
              <a:t>Povratna informacija nije uvek verbalna- telo govori više od reči</a:t>
            </a:r>
          </a:p>
          <a:p>
            <a:pPr eaLnBrk="1" hangingPunct="1">
              <a:defRPr/>
            </a:pPr>
            <a:endParaRPr lang="sr-Latn-C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" name="~PP1949.WAV">
            <a:hlinkClick r:id="" action="ppaction://media"/>
          </p:cNvPr>
          <p:cNvPicPr>
            <a:picLocks noRot="1" noChangeAspect="1"/>
          </p:cNvPicPr>
          <p:nvPr>
            <a:wavAudioFile r:embed="rId1" name="~PP194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idx="4294967295"/>
          </p:nvPr>
        </p:nvSpPr>
        <p:spPr>
          <a:xfrm>
            <a:off x="301625" y="228600"/>
            <a:ext cx="8534400" cy="679450"/>
          </a:xfrm>
        </p:spPr>
        <p:txBody>
          <a:bodyPr/>
          <a:lstStyle/>
          <a:p>
            <a:r>
              <a:rPr lang="sr-Latn-CS" sz="2800" b="1" smtClean="0"/>
              <a:t>Feedback -uspešno davanje </a:t>
            </a:r>
            <a:endParaRPr lang="sr-Latn-CS" sz="2900" smtClean="0"/>
          </a:p>
        </p:txBody>
      </p:sp>
      <p:sp>
        <p:nvSpPr>
          <p:cNvPr id="24579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524000"/>
            <a:ext cx="8335962" cy="4976813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Razlikovati </a:t>
            </a:r>
            <a:r>
              <a:rPr lang="sr-Latn-CS" i="1" u="sng" smtClean="0"/>
              <a:t>činjenice</a:t>
            </a:r>
            <a:r>
              <a:rPr lang="sr-Latn-CS" u="sng" smtClean="0"/>
              <a:t> </a:t>
            </a:r>
            <a:r>
              <a:rPr lang="sr-Latn-CS" smtClean="0"/>
              <a:t>od sudova i želja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Davati </a:t>
            </a:r>
            <a:r>
              <a:rPr lang="sr-Latn-CS" i="1" u="sng" smtClean="0"/>
              <a:t>relevantnu</a:t>
            </a:r>
            <a:r>
              <a:rPr lang="sr-Latn-CS" u="sng" smtClean="0"/>
              <a:t> i </a:t>
            </a:r>
            <a:r>
              <a:rPr lang="sr-Latn-CS" i="1" u="sng" smtClean="0"/>
              <a:t>specifičnu</a:t>
            </a:r>
            <a:r>
              <a:rPr lang="sr-Latn-CS" smtClean="0"/>
              <a:t> informaciju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Izjašnjavati se o </a:t>
            </a:r>
            <a:r>
              <a:rPr lang="sr-Latn-CS" i="1" u="sng" smtClean="0"/>
              <a:t>ličnim stavovima </a:t>
            </a:r>
            <a:r>
              <a:rPr lang="sr-Latn-CS" smtClean="0"/>
              <a:t>u vezi sa problemom, ne kao o apsolutnoj istini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Definisati problem kao </a:t>
            </a:r>
            <a:r>
              <a:rPr lang="sr-Latn-CS" i="1" u="sng" smtClean="0"/>
              <a:t>rešiv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i="1" u="sng" smtClean="0"/>
              <a:t>Izbegavati </a:t>
            </a:r>
            <a:r>
              <a:rPr lang="sr-Latn-CS" smtClean="0"/>
              <a:t>emocionalno nabijene termine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Davati informacije iz onih oblasti nad kojima sagovornik ima </a:t>
            </a:r>
            <a:r>
              <a:rPr lang="sr-Latn-CS" i="1" u="sng" smtClean="0"/>
              <a:t>kontrolu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i="1" u="sng" smtClean="0"/>
              <a:t>Ostati </a:t>
            </a:r>
            <a:r>
              <a:rPr lang="sr-Latn-CS" smtClean="0"/>
              <a:t>u komunikacionom polju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r-Latn-CS" smtClean="0"/>
              <a:t>Prihvatiti </a:t>
            </a:r>
            <a:r>
              <a:rPr lang="sr-Latn-CS" i="1" u="sng" smtClean="0"/>
              <a:t>različitost</a:t>
            </a:r>
            <a:r>
              <a:rPr lang="sr-Latn-CS" smtClean="0"/>
              <a:t> sagovornika</a:t>
            </a:r>
          </a:p>
          <a:p>
            <a:pPr>
              <a:lnSpc>
                <a:spcPct val="90000"/>
              </a:lnSpc>
            </a:pPr>
            <a:endParaRPr lang="sr-Latn-CS" smtClean="0"/>
          </a:p>
        </p:txBody>
      </p:sp>
      <p:pic>
        <p:nvPicPr>
          <p:cNvPr id="4" name="~PP416.WAV">
            <a:hlinkClick r:id="" action="ppaction://media"/>
          </p:cNvPr>
          <p:cNvPicPr>
            <a:picLocks noRot="1" noChangeAspect="1"/>
          </p:cNvPicPr>
          <p:nvPr>
            <a:wavAudioFile r:embed="rId1" name="~PP416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5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200" b="1" smtClean="0">
                <a:solidFill>
                  <a:srgbClr val="7B9899"/>
                </a:solidFill>
              </a:rPr>
              <a:t>Feedback -uspešno davanje </a:t>
            </a:r>
            <a:endParaRPr lang="en-US" sz="3200" b="1" smtClean="0">
              <a:solidFill>
                <a:srgbClr val="7B9899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0063" y="1557338"/>
            <a:ext cx="8072437" cy="5014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smtClean="0"/>
              <a:t>Ima </a:t>
            </a:r>
            <a:r>
              <a:rPr lang="sr-Latn-CS" sz="2200" u="sng" smtClean="0"/>
              <a:t>jasan cilj</a:t>
            </a:r>
            <a:r>
              <a:rPr lang="sr-Latn-CS" sz="2200" smtClean="0"/>
              <a:t> sa kojim se daje, poruka je relevantna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u="sng" smtClean="0"/>
              <a:t>Precizan</a:t>
            </a:r>
            <a:r>
              <a:rPr lang="sr-Latn-CS" sz="2200" smtClean="0"/>
              <a:t> je i konkretan</a:t>
            </a:r>
            <a:endParaRPr lang="en-US" sz="2200" smtClean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u="sng" smtClean="0"/>
              <a:t>Uvremenjen</a:t>
            </a:r>
            <a:r>
              <a:rPr lang="sr-Latn-CS" sz="2200" smtClean="0"/>
              <a:t>- neposredno ili odloženo? Ne čekajte “godišnje izveštaje” da nekome kažete nešto što se desilo ranije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smtClean="0"/>
              <a:t>Vodi računa o </a:t>
            </a:r>
            <a:r>
              <a:rPr lang="sr-Latn-CS" sz="2200" u="sng" smtClean="0"/>
              <a:t>načinu kako može biti primljen</a:t>
            </a:r>
            <a:r>
              <a:rPr lang="sr-Latn-CS" sz="2200" smtClean="0"/>
              <a:t>, da li je osoba spremna da sasluša i prihvati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smtClean="0"/>
              <a:t>Vodi računa da li osoba može </a:t>
            </a:r>
            <a:r>
              <a:rPr lang="sr-Latn-CS" sz="2200" u="sng" smtClean="0"/>
              <a:t>da razume</a:t>
            </a:r>
            <a:r>
              <a:rPr lang="sr-Latn-CS" sz="2200" smtClean="0"/>
              <a:t> poruku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smtClean="0"/>
              <a:t>Može se </a:t>
            </a:r>
            <a:r>
              <a:rPr lang="sr-Latn-CS" sz="2200" u="sng" smtClean="0"/>
              <a:t>preformulisati </a:t>
            </a:r>
            <a:r>
              <a:rPr lang="sr-Latn-CS" sz="2200" smtClean="0"/>
              <a:t>ako je potrebno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200" smtClean="0"/>
              <a:t>Odnosi se na </a:t>
            </a:r>
            <a:r>
              <a:rPr lang="sr-Latn-CS" sz="2200" u="sng" smtClean="0"/>
              <a:t>odgovor, aktivnost,</a:t>
            </a:r>
            <a:r>
              <a:rPr lang="sr-Latn-CS" sz="2200" smtClean="0"/>
              <a:t>  a ne na ličnost </a:t>
            </a:r>
          </a:p>
          <a:p>
            <a:pPr>
              <a:spcAft>
                <a:spcPts val="1200"/>
              </a:spcAft>
            </a:pPr>
            <a:r>
              <a:rPr lang="sr-Latn-CS" sz="2200" smtClean="0"/>
              <a:t>Budite direktni – niko ne voli da čuje šta vi mislite o njegovom ponašanju od drugih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sz="2600" smtClean="0"/>
          </a:p>
        </p:txBody>
      </p:sp>
      <p:pic>
        <p:nvPicPr>
          <p:cNvPr id="4" name="~PP1161.WAV">
            <a:hlinkClick r:id="" action="ppaction://media"/>
          </p:cNvPr>
          <p:cNvPicPr>
            <a:picLocks noRot="1" noChangeAspect="1"/>
          </p:cNvPicPr>
          <p:nvPr>
            <a:wavAudioFile r:embed="rId1" name="~PP1161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8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 idx="4294967295"/>
          </p:nvPr>
        </p:nvSpPr>
        <p:spPr>
          <a:xfrm>
            <a:off x="301625" y="228600"/>
            <a:ext cx="8534400" cy="700088"/>
          </a:xfrm>
        </p:spPr>
        <p:txBody>
          <a:bodyPr/>
          <a:lstStyle/>
          <a:p>
            <a:r>
              <a:rPr lang="sr-Latn-CS" sz="3200" b="1" smtClean="0"/>
              <a:t>Feedback -uspešno primanje</a:t>
            </a:r>
            <a:endParaRPr lang="sr-Latn-CS" sz="3200" smtClean="0"/>
          </a:p>
        </p:txBody>
      </p:sp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250825" y="1412875"/>
            <a:ext cx="8893175" cy="5373688"/>
          </a:xfrm>
        </p:spPr>
        <p:txBody>
          <a:bodyPr/>
          <a:lstStyle/>
          <a:p>
            <a:pPr>
              <a:defRPr/>
            </a:pPr>
            <a:r>
              <a:rPr lang="sr-Latn-CS" sz="2200" dirty="0" smtClean="0"/>
              <a:t>Pažljivo saslušati</a:t>
            </a:r>
          </a:p>
          <a:p>
            <a:pPr>
              <a:defRPr/>
            </a:pPr>
            <a:r>
              <a:rPr lang="sr-Latn-CS" sz="2200" dirty="0" smtClean="0"/>
              <a:t>Dobiti </a:t>
            </a:r>
            <a:r>
              <a:rPr lang="sr-Latn-CS" sz="2200" i="1" u="sng" dirty="0" smtClean="0"/>
              <a:t>vreme</a:t>
            </a:r>
            <a:r>
              <a:rPr lang="sr-Latn-CS" sz="2200" dirty="0" smtClean="0"/>
              <a:t> za reagovanje</a:t>
            </a:r>
          </a:p>
          <a:p>
            <a:pPr>
              <a:defRPr/>
            </a:pPr>
            <a:r>
              <a:rPr lang="sr-Latn-CS" sz="2200" dirty="0" smtClean="0"/>
              <a:t>Upoznati svoje </a:t>
            </a:r>
            <a:r>
              <a:rPr lang="sr-Latn-CS" sz="2200" i="1" u="sng" dirty="0" smtClean="0"/>
              <a:t>mehanizme odbrane</a:t>
            </a:r>
          </a:p>
          <a:p>
            <a:pPr>
              <a:defRPr/>
            </a:pPr>
            <a:r>
              <a:rPr lang="sr-Latn-CS" sz="2200" i="1" u="sng" dirty="0" smtClean="0"/>
              <a:t>Parafrazirati </a:t>
            </a:r>
            <a:r>
              <a:rPr lang="sr-Latn-CS" sz="2200" dirty="0" smtClean="0"/>
              <a:t>da bi se proverio prijem informacijerazumevanje</a:t>
            </a:r>
          </a:p>
          <a:p>
            <a:pPr>
              <a:defRPr/>
            </a:pPr>
            <a:r>
              <a:rPr lang="sr-Latn-CS" sz="2200" dirty="0" smtClean="0"/>
              <a:t>Tražiti pojašnjenje (ako je potrebno), tražiti </a:t>
            </a:r>
            <a:r>
              <a:rPr lang="sr-Latn-CS" sz="2200" i="1" u="sng" dirty="0" smtClean="0"/>
              <a:t>primere</a:t>
            </a:r>
          </a:p>
          <a:p>
            <a:pPr>
              <a:defRPr/>
            </a:pPr>
            <a:r>
              <a:rPr lang="sr-Latn-CS" sz="2200" i="1" u="sng" dirty="0" smtClean="0"/>
              <a:t>Procenjivati tačnost</a:t>
            </a:r>
            <a:r>
              <a:rPr lang="sr-Latn-CS" sz="2200" dirty="0" smtClean="0"/>
              <a:t> informacija, izraziti neslaganje (ako postoji) bez potcenjivanja </a:t>
            </a:r>
          </a:p>
          <a:p>
            <a:pPr>
              <a:defRPr/>
            </a:pPr>
            <a:r>
              <a:rPr lang="sr-Latn-CS" sz="2200" dirty="0" smtClean="0"/>
              <a:t>Proveriti </a:t>
            </a:r>
            <a:r>
              <a:rPr lang="sr-Latn-CS" sz="2200" i="1" u="sng" dirty="0" smtClean="0"/>
              <a:t>važnost</a:t>
            </a:r>
            <a:r>
              <a:rPr lang="sr-Latn-CS" sz="2200" u="sng" dirty="0" smtClean="0"/>
              <a:t> </a:t>
            </a:r>
            <a:r>
              <a:rPr lang="sr-Latn-CS" sz="2200" dirty="0" smtClean="0"/>
              <a:t>poruke</a:t>
            </a:r>
          </a:p>
          <a:p>
            <a:pPr>
              <a:defRPr/>
            </a:pPr>
            <a:r>
              <a:rPr lang="sr-Latn-CS" sz="2200" dirty="0" smtClean="0"/>
              <a:t>Zadržati </a:t>
            </a:r>
            <a:r>
              <a:rPr lang="sr-Latn-CS" sz="2200" i="1" u="sng" dirty="0" smtClean="0"/>
              <a:t>unutrašnji lokus kontrole</a:t>
            </a:r>
            <a:r>
              <a:rPr lang="sr-Latn-CS" sz="2200" dirty="0" smtClean="0"/>
              <a:t>, i kada je negativna poruka tačna </a:t>
            </a:r>
          </a:p>
          <a:p>
            <a:pPr>
              <a:defRPr/>
            </a:pPr>
            <a:r>
              <a:rPr lang="sr-Latn-CS" sz="2200" dirty="0" smtClean="0"/>
              <a:t>Sagledati </a:t>
            </a:r>
            <a:r>
              <a:rPr lang="sr-Latn-CS" sz="2200" i="1" u="sng" dirty="0" smtClean="0"/>
              <a:t>izbore</a:t>
            </a:r>
          </a:p>
          <a:p>
            <a:pPr>
              <a:defRPr/>
            </a:pPr>
            <a:r>
              <a:rPr lang="sr-Latn-CS" sz="2200" dirty="0" smtClean="0"/>
              <a:t>Poštovati svoj prirodni </a:t>
            </a:r>
            <a:r>
              <a:rPr lang="sr-Latn-CS" sz="2200" i="1" u="sng" dirty="0" smtClean="0"/>
              <a:t>tajming</a:t>
            </a:r>
          </a:p>
          <a:p>
            <a:pPr>
              <a:defRPr/>
            </a:pPr>
            <a:r>
              <a:rPr lang="sr-Latn-CS" sz="2200" dirty="0" smtClean="0"/>
              <a:t>Zadržati  lični </a:t>
            </a:r>
            <a:r>
              <a:rPr lang="sr-Latn-CS" sz="2200" i="1" u="sng" dirty="0" smtClean="0"/>
              <a:t>integritet</a:t>
            </a:r>
            <a:r>
              <a:rPr lang="sr-Latn-CS" sz="2200" i="1" dirty="0" smtClean="0"/>
              <a:t> </a:t>
            </a:r>
            <a:r>
              <a:rPr lang="sr-Latn-CS" sz="2200" dirty="0" smtClean="0"/>
              <a:t>u dijalogu, poštovati tuđi integritet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sr-Latn-CS" sz="2200" dirty="0" smtClean="0"/>
              <a:t>Upoznati svoje otpore, mehanizme odbrane</a:t>
            </a:r>
          </a:p>
          <a:p>
            <a:pPr marL="0" indent="0" eaLnBrk="1" hangingPunct="1">
              <a:lnSpc>
                <a:spcPct val="80000"/>
              </a:lnSpc>
              <a:spcAft>
                <a:spcPts val="600"/>
              </a:spcAft>
              <a:buFont typeface="Wingdings 2" pitchFamily="18" charset="2"/>
              <a:buNone/>
              <a:defRPr/>
            </a:pPr>
            <a:r>
              <a:rPr lang="sr-Latn-CS" sz="2400" dirty="0" smtClean="0"/>
              <a:t> </a:t>
            </a:r>
            <a:endParaRPr lang="sr-Latn-CS" sz="2300" dirty="0" smtClean="0"/>
          </a:p>
        </p:txBody>
      </p:sp>
      <p:pic>
        <p:nvPicPr>
          <p:cNvPr id="4" name="~PP2804.WAV">
            <a:hlinkClick r:id="" action="ppaction://media"/>
          </p:cNvPr>
          <p:cNvPicPr>
            <a:picLocks noRot="1" noChangeAspect="1"/>
          </p:cNvPicPr>
          <p:nvPr>
            <a:wavAudioFile r:embed="rId1" name="~PP2804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3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z="3600" b="1" smtClean="0">
                <a:solidFill>
                  <a:srgbClr val="7B9899"/>
                </a:solidFill>
              </a:rPr>
              <a:t>Feedback </a:t>
            </a:r>
            <a:endParaRPr lang="en-US" sz="3600" b="1" smtClean="0">
              <a:solidFill>
                <a:srgbClr val="7B9899"/>
              </a:solidFill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1527175"/>
            <a:ext cx="8234363" cy="4902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sr-Latn-CS" sz="2800" b="1" dirty="0" smtClean="0"/>
              <a:t>Vežba </a:t>
            </a:r>
            <a:r>
              <a:rPr lang="sr-Latn-CS" sz="2800" dirty="0" smtClean="0"/>
              <a:t>u parovima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 smtClean="0"/>
              <a:t>P</a:t>
            </a:r>
            <a:r>
              <a:rPr lang="sr-Latn-CS" sz="2800" dirty="0" smtClean="0"/>
              <a:t>rimeri: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r-Latn-CS" sz="2800" dirty="0" smtClean="0"/>
          </a:p>
          <a:p>
            <a:pPr eaLnBrk="1" hangingPunct="1">
              <a:lnSpc>
                <a:spcPct val="80000"/>
              </a:lnSpc>
              <a:spcAft>
                <a:spcPts val="1200"/>
              </a:spcAft>
              <a:defRPr/>
            </a:pPr>
            <a:r>
              <a:rPr lang="sr-Latn-CS" sz="2800" dirty="0" smtClean="0"/>
              <a:t>Slušate objašnjenje koje je monotono i dugo traje....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  <a:defRPr/>
            </a:pPr>
            <a:r>
              <a:rPr lang="sr-Latn-CS" sz="2800" dirty="0" smtClean="0"/>
              <a:t>Tokom razgovora, sagovornik vas stalno prekida.....</a:t>
            </a: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sr-Latn-CS" sz="2800" dirty="0" smtClean="0"/>
          </a:p>
        </p:txBody>
      </p:sp>
      <p:pic>
        <p:nvPicPr>
          <p:cNvPr id="4" name="~PP1662.WAV">
            <a:hlinkClick r:id="" action="ppaction://media"/>
          </p:cNvPr>
          <p:cNvPicPr>
            <a:picLocks noRot="1" noChangeAspect="1"/>
          </p:cNvPicPr>
          <p:nvPr>
            <a:wavAudioFile r:embed="rId1" name="~PP166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r-Latn-CS" sz="3600" b="1" dirty="0" smtClean="0"/>
              <a:t>Decentracija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500188"/>
            <a:ext cx="8435975" cy="4786312"/>
          </a:xfrm>
        </p:spPr>
        <p:txBody>
          <a:bodyPr/>
          <a:lstStyle/>
          <a:p>
            <a:pPr eaLnBrk="1" hangingPunct="1"/>
            <a:r>
              <a:rPr lang="sr-Latn-CS" sz="2400" smtClean="0"/>
              <a:t>sagledavanje stvari iz tuđeg ugla- šta je iza tuđih zahteva</a:t>
            </a:r>
          </a:p>
          <a:p>
            <a:pPr eaLnBrk="1" hangingPunct="1"/>
            <a:r>
              <a:rPr lang="sr-Latn-CS" sz="2400" smtClean="0"/>
              <a:t>da bolje razumemo tuđe motive (i kad ih ne opravdavamo!)</a:t>
            </a:r>
            <a:endParaRPr lang="sr-Latn-CS" sz="2400" smtClean="0">
              <a:latin typeface="Arial" charset="0"/>
            </a:endParaRPr>
          </a:p>
          <a:p>
            <a:pPr eaLnBrk="1" hangingPunct="1"/>
            <a:r>
              <a:rPr lang="hr-HR" sz="2400" smtClean="0"/>
              <a:t>sposobnost odvajanja od vlastite tačke gledišta i uživljavanje u tačku gledišta drugog (“šta bih da sam na njenom mestu”; “pod kojim uslovima bih i ja...”)</a:t>
            </a:r>
          </a:p>
          <a:p>
            <a:pPr eaLnBrk="1" hangingPunct="1"/>
            <a:r>
              <a:rPr lang="hr-HR" sz="2400" smtClean="0"/>
              <a:t>egocentrizam  je prepreka u prepoznavanju tuđih potreba čime se onemogućava adekvatan odgovor na te potrebe.</a:t>
            </a:r>
          </a:p>
          <a:p>
            <a:pPr eaLnBrk="1" hangingPunct="1"/>
            <a:r>
              <a:rPr lang="hr-HR" sz="2400" smtClean="0"/>
              <a:t>u osnovi ove sposobnosti  je prihvatanje i traganje za razlikama u doživljavanju iste situacije iz različitih uloga.</a:t>
            </a:r>
          </a:p>
          <a:p>
            <a:pPr eaLnBrk="1" hangingPunct="1"/>
            <a:r>
              <a:rPr lang="hr-HR" sz="2400" smtClean="0"/>
              <a:t>preduslovi- aktivno slušanje</a:t>
            </a:r>
            <a:r>
              <a:rPr lang="en-US" sz="2400" smtClean="0"/>
              <a:t>, sposobnost kognitivne</a:t>
            </a:r>
            <a:r>
              <a:rPr lang="hr-HR" sz="2400" smtClean="0"/>
              <a:t>  empatij</a:t>
            </a:r>
            <a:r>
              <a:rPr lang="en-US" sz="2400" smtClean="0"/>
              <a:t>e (teorija uma)</a:t>
            </a:r>
            <a:endParaRPr lang="sr-Latn-CS" sz="2400" smtClean="0"/>
          </a:p>
        </p:txBody>
      </p:sp>
      <p:pic>
        <p:nvPicPr>
          <p:cNvPr id="5" name="~PP3921.WAV">
            <a:hlinkClick r:id="" action="ppaction://media"/>
          </p:cNvPr>
          <p:cNvPicPr>
            <a:picLocks noRot="1" noChangeAspect="1"/>
          </p:cNvPicPr>
          <p:nvPr>
            <a:wavAudioFile r:embed="rId1" name="~PP3921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25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14313"/>
            <a:ext cx="8534400" cy="7858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600" dirty="0" smtClean="0"/>
              <a:t> </a:t>
            </a:r>
            <a:r>
              <a:rPr lang="sr-Latn-CS" sz="3600" b="1" dirty="0" smtClean="0"/>
              <a:t>Asertivnost</a:t>
            </a:r>
            <a:endParaRPr lang="en-US" sz="3600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00063" y="1527175"/>
            <a:ext cx="8305800" cy="50704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b="1" dirty="0" smtClean="0"/>
              <a:t> </a:t>
            </a:r>
            <a:r>
              <a:rPr lang="sr-Latn-CS" i="1" dirty="0" smtClean="0"/>
              <a:t>asert - saopštiti</a:t>
            </a:r>
            <a:r>
              <a:rPr lang="sr-Latn-CS" sz="2800" dirty="0" smtClean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800" dirty="0" smtClean="0"/>
              <a:t>  </a:t>
            </a:r>
            <a:r>
              <a:rPr lang="sr-Latn-CS" sz="2400" dirty="0" smtClean="0"/>
              <a:t>Jasno iskazivanje potreba, ciljeva, doživljaja, bez    ugrožavanja druge strane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r-Latn-CS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000" dirty="0" smtClean="0"/>
              <a:t>         defanzivno                      asertivno                  agresivno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000" dirty="0" smtClean="0"/>
              <a:t>          ___________________________________________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r-Latn-CS" sz="2000" dirty="0" smtClean="0"/>
              <a:t>                                                  kontinuum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r-Latn-CS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sr-Latn-CS" sz="2400" dirty="0" smtClean="0">
                <a:latin typeface="+mj-lt"/>
              </a:rPr>
              <a:t>Alternative  defanzivno/agresivno ostavlja loše osećanje i nerešen konflikt</a:t>
            </a:r>
          </a:p>
          <a:p>
            <a:pPr>
              <a:defRPr/>
            </a:pPr>
            <a:r>
              <a:rPr lang="sr-Latn-CS" sz="2400" dirty="0" smtClean="0">
                <a:latin typeface="+mj-lt"/>
              </a:rPr>
              <a:t>“Kada me često prekidaš dok govorim, to me dekoncentriše, a vrlo mi je važno da kažem ovo”</a:t>
            </a:r>
          </a:p>
          <a:p>
            <a:pPr>
              <a:defRPr/>
            </a:pPr>
            <a:r>
              <a:rPr lang="hr-HR" sz="2400" b="1" dirty="0" smtClean="0">
                <a:latin typeface="+mj-lt"/>
              </a:rPr>
              <a:t>Vežba-</a:t>
            </a:r>
            <a:r>
              <a:rPr lang="hr-HR" sz="2400" dirty="0" smtClean="0">
                <a:latin typeface="+mj-lt"/>
              </a:rPr>
              <a:t> “Popravka mašine za veš”, role play- 3 uloge</a:t>
            </a:r>
            <a:endParaRPr lang="en-US" sz="2400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2400" dirty="0" smtClean="0"/>
          </a:p>
        </p:txBody>
      </p:sp>
      <p:pic>
        <p:nvPicPr>
          <p:cNvPr id="5" name="~PP49.WAV">
            <a:hlinkClick r:id="" action="ppaction://media"/>
          </p:cNvPr>
          <p:cNvPicPr>
            <a:picLocks noRot="1" noChangeAspect="1"/>
          </p:cNvPicPr>
          <p:nvPr>
            <a:wavAudioFile r:embed="rId1" name="~PP4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2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534400" cy="7715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r-Latn-CS" sz="3600" dirty="0" smtClean="0"/>
              <a:t> </a:t>
            </a:r>
            <a:r>
              <a:rPr lang="sr-Latn-CS" sz="3600" b="1" dirty="0" smtClean="0"/>
              <a:t>Redefinisanje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1527175"/>
            <a:ext cx="8072438" cy="4710113"/>
          </a:xfrm>
        </p:spPr>
        <p:txBody>
          <a:bodyPr/>
          <a:lstStyle/>
          <a:p>
            <a:pPr eaLnBrk="1" hangingPunct="1"/>
            <a:r>
              <a:rPr lang="en-US" sz="2400" smtClean="0"/>
              <a:t>I</a:t>
            </a:r>
            <a:r>
              <a:rPr lang="sr-Latn-CS" sz="2400" smtClean="0"/>
              <a:t>zmenjeno ponavljanje koje umanjuje preteranu generalizaciju (uvek, nikad,</a:t>
            </a:r>
            <a:r>
              <a:rPr lang="en-US" sz="2400" smtClean="0"/>
              <a:t> svi, niko,…</a:t>
            </a:r>
            <a:r>
              <a:rPr lang="sr-Latn-CS" sz="2400" smtClean="0"/>
              <a:t>) ili atribuciju</a:t>
            </a:r>
            <a:r>
              <a:rPr lang="en-US" sz="2400" smtClean="0"/>
              <a:t> (pripisivanje namera)</a:t>
            </a:r>
            <a:r>
              <a:rPr lang="sr-Latn-CS" sz="2400" smtClean="0"/>
              <a:t> ili vrednovanje</a:t>
            </a:r>
            <a:r>
              <a:rPr lang="en-US" sz="2400" smtClean="0"/>
              <a:t> (osobe)</a:t>
            </a:r>
            <a:r>
              <a:rPr lang="sr-Latn-CS" sz="2400" smtClean="0"/>
              <a:t> svodi na konkretno ponašanje</a:t>
            </a:r>
          </a:p>
          <a:p>
            <a:pPr eaLnBrk="1" hangingPunct="1"/>
            <a:endParaRPr lang="sr-Latn-CS" sz="2400" smtClean="0"/>
          </a:p>
          <a:p>
            <a:pPr eaLnBrk="1" hangingPunct="1">
              <a:buFont typeface="Wingdings 2" pitchFamily="18" charset="2"/>
              <a:buNone/>
            </a:pPr>
            <a:r>
              <a:rPr lang="sr-Latn-CS" sz="2400" b="1" smtClean="0"/>
              <a:t>Primeri:</a:t>
            </a:r>
          </a:p>
          <a:p>
            <a:pPr eaLnBrk="1" hangingPunct="1"/>
            <a:r>
              <a:rPr lang="sr-Latn-CS" sz="2400" smtClean="0"/>
              <a:t>“</a:t>
            </a:r>
            <a:r>
              <a:rPr lang="sr-Latn-CS" sz="2400" i="1" smtClean="0"/>
              <a:t>Kada kažete da vas vaš suprug </a:t>
            </a:r>
            <a:r>
              <a:rPr lang="sr-Latn-CS" sz="2400" i="1" u="sng" smtClean="0"/>
              <a:t>nikada ne poštuje</a:t>
            </a:r>
            <a:r>
              <a:rPr lang="sr-Latn-CS" sz="2400" i="1" smtClean="0"/>
              <a:t>, da li u situaciji kada ne uvaži vašu odluku, doživljavate to kao nepoštovanje.”</a:t>
            </a:r>
          </a:p>
          <a:p>
            <a:pPr eaLnBrk="1" hangingPunct="1"/>
            <a:r>
              <a:rPr lang="hr-HR" sz="2400" i="1" smtClean="0"/>
              <a:t>“On mi </a:t>
            </a:r>
            <a:r>
              <a:rPr lang="hr-HR" sz="2400" i="1" u="sng" smtClean="0"/>
              <a:t>nikada</a:t>
            </a:r>
            <a:r>
              <a:rPr lang="hr-HR" sz="2400" i="1" smtClean="0"/>
              <a:t> ne pokazuje pažnju...”</a:t>
            </a:r>
          </a:p>
          <a:p>
            <a:pPr eaLnBrk="1" hangingPunct="1"/>
            <a:r>
              <a:rPr lang="hr-HR" sz="2400" i="1" smtClean="0"/>
              <a:t>“On je toliko </a:t>
            </a:r>
            <a:r>
              <a:rPr lang="hr-HR" sz="2400" i="1" u="sng" smtClean="0"/>
              <a:t>lenj</a:t>
            </a:r>
            <a:r>
              <a:rPr lang="hr-HR" sz="2400" i="1" smtClean="0"/>
              <a:t>, ništa ne uči..... “</a:t>
            </a:r>
            <a:endParaRPr lang="sr-Latn-CS" sz="2400" i="1" smtClean="0"/>
          </a:p>
          <a:p>
            <a:pPr eaLnBrk="1" hangingPunct="1"/>
            <a:endParaRPr lang="en-US" sz="2400" smtClean="0"/>
          </a:p>
        </p:txBody>
      </p:sp>
      <p:pic>
        <p:nvPicPr>
          <p:cNvPr id="4" name="~PP905.WAV">
            <a:hlinkClick r:id="" action="ppaction://media"/>
          </p:cNvPr>
          <p:cNvPicPr>
            <a:picLocks noRot="1" noChangeAspect="1"/>
          </p:cNvPicPr>
          <p:nvPr>
            <a:wavAudioFile r:embed="rId1" name="~PP905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9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285750"/>
            <a:ext cx="8534400" cy="7858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r-Latn-CS" sz="3600" b="1" dirty="0" smtClean="0">
                <a:latin typeface="Arial" charset="0"/>
                <a:cs typeface="Arial" charset="0"/>
              </a:rPr>
              <a:t>Ja-govor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28625" y="1700213"/>
            <a:ext cx="8247063" cy="46815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sr-Latn-CS" sz="28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400" smtClean="0">
                <a:cs typeface="Arial" charset="0"/>
              </a:rPr>
              <a:t>Način izražavanja ličnih zahteva i očekivanja u nekonfliktnoj formi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400" b="1" smtClean="0">
                <a:cs typeface="Arial" charset="0"/>
              </a:rPr>
              <a:t>Opservacija </a:t>
            </a:r>
            <a:r>
              <a:rPr lang="sr-Latn-CS" sz="2400" smtClean="0">
                <a:cs typeface="Arial" charset="0"/>
              </a:rPr>
              <a:t>ponašanja- bez interpretacije, evaluacije, generalizacije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400" b="1" smtClean="0">
                <a:cs typeface="Arial" charset="0"/>
              </a:rPr>
              <a:t>Osećanja </a:t>
            </a:r>
            <a:r>
              <a:rPr lang="sr-Latn-CS" sz="2400" smtClean="0">
                <a:cs typeface="Arial" charset="0"/>
              </a:rPr>
              <a:t>u vezi ponašanja- lično otvaranje, informacija, ne mišljenje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400" b="1" smtClean="0">
                <a:cs typeface="Arial" charset="0"/>
              </a:rPr>
              <a:t>Potrebe, želje- </a:t>
            </a:r>
            <a:r>
              <a:rPr lang="sr-Latn-CS" sz="2400" smtClean="0">
                <a:cs typeface="Arial" charset="0"/>
              </a:rPr>
              <a:t>koje dovde do osećanja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400" b="1" smtClean="0">
                <a:cs typeface="Arial" charset="0"/>
              </a:rPr>
              <a:t>Zahtev</a:t>
            </a:r>
            <a:r>
              <a:rPr lang="sr-Latn-CS" sz="2400" smtClean="0">
                <a:cs typeface="Arial" charset="0"/>
              </a:rPr>
              <a:t>-  konkretne akcije u cilju zadovoljenja potreba- bez molećivosti i pritiska</a:t>
            </a:r>
          </a:p>
          <a:p>
            <a:pPr eaLnBrk="1" hangingPunct="1">
              <a:lnSpc>
                <a:spcPct val="90000"/>
              </a:lnSpc>
            </a:pPr>
            <a:endParaRPr lang="sr-Latn-CS" sz="2800" smtClean="0"/>
          </a:p>
        </p:txBody>
      </p:sp>
      <p:pic>
        <p:nvPicPr>
          <p:cNvPr id="5" name="~PP2759.WAV">
            <a:hlinkClick r:id="" action="ppaction://media"/>
          </p:cNvPr>
          <p:cNvPicPr>
            <a:picLocks noRot="1" noChangeAspect="1"/>
          </p:cNvPicPr>
          <p:nvPr>
            <a:wavAudioFile r:embed="rId1" name="~PP275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9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dirty="0" smtClean="0"/>
              <a:t>IZVORI KONFLIKATA</a:t>
            </a:r>
            <a:endParaRPr lang="en-US" dirty="0"/>
          </a:p>
        </p:txBody>
      </p:sp>
      <p:sp>
        <p:nvSpPr>
          <p:cNvPr id="14339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28775"/>
            <a:ext cx="8374063" cy="4470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mtClean="0"/>
              <a:t>KOMUNIKACIJSKI NESPORAZUM- adekvatno prenošenje poruke- aktivno slušanje, parafraziranje, sumiranje, postavljanje pitanja</a:t>
            </a:r>
          </a:p>
          <a:p>
            <a:pPr>
              <a:spcAft>
                <a:spcPts val="1200"/>
              </a:spcAft>
            </a:pPr>
            <a:r>
              <a:rPr lang="en-US" smtClean="0"/>
              <a:t>SUPROTSTAVLJENI INTERESI, STAVOVI, VRENOSTI- odsustvo veština komunikacije i pregovaranja- fidbek, ja govor, </a:t>
            </a:r>
          </a:p>
          <a:p>
            <a:pPr>
              <a:spcAft>
                <a:spcPts val="1200"/>
              </a:spcAft>
            </a:pPr>
            <a:r>
              <a:rPr lang="en-US" smtClean="0"/>
              <a:t>KONFLIKTI ODNOSA- nepoverenje, otpori, strepnja, ličnost i prethodno iskustvo- motivacija i destruktivni ciljevi- izgradnja poverenja</a:t>
            </a:r>
          </a:p>
        </p:txBody>
      </p:sp>
      <p:pic>
        <p:nvPicPr>
          <p:cNvPr id="6" name="~PP1965.WAV">
            <a:hlinkClick r:id="" action="ppaction://media"/>
          </p:cNvPr>
          <p:cNvPicPr>
            <a:picLocks noRot="1" noChangeAspect="1"/>
          </p:cNvPicPr>
          <p:nvPr>
            <a:wavAudioFile r:embed="rId1" name="~PP1965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6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z="3600" b="1" smtClean="0">
                <a:latin typeface="Arial" charset="0"/>
              </a:rPr>
              <a:t>Ja - govor</a:t>
            </a:r>
            <a:endParaRPr lang="en-US" sz="3600" b="1" smtClean="0">
              <a:latin typeface="Arial" charset="0"/>
            </a:endParaRPr>
          </a:p>
        </p:txBody>
      </p:sp>
      <p:sp>
        <p:nvSpPr>
          <p:cNvPr id="32771" name="Rectangle 3"/>
          <p:cNvSpPr>
            <a:spLocks noGrp="1"/>
          </p:cNvSpPr>
          <p:nvPr>
            <p:ph type="body" idx="4294967295"/>
          </p:nvPr>
        </p:nvSpPr>
        <p:spPr>
          <a:xfrm>
            <a:off x="301625" y="1557338"/>
            <a:ext cx="8534400" cy="48244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r-Latn-CS" smtClean="0">
                <a:latin typeface="Arial" charset="0"/>
              </a:rPr>
              <a:t>1. deo: </a:t>
            </a:r>
            <a:r>
              <a:rPr lang="sr-Latn-CS" b="1" smtClean="0">
                <a:latin typeface="Arial" charset="0"/>
              </a:rPr>
              <a:t>govorimo o postupku druge osobe </a:t>
            </a:r>
            <a:r>
              <a:rPr lang="sr-Latn-CS" smtClean="0">
                <a:latin typeface="Arial" charset="0"/>
              </a:rPr>
              <a:t>ili dajemo neutralan opis situacije bez vrednovanja i ocenjivanja “Kada vidim (čujem) da....”</a:t>
            </a:r>
          </a:p>
          <a:p>
            <a:pPr>
              <a:spcAft>
                <a:spcPts val="1200"/>
              </a:spcAft>
            </a:pPr>
            <a:r>
              <a:rPr lang="sr-Latn-CS" smtClean="0">
                <a:latin typeface="Arial" charset="0"/>
              </a:rPr>
              <a:t>2. deo: govorimo </a:t>
            </a:r>
            <a:r>
              <a:rPr lang="sr-Latn-CS" b="1" smtClean="0">
                <a:latin typeface="Arial" charset="0"/>
              </a:rPr>
              <a:t>o svojoj reakciji</a:t>
            </a:r>
            <a:r>
              <a:rPr lang="sr-Latn-CS" smtClean="0">
                <a:latin typeface="Arial" charset="0"/>
              </a:rPr>
              <a:t>, bez samooptuživanja, pravdanja, “osećam</a:t>
            </a:r>
            <a:r>
              <a:rPr lang="en-US" smtClean="0">
                <a:latin typeface="Arial" charset="0"/>
              </a:rPr>
              <a:t> se</a:t>
            </a:r>
            <a:r>
              <a:rPr lang="sr-Latn-CS" smtClean="0">
                <a:latin typeface="Arial" charset="0"/>
              </a:rPr>
              <a:t>...</a:t>
            </a:r>
            <a:r>
              <a:rPr lang="en-US" smtClean="0">
                <a:latin typeface="Arial" charset="0"/>
              </a:rPr>
              <a:t>kao da</a:t>
            </a:r>
            <a:r>
              <a:rPr lang="sr-Latn-CS" smtClean="0">
                <a:latin typeface="Arial" charset="0"/>
              </a:rPr>
              <a:t>”</a:t>
            </a:r>
          </a:p>
          <a:p>
            <a:pPr>
              <a:spcAft>
                <a:spcPts val="1200"/>
              </a:spcAft>
            </a:pPr>
            <a:r>
              <a:rPr lang="sr-Latn-CS" smtClean="0">
                <a:latin typeface="Arial" charset="0"/>
              </a:rPr>
              <a:t>3. deo: govorimo </a:t>
            </a:r>
            <a:r>
              <a:rPr lang="sr-Latn-CS" b="1" smtClean="0">
                <a:latin typeface="Arial" charset="0"/>
              </a:rPr>
              <a:t>o svojoj potrebi</a:t>
            </a:r>
            <a:r>
              <a:rPr lang="sr-Latn-CS" smtClean="0">
                <a:latin typeface="Arial" charset="0"/>
              </a:rPr>
              <a:t>, “imam potrebu..” </a:t>
            </a:r>
          </a:p>
          <a:p>
            <a:pPr>
              <a:spcAft>
                <a:spcPts val="1200"/>
              </a:spcAft>
            </a:pPr>
            <a:r>
              <a:rPr lang="sr-Latn-CS" smtClean="0">
                <a:latin typeface="Arial" charset="0"/>
              </a:rPr>
              <a:t>4. deo: govorimo </a:t>
            </a:r>
            <a:r>
              <a:rPr lang="sr-Latn-CS" b="1" smtClean="0">
                <a:latin typeface="Arial" charset="0"/>
              </a:rPr>
              <a:t>o željenom ishodu</a:t>
            </a:r>
            <a:r>
              <a:rPr lang="sr-Latn-CS" smtClean="0">
                <a:latin typeface="Arial" charset="0"/>
              </a:rPr>
              <a:t>, bez naredbi, zahteva i sl. “želela bih da ...” ili</a:t>
            </a:r>
            <a:r>
              <a:rPr lang="en-US" smtClean="0">
                <a:latin typeface="Arial" charset="0"/>
              </a:rPr>
              <a:t> </a:t>
            </a:r>
            <a:r>
              <a:rPr lang="sr-Latn-CS" smtClean="0">
                <a:latin typeface="Arial" charset="0"/>
              </a:rPr>
              <a:t>”voleo bih da...”</a:t>
            </a:r>
            <a:endParaRPr lang="en-US" smtClean="0">
              <a:latin typeface="Arial" charset="0"/>
            </a:endParaRPr>
          </a:p>
        </p:txBody>
      </p:sp>
      <p:pic>
        <p:nvPicPr>
          <p:cNvPr id="4" name="~PP1449.WAV">
            <a:hlinkClick r:id="" action="ppaction://media"/>
          </p:cNvPr>
          <p:cNvPicPr>
            <a:picLocks noRot="1" noChangeAspect="1"/>
          </p:cNvPicPr>
          <p:nvPr>
            <a:wavAudioFile r:embed="rId1" name="~PP144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4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228600"/>
            <a:ext cx="8534400" cy="771525"/>
          </a:xfrm>
        </p:spPr>
        <p:txBody>
          <a:bodyPr/>
          <a:lstStyle/>
          <a:p>
            <a:pPr eaLnBrk="1" hangingPunct="1"/>
            <a:r>
              <a:rPr lang="sr-Latn-CS" sz="3600" b="1" smtClean="0">
                <a:latin typeface="Arial" charset="0"/>
                <a:cs typeface="Arial" charset="0"/>
              </a:rPr>
              <a:t>Ja-govor</a:t>
            </a:r>
            <a:endParaRPr lang="sr-Latn-CS" sz="2800" b="1" smtClean="0">
              <a:latin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800" b="1" smtClean="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800" b="1" smtClean="0">
                <a:latin typeface="Arial" charset="0"/>
                <a:cs typeface="Arial" charset="0"/>
              </a:rPr>
              <a:t>   Zahtev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r-Latn-CS" sz="2400" b="1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800" smtClean="0">
                <a:latin typeface="Arial" charset="0"/>
                <a:cs typeface="Arial" charset="0"/>
              </a:rPr>
              <a:t>Izražen jezikom pozitivne akcije (ne šta ne želim)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800" smtClean="0">
                <a:latin typeface="Arial" charset="0"/>
                <a:cs typeface="Arial" charset="0"/>
              </a:rPr>
              <a:t>Formulisan sada i ovde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800" smtClean="0">
                <a:latin typeface="Arial" charset="0"/>
                <a:cs typeface="Arial" charset="0"/>
              </a:rPr>
              <a:t>Afirmativan- zadovoljava lične, ne ugrožava tuđe potrebe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r>
              <a:rPr lang="sr-Latn-CS" sz="2800" smtClean="0">
                <a:latin typeface="Arial" charset="0"/>
                <a:cs typeface="Arial" charset="0"/>
              </a:rPr>
              <a:t>Konkretan- specifično ponašanje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</a:pPr>
            <a:endParaRPr lang="sr-Latn-CS" sz="2800" smtClean="0"/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sr-Latn-CS" sz="2800" smtClean="0"/>
          </a:p>
        </p:txBody>
      </p:sp>
      <p:pic>
        <p:nvPicPr>
          <p:cNvPr id="4" name="~PP3332.WAV">
            <a:hlinkClick r:id="" action="ppaction://media"/>
          </p:cNvPr>
          <p:cNvPicPr>
            <a:picLocks noRot="1" noChangeAspect="1"/>
          </p:cNvPicPr>
          <p:nvPr>
            <a:wavAudioFile r:embed="rId1" name="~PP333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z="3700" smtClean="0"/>
              <a:t/>
            </a:r>
            <a:br>
              <a:rPr lang="sr-Latn-CS" sz="3700" smtClean="0"/>
            </a:br>
            <a:r>
              <a:rPr lang="sr-Latn-CS" sz="3700" smtClean="0"/>
              <a:t> </a:t>
            </a:r>
            <a:r>
              <a:rPr lang="sr-Latn-CS" sz="3600" b="1" smtClean="0">
                <a:latin typeface="Arial" charset="0"/>
                <a:cs typeface="Arial" charset="0"/>
              </a:rPr>
              <a:t>Ti poruke</a:t>
            </a:r>
            <a:endParaRPr lang="en-US" sz="3600" b="1" smtClean="0">
              <a:latin typeface="Arial" charset="0"/>
              <a:cs typeface="Arial" charset="0"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type="body" idx="4294967295"/>
          </p:nvPr>
        </p:nvSpPr>
        <p:spPr>
          <a:xfrm>
            <a:off x="714375" y="1714500"/>
            <a:ext cx="8121650" cy="4929188"/>
          </a:xfrm>
        </p:spPr>
        <p:txBody>
          <a:bodyPr/>
          <a:lstStyle/>
          <a:p>
            <a:r>
              <a:rPr lang="sr-Latn-CS" b="1" smtClean="0">
                <a:latin typeface="Arial" charset="0"/>
              </a:rPr>
              <a:t>Ti poruke </a:t>
            </a:r>
            <a:r>
              <a:rPr lang="sr-Latn-CS" smtClean="0">
                <a:latin typeface="Arial" charset="0"/>
              </a:rPr>
              <a:t>vode nerazumevanju i sukobima, uvek se odnose na drugu osobu/grupu- nude rešenja, etiketiraju, omalovažavaju</a:t>
            </a:r>
          </a:p>
          <a:p>
            <a:endParaRPr lang="sr-Latn-CS" smtClean="0">
              <a:latin typeface="Arial" charset="0"/>
            </a:endParaRPr>
          </a:p>
          <a:p>
            <a:pPr>
              <a:buFont typeface="Wingdings 2" pitchFamily="18" charset="2"/>
              <a:buNone/>
            </a:pPr>
            <a:r>
              <a:rPr lang="sr-Latn-CS" b="1" smtClean="0">
                <a:latin typeface="Arial" charset="0"/>
              </a:rPr>
              <a:t>Primeri </a:t>
            </a:r>
            <a:r>
              <a:rPr lang="sr-Latn-CS" smtClean="0">
                <a:latin typeface="Arial" charset="0"/>
              </a:rPr>
              <a:t>:</a:t>
            </a:r>
          </a:p>
          <a:p>
            <a:r>
              <a:rPr lang="sr-Latn-CS" i="1" smtClean="0">
                <a:latin typeface="Arial" charset="0"/>
              </a:rPr>
              <a:t>Ti nikada ne misliš na mene</a:t>
            </a:r>
          </a:p>
          <a:p>
            <a:r>
              <a:rPr lang="sr-Latn-CS" i="1" smtClean="0">
                <a:latin typeface="Arial" charset="0"/>
              </a:rPr>
              <a:t>Kako me nerviraš </a:t>
            </a:r>
          </a:p>
          <a:p>
            <a:r>
              <a:rPr lang="sr-Latn-CS" i="1" smtClean="0">
                <a:latin typeface="Arial" charset="0"/>
              </a:rPr>
              <a:t>Što me gnjaviš, sada kada nešto  radim</a:t>
            </a:r>
          </a:p>
          <a:p>
            <a:r>
              <a:rPr lang="sr-Latn-CS" i="1" smtClean="0">
                <a:latin typeface="Arial" charset="0"/>
              </a:rPr>
              <a:t>Što si dosadan, neuredan, sebičan...</a:t>
            </a:r>
          </a:p>
        </p:txBody>
      </p:sp>
      <p:pic>
        <p:nvPicPr>
          <p:cNvPr id="5" name="~PP2051.WAV">
            <a:hlinkClick r:id="" action="ppaction://media"/>
          </p:cNvPr>
          <p:cNvPicPr>
            <a:picLocks noRot="1" noChangeAspect="1"/>
          </p:cNvPicPr>
          <p:nvPr>
            <a:wavAudioFile r:embed="rId1" name="~PP2051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7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mtClean="0">
                <a:latin typeface="Arial" charset="0"/>
              </a:rPr>
              <a:t>Primeri Ja - govora</a:t>
            </a:r>
            <a:endParaRPr lang="en-US" smtClean="0">
              <a:latin typeface="Arial" charset="0"/>
            </a:endParaRPr>
          </a:p>
        </p:txBody>
      </p:sp>
      <p:sp>
        <p:nvSpPr>
          <p:cNvPr id="35843" name="Rectangle 3"/>
          <p:cNvSpPr>
            <a:spLocks noGrp="1"/>
          </p:cNvSpPr>
          <p:nvPr>
            <p:ph type="body" idx="4294967295"/>
          </p:nvPr>
        </p:nvSpPr>
        <p:spPr>
          <a:xfrm>
            <a:off x="571500" y="1484313"/>
            <a:ext cx="8264525" cy="50165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hr-HR" sz="2400" b="1" smtClean="0">
                <a:latin typeface="Arial" charset="0"/>
              </a:rPr>
              <a:t>Primeri:</a:t>
            </a:r>
            <a:endParaRPr lang="sr-Latn-CS" sz="2400" b="1" smtClean="0">
              <a:latin typeface="Arial" charset="0"/>
            </a:endParaRPr>
          </a:p>
          <a:p>
            <a:r>
              <a:rPr lang="sr-Latn-CS" sz="2400" smtClean="0">
                <a:latin typeface="Arial" charset="0"/>
              </a:rPr>
              <a:t>“Kada sastanak ne počne u zakazano vreme, to mi smeta jer mi poremeti ostale zakazane obaveze. Volela bih da se dogovorimo koliko ćemo ubuduće čekati članove koji kasne.”</a:t>
            </a:r>
          </a:p>
          <a:p>
            <a:pPr>
              <a:buFont typeface="Wingdings 2" pitchFamily="18" charset="2"/>
              <a:buNone/>
            </a:pPr>
            <a:r>
              <a:rPr lang="hr-HR" sz="2400" b="1" smtClean="0">
                <a:latin typeface="Arial" charset="0"/>
              </a:rPr>
              <a:t>Vežba:</a:t>
            </a:r>
            <a:endParaRPr lang="sr-Latn-CS" sz="2400" b="1" smtClean="0">
              <a:latin typeface="Arial" charset="0"/>
            </a:endParaRPr>
          </a:p>
          <a:p>
            <a:r>
              <a:rPr lang="sr-Latn-CS" sz="2400" smtClean="0">
                <a:latin typeface="Arial" charset="0"/>
              </a:rPr>
              <a:t>“Kada kažeš da te mrzi </a:t>
            </a:r>
            <a:r>
              <a:rPr lang="en-US" sz="2400" smtClean="0">
                <a:latin typeface="Arial" charset="0"/>
              </a:rPr>
              <a:t>da uradiš to i to...</a:t>
            </a:r>
            <a:r>
              <a:rPr lang="sr-Latn-CS" sz="2400" smtClean="0">
                <a:latin typeface="Arial" charset="0"/>
              </a:rPr>
              <a:t>, osećam se...,</a:t>
            </a:r>
          </a:p>
          <a:p>
            <a:pPr>
              <a:buFont typeface="Wingdings 2" pitchFamily="18" charset="2"/>
              <a:buNone/>
            </a:pPr>
            <a:r>
              <a:rPr lang="hr-HR" sz="2400" smtClean="0">
                <a:latin typeface="Arial" charset="0"/>
              </a:rPr>
              <a:t>     jer imam potrebu da..... i volela bih kada bi  ti.........</a:t>
            </a:r>
            <a:endParaRPr lang="sr-Latn-CS" sz="2400" smtClean="0">
              <a:latin typeface="Arial" charset="0"/>
            </a:endParaRPr>
          </a:p>
          <a:p>
            <a:r>
              <a:rPr lang="sr-Latn-CS" sz="2400" smtClean="0">
                <a:latin typeface="Arial" charset="0"/>
              </a:rPr>
              <a:t>“Kada mi na taj način kažeš da uradim </a:t>
            </a:r>
            <a:r>
              <a:rPr lang="en-US" sz="2400" smtClean="0">
                <a:latin typeface="Arial" charset="0"/>
              </a:rPr>
              <a:t>to i to…</a:t>
            </a:r>
            <a:r>
              <a:rPr lang="sr-Latn-CS" sz="2400" smtClean="0">
                <a:latin typeface="Arial" charset="0"/>
              </a:rPr>
              <a:t>, osećam se ...”</a:t>
            </a:r>
          </a:p>
          <a:p>
            <a:r>
              <a:rPr lang="sr-Latn-CS" sz="2400" smtClean="0">
                <a:latin typeface="Arial" charset="0"/>
              </a:rPr>
              <a:t>”Kada me ne zoveš nekoliko dana, osetim se .... jer bih volela da .....”</a:t>
            </a:r>
          </a:p>
          <a:p>
            <a:endParaRPr lang="en-US" sz="2400" smtClean="0">
              <a:latin typeface="Arial" charset="0"/>
            </a:endParaRPr>
          </a:p>
        </p:txBody>
      </p:sp>
      <p:pic>
        <p:nvPicPr>
          <p:cNvPr id="4" name="~PP2743.WAV">
            <a:hlinkClick r:id="" action="ppaction://media"/>
          </p:cNvPr>
          <p:cNvPicPr>
            <a:picLocks noRot="1" noChangeAspect="1"/>
          </p:cNvPicPr>
          <p:nvPr>
            <a:wavAudioFile r:embed="rId1" name="~PP2743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1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1625" y="228600"/>
            <a:ext cx="8534400" cy="91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r-Latn-CS" sz="3600" b="1" smtClean="0">
                <a:latin typeface="Arial" charset="0"/>
                <a:cs typeface="Arial" charset="0"/>
              </a:rPr>
              <a:t>Preokviravanje</a:t>
            </a:r>
            <a:r>
              <a:rPr lang="en-US" sz="3600" smtClean="0">
                <a:latin typeface="Arial" charset="0"/>
                <a:cs typeface="Arial" charset="0"/>
              </a:rPr>
              <a:t> </a:t>
            </a:r>
            <a:r>
              <a:rPr lang="hr-HR" sz="3600" smtClean="0">
                <a:latin typeface="Arial" charset="0"/>
                <a:cs typeface="Arial" charset="0"/>
              </a:rPr>
              <a:t>(Reframing)</a:t>
            </a:r>
            <a:endParaRPr lang="sr-Latn-CS" sz="3600" smtClean="0">
              <a:latin typeface="Arial" charset="0"/>
              <a:cs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01625" y="1527175"/>
            <a:ext cx="8504238" cy="5330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Davanje novog značenja određenom problemu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Intervencija koja problem stavlja u drugi ram</a:t>
            </a:r>
          </a:p>
          <a:p>
            <a:pPr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Veština kojom profesionalac pokušava da ponudi alternativna objašnjenja za ono što se nudi kao teškoća/problem. </a:t>
            </a:r>
            <a:endParaRPr lang="en-US" sz="240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Menjanje načina na koji druga osoba konceptualizuje situaciju, uključujući stavove i ponašanje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Problem se formuliše tako da otvara mogućnosti za kreiranje novih opcija i traganje za integrativnim rešenjem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Korisno za rasprave sa visokom emocionalnom tenzijom u cilju njene neutralizacije, sugeriše drugi ugao gledanja, različite interpretacije</a:t>
            </a:r>
          </a:p>
          <a:p>
            <a:pPr eaLnBrk="1" hangingPunct="1">
              <a:lnSpc>
                <a:spcPct val="80000"/>
              </a:lnSpc>
            </a:pPr>
            <a:endParaRPr lang="sr-Latn-CS" sz="2400" smtClean="0">
              <a:latin typeface="Arial" charset="0"/>
              <a:cs typeface="Arial" charset="0"/>
            </a:endParaRPr>
          </a:p>
        </p:txBody>
      </p:sp>
      <p:pic>
        <p:nvPicPr>
          <p:cNvPr id="4" name="~PP834.WAV">
            <a:hlinkClick r:id="" action="ppaction://media"/>
          </p:cNvPr>
          <p:cNvPicPr>
            <a:picLocks noRot="1" noChangeAspect="1"/>
          </p:cNvPicPr>
          <p:nvPr>
            <a:wavAudioFile r:embed="rId1" name="~PP834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3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534400" cy="785812"/>
          </a:xfrm>
        </p:spPr>
        <p:txBody>
          <a:bodyPr/>
          <a:lstStyle/>
          <a:p>
            <a:r>
              <a:rPr lang="sr-Latn-CS" sz="3600" b="1" smtClean="0">
                <a:latin typeface="Arial" charset="0"/>
                <a:cs typeface="Arial" charset="0"/>
              </a:rPr>
              <a:t>Refremiranje</a:t>
            </a:r>
            <a:endParaRPr lang="en-US" sz="3600" smtClean="0"/>
          </a:p>
        </p:txBody>
      </p:sp>
      <p:sp>
        <p:nvSpPr>
          <p:cNvPr id="37891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557338"/>
            <a:ext cx="8215312" cy="48244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sr-Latn-CS" sz="2300" b="1" smtClean="0">
                <a:latin typeface="Arial" charset="0"/>
                <a:cs typeface="Arial" charset="0"/>
              </a:rPr>
              <a:t>Koraci:</a:t>
            </a:r>
          </a:p>
          <a:p>
            <a:pPr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Iskustvo osobe stavlja se drugi okvir - situacija može da se sagleda i na drugi način i da ima drugačije značenje i utiče na drugačije relacije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Prepoznavanje tuđih osećanja/potreba - “ vidim da ste uznemireni zbog...; ...da vam je veoma stalo do...”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400" smtClean="0">
                <a:latin typeface="Arial" charset="0"/>
                <a:cs typeface="Arial" charset="0"/>
              </a:rPr>
              <a:t>Para</a:t>
            </a:r>
            <a:r>
              <a:rPr lang="sr-Latn-CS" sz="2400" smtClean="0">
                <a:latin typeface="Arial" charset="0"/>
                <a:cs typeface="Arial" charset="0"/>
              </a:rPr>
              <a:t>fraziranje sadržaja poruke uz otklanjanje emocionalnog tona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Proverite razumevanje- “ da li sam dobro razumeo.....”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sr-Latn-CS" sz="2400" smtClean="0">
                <a:latin typeface="Arial" charset="0"/>
                <a:cs typeface="Arial" charset="0"/>
              </a:rPr>
              <a:t>Način za preokviravanje besa, 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000" b="1" u="sng" smtClean="0"/>
          </a:p>
          <a:p>
            <a:endParaRPr lang="en-US" sz="2300" smtClean="0">
              <a:latin typeface="Arial" charset="0"/>
              <a:cs typeface="Arial" charset="0"/>
            </a:endParaRPr>
          </a:p>
        </p:txBody>
      </p:sp>
      <p:pic>
        <p:nvPicPr>
          <p:cNvPr id="4" name="~PP699.WAV">
            <a:hlinkClick r:id="" action="ppaction://media"/>
          </p:cNvPr>
          <p:cNvPicPr>
            <a:picLocks noRot="1" noChangeAspect="1"/>
          </p:cNvPicPr>
          <p:nvPr>
            <a:wavAudioFile r:embed="rId1" name="~PP69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7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915" name="Title 3"/>
          <p:cNvSpPr>
            <a:spLocks noGrp="1"/>
          </p:cNvSpPr>
          <p:nvPr>
            <p:ph type="ctrTitle"/>
          </p:nvPr>
        </p:nvSpPr>
        <p:spPr>
          <a:xfrm>
            <a:off x="107950" y="381000"/>
            <a:ext cx="8856663" cy="1608138"/>
          </a:xfrm>
        </p:spPr>
        <p:txBody>
          <a:bodyPr/>
          <a:lstStyle/>
          <a:p>
            <a:r>
              <a:rPr lang="en-US" sz="3600" smtClean="0"/>
              <a:t>IZGRADNJA SARADNJE, POVERENJA </a:t>
            </a:r>
            <a:br>
              <a:rPr lang="en-US" sz="3600" smtClean="0"/>
            </a:br>
            <a:r>
              <a:rPr lang="en-US" sz="3600" smtClean="0"/>
              <a:t>I PREVAZILAŽENJE OTPORA</a:t>
            </a:r>
          </a:p>
        </p:txBody>
      </p:sp>
      <p:pic>
        <p:nvPicPr>
          <p:cNvPr id="4" name="~PP1402.WAV">
            <a:hlinkClick r:id="" action="ppaction://media"/>
          </p:cNvPr>
          <p:cNvPicPr>
            <a:picLocks noRot="1" noChangeAspect="1"/>
          </p:cNvPicPr>
          <p:nvPr>
            <a:wavAudioFile r:embed="rId1" name="~PP140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676275"/>
          </a:xfrm>
        </p:spPr>
        <p:txBody>
          <a:bodyPr/>
          <a:lstStyle/>
          <a:p>
            <a:pPr>
              <a:defRPr/>
            </a:pPr>
            <a:r>
              <a:rPr lang="sr-Latn-RS" sz="3600" dirty="0" smtClean="0"/>
              <a:t>Uspostavljanje odnosa</a:t>
            </a:r>
            <a:endParaRPr lang="en-US" sz="36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700213"/>
            <a:ext cx="8001000" cy="4537075"/>
          </a:xfrm>
        </p:spPr>
        <p:txBody>
          <a:bodyPr/>
          <a:lstStyle/>
          <a:p>
            <a:pPr>
              <a:defRPr/>
            </a:pPr>
            <a:r>
              <a:rPr lang="sr-Latn-RS" sz="2400" dirty="0" smtClean="0"/>
              <a:t>Uspešan odnos je </a:t>
            </a:r>
            <a:r>
              <a:rPr lang="sr-Latn-RS" sz="2400" b="1" dirty="0" smtClean="0"/>
              <a:t>svrhovit- </a:t>
            </a:r>
            <a:br>
              <a:rPr lang="sr-Latn-RS" sz="2400" b="1" dirty="0" smtClean="0"/>
            </a:br>
            <a:r>
              <a:rPr lang="sr-Latn-RS" sz="2400" dirty="0" smtClean="0"/>
              <a:t>izražava brigu i izaziva promenu</a:t>
            </a:r>
          </a:p>
          <a:p>
            <a:pPr marL="0" indent="0">
              <a:buFont typeface="Wingdings" pitchFamily="2" charset="2"/>
              <a:buNone/>
              <a:defRPr/>
            </a:pPr>
            <a:endParaRPr lang="sr-Latn-RS" sz="2400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sr-Latn-RS" sz="2400" b="1" dirty="0" smtClean="0"/>
              <a:t>Tri ključna elementa</a:t>
            </a:r>
          </a:p>
          <a:p>
            <a:pPr>
              <a:defRPr/>
            </a:pPr>
            <a:r>
              <a:rPr lang="sr-Latn-RS" sz="2400" b="1" dirty="0" smtClean="0"/>
              <a:t>Poštovanje</a:t>
            </a:r>
            <a:r>
              <a:rPr lang="sr-Latn-RS" sz="2400" dirty="0" smtClean="0"/>
              <a:t>- vrednovanje znanja i iskustva klijenta, poštovanje razlika, uvažavanje tuđeg vremena</a:t>
            </a:r>
          </a:p>
          <a:p>
            <a:pPr>
              <a:defRPr/>
            </a:pPr>
            <a:r>
              <a:rPr lang="sr-Latn-RS" sz="2400" b="1" dirty="0" smtClean="0"/>
              <a:t>Primerenost</a:t>
            </a:r>
            <a:r>
              <a:rPr lang="sr-Latn-RS" sz="2400" dirty="0" smtClean="0"/>
              <a:t>-poštovanje pravila, bez „konspiracija“, zauzimanja pozicije „moći“, narušavanja granica,...</a:t>
            </a:r>
          </a:p>
          <a:p>
            <a:pPr>
              <a:defRPr/>
            </a:pPr>
            <a:r>
              <a:rPr lang="sr-Latn-RS" sz="2400" b="1" dirty="0" smtClean="0"/>
              <a:t>Transparentnost</a:t>
            </a:r>
            <a:r>
              <a:rPr lang="sr-Latn-RS" sz="2400" dirty="0" smtClean="0"/>
              <a:t>- jasna svrha rada, uloga, ograničenje poverljivosti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~PP1461.WAV">
            <a:hlinkClick r:id="" action="ppaction://media"/>
          </p:cNvPr>
          <p:cNvPicPr>
            <a:picLocks noRot="1" noChangeAspect="1"/>
          </p:cNvPicPr>
          <p:nvPr>
            <a:wavAudioFile r:embed="rId1" name="~PP1461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7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dirty="0" smtClean="0"/>
              <a:t>STEPENI SARADNJE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662988" cy="53308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sr-Latn-RS" dirty="0" smtClean="0"/>
              <a:t>                    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dirty="0" smtClean="0"/>
              <a:t>              otpor</a:t>
            </a:r>
          </a:p>
          <a:p>
            <a:pPr marL="0" indent="0">
              <a:buFont typeface="Wingdings 2" pitchFamily="18" charset="2"/>
              <a:buNone/>
              <a:defRPr/>
            </a:pPr>
            <a:endParaRPr lang="sr-Latn-RS" dirty="0"/>
          </a:p>
          <a:p>
            <a:pPr marL="0" indent="0">
              <a:buFont typeface="Wingdings 2" pitchFamily="18" charset="2"/>
              <a:buNone/>
              <a:defRPr/>
            </a:pPr>
            <a:endParaRPr lang="sr-Latn-RS" dirty="0" smtClean="0"/>
          </a:p>
          <a:p>
            <a:pPr marL="0" indent="0">
              <a:buFont typeface="Wingdings 2" pitchFamily="18" charset="2"/>
              <a:buNone/>
              <a:defRPr/>
            </a:pPr>
            <a:endParaRPr lang="sr-Latn-RS" dirty="0"/>
          </a:p>
          <a:p>
            <a:pPr marL="0" indent="0">
              <a:buFont typeface="Wingdings 2" pitchFamily="18" charset="2"/>
              <a:buNone/>
              <a:defRPr/>
            </a:pPr>
            <a:endParaRPr lang="sr-Latn-RS" sz="2000" dirty="0" smtClean="0"/>
          </a:p>
          <a:p>
            <a:pPr>
              <a:defRPr/>
            </a:pPr>
            <a:r>
              <a:rPr lang="sr-Latn-RS" sz="2000" dirty="0" smtClean="0"/>
              <a:t>Susret 2 osobe sa po 2 Selfa- privatnog i javnog/profesionalnog</a:t>
            </a:r>
          </a:p>
          <a:p>
            <a:pPr>
              <a:defRPr/>
            </a:pPr>
            <a:r>
              <a:rPr lang="sr-Latn-RS" sz="2000" dirty="0" smtClean="0"/>
              <a:t>Otpor jedne strane izaziva otpor druge strane</a:t>
            </a:r>
          </a:p>
          <a:p>
            <a:pPr>
              <a:defRPr/>
            </a:pPr>
            <a:r>
              <a:rPr lang="sr-Latn-RS" sz="2000" dirty="0" smtClean="0"/>
              <a:t>Otpori klijenata- rezultat ponašanja profesionalca- </a:t>
            </a:r>
            <a:r>
              <a:rPr lang="sr-Latn-RS" sz="2000" u="sng" dirty="0" smtClean="0"/>
              <a:t>mogu biti u pravu</a:t>
            </a:r>
            <a:r>
              <a:rPr lang="sr-Latn-RS" sz="2000" dirty="0" smtClean="0"/>
              <a:t>!</a:t>
            </a:r>
          </a:p>
          <a:p>
            <a:pPr>
              <a:defRPr/>
            </a:pPr>
            <a:r>
              <a:rPr lang="sr-Latn-RS" sz="2000" dirty="0" smtClean="0"/>
              <a:t>Razumeti izvore (potrebe, brige), ne automatski „optužiti“ za nesaradnju- autorefleksija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sr-Latn-RS" sz="2000" dirty="0" smtClean="0"/>
              <a:t>                                                     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16013" y="1557338"/>
          <a:ext cx="6408737" cy="2506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246"/>
                <a:gridCol w="2136246"/>
                <a:gridCol w="2136246"/>
              </a:tblGrid>
              <a:tr h="768853"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PARTNERSTVO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NEVOLJNOST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OTPOR</a:t>
                      </a:r>
                    </a:p>
                    <a:p>
                      <a:endParaRPr lang="en-US" sz="1800" dirty="0"/>
                    </a:p>
                  </a:txBody>
                  <a:tcPr marT="45709" marB="45709"/>
                </a:tc>
              </a:tr>
              <a:tr h="1737809">
                <a:tc>
                  <a:txBody>
                    <a:bodyPr/>
                    <a:lstStyle/>
                    <a:p>
                      <a:r>
                        <a:rPr lang="sr-Latn-RS" sz="1800" dirty="0" smtClean="0"/>
                        <a:t>kooperativnost </a:t>
                      </a:r>
                    </a:p>
                    <a:p>
                      <a:r>
                        <a:rPr lang="sr-Latn-RS" sz="1800" dirty="0" smtClean="0"/>
                        <a:t>angažovanje</a:t>
                      </a:r>
                    </a:p>
                    <a:p>
                      <a:r>
                        <a:rPr lang="sr-Latn-RS" sz="1800" dirty="0" smtClean="0"/>
                        <a:t>posvećenost</a:t>
                      </a:r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pasivnost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da, ali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slaba</a:t>
                      </a:r>
                      <a:r>
                        <a:rPr lang="sr-Latn-RS" sz="1800" baseline="0" dirty="0" smtClean="0"/>
                        <a:t> promena</a:t>
                      </a:r>
                      <a:endParaRPr lang="sr-Latn-RS" sz="1800" dirty="0" smtClean="0"/>
                    </a:p>
                    <a:p>
                      <a:endParaRPr lang="en-US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aktivno suprotstavljanje, laganje, manipulacija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800" dirty="0" smtClean="0"/>
                        <a:t>prekid saradnje</a:t>
                      </a:r>
                    </a:p>
                    <a:p>
                      <a:endParaRPr lang="en-US" sz="1800" dirty="0"/>
                    </a:p>
                  </a:txBody>
                  <a:tcPr marT="45709" marB="45709"/>
                </a:tc>
              </a:tr>
            </a:tbl>
          </a:graphicData>
        </a:graphic>
      </p:graphicFrame>
      <p:pic>
        <p:nvPicPr>
          <p:cNvPr id="6" name="~PP1967.WAV">
            <a:hlinkClick r:id="" action="ppaction://media"/>
          </p:cNvPr>
          <p:cNvPicPr>
            <a:picLocks noRot="1" noChangeAspect="1"/>
          </p:cNvPicPr>
          <p:nvPr>
            <a:wavAudioFile r:embed="rId1" name="~PP1967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32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dirty="0"/>
              <a:t>IZVORI NEPOVERENJA I OTPORA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28775"/>
            <a:ext cx="8504238" cy="49688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smtClean="0"/>
              <a:t>Dobrovoljnost/prisila</a:t>
            </a:r>
            <a:r>
              <a:rPr lang="en-US" sz="2400" smtClean="0"/>
              <a:t>- otvorenost, transparentnost, deljenje perspektive, otvorenost za pitanja</a:t>
            </a:r>
          </a:p>
          <a:p>
            <a:pPr>
              <a:spcAft>
                <a:spcPts val="600"/>
              </a:spcAft>
            </a:pPr>
            <a:r>
              <a:rPr lang="en-US" sz="2400" b="1" smtClean="0"/>
              <a:t>Motivacija</a:t>
            </a:r>
            <a:r>
              <a:rPr lang="en-US" sz="2400" smtClean="0"/>
              <a:t>- stepen uvida i želje za promenom; motivacija profesionalca</a:t>
            </a:r>
          </a:p>
          <a:p>
            <a:pPr>
              <a:spcAft>
                <a:spcPts val="600"/>
              </a:spcAft>
            </a:pPr>
            <a:r>
              <a:rPr lang="en-US" sz="2400" b="1" smtClean="0"/>
              <a:t>Dinamika moći- </a:t>
            </a:r>
            <a:r>
              <a:rPr lang="en-US" sz="2400" smtClean="0"/>
              <a:t>institucionalna i lična moć- autoritarnost/autoritet</a:t>
            </a:r>
          </a:p>
          <a:p>
            <a:pPr>
              <a:spcAft>
                <a:spcPts val="600"/>
              </a:spcAft>
            </a:pPr>
            <a:r>
              <a:rPr lang="en-US" sz="2400" b="1" smtClean="0"/>
              <a:t>Komunikacijski stil</a:t>
            </a:r>
            <a:r>
              <a:rPr lang="en-US" sz="2400" smtClean="0"/>
              <a:t>- ponašanje obe strane</a:t>
            </a:r>
          </a:p>
          <a:p>
            <a:pPr>
              <a:spcAft>
                <a:spcPts val="600"/>
              </a:spcAft>
            </a:pPr>
            <a:r>
              <a:rPr lang="en-US" sz="2400" b="1" smtClean="0"/>
              <a:t>Greške u proceni- </a:t>
            </a:r>
            <a:r>
              <a:rPr lang="en-US" sz="2400" smtClean="0"/>
              <a:t>neprepoznati rizici (falš -), pogrešno prepoznati rizici (falš +)- potreba za procenom snaga i teškoća!</a:t>
            </a:r>
          </a:p>
        </p:txBody>
      </p:sp>
      <p:pic>
        <p:nvPicPr>
          <p:cNvPr id="5" name="~PP3912.WAV">
            <a:hlinkClick r:id="" action="ppaction://media"/>
          </p:cNvPr>
          <p:cNvPicPr>
            <a:picLocks noRot="1" noChangeAspect="1"/>
          </p:cNvPicPr>
          <p:nvPr>
            <a:wavAudioFile r:embed="rId1" name="~PP3912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7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CS" dirty="0" smtClean="0"/>
              <a:t>KONFLIKT</a:t>
            </a:r>
            <a:r>
              <a:rPr lang="sr-Latn-RS" dirty="0"/>
              <a:t>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sr-Latn-CS" sz="2400" dirty="0" smtClean="0"/>
              <a:t>Konflikt je sukob interesa, vrednosti, akcija (De Bono)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sr-Latn-CS" sz="2400" dirty="0" smtClean="0"/>
              <a:t>Borba vrednosti i nastojanje da se nedostajući status, moć ili sredstva dostignu (C.Lowes)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sr-Latn-CS" sz="2400" dirty="0" smtClean="0"/>
              <a:t>Opažena divergencija interesa ili verovanja starna u sukobu da se njihove aspiracije ne mogu zadovoljiti simultano (Rubin, Pruitt)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sr-Latn-CS" sz="2400" dirty="0" smtClean="0"/>
              <a:t>Konflikt postoji kada se pojave inkopatibilne aktivnosti (M.Deutch)</a:t>
            </a:r>
          </a:p>
          <a:p>
            <a:pPr marL="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sr-Latn-CS" dirty="0" smtClean="0"/>
              <a:t>                        ASOCIJACIJE NA  REČ KONFLIKT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" name="~PP3046.WAV">
            <a:hlinkClick r:id="" action="ppaction://media"/>
          </p:cNvPr>
          <p:cNvPicPr>
            <a:picLocks noRot="1" noChangeAspect="1"/>
          </p:cNvPicPr>
          <p:nvPr>
            <a:wavAudioFile r:embed="rId1" name="~PP3046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6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0"/>
            <a:ext cx="8534400" cy="1268413"/>
          </a:xfrm>
        </p:spPr>
        <p:txBody>
          <a:bodyPr/>
          <a:lstStyle/>
          <a:p>
            <a:pPr eaLnBrk="1" hangingPunct="1">
              <a:defRPr/>
            </a:pPr>
            <a:r>
              <a:rPr lang="sr-Latn-CS" sz="3600" dirty="0" smtClean="0">
                <a:latin typeface="Arial" charset="0"/>
              </a:rPr>
              <a:t>Prepreke za i</a:t>
            </a:r>
            <a:r>
              <a:rPr lang="it-IT" sz="3600" dirty="0" smtClean="0">
                <a:latin typeface="Arial" charset="0"/>
              </a:rPr>
              <a:t>zgra</a:t>
            </a:r>
            <a:r>
              <a:rPr lang="sr-Latn-CS" sz="3600" dirty="0" smtClean="0">
                <a:latin typeface="Arial" charset="0"/>
              </a:rPr>
              <a:t>dnju</a:t>
            </a:r>
            <a:r>
              <a:rPr lang="it-IT" sz="3600" dirty="0" smtClean="0">
                <a:latin typeface="Arial" charset="0"/>
              </a:rPr>
              <a:t> </a:t>
            </a:r>
            <a:r>
              <a:rPr lang="sr-Latn-CS" sz="3600" dirty="0" smtClean="0">
                <a:latin typeface="Arial" charset="0"/>
              </a:rPr>
              <a:t/>
            </a:r>
            <a:br>
              <a:rPr lang="sr-Latn-CS" sz="3600" dirty="0" smtClean="0">
                <a:latin typeface="Arial" charset="0"/>
              </a:rPr>
            </a:br>
            <a:r>
              <a:rPr lang="it-IT" sz="3600" dirty="0" smtClean="0">
                <a:latin typeface="Arial" charset="0"/>
              </a:rPr>
              <a:t>poverenja i saradnje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1625" y="1700213"/>
            <a:ext cx="8504238" cy="4398962"/>
          </a:xfrm>
        </p:spPr>
        <p:txBody>
          <a:bodyPr/>
          <a:lstStyle/>
          <a:p>
            <a:pPr marL="533400" indent="-53340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b="1" dirty="0" smtClean="0">
                <a:latin typeface="+mj-lt"/>
              </a:rPr>
              <a:t>Jake </a:t>
            </a:r>
            <a:r>
              <a:rPr lang="en-US" sz="2400" b="1" dirty="0" err="1" smtClean="0">
                <a:latin typeface="+mj-lt"/>
              </a:rPr>
              <a:t>emocije</a:t>
            </a:r>
            <a:r>
              <a:rPr lang="sr-Latn-CS" sz="2400" b="1" dirty="0" smtClean="0">
                <a:latin typeface="+mj-lt"/>
              </a:rPr>
              <a:t> </a:t>
            </a:r>
            <a:r>
              <a:rPr lang="sr-Latn-CS" sz="2400" dirty="0" smtClean="0">
                <a:latin typeface="+mj-lt"/>
              </a:rPr>
              <a:t>– neutralisati negativna i podsticati pozitivna osećanja - aktivno slušanje, ventiliranje i kontrola ispoljavanja emocija i uklanjanja uzroka emocija zadovoljavanjem potreba, uvažavanjem</a:t>
            </a:r>
          </a:p>
          <a:p>
            <a:pPr marL="533400" indent="-53340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2400" b="1" dirty="0" err="1" smtClean="0">
                <a:latin typeface="+mj-lt"/>
              </a:rPr>
              <a:t>Stereotipi</a:t>
            </a:r>
            <a:r>
              <a:rPr lang="en-US" sz="2400" b="1" dirty="0" smtClean="0">
                <a:latin typeface="+mj-lt"/>
              </a:rPr>
              <a:t> i </a:t>
            </a:r>
            <a:r>
              <a:rPr lang="en-US" sz="2400" b="1" dirty="0" err="1" smtClean="0">
                <a:latin typeface="+mj-lt"/>
              </a:rPr>
              <a:t>mispercepcije</a:t>
            </a:r>
            <a:r>
              <a:rPr lang="sr-Latn-CS" sz="2400" b="1" dirty="0" smtClean="0">
                <a:latin typeface="+mj-lt"/>
              </a:rPr>
              <a:t> </a:t>
            </a:r>
            <a:r>
              <a:rPr lang="sr-Latn-CS" sz="2400" dirty="0" smtClean="0">
                <a:latin typeface="+mj-lt"/>
              </a:rPr>
              <a:t>–proveravanje pretpostavki, izazvati preispitivanje, umesto razuveravanja</a:t>
            </a:r>
          </a:p>
          <a:p>
            <a:pPr marL="533400" indent="-53340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sr-Latn-CS" sz="2400" b="1" dirty="0" smtClean="0">
                <a:latin typeface="+mj-lt"/>
              </a:rPr>
              <a:t>Odsustvo l</a:t>
            </a:r>
            <a:r>
              <a:rPr lang="en-US" sz="2400" b="1" dirty="0" err="1" smtClean="0">
                <a:latin typeface="+mj-lt"/>
              </a:rPr>
              <a:t>egitimitet</a:t>
            </a:r>
            <a:r>
              <a:rPr lang="sr-Latn-CS" sz="2400" b="1" dirty="0" smtClean="0">
                <a:latin typeface="+mj-lt"/>
              </a:rPr>
              <a:t>a </a:t>
            </a:r>
            <a:r>
              <a:rPr lang="sr-Latn-CS" sz="2400" dirty="0" smtClean="0">
                <a:latin typeface="+mj-lt"/>
              </a:rPr>
              <a:t>–prihvatanje osobe, legitimnost njenih potreba i osećanja i kada ne možemo prihvatiti ponašanje</a:t>
            </a:r>
          </a:p>
        </p:txBody>
      </p:sp>
      <p:pic>
        <p:nvPicPr>
          <p:cNvPr id="4" name="~PP1303.WAV">
            <a:hlinkClick r:id="" action="ppaction://media"/>
          </p:cNvPr>
          <p:cNvPicPr>
            <a:picLocks noRot="1" noChangeAspect="1"/>
          </p:cNvPicPr>
          <p:nvPr>
            <a:wavAudioFile r:embed="rId1" name="~PP1303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10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9683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Latn-CS" sz="3600" dirty="0" smtClean="0">
                <a:latin typeface="Arial" charset="0"/>
              </a:rPr>
              <a:t>Prepreke za i</a:t>
            </a:r>
            <a:r>
              <a:rPr lang="it-IT" sz="3600" dirty="0" smtClean="0">
                <a:latin typeface="Arial" charset="0"/>
              </a:rPr>
              <a:t>zgra</a:t>
            </a:r>
            <a:r>
              <a:rPr lang="sr-Latn-CS" sz="3600" dirty="0" smtClean="0">
                <a:latin typeface="Arial" charset="0"/>
              </a:rPr>
              <a:t>dnju</a:t>
            </a:r>
            <a:r>
              <a:rPr lang="it-IT" sz="3600" dirty="0" smtClean="0">
                <a:latin typeface="Arial" charset="0"/>
              </a:rPr>
              <a:t> </a:t>
            </a:r>
            <a:r>
              <a:rPr lang="sr-Latn-CS" sz="3600" dirty="0" smtClean="0">
                <a:latin typeface="Arial" charset="0"/>
              </a:rPr>
              <a:t/>
            </a:r>
            <a:br>
              <a:rPr lang="sr-Latn-CS" sz="3600" dirty="0" smtClean="0">
                <a:latin typeface="Arial" charset="0"/>
              </a:rPr>
            </a:br>
            <a:r>
              <a:rPr lang="it-IT" sz="3600" dirty="0" smtClean="0">
                <a:latin typeface="Arial" charset="0"/>
              </a:rPr>
              <a:t>poverenja i saradnje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42938" y="1643063"/>
            <a:ext cx="8043862" cy="4786312"/>
          </a:xfrm>
        </p:spPr>
        <p:txBody>
          <a:bodyPr>
            <a:normAutofit/>
          </a:bodyPr>
          <a:lstStyle/>
          <a:p>
            <a:pPr marL="533400" indent="-533400">
              <a:spcAft>
                <a:spcPts val="600"/>
              </a:spcAft>
              <a:defRPr/>
            </a:pPr>
            <a:r>
              <a:rPr lang="en-US" sz="2800" b="1" dirty="0" err="1" smtClean="0">
                <a:latin typeface="Arial" pitchFamily="34" charset="0"/>
              </a:rPr>
              <a:t>Nedostatak</a:t>
            </a:r>
            <a:r>
              <a:rPr lang="en-US" sz="2800" b="1" dirty="0" smtClean="0">
                <a:latin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</a:rPr>
              <a:t>poverenja</a:t>
            </a:r>
            <a:r>
              <a:rPr lang="sr-Latn-CS" sz="2800" b="1" dirty="0" smtClean="0">
                <a:latin typeface="Arial" pitchFamily="34" charset="0"/>
              </a:rPr>
              <a:t> </a:t>
            </a:r>
            <a:r>
              <a:rPr lang="sr-Latn-CS" sz="2800" dirty="0" smtClean="0">
                <a:latin typeface="Arial" pitchFamily="34" charset="0"/>
              </a:rPr>
              <a:t>– poverenje se postepeno izgrađuje kroz:</a:t>
            </a:r>
          </a:p>
          <a:p>
            <a:pPr marL="533400" indent="-5334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sr-Latn-CS" dirty="0" smtClean="0">
                <a:latin typeface="Arial" pitchFamily="34" charset="0"/>
              </a:rPr>
              <a:t>transparentnost, iskrenost</a:t>
            </a:r>
          </a:p>
          <a:p>
            <a:pPr marL="533400" indent="-5334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sr-Latn-CS" dirty="0" smtClean="0">
                <a:latin typeface="Arial" pitchFamily="34" charset="0"/>
              </a:rPr>
              <a:t>simbolične aktivnosti dobre volje, </a:t>
            </a:r>
          </a:p>
          <a:p>
            <a:pPr marL="533400" indent="-5334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sr-Latn-CS" dirty="0" smtClean="0">
                <a:latin typeface="Arial" pitchFamily="34" charset="0"/>
              </a:rPr>
              <a:t>verovanje u pozitivan ishod</a:t>
            </a:r>
          </a:p>
          <a:p>
            <a:pPr marL="533400" indent="-533400">
              <a:spcAft>
                <a:spcPts val="600"/>
              </a:spcAft>
              <a:defRPr/>
            </a:pPr>
            <a:endParaRPr lang="sr-Latn-CS" sz="2800" b="1" dirty="0" smtClean="0">
              <a:latin typeface="Arial" pitchFamily="34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4" name="~PP1134.WAV">
            <a:hlinkClick r:id="" action="ppaction://media"/>
          </p:cNvPr>
          <p:cNvPicPr>
            <a:picLocks noRot="1" noChangeAspect="1"/>
          </p:cNvPicPr>
          <p:nvPr>
            <a:wavAudioFile r:embed="rId1" name="~PP1134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6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0"/>
            <a:ext cx="7772400" cy="1125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CS" sz="4400" dirty="0"/>
              <a:t>Izvori poverenja</a:t>
            </a:r>
            <a:endParaRPr lang="en-US" sz="4400" dirty="0"/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sz="quarter" idx="1"/>
          </p:nvPr>
        </p:nvSpPr>
        <p:spPr>
          <a:xfrm>
            <a:off x="857250" y="1600200"/>
            <a:ext cx="7829550" cy="47577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sr-Latn-CS" sz="2800" dirty="0"/>
              <a:t>Poverenje zasnovano na ugovoru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sr-Latn-CS" sz="2400" dirty="0"/>
              <a:t>odgovornost, doslednost, pouzdanost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sr-Latn-CS" sz="2800" dirty="0"/>
              <a:t>Poverenje u stručnost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sr-Latn-CS" sz="2400" dirty="0" smtClean="0"/>
              <a:t>kompetentnost, kontrola procesa</a:t>
            </a:r>
            <a:endParaRPr lang="sr-Latn-CS" sz="2400" dirty="0"/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sr-Latn-CS" sz="2800" dirty="0"/>
              <a:t>Poverenje u dobre namere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sr-Latn-CS" sz="2400" dirty="0"/>
              <a:t>da osoba radi u Vašem najboljem interesu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sr-Latn-CS" sz="2800" dirty="0"/>
              <a:t>Poverenje u integritet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sr-Latn-CS" sz="2400" dirty="0"/>
              <a:t>uradiće pravu stvar, principijelno, uprkos pritiscima,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sr-Latn-CS" sz="2800" dirty="0"/>
              <a:t>Poverenje u otvorenost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sr-Latn-CS" sz="2400" dirty="0"/>
              <a:t>iskreno i otvoreno, bez prikrivanja</a:t>
            </a:r>
          </a:p>
          <a:p>
            <a:pPr>
              <a:lnSpc>
                <a:spcPct val="90000"/>
              </a:lnSpc>
              <a:defRPr/>
            </a:pPr>
            <a:endParaRPr lang="sr-Latn-CS" sz="2400" dirty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4" name="~PP1592.WAV">
            <a:hlinkClick r:id="" action="ppaction://media"/>
          </p:cNvPr>
          <p:cNvPicPr>
            <a:picLocks noRot="1" noChangeAspect="1"/>
          </p:cNvPicPr>
          <p:nvPr>
            <a:wavAudioFile r:embed="rId1" name="~PP1592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379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sz="4000" dirty="0" smtClean="0"/>
              <a:t>Pitanje moći</a:t>
            </a:r>
            <a:endParaRPr lang="en-US" sz="4000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5105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smtClean="0"/>
              <a:t>Pitanje moći, autoriteta- razlike u moći- nejednakost pozicija u partnerstvu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Moć „nad“ korisnikom- otpor, „igre“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Balans brige, osnaživanja i partnerstva u odnosu na kontrolu: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smtClean="0"/>
              <a:t>Empatička refleksija- iz uloge korisnika „</a:t>
            </a:r>
            <a:r>
              <a:rPr lang="en-US" sz="2400" i="1" smtClean="0"/>
              <a:t>kako me korisnik opaža“?</a:t>
            </a: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400" smtClean="0"/>
              <a:t>Način koji omogućava korisniku  traženje pomoći bez straha od gubitka kontrole nad procesom</a:t>
            </a:r>
          </a:p>
        </p:txBody>
      </p:sp>
      <p:pic>
        <p:nvPicPr>
          <p:cNvPr id="4" name="~PP2699.WAV">
            <a:hlinkClick r:id="" action="ppaction://media"/>
          </p:cNvPr>
          <p:cNvPicPr>
            <a:picLocks noRot="1" noChangeAspect="1"/>
          </p:cNvPicPr>
          <p:nvPr>
            <a:wavAudioFile r:embed="rId1" name="~PP269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7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253287" cy="838200"/>
          </a:xfrm>
        </p:spPr>
        <p:txBody>
          <a:bodyPr/>
          <a:lstStyle/>
          <a:p>
            <a:pPr>
              <a:defRPr/>
            </a:pPr>
            <a:r>
              <a:rPr lang="sr-Latn-CS" sz="4000" dirty="0" smtClean="0"/>
              <a:t>Ravnoteža moći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95288" y="1700213"/>
            <a:ext cx="8105775" cy="4800600"/>
          </a:xfrm>
        </p:spPr>
        <p:txBody>
          <a:bodyPr/>
          <a:lstStyle/>
          <a:p>
            <a:pPr marL="0" indent="0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sr-Latn-CS" smtClean="0"/>
              <a:t>Z</a:t>
            </a:r>
            <a:r>
              <a:rPr lang="en-US" smtClean="0"/>
              <a:t>načajno pitanje za kvalitet saradnje i ishoda  </a:t>
            </a:r>
          </a:p>
          <a:p>
            <a:pPr marL="0" indent="0">
              <a:lnSpc>
                <a:spcPct val="80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n-US" smtClean="0"/>
              <a:t>Obe strane mogu biti u poziciji (ne)moći</a:t>
            </a:r>
            <a:endParaRPr lang="sr-Latn-CS" smtClean="0"/>
          </a:p>
          <a:p>
            <a:pPr marL="0" indent="0">
              <a:spcAft>
                <a:spcPts val="1200"/>
              </a:spcAft>
              <a:buFont typeface="Wingdings" pitchFamily="2" charset="2"/>
              <a:buChar char="Ø"/>
            </a:pPr>
            <a:r>
              <a:rPr lang="sr-Latn-CS" smtClean="0"/>
              <a:t>S</a:t>
            </a:r>
            <a:r>
              <a:rPr lang="en-US" smtClean="0"/>
              <a:t>tvara rizik za nemogu</a:t>
            </a:r>
            <a:r>
              <a:rPr lang="sr-Latn-CS" smtClean="0"/>
              <a:t>ćnost uspostavljanja ravnopravnih pozicija </a:t>
            </a:r>
          </a:p>
          <a:p>
            <a:pPr marL="0" indent="0">
              <a:spcAft>
                <a:spcPts val="1200"/>
              </a:spcAft>
              <a:buFont typeface="Wingdings" pitchFamily="2" charset="2"/>
              <a:buChar char="Ø"/>
            </a:pPr>
            <a:r>
              <a:rPr lang="sr-Latn-CS" smtClean="0"/>
              <a:t>Stvara rizik za </a:t>
            </a:r>
            <a:r>
              <a:rPr lang="en-US" smtClean="0"/>
              <a:t>otpore i pasivnost</a:t>
            </a:r>
          </a:p>
          <a:p>
            <a:pPr marL="0" indent="0">
              <a:spcAft>
                <a:spcPts val="1200"/>
              </a:spcAft>
              <a:buFont typeface="Wingdings" pitchFamily="2" charset="2"/>
              <a:buChar char="Ø"/>
            </a:pPr>
            <a:r>
              <a:rPr lang="en-US" smtClean="0"/>
              <a:t>Moć profesionalca- kompetencije, pravičnost, integritet, asertivnost, etičnost, poverenje,...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sr-Latn-CS" smtClean="0"/>
          </a:p>
        </p:txBody>
      </p:sp>
      <p:pic>
        <p:nvPicPr>
          <p:cNvPr id="4" name="~PP2863.WAV">
            <a:hlinkClick r:id="" action="ppaction://media"/>
          </p:cNvPr>
          <p:cNvPicPr>
            <a:picLocks noRot="1" noChangeAspect="1"/>
          </p:cNvPicPr>
          <p:nvPr>
            <a:wavAudioFile r:embed="rId1" name="~PP2863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8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r-Latn-RS" sz="4000" dirty="0" smtClean="0"/>
              <a:t>Pitanje moći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844675"/>
            <a:ext cx="8001000" cy="4175125"/>
          </a:xfrm>
        </p:spPr>
        <p:txBody>
          <a:bodyPr/>
          <a:lstStyle/>
          <a:p>
            <a:pPr marL="0" indent="0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sr-Latn-RS" sz="2400" b="1" dirty="0" smtClean="0"/>
              <a:t>Četiri nivoa moći (with vs. over)</a:t>
            </a:r>
          </a:p>
          <a:p>
            <a:pPr>
              <a:spcAft>
                <a:spcPts val="600"/>
              </a:spcAft>
              <a:defRPr/>
            </a:pPr>
            <a:r>
              <a:rPr lang="sr-Latn-RS" sz="2400" b="1" dirty="0" smtClean="0"/>
              <a:t>Moć SA- </a:t>
            </a:r>
            <a:r>
              <a:rPr lang="sr-Latn-RS" sz="2400" dirty="0" smtClean="0"/>
              <a:t>motivisani, aktivni klijenti</a:t>
            </a:r>
          </a:p>
          <a:p>
            <a:pPr>
              <a:spcAft>
                <a:spcPts val="600"/>
              </a:spcAft>
              <a:defRPr/>
            </a:pPr>
            <a:r>
              <a:rPr lang="sr-Latn-RS" sz="2400" b="1" dirty="0" smtClean="0"/>
              <a:t>Moć SA umesto NAD</a:t>
            </a:r>
            <a:r>
              <a:rPr lang="sr-Latn-RS" sz="2400" dirty="0" smtClean="0"/>
              <a:t>- imaju osećaj da nisu slušani, ne razumeju cilj procene, strahuju...</a:t>
            </a:r>
          </a:p>
          <a:p>
            <a:pPr>
              <a:spcAft>
                <a:spcPts val="600"/>
              </a:spcAft>
              <a:defRPr/>
            </a:pPr>
            <a:r>
              <a:rPr lang="sr-Latn-RS" sz="2400" b="1" dirty="0" smtClean="0"/>
              <a:t>Moć NAD u cilju moći SA- </a:t>
            </a:r>
            <a:r>
              <a:rPr lang="sr-Latn-RS" sz="2400" dirty="0" smtClean="0"/>
              <a:t>otpori, ali prisutan rizik, prinuda promene</a:t>
            </a:r>
          </a:p>
          <a:p>
            <a:pPr>
              <a:spcAft>
                <a:spcPts val="600"/>
              </a:spcAft>
              <a:defRPr/>
            </a:pPr>
            <a:r>
              <a:rPr lang="sr-Latn-RS" sz="2400" b="1" dirty="0" smtClean="0"/>
              <a:t>Moć NAD, uz podsticanje angažovanja- </a:t>
            </a:r>
            <a:r>
              <a:rPr lang="sr-Latn-RS" sz="2400" dirty="0" smtClean="0"/>
              <a:t>visok otpor i rizik, niska motivacija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~PP308.WAV">
            <a:hlinkClick r:id="" action="ppaction://media"/>
          </p:cNvPr>
          <p:cNvPicPr>
            <a:picLocks noRot="1" noChangeAspect="1"/>
          </p:cNvPicPr>
          <p:nvPr>
            <a:wavAudioFile r:embed="rId1" name="~PP308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7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676275"/>
          </a:xfrm>
        </p:spPr>
        <p:txBody>
          <a:bodyPr/>
          <a:lstStyle/>
          <a:p>
            <a:pPr>
              <a:defRPr/>
            </a:pPr>
            <a:r>
              <a:rPr lang="sr-Latn-RS" sz="4000" dirty="0" smtClean="0"/>
              <a:t>Pitanje moći</a:t>
            </a:r>
            <a:endParaRPr lang="en-US" sz="4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752600"/>
            <a:ext cx="8424862" cy="462915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sr-Latn-RS" sz="2800" dirty="0"/>
              <a:t>K</a:t>
            </a:r>
            <a:r>
              <a:rPr lang="sr-Latn-RS" sz="2800" dirty="0" smtClean="0"/>
              <a:t>omunikacija kojom se negativni aspekti moći minimiziraju:</a:t>
            </a:r>
          </a:p>
          <a:p>
            <a:pPr>
              <a:defRPr/>
            </a:pPr>
            <a:r>
              <a:rPr lang="sr-Latn-RS" sz="2400" b="1" dirty="0" smtClean="0"/>
              <a:t>Vrednovanje</a:t>
            </a:r>
            <a:r>
              <a:rPr lang="sr-Latn-RS" sz="2400" dirty="0" smtClean="0"/>
              <a:t> –participacije, doprinosa, kritika klijenta</a:t>
            </a:r>
          </a:p>
          <a:p>
            <a:pPr>
              <a:defRPr/>
            </a:pPr>
            <a:r>
              <a:rPr lang="sr-Latn-RS" sz="2400" b="1" dirty="0" smtClean="0"/>
              <a:t>Postavljanje pitanja</a:t>
            </a:r>
            <a:r>
              <a:rPr lang="sr-Latn-RS" sz="2400" dirty="0" smtClean="0"/>
              <a:t>-šta korisnik želi i kako mu možete pomoći</a:t>
            </a:r>
          </a:p>
          <a:p>
            <a:pPr>
              <a:defRPr/>
            </a:pPr>
            <a:r>
              <a:rPr lang="sr-Latn-RS" sz="2400" b="1" dirty="0" smtClean="0"/>
              <a:t>Provera sposobnosti razumevanja</a:t>
            </a:r>
            <a:r>
              <a:rPr lang="sr-Latn-RS" sz="2400" dirty="0" smtClean="0"/>
              <a:t>-postupaka, izvešataja</a:t>
            </a:r>
          </a:p>
          <a:p>
            <a:pPr>
              <a:defRPr/>
            </a:pPr>
            <a:r>
              <a:rPr lang="sr-Latn-RS" sz="2400" b="1" dirty="0" smtClean="0"/>
              <a:t>Svest o vulnerabilnosti- </a:t>
            </a:r>
            <a:r>
              <a:rPr lang="sr-Latn-RS" sz="2400" dirty="0" smtClean="0"/>
              <a:t>posebno tokom uspostavljanja kontakta, postavljanja ciljeva, definisanja plana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~PP2696.WAV">
            <a:hlinkClick r:id="" action="ppaction://media"/>
          </p:cNvPr>
          <p:cNvPicPr>
            <a:picLocks noRot="1" noChangeAspect="1"/>
          </p:cNvPicPr>
          <p:nvPr>
            <a:wavAudioFile r:embed="rId1" name="~PP2696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9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274638"/>
            <a:ext cx="7686675" cy="1066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sr-Latn-CS" sz="4000" dirty="0" smtClean="0"/>
              <a:t>Omoćavanje, osnaživanje </a:t>
            </a:r>
            <a:br>
              <a:rPr lang="sr-Latn-CS" sz="4000" dirty="0" smtClean="0"/>
            </a:br>
            <a:r>
              <a:rPr lang="sr-Latn-CS" sz="4000" dirty="0" smtClean="0"/>
              <a:t>slabije strane</a:t>
            </a:r>
            <a:endParaRPr lang="en-US" sz="4000" dirty="0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4213" y="1844675"/>
            <a:ext cx="7858125" cy="4464050"/>
          </a:xfrm>
        </p:spPr>
        <p:txBody>
          <a:bodyPr/>
          <a:lstStyle/>
          <a:p>
            <a:pPr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sr-Latn-CS" sz="2800" dirty="0" smtClean="0"/>
              <a:t>Na nivou emocija –podrška, ohrabrivanje</a:t>
            </a:r>
            <a:endParaRPr lang="en-US" sz="2800" dirty="0" smtClean="0"/>
          </a:p>
          <a:p>
            <a:pPr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sr-Latn-CS" sz="2800" dirty="0" smtClean="0"/>
              <a:t>Na nivou informacija -kako bi mogli da donesu nove odluke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sr-Latn-CS" sz="2800" dirty="0" smtClean="0"/>
              <a:t>Na nivou konkretne pomoći </a:t>
            </a:r>
          </a:p>
          <a:p>
            <a:pPr marL="0" indent="0">
              <a:spcAft>
                <a:spcPts val="1200"/>
              </a:spcAft>
              <a:buFont typeface="Wingdings 2" pitchFamily="18" charset="2"/>
              <a:buNone/>
              <a:defRPr/>
            </a:pPr>
            <a:r>
              <a:rPr lang="sr-Latn-CS" sz="2800" b="1" dirty="0" smtClean="0"/>
              <a:t>Cilj</a:t>
            </a:r>
            <a:r>
              <a:rPr lang="sr-Latn-CS" sz="2800" dirty="0" smtClean="0"/>
              <a:t>- da se prošire uticaji na sopstveni život,  donošenja odluka na osnovu potpunih informacija,  poverenja u lične resurse/snage i otklanjanja rizika. </a:t>
            </a:r>
            <a:endParaRPr lang="en-US" sz="2800" dirty="0" smtClean="0"/>
          </a:p>
          <a:p>
            <a:pPr>
              <a:buFont typeface="Arial" charset="0"/>
              <a:buChar char="►"/>
              <a:defRPr/>
            </a:pPr>
            <a:endParaRPr lang="en-US" dirty="0" smtClean="0"/>
          </a:p>
        </p:txBody>
      </p:sp>
      <p:pic>
        <p:nvPicPr>
          <p:cNvPr id="4" name="~PP1527.WAV">
            <a:hlinkClick r:id="" action="ppaction://media"/>
          </p:cNvPr>
          <p:cNvPicPr>
            <a:picLocks noRot="1" noChangeAspect="1"/>
          </p:cNvPicPr>
          <p:nvPr>
            <a:wavAudioFile r:embed="rId1" name="~PP1527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2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r-Latn-CS" sz="3600" b="1" smtClean="0"/>
              <a:t>Agresivni klijent 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628775"/>
            <a:ext cx="8266113" cy="4470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r-Latn-CS" sz="2400" smtClean="0"/>
              <a:t>manipuliše drugu osobu, nasrće na prava drugih ljudi, pogoršava problem u raznim situacijama, zatvara nove solucije, dolazi do eskalacije konflikata, izaziva osećanje anksioznosti i nekompetentnosti, </a:t>
            </a:r>
            <a:r>
              <a:rPr lang="en-US" sz="2400" smtClean="0"/>
              <a:t>povratnog </a:t>
            </a:r>
            <a:r>
              <a:rPr lang="sr-Latn-CS" sz="2400" smtClean="0"/>
              <a:t>otpora, odbacivanja...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r-Latn-CS" sz="24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400" b="1" smtClean="0"/>
              <a:t>Preporuke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Obično n</a:t>
            </a:r>
            <a:r>
              <a:rPr lang="sr-Latn-CS" sz="2400" smtClean="0"/>
              <a:t>ije ljut na vas lično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400" smtClean="0"/>
              <a:t>Potrebna mu je vaša pomoć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400" smtClean="0"/>
              <a:t>Izazov da postanete još bolji komunikator- ako umete sa njim biće lako i sa drugima.</a:t>
            </a:r>
          </a:p>
        </p:txBody>
      </p:sp>
      <p:pic>
        <p:nvPicPr>
          <p:cNvPr id="4" name="~PP697.WAV">
            <a:hlinkClick r:id="" action="ppaction://media"/>
          </p:cNvPr>
          <p:cNvPicPr>
            <a:picLocks noRot="1" noChangeAspect="1"/>
          </p:cNvPicPr>
          <p:nvPr>
            <a:wavAudioFile r:embed="rId1" name="~PP697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64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15888"/>
            <a:ext cx="8534400" cy="11525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600" dirty="0" smtClean="0"/>
              <a:t>Agresivni klijent</a:t>
            </a:r>
            <a:br>
              <a:rPr lang="sr-Latn-CS" sz="3600" dirty="0" smtClean="0"/>
            </a:br>
            <a:r>
              <a:rPr lang="sr-Latn-CS" sz="3600" dirty="0" smtClean="0"/>
              <a:t>Komunikološke preporuke:</a:t>
            </a:r>
            <a:endParaRPr lang="en-US" sz="3600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5750" y="1500188"/>
            <a:ext cx="8858250" cy="4857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Prepoznajte klijentovu  ljutnju i pokušajte da razumete razloge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Pažljivo slušajte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Sakupite relevantne detalje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Prihvatite odgovornost – ne prebacujte je odmah drugom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Kažite šta ne možete da uradite i zašto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Ne obećavajte nemoguće samo da bi ga se rešili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Proverite da li je klijent zadovoljan novim rešenjem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Pošaljite ga nekome ko može da reši njegov problem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Koristite miran, čvrst, iskren glas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Gledajte klijenta u oči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Budite direktni i jasni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</a:pPr>
            <a:r>
              <a:rPr lang="sr-Latn-CS" sz="2400" smtClean="0"/>
              <a:t>Dajte informaciju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2400" smtClean="0"/>
          </a:p>
        </p:txBody>
      </p:sp>
      <p:pic>
        <p:nvPicPr>
          <p:cNvPr id="4" name="~PP1033.WAV">
            <a:hlinkClick r:id="" action="ppaction://media"/>
          </p:cNvPr>
          <p:cNvPicPr>
            <a:picLocks noRot="1" noChangeAspect="1"/>
          </p:cNvPicPr>
          <p:nvPr>
            <a:wavAudioFile r:embed="rId1" name="~PP1033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7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637588" cy="84772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7B9899"/>
                </a:solidFill>
                <a:latin typeface="Arial" charset="0"/>
                <a:cs typeface="Arial" charset="0"/>
              </a:rPr>
              <a:t>Dobre strane konflikta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57188" y="1428750"/>
            <a:ext cx="8318500" cy="5429250"/>
          </a:xfrm>
        </p:spPr>
        <p:txBody>
          <a:bodyPr/>
          <a:lstStyle/>
          <a:p>
            <a:pPr eaLnBrk="1" hangingPunct="1"/>
            <a:r>
              <a:rPr lang="sr-Latn-CS" smtClean="0"/>
              <a:t>Otvara se problem - mogućnost rešavanja</a:t>
            </a:r>
            <a:r>
              <a:rPr lang="en-US" smtClean="0"/>
              <a:t>,</a:t>
            </a:r>
            <a:endParaRPr lang="sr-Latn-CS" smtClean="0"/>
          </a:p>
          <a:p>
            <a:pPr eaLnBrk="1" hangingPunct="1"/>
            <a:r>
              <a:rPr lang="sr-Latn-CS" smtClean="0"/>
              <a:t>Kreativni potencijal, širenje perspektive</a:t>
            </a:r>
            <a:r>
              <a:rPr lang="en-US" smtClean="0"/>
              <a:t>,</a:t>
            </a:r>
            <a:endParaRPr lang="sr-Latn-CS" smtClean="0"/>
          </a:p>
          <a:p>
            <a:pPr eaLnBrk="1" hangingPunct="1"/>
            <a:r>
              <a:rPr lang="sr-Latn-CS" smtClean="0"/>
              <a:t>Unapređuje komunikaciju</a:t>
            </a:r>
            <a:r>
              <a:rPr lang="en-US" smtClean="0"/>
              <a:t>,</a:t>
            </a:r>
            <a:endParaRPr lang="sr-Latn-CS" smtClean="0"/>
          </a:p>
          <a:p>
            <a:pPr eaLnBrk="1" hangingPunct="1"/>
            <a:r>
              <a:rPr lang="sr-Latn-CS" smtClean="0"/>
              <a:t>Lični napredak, učenje</a:t>
            </a:r>
          </a:p>
          <a:p>
            <a:pPr eaLnBrk="1" hangingPunct="1"/>
            <a:r>
              <a:rPr lang="sr-Latn-CS" smtClean="0"/>
              <a:t>Adaptacija na nove situacije, u</a:t>
            </a:r>
            <a:r>
              <a:rPr lang="sl-SI" smtClean="0">
                <a:cs typeface="Times New Roman" pitchFamily="18" charset="0"/>
              </a:rPr>
              <a:t>savršavanje sistema</a:t>
            </a:r>
            <a:r>
              <a:rPr lang="sr-Latn-CS" smtClean="0"/>
              <a:t>, osnaživanje</a:t>
            </a:r>
            <a:endParaRPr lang="en-US" smtClean="0">
              <a:cs typeface="Times New Roman" pitchFamily="18" charset="0"/>
            </a:endParaRPr>
          </a:p>
          <a:p>
            <a:pPr eaLnBrk="1" hangingPunct="1"/>
            <a:r>
              <a:rPr lang="sl-SI" smtClean="0">
                <a:cs typeface="Times New Roman" pitchFamily="18" charset="0"/>
              </a:rPr>
              <a:t>Uspostavljanje i reafirmacija grupnog identiteta, </a:t>
            </a:r>
            <a:endParaRPr lang="en-US" smtClean="0">
              <a:cs typeface="Times New Roman" pitchFamily="18" charset="0"/>
            </a:endParaRPr>
          </a:p>
          <a:p>
            <a:pPr eaLnBrk="1" hangingPunct="1"/>
            <a:r>
              <a:rPr lang="sl-SI" smtClean="0">
                <a:cs typeface="Times New Roman" pitchFamily="18" charset="0"/>
              </a:rPr>
              <a:t>Otkrivanje odnosa snaga, saveznika i koalicija</a:t>
            </a:r>
            <a:r>
              <a:rPr lang="en-US" smtClean="0">
                <a:cs typeface="Times New Roman" pitchFamily="18" charset="0"/>
              </a:rPr>
              <a:t> </a:t>
            </a:r>
          </a:p>
          <a:p>
            <a:pPr eaLnBrk="1" hangingPunct="1"/>
            <a:r>
              <a:rPr lang="sl-SI" smtClean="0">
                <a:cs typeface="Times New Roman" pitchFamily="18" charset="0"/>
              </a:rPr>
              <a:t>Razbija monotoniju</a:t>
            </a:r>
            <a:r>
              <a:rPr lang="en-US" smtClean="0">
                <a:cs typeface="Times New Roman" pitchFamily="18" charset="0"/>
              </a:rPr>
              <a:t> </a:t>
            </a:r>
          </a:p>
          <a:p>
            <a:pPr eaLnBrk="1" hangingPunct="1"/>
            <a:r>
              <a:rPr lang="sl-SI" smtClean="0">
                <a:cs typeface="Times New Roman" pitchFamily="18" charset="0"/>
              </a:rPr>
              <a:t>Bolje shvatanje vrednosti života i mira</a:t>
            </a:r>
            <a:r>
              <a:rPr lang="en-US" smtClean="0">
                <a:cs typeface="Times New Roman" pitchFamily="18" charset="0"/>
              </a:rPr>
              <a:t> </a:t>
            </a:r>
          </a:p>
          <a:p>
            <a:pPr eaLnBrk="1" hangingPunct="1"/>
            <a:endParaRPr lang="en-US" smtClean="0">
              <a:cs typeface="Times New Roman" pitchFamily="18" charset="0"/>
            </a:endParaRPr>
          </a:p>
        </p:txBody>
      </p:sp>
      <p:pic>
        <p:nvPicPr>
          <p:cNvPr id="4" name="~PP1226.WAV">
            <a:hlinkClick r:id="" action="ppaction://media"/>
          </p:cNvPr>
          <p:cNvPicPr>
            <a:picLocks noRot="1" noChangeAspect="1"/>
          </p:cNvPicPr>
          <p:nvPr>
            <a:wavAudioFile r:embed="rId1" name="~PP1226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51901"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88913"/>
            <a:ext cx="8534400" cy="10699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600" dirty="0" smtClean="0"/>
              <a:t>Agresivni klijent</a:t>
            </a:r>
            <a:br>
              <a:rPr lang="sr-Latn-CS" sz="3600" dirty="0" smtClean="0"/>
            </a:br>
            <a:r>
              <a:rPr lang="sr-Latn-CS" sz="3600" dirty="0" smtClean="0"/>
              <a:t>Izbegavajte:</a:t>
            </a:r>
            <a:endParaRPr lang="en-US" sz="3600" dirty="0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2000250"/>
            <a:ext cx="8234363" cy="4098925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sr-Latn-CS" smtClean="0"/>
              <a:t>Izbegavajte svađu/raspravu </a:t>
            </a:r>
          </a:p>
          <a:p>
            <a:pPr eaLnBrk="1" hangingPunct="1">
              <a:spcAft>
                <a:spcPts val="600"/>
              </a:spcAft>
            </a:pPr>
            <a:r>
              <a:rPr lang="sr-Latn-CS" smtClean="0"/>
              <a:t>Ne okrivljujte ih</a:t>
            </a:r>
          </a:p>
          <a:p>
            <a:pPr eaLnBrk="1" hangingPunct="1">
              <a:spcAft>
                <a:spcPts val="600"/>
              </a:spcAft>
            </a:pPr>
            <a:r>
              <a:rPr lang="sr-Latn-CS" smtClean="0"/>
              <a:t>Ne donosite preuranjene zaključke</a:t>
            </a:r>
          </a:p>
          <a:p>
            <a:pPr eaLnBrk="1" hangingPunct="1">
              <a:spcAft>
                <a:spcPts val="600"/>
              </a:spcAft>
            </a:pPr>
            <a:r>
              <a:rPr lang="sr-Latn-CS" smtClean="0"/>
              <a:t>Ne shvatajte napad lično</a:t>
            </a:r>
          </a:p>
          <a:p>
            <a:pPr eaLnBrk="1" hangingPunct="1">
              <a:spcAft>
                <a:spcPts val="600"/>
              </a:spcAft>
            </a:pPr>
            <a:r>
              <a:rPr lang="sr-Latn-CS" smtClean="0"/>
              <a:t>Ne obećavajte ono što ne možete ispuniti</a:t>
            </a:r>
            <a:endParaRPr lang="en-US" smtClean="0"/>
          </a:p>
          <a:p>
            <a:pPr eaLnBrk="1" hangingPunct="1"/>
            <a:endParaRPr lang="sr-Latn-CS" smtClean="0"/>
          </a:p>
          <a:p>
            <a:pPr eaLnBrk="1" hangingPunct="1"/>
            <a:endParaRPr lang="sr-Latn-CS" smtClean="0"/>
          </a:p>
          <a:p>
            <a:pPr eaLnBrk="1" hangingPunct="1"/>
            <a:endParaRPr lang="en-US" smtClean="0"/>
          </a:p>
        </p:txBody>
      </p:sp>
      <p:pic>
        <p:nvPicPr>
          <p:cNvPr id="4" name="~PP1870.WAV">
            <a:hlinkClick r:id="" action="ppaction://media"/>
          </p:cNvPr>
          <p:cNvPicPr>
            <a:picLocks noRot="1" noChangeAspect="1"/>
          </p:cNvPicPr>
          <p:nvPr>
            <a:wavAudioFile r:embed="rId1" name="~PP1870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47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r-Latn-CS" smtClean="0">
                <a:solidFill>
                  <a:srgbClr val="7B9899"/>
                </a:solidFill>
              </a:rPr>
              <a:t>DINAMIKA KONFLIKTA</a:t>
            </a:r>
            <a:endParaRPr lang="en-US" smtClean="0">
              <a:solidFill>
                <a:srgbClr val="7B9899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1643063"/>
            <a:ext cx="8234363" cy="4687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400" b="1" smtClean="0"/>
              <a:t>Reševanje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000" smtClean="0"/>
              <a:t>Način rešavanja- pristup, taktika 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000" smtClean="0"/>
              <a:t>Vreme rešavanja- prerano, prekasno</a:t>
            </a:r>
          </a:p>
          <a:p>
            <a:pPr eaLnBrk="1" hangingPunct="1">
              <a:lnSpc>
                <a:spcPct val="90000"/>
              </a:lnSpc>
            </a:pPr>
            <a:r>
              <a:rPr lang="sr-Latn-CS" sz="2000" smtClean="0"/>
              <a:t>Intenzitet i  faza konflikta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r-Latn-C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000" smtClean="0"/>
              <a:t>                intenzitet</a:t>
            </a:r>
          </a:p>
          <a:p>
            <a:pPr eaLnBrk="1" hangingPunct="1">
              <a:lnSpc>
                <a:spcPct val="90000"/>
              </a:lnSpc>
            </a:pPr>
            <a:endParaRPr lang="sr-Latn-CS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000" smtClean="0"/>
              <a:t>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000" smtClean="0"/>
              <a:t>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r-Latn-CS" sz="2000" smtClean="0"/>
              <a:t>                                                                trajanje</a:t>
            </a:r>
          </a:p>
          <a:p>
            <a:pPr eaLnBrk="1" hangingPunct="1">
              <a:lnSpc>
                <a:spcPct val="90000"/>
              </a:lnSpc>
            </a:pPr>
            <a:endParaRPr lang="sr-Latn-CS" sz="2000" smtClean="0"/>
          </a:p>
          <a:p>
            <a:pPr eaLnBrk="1" hangingPunct="1">
              <a:lnSpc>
                <a:spcPct val="90000"/>
              </a:lnSpc>
            </a:pPr>
            <a:r>
              <a:rPr lang="sr-Latn-CS" sz="2000" smtClean="0"/>
              <a:t>Motivacija - opažanja </a:t>
            </a:r>
            <a:r>
              <a:rPr lang="sr-Latn-CS" sz="2000" b="1" smtClean="0"/>
              <a:t>značaja</a:t>
            </a:r>
            <a:r>
              <a:rPr lang="sr-Latn-CS" sz="2000" smtClean="0"/>
              <a:t> i mogućnosti </a:t>
            </a:r>
            <a:r>
              <a:rPr lang="sr-Latn-CS" sz="2000" b="1" smtClean="0"/>
              <a:t>rešavanja</a:t>
            </a:r>
            <a:r>
              <a:rPr lang="sr-Latn-CS" sz="2000" smtClean="0"/>
              <a:t> problema- dovoljno važno i još uvek izvodljivo (umereni nivo konflikta)</a:t>
            </a:r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3059113" y="3068638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 flipV="1">
            <a:off x="3059113" y="4581525"/>
            <a:ext cx="2808287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Line 7"/>
          <p:cNvSpPr>
            <a:spLocks noChangeShapeType="1"/>
          </p:cNvSpPr>
          <p:nvPr/>
        </p:nvSpPr>
        <p:spPr bwMode="auto">
          <a:xfrm flipV="1">
            <a:off x="3059113" y="3284538"/>
            <a:ext cx="2160587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~PP1628.WAV">
            <a:hlinkClick r:id="" action="ppaction://media"/>
          </p:cNvPr>
          <p:cNvPicPr>
            <a:picLocks noRot="1" noChangeAspect="1"/>
          </p:cNvPicPr>
          <p:nvPr>
            <a:wavAudioFile r:embed="rId1" name="~PP1628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3600" smtClean="0"/>
              <a:t/>
            </a:r>
            <a:br>
              <a:rPr lang="sr-Latn-CS" sz="3600" smtClean="0"/>
            </a:br>
            <a:r>
              <a:rPr lang="sr-Latn-CS" sz="4000" b="1" smtClean="0"/>
              <a:t>Feedback</a:t>
            </a:r>
            <a:endParaRPr lang="en-US" sz="4000" b="1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1527175"/>
            <a:ext cx="8234363" cy="48307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r-Latn-CS" b="1" smtClean="0"/>
              <a:t>Davanje povratnih informacija</a:t>
            </a:r>
          </a:p>
          <a:p>
            <a:pPr eaLnBrk="1" hangingPunct="1">
              <a:buFontTx/>
              <a:buNone/>
            </a:pPr>
            <a:endParaRPr lang="sr-Latn-CS" b="1" smtClean="0"/>
          </a:p>
          <a:p>
            <a:pPr eaLnBrk="1" hangingPunct="1">
              <a:spcAft>
                <a:spcPts val="1200"/>
              </a:spcAft>
            </a:pPr>
            <a:r>
              <a:rPr lang="sr-Latn-CS" sz="2400" smtClean="0"/>
              <a:t>Ciklus komunikacija</a:t>
            </a:r>
          </a:p>
          <a:p>
            <a:pPr eaLnBrk="1" hangingPunct="1">
              <a:spcAft>
                <a:spcPts val="1200"/>
              </a:spcAft>
            </a:pPr>
            <a:r>
              <a:rPr lang="sr-Latn-CS" sz="2400" smtClean="0"/>
              <a:t>Razmena ličnih doživljaja vezanih za situaciju ili ponašanje osobe</a:t>
            </a:r>
          </a:p>
          <a:p>
            <a:pPr eaLnBrk="1" hangingPunct="1">
              <a:spcAft>
                <a:spcPts val="1200"/>
              </a:spcAft>
            </a:pPr>
            <a:r>
              <a:rPr lang="sr-Latn-CS" sz="2400" smtClean="0"/>
              <a:t>Cilj - celovitije sagledavanje situacije/ponašanja iz drugog ugla, odluka o daljoj akciji</a:t>
            </a:r>
          </a:p>
          <a:p>
            <a:pPr eaLnBrk="1" hangingPunct="1"/>
            <a:endParaRPr lang="sr-Latn-CS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sr-Latn-CS" sz="2000" smtClean="0"/>
              <a:t>Veština uzvratiti nečim (back) što će druge “nahraniti” (feed)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sr-Latn-CS" sz="2000" smtClean="0"/>
              <a:t>Metafora “hranjenje onim za čime smo gladni”</a:t>
            </a:r>
            <a:endParaRPr lang="en-US" smtClean="0"/>
          </a:p>
          <a:p>
            <a:pPr eaLnBrk="1" hangingPunct="1">
              <a:buFont typeface="Wingdings 2" pitchFamily="18" charset="2"/>
              <a:buNone/>
            </a:pPr>
            <a:endParaRPr lang="en-US" smtClean="0"/>
          </a:p>
        </p:txBody>
      </p:sp>
      <p:pic>
        <p:nvPicPr>
          <p:cNvPr id="4" name="~PP2009.WAV">
            <a:hlinkClick r:id="" action="ppaction://media"/>
          </p:cNvPr>
          <p:cNvPicPr>
            <a:picLocks noRot="1" noChangeAspect="1"/>
          </p:cNvPicPr>
          <p:nvPr>
            <a:wavAudioFile r:embed="rId1" name="~PP2009.WAV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mtClean="0"/>
              <a:t>Povratna informacija može biti:</a:t>
            </a:r>
          </a:p>
        </p:txBody>
      </p:sp>
      <p:sp>
        <p:nvSpPr>
          <p:cNvPr id="62467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857375"/>
            <a:ext cx="8296275" cy="4265613"/>
          </a:xfrm>
        </p:spPr>
        <p:txBody>
          <a:bodyPr/>
          <a:lstStyle/>
          <a:p>
            <a:pPr>
              <a:buFont typeface="Wingdings 2" pitchFamily="18" charset="2"/>
              <a:buNone/>
              <a:defRPr/>
            </a:pPr>
            <a:r>
              <a:rPr lang="sr-Latn-CS" sz="2800" b="1" dirty="0" smtClean="0">
                <a:latin typeface="+mj-lt"/>
              </a:rPr>
              <a:t>Pozitivna:</a:t>
            </a:r>
          </a:p>
          <a:p>
            <a:pPr>
              <a:defRPr/>
            </a:pPr>
            <a:r>
              <a:rPr lang="sr-Latn-CS" sz="2400" dirty="0" smtClean="0">
                <a:latin typeface="+mj-lt"/>
              </a:rPr>
              <a:t>kada je njena funkcija modelujuća, a cilj </a:t>
            </a:r>
            <a:r>
              <a:rPr lang="en-US" sz="2400" dirty="0" err="1" smtClean="0">
                <a:latin typeface="+mj-lt"/>
              </a:rPr>
              <a:t>odr</a:t>
            </a:r>
            <a:r>
              <a:rPr lang="sr-Latn-RS" sz="2400" dirty="0" smtClean="0">
                <a:latin typeface="+mj-lt"/>
              </a:rPr>
              <a:t>žavanje motivacije, istrajavanje u željenom pravcu, dalji napredak </a:t>
            </a:r>
            <a:endParaRPr lang="sr-Latn-CS" sz="2400" dirty="0" smtClean="0">
              <a:latin typeface="+mj-lt"/>
            </a:endParaRPr>
          </a:p>
          <a:p>
            <a:pPr>
              <a:defRPr/>
            </a:pPr>
            <a:r>
              <a:rPr lang="sr-Latn-CS" sz="2400" dirty="0" smtClean="0">
                <a:latin typeface="+mj-lt"/>
              </a:rPr>
              <a:t>doprinosi osećanju sigurnosti, potvrde da smo na dobrom putu, da dobro radimo...</a:t>
            </a:r>
          </a:p>
          <a:p>
            <a:pPr>
              <a:defRPr/>
            </a:pPr>
            <a:endParaRPr lang="sr-Latn-CS" sz="2400" dirty="0" smtClean="0">
              <a:latin typeface="+mj-lt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sr-Latn-CS" sz="2400" dirty="0" smtClean="0">
                <a:latin typeface="+mj-lt"/>
              </a:rPr>
              <a:t>“ </a:t>
            </a:r>
            <a:r>
              <a:rPr lang="en-US" sz="2400" i="1" dirty="0" err="1" smtClean="0">
                <a:latin typeface="+mj-lt"/>
              </a:rPr>
              <a:t>Zaista</a:t>
            </a:r>
            <a:r>
              <a:rPr lang="en-US" sz="2400" i="1" dirty="0" smtClean="0">
                <a:latin typeface="+mj-lt"/>
              </a:rPr>
              <a:t> mi je </a:t>
            </a:r>
            <a:r>
              <a:rPr lang="en-US" sz="2400" i="1" dirty="0" err="1" smtClean="0">
                <a:latin typeface="+mj-lt"/>
              </a:rPr>
              <a:t>bilo</a:t>
            </a:r>
            <a:r>
              <a:rPr lang="en-US" sz="2400" i="1" dirty="0" smtClean="0">
                <a:latin typeface="+mj-lt"/>
              </a:rPr>
              <a:t> </a:t>
            </a:r>
            <a:r>
              <a:rPr lang="en-US" sz="2400" i="1" dirty="0" err="1" smtClean="0">
                <a:latin typeface="+mj-lt"/>
              </a:rPr>
              <a:t>korisno</a:t>
            </a:r>
            <a:r>
              <a:rPr lang="en-US" sz="2400" i="1" dirty="0" smtClean="0">
                <a:latin typeface="+mj-lt"/>
              </a:rPr>
              <a:t> </a:t>
            </a:r>
            <a:r>
              <a:rPr lang="sr-Latn-CS" sz="2400" i="1" dirty="0" smtClean="0">
                <a:latin typeface="+mj-lt"/>
              </a:rPr>
              <a:t>dok sam slušala kako to izlažeš. Bilo je veoma sistematično, </a:t>
            </a:r>
            <a:r>
              <a:rPr lang="en-US" sz="2400" i="1" dirty="0" smtClean="0">
                <a:latin typeface="+mj-lt"/>
              </a:rPr>
              <a:t> </a:t>
            </a:r>
            <a:r>
              <a:rPr lang="sr-Latn-CS" sz="2400" i="1" dirty="0" smtClean="0">
                <a:latin typeface="+mj-lt"/>
              </a:rPr>
              <a:t>jasno i argumentovano.“</a:t>
            </a:r>
            <a:endParaRPr lang="en-US" sz="2400" i="1" dirty="0" smtClean="0">
              <a:latin typeface="+mj-lt"/>
            </a:endParaRPr>
          </a:p>
          <a:p>
            <a:pPr>
              <a:buFont typeface="Wingdings 2" pitchFamily="18" charset="2"/>
              <a:buNone/>
              <a:defRPr/>
            </a:pPr>
            <a:endParaRPr lang="en-US" sz="2400" i="1" dirty="0">
              <a:latin typeface="+mj-lt"/>
            </a:endParaRPr>
          </a:p>
          <a:p>
            <a:pPr>
              <a:defRPr/>
            </a:pPr>
            <a:r>
              <a:rPr lang="en-US" sz="2400" dirty="0" err="1" smtClean="0">
                <a:latin typeface="+mj-lt"/>
              </a:rPr>
              <a:t>Negativni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aspekt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pozitivne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komunikacije</a:t>
            </a:r>
            <a:r>
              <a:rPr lang="en-US" sz="2400" i="1" dirty="0" smtClean="0">
                <a:latin typeface="+mj-lt"/>
              </a:rPr>
              <a:t>?</a:t>
            </a:r>
            <a:endParaRPr lang="sr-Latn-CS" sz="2400" dirty="0" smtClean="0">
              <a:latin typeface="+mj-lt"/>
            </a:endParaRPr>
          </a:p>
        </p:txBody>
      </p:sp>
      <p:pic>
        <p:nvPicPr>
          <p:cNvPr id="4" name="~PP1947.WAV">
            <a:hlinkClick r:id="" action="ppaction://media"/>
          </p:cNvPr>
          <p:cNvPicPr>
            <a:picLocks noRot="1" noChangeAspect="1"/>
          </p:cNvPicPr>
          <p:nvPr>
            <a:wavAudioFile r:embed="rId1" name="~PP1947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mtClean="0"/>
              <a:t>Povratna informacija može biti: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4294967295"/>
          </p:nvPr>
        </p:nvSpPr>
        <p:spPr>
          <a:xfrm>
            <a:off x="714375" y="1714500"/>
            <a:ext cx="7929563" cy="4408488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sr-Latn-CS" b="1" smtClean="0"/>
              <a:t>Negativna: </a:t>
            </a:r>
          </a:p>
          <a:p>
            <a:pPr>
              <a:buFont typeface="Wingdings 2" pitchFamily="18" charset="2"/>
              <a:buNone/>
            </a:pPr>
            <a:endParaRPr lang="sr-Latn-CS" b="1" smtClean="0"/>
          </a:p>
          <a:p>
            <a:pPr>
              <a:spcAft>
                <a:spcPts val="600"/>
              </a:spcAft>
            </a:pPr>
            <a:r>
              <a:rPr lang="sr-Latn-CS" sz="2400" smtClean="0"/>
              <a:t>kada je njena funkcija korektivna, a cilj adaptacija</a:t>
            </a:r>
          </a:p>
          <a:p>
            <a:pPr>
              <a:spcAft>
                <a:spcPts val="600"/>
              </a:spcAft>
            </a:pPr>
            <a:r>
              <a:rPr lang="sr-Latn-CS" sz="2400" smtClean="0"/>
              <a:t>može izazvati osećanje nesigurnosti, razočarenja, straha, osećanje manje vrednosti, frustracije pa čak dovesti i do sukoba</a:t>
            </a:r>
          </a:p>
          <a:p>
            <a:pPr>
              <a:spcAft>
                <a:spcPts val="600"/>
              </a:spcAft>
            </a:pPr>
            <a:r>
              <a:rPr lang="sr-Latn-CS" sz="2400" smtClean="0"/>
              <a:t>bolje i negativan feedback nego nikakav, otpisivanje osobe može biti ozbiljna smetnja u komunikaciji</a:t>
            </a:r>
          </a:p>
          <a:p>
            <a:pPr>
              <a:spcAft>
                <a:spcPts val="600"/>
              </a:spcAft>
            </a:pPr>
            <a:r>
              <a:rPr lang="sr-Latn-CS" sz="2400" smtClean="0"/>
              <a:t>Pozitivni aspekt negativnog fidbeka?</a:t>
            </a:r>
          </a:p>
          <a:p>
            <a:pPr>
              <a:buFont typeface="Wingdings 2" pitchFamily="18" charset="2"/>
              <a:buNone/>
            </a:pPr>
            <a:r>
              <a:rPr lang="sr-Latn-CS" smtClean="0"/>
              <a:t> </a:t>
            </a:r>
          </a:p>
          <a:p>
            <a:endParaRPr lang="sr-Latn-CS" smtClean="0"/>
          </a:p>
        </p:txBody>
      </p:sp>
      <p:pic>
        <p:nvPicPr>
          <p:cNvPr id="5" name="~PP2945.WAV">
            <a:hlinkClick r:id="" action="ppaction://media"/>
          </p:cNvPr>
          <p:cNvPicPr>
            <a:picLocks noRot="1" noChangeAspect="1"/>
          </p:cNvPicPr>
          <p:nvPr>
            <a:wavAudioFile r:embed="rId1" name="~PP2945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85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sr-Latn-CS" sz="2900" smtClean="0"/>
              <a:t>Struktura efikasne negativne povrate informacije</a:t>
            </a:r>
          </a:p>
        </p:txBody>
      </p:sp>
      <p:sp>
        <p:nvSpPr>
          <p:cNvPr id="21507" name="Rectangle 3"/>
          <p:cNvSpPr>
            <a:spLocks noGrp="1"/>
          </p:cNvSpPr>
          <p:nvPr>
            <p:ph type="body" idx="4294967295"/>
          </p:nvPr>
        </p:nvSpPr>
        <p:spPr>
          <a:xfrm>
            <a:off x="500063" y="1785938"/>
            <a:ext cx="8001000" cy="47863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sr-Latn-CS" smtClean="0"/>
              <a:t>“</a:t>
            </a:r>
            <a:r>
              <a:rPr lang="sr-Latn-CS" sz="2400" smtClean="0"/>
              <a:t>Meni smeta to što ...” –informišete osobu </a:t>
            </a:r>
            <a:r>
              <a:rPr lang="sr-Latn-CS" sz="2400" u="sng" smtClean="0"/>
              <a:t>kako vi to doživljavate, </a:t>
            </a:r>
            <a:r>
              <a:rPr lang="sr-Latn-CS" sz="2400" smtClean="0"/>
              <a:t>ne obraćati se sa </a:t>
            </a:r>
            <a:r>
              <a:rPr lang="sr-Latn-CS" sz="2400" i="1" smtClean="0"/>
              <a:t>ti</a:t>
            </a:r>
            <a:r>
              <a:rPr lang="sr-Latn-CS" sz="2400" smtClean="0"/>
              <a:t> nego sa </a:t>
            </a:r>
            <a:r>
              <a:rPr lang="sr-Latn-CS" sz="2400" i="1" smtClean="0"/>
              <a:t>ja. </a:t>
            </a:r>
            <a:endParaRPr lang="sr-Latn-CS" sz="2400" smtClean="0"/>
          </a:p>
          <a:p>
            <a:pPr>
              <a:spcAft>
                <a:spcPts val="1200"/>
              </a:spcAft>
            </a:pPr>
            <a:r>
              <a:rPr lang="sr-Latn-CS" sz="2400" i="1" smtClean="0"/>
              <a:t>“kada uradite...;</a:t>
            </a:r>
            <a:r>
              <a:rPr lang="sr-Latn-CS" sz="2400" smtClean="0"/>
              <a:t> što se ti ponašaš tako...”- </a:t>
            </a:r>
            <a:r>
              <a:rPr lang="sr-Latn-CS" sz="2400" u="sng" smtClean="0"/>
              <a:t>specifikacija ponašanja,  </a:t>
            </a:r>
            <a:r>
              <a:rPr lang="sr-Latn-CS" sz="2400" smtClean="0"/>
              <a:t>smeta ponašanje, a ne osoba. </a:t>
            </a:r>
          </a:p>
          <a:p>
            <a:pPr>
              <a:spcAft>
                <a:spcPts val="1200"/>
              </a:spcAft>
            </a:pPr>
            <a:r>
              <a:rPr lang="sr-Latn-CS" sz="2400" i="1" smtClean="0"/>
              <a:t>“jer...; tako da...” - </a:t>
            </a:r>
            <a:r>
              <a:rPr lang="sr-Latn-CS" sz="2400" u="sng" smtClean="0"/>
              <a:t>argumentacija</a:t>
            </a:r>
            <a:r>
              <a:rPr lang="sr-Latn-CS" sz="2400" smtClean="0"/>
              <a:t> –daje se obrazloženje zašto vama to smeta</a:t>
            </a:r>
          </a:p>
          <a:p>
            <a:pPr>
              <a:spcAft>
                <a:spcPts val="1200"/>
              </a:spcAft>
            </a:pPr>
            <a:r>
              <a:rPr lang="sr-Latn-CS" sz="2400" smtClean="0"/>
              <a:t>“Volela bih...” - izražavanje želje, nudi se </a:t>
            </a:r>
            <a:r>
              <a:rPr lang="sr-Latn-CS" sz="2400" u="sng" smtClean="0"/>
              <a:t>alternativno ponašanje</a:t>
            </a:r>
            <a:r>
              <a:rPr lang="sr-Latn-CS" sz="2400" smtClean="0"/>
              <a:t>. Kada je u formi zahteva/imperativa (</a:t>
            </a:r>
            <a:r>
              <a:rPr lang="sr-Latn-CS" sz="2400" i="1" smtClean="0"/>
              <a:t>“prestani to da radiš”),</a:t>
            </a:r>
            <a:r>
              <a:rPr lang="sr-Latn-CS" sz="2400" smtClean="0"/>
              <a:t> stvara se konflikt</a:t>
            </a:r>
          </a:p>
          <a:p>
            <a:endParaRPr lang="sr-Latn-CS" smtClean="0"/>
          </a:p>
        </p:txBody>
      </p:sp>
      <p:pic>
        <p:nvPicPr>
          <p:cNvPr id="4" name="~PP239.WAV">
            <a:hlinkClick r:id="" action="ppaction://media"/>
          </p:cNvPr>
          <p:cNvPicPr>
            <a:picLocks noRot="1" noChangeAspect="1"/>
          </p:cNvPicPr>
          <p:nvPr>
            <a:wavAudioFile r:embed="rId1" name="~PP239.WAV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2825" y="63468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8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3730</TotalTime>
  <Words>2288</Words>
  <Application>Microsoft Office PowerPoint</Application>
  <PresentationFormat>On-screen Show (4:3)</PresentationFormat>
  <Paragraphs>315</Paragraphs>
  <Slides>40</Slides>
  <Notes>4</Notes>
  <HiddenSlides>0</HiddenSlides>
  <MMClips>40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Georgia</vt:lpstr>
      <vt:lpstr>Wingdings 2</vt:lpstr>
      <vt:lpstr>Wingdings</vt:lpstr>
      <vt:lpstr>Times New Roman</vt:lpstr>
      <vt:lpstr>Civic</vt:lpstr>
      <vt:lpstr>VEŠTINE REŠAVANJA KONFLIKATA</vt:lpstr>
      <vt:lpstr>IZVORI KONFLIKATA</vt:lpstr>
      <vt:lpstr>KONFLIKTI</vt:lpstr>
      <vt:lpstr>Dobre strane konflikta</vt:lpstr>
      <vt:lpstr>DINAMIKA KONFLIKTA</vt:lpstr>
      <vt:lpstr> Feedback</vt:lpstr>
      <vt:lpstr>Povratna informacija može biti:</vt:lpstr>
      <vt:lpstr>Povratna informacija može biti:</vt:lpstr>
      <vt:lpstr>Struktura efikasne negativne povrate informacije</vt:lpstr>
      <vt:lpstr>Osnovni principi</vt:lpstr>
      <vt:lpstr>Feedback- preporuke</vt:lpstr>
      <vt:lpstr>Feedback -uspešno davanje </vt:lpstr>
      <vt:lpstr>Feedback -uspešno davanje </vt:lpstr>
      <vt:lpstr>Feedback -uspešno primanje</vt:lpstr>
      <vt:lpstr>Feedback </vt:lpstr>
      <vt:lpstr>Decentracija</vt:lpstr>
      <vt:lpstr> Asertivnost</vt:lpstr>
      <vt:lpstr> Redefinisanje</vt:lpstr>
      <vt:lpstr>Ja-govor</vt:lpstr>
      <vt:lpstr>Ja - govor</vt:lpstr>
      <vt:lpstr>Ja-govor</vt:lpstr>
      <vt:lpstr>  Ti poruke</vt:lpstr>
      <vt:lpstr>Primeri Ja - govora</vt:lpstr>
      <vt:lpstr>Preokviravanje (Reframing)</vt:lpstr>
      <vt:lpstr>Refremiranje</vt:lpstr>
      <vt:lpstr>IZGRADNJA SARADNJE, POVERENJA  I PREVAZILAŽENJE OTPORA</vt:lpstr>
      <vt:lpstr>Uspostavljanje odnosa</vt:lpstr>
      <vt:lpstr>STEPENI SARADNJE</vt:lpstr>
      <vt:lpstr>IZVORI NEPOVERENJA I OTPORA</vt:lpstr>
      <vt:lpstr>Prepreke za izgradnju  poverenja i saradnje</vt:lpstr>
      <vt:lpstr>Prepreke za izgradnju  poverenja i saradnje</vt:lpstr>
      <vt:lpstr>Izvori poverenja</vt:lpstr>
      <vt:lpstr>Pitanje moći</vt:lpstr>
      <vt:lpstr>Ravnoteža moći</vt:lpstr>
      <vt:lpstr>Pitanje moći</vt:lpstr>
      <vt:lpstr>Pitanje moći</vt:lpstr>
      <vt:lpstr>Omoćavanje, osnaživanje  slabije strane</vt:lpstr>
      <vt:lpstr>Agresivni klijent </vt:lpstr>
      <vt:lpstr>Agresivni klijent Komunikološke preporuke:</vt:lpstr>
      <vt:lpstr>Agresivni klijent Izbegavajte: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VEŠTINE KOMUNIKACIJE I PREGOVARANJA</dc:title>
  <dc:creator>Tamara</dc:creator>
  <cp:lastModifiedBy>ACER</cp:lastModifiedBy>
  <cp:revision>176</cp:revision>
  <dcterms:created xsi:type="dcterms:W3CDTF">2006-10-03T11:23:14Z</dcterms:created>
  <dcterms:modified xsi:type="dcterms:W3CDTF">2020-03-18T11:12:19Z</dcterms:modified>
</cp:coreProperties>
</file>