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8" r:id="rId4"/>
    <p:sldId id="290" r:id="rId5"/>
    <p:sldId id="294" r:id="rId6"/>
    <p:sldId id="295" r:id="rId7"/>
    <p:sldId id="291" r:id="rId8"/>
    <p:sldId id="292" r:id="rId9"/>
    <p:sldId id="293" r:id="rId10"/>
    <p:sldId id="296" r:id="rId11"/>
    <p:sldId id="297" r:id="rId12"/>
    <p:sldId id="298" r:id="rId13"/>
    <p:sldId id="305" r:id="rId14"/>
    <p:sldId id="306" r:id="rId15"/>
    <p:sldId id="308" r:id="rId16"/>
    <p:sldId id="307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99" r:id="rId25"/>
    <p:sldId id="300" r:id="rId26"/>
    <p:sldId id="301" r:id="rId27"/>
    <p:sldId id="302" r:id="rId28"/>
    <p:sldId id="303" r:id="rId29"/>
    <p:sldId id="286" r:id="rId30"/>
    <p:sldId id="287" r:id="rId31"/>
    <p:sldId id="304" r:id="rId32"/>
    <p:sldId id="25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4001"/>
    <a:srgbClr val="CC9900"/>
    <a:srgbClr val="157FFF"/>
    <a:srgbClr val="F7E289"/>
    <a:srgbClr val="FF9E1D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0"/>
  </p:normalViewPr>
  <p:slideViewPr>
    <p:cSldViewPr>
      <p:cViewPr varScale="1">
        <p:scale>
          <a:sx n="83" d="100"/>
          <a:sy n="83" d="100"/>
        </p:scale>
        <p:origin x="140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pn\Desktop\obrade\finalni%20delovi\Tabele%20i%20Grafikoni%20v3.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pn\Desktop\obrade\finalni%20delovi\Tabele%20i%20Grafikoni%20v3.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pn\Desktop\obrade\finalni%20delovi\Tabele%20i%20Grafikoni%20v2.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64372508991938E-2"/>
          <c:y val="0.14887594087711295"/>
          <c:w val="0.9008191195319275"/>
          <c:h val="0.74353157189303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'Procena napustanja smestaja'!$D$1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'Procena napustanja smestaja'!$C$2:$C$6</c:f>
              <c:strCache>
                <c:ptCount val="5"/>
                <c:pt idx="0">
                  <c:v>Naredne godine</c:v>
                </c:pt>
                <c:pt idx="1">
                  <c:v>Ne znam</c:v>
                </c:pt>
                <c:pt idx="2">
                  <c:v>Ostaću dok god mogu</c:v>
                </c:pt>
                <c:pt idx="3">
                  <c:v>Čim budem mogao/mogla</c:v>
                </c:pt>
                <c:pt idx="4">
                  <c:v>Drugo</c:v>
                </c:pt>
              </c:strCache>
            </c:strRef>
          </c:cat>
          <c:val>
            <c:numRef>
              <c:f>'Procena napustanja smestaja'!$D$2:$D$6</c:f>
              <c:numCache>
                <c:formatCode>General</c:formatCode>
                <c:ptCount val="5"/>
                <c:pt idx="0">
                  <c:v>4.4000000000000004</c:v>
                </c:pt>
                <c:pt idx="1">
                  <c:v>24.1</c:v>
                </c:pt>
                <c:pt idx="2">
                  <c:v>41.8</c:v>
                </c:pt>
                <c:pt idx="3">
                  <c:v>8.9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F-4AFA-9281-3453E1A8EC83}"/>
            </c:ext>
          </c:extLst>
        </c:ser>
        <c:ser>
          <c:idx val="1"/>
          <c:order val="1"/>
          <c:tx>
            <c:strRef>
              <c:f>'Procena napustanja smestaja'!$E$1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'Procena napustanja smestaja'!$C$2:$C$6</c:f>
              <c:strCache>
                <c:ptCount val="5"/>
                <c:pt idx="0">
                  <c:v>Naredne godine</c:v>
                </c:pt>
                <c:pt idx="1">
                  <c:v>Ne znam</c:v>
                </c:pt>
                <c:pt idx="2">
                  <c:v>Ostaću dok god mogu</c:v>
                </c:pt>
                <c:pt idx="3">
                  <c:v>Čim budem mogao/mogla</c:v>
                </c:pt>
                <c:pt idx="4">
                  <c:v>Drugo</c:v>
                </c:pt>
              </c:strCache>
            </c:strRef>
          </c:cat>
          <c:val>
            <c:numRef>
              <c:f>'Procena napustanja smestaja'!$E$2:$E$6</c:f>
              <c:numCache>
                <c:formatCode>General</c:formatCode>
                <c:ptCount val="5"/>
                <c:pt idx="0">
                  <c:v>95.3</c:v>
                </c:pt>
                <c:pt idx="1">
                  <c:v>74.3</c:v>
                </c:pt>
                <c:pt idx="2">
                  <c:v>55.4</c:v>
                </c:pt>
                <c:pt idx="3">
                  <c:v>90.5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2F-4AFA-9281-3453E1A8EC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4938624"/>
        <c:axId val="75051008"/>
      </c:barChart>
      <c:catAx>
        <c:axId val="7493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75051008"/>
        <c:crosses val="autoZero"/>
        <c:auto val="1"/>
        <c:lblAlgn val="ctr"/>
        <c:lblOffset val="100"/>
        <c:noMultiLvlLbl val="0"/>
      </c:catAx>
      <c:valAx>
        <c:axId val="75051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74938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sr-Latn-R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'Ocena u vezi naustanja smestaja'!$D$1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'Ocena u vezi naustanja smestaja'!$C$2:$C$8</c:f>
              <c:strCache>
                <c:ptCount val="7"/>
                <c:pt idx="0">
                  <c:v>Srećno</c:v>
                </c:pt>
                <c:pt idx="1">
                  <c:v>Uzbuđeno</c:v>
                </c:pt>
                <c:pt idx="2">
                  <c:v>Tužno</c:v>
                </c:pt>
                <c:pt idx="3">
                  <c:v>Ravnodušno</c:v>
                </c:pt>
                <c:pt idx="4">
                  <c:v>Uznemireno</c:v>
                </c:pt>
                <c:pt idx="5">
                  <c:v>Uplašeno</c:v>
                </c:pt>
                <c:pt idx="6">
                  <c:v>Drugo</c:v>
                </c:pt>
              </c:strCache>
            </c:strRef>
          </c:cat>
          <c:val>
            <c:numRef>
              <c:f>'Ocena u vezi naustanja smestaja'!$D$2:$D$8</c:f>
              <c:numCache>
                <c:formatCode>General</c:formatCode>
                <c:ptCount val="7"/>
                <c:pt idx="0">
                  <c:v>14.6</c:v>
                </c:pt>
                <c:pt idx="1">
                  <c:v>21.5</c:v>
                </c:pt>
                <c:pt idx="2">
                  <c:v>31</c:v>
                </c:pt>
                <c:pt idx="3">
                  <c:v>12</c:v>
                </c:pt>
                <c:pt idx="4">
                  <c:v>29.7</c:v>
                </c:pt>
                <c:pt idx="5">
                  <c:v>25.3</c:v>
                </c:pt>
                <c:pt idx="6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06-45BD-A455-E16E2893182B}"/>
            </c:ext>
          </c:extLst>
        </c:ser>
        <c:ser>
          <c:idx val="1"/>
          <c:order val="1"/>
          <c:tx>
            <c:strRef>
              <c:f>'Ocena u vezi naustanja smestaja'!$E$1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'Ocena u vezi naustanja smestaja'!$C$2:$C$8</c:f>
              <c:strCache>
                <c:ptCount val="7"/>
                <c:pt idx="0">
                  <c:v>Srećno</c:v>
                </c:pt>
                <c:pt idx="1">
                  <c:v>Uzbuđeno</c:v>
                </c:pt>
                <c:pt idx="2">
                  <c:v>Tužno</c:v>
                </c:pt>
                <c:pt idx="3">
                  <c:v>Ravnodušno</c:v>
                </c:pt>
                <c:pt idx="4">
                  <c:v>Uznemireno</c:v>
                </c:pt>
                <c:pt idx="5">
                  <c:v>Uplašeno</c:v>
                </c:pt>
                <c:pt idx="6">
                  <c:v>Drugo</c:v>
                </c:pt>
              </c:strCache>
            </c:strRef>
          </c:cat>
          <c:val>
            <c:numRef>
              <c:f>'Ocena u vezi naustanja smestaja'!$E$2:$E$8</c:f>
              <c:numCache>
                <c:formatCode>General</c:formatCode>
                <c:ptCount val="7"/>
                <c:pt idx="0">
                  <c:v>76.599999999999994</c:v>
                </c:pt>
                <c:pt idx="1">
                  <c:v>69.599999999999994</c:v>
                </c:pt>
                <c:pt idx="2">
                  <c:v>60.1</c:v>
                </c:pt>
                <c:pt idx="3">
                  <c:v>79.099999999999994</c:v>
                </c:pt>
                <c:pt idx="4">
                  <c:v>61.4</c:v>
                </c:pt>
                <c:pt idx="5">
                  <c:v>65.8</c:v>
                </c:pt>
                <c:pt idx="6">
                  <c:v>83.5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06-45BD-A455-E16E289318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406208"/>
        <c:axId val="75141504"/>
      </c:barChart>
      <c:catAx>
        <c:axId val="814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75141504"/>
        <c:crosses val="autoZero"/>
        <c:auto val="1"/>
        <c:lblAlgn val="ctr"/>
        <c:lblOffset val="100"/>
        <c:noMultiLvlLbl val="0"/>
      </c:catAx>
      <c:valAx>
        <c:axId val="7514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814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'Da li postoji plan'!$I$4</c:f>
              <c:strCache>
                <c:ptCount val="1"/>
                <c:pt idx="0">
                  <c:v>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 li postoji plan'!$J$3:$L$3</c:f>
              <c:strCache>
                <c:ptCount val="3"/>
                <c:pt idx="0">
                  <c:v>Hraniteljski smeštaj %</c:v>
                </c:pt>
                <c:pt idx="1">
                  <c:v>Srodnički smeštaj %</c:v>
                </c:pt>
                <c:pt idx="2">
                  <c:v>Domski smeštaj %</c:v>
                </c:pt>
              </c:strCache>
            </c:strRef>
          </c:cat>
          <c:val>
            <c:numRef>
              <c:f>'Da li postoji plan'!$J$4:$L$4</c:f>
              <c:numCache>
                <c:formatCode>0.0</c:formatCode>
                <c:ptCount val="3"/>
                <c:pt idx="0">
                  <c:v>38.4</c:v>
                </c:pt>
                <c:pt idx="1">
                  <c:v>37</c:v>
                </c:pt>
                <c:pt idx="2">
                  <c:v>72.2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58-4076-A167-5E254C164FE6}"/>
            </c:ext>
          </c:extLst>
        </c:ser>
        <c:ser>
          <c:idx val="1"/>
          <c:order val="1"/>
          <c:tx>
            <c:strRef>
              <c:f>'Da li postoji plan'!$I$5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 li postoji plan'!$J$3:$L$3</c:f>
              <c:strCache>
                <c:ptCount val="3"/>
                <c:pt idx="0">
                  <c:v>Hraniteljski smeštaj %</c:v>
                </c:pt>
                <c:pt idx="1">
                  <c:v>Srodnički smeštaj %</c:v>
                </c:pt>
                <c:pt idx="2">
                  <c:v>Domski smeštaj %</c:v>
                </c:pt>
              </c:strCache>
            </c:strRef>
          </c:cat>
          <c:val>
            <c:numRef>
              <c:f>'Da li postoji plan'!$J$5:$L$5</c:f>
              <c:numCache>
                <c:formatCode>0.0</c:formatCode>
                <c:ptCount val="3"/>
                <c:pt idx="0">
                  <c:v>53.5</c:v>
                </c:pt>
                <c:pt idx="1">
                  <c:v>59.3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58-4076-A167-5E254C164F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6972416"/>
        <c:axId val="76973952"/>
      </c:barChart>
      <c:catAx>
        <c:axId val="7697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76973952"/>
        <c:crosses val="autoZero"/>
        <c:auto val="1"/>
        <c:lblAlgn val="ctr"/>
        <c:lblOffset val="100"/>
        <c:noMultiLvlLbl val="0"/>
      </c:catAx>
      <c:valAx>
        <c:axId val="76973952"/>
        <c:scaling>
          <c:orientation val="minMax"/>
        </c:scaling>
        <c:delete val="0"/>
        <c:axPos val="b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7697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sr-Latn-R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3885" y="4650640"/>
            <a:ext cx="4428445" cy="152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1530" y="358170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91130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0934" y="1644380"/>
            <a:ext cx="3503065" cy="2443280"/>
          </a:xfrm>
        </p:spPr>
        <p:txBody>
          <a:bodyPr>
            <a:normAutofit fontScale="90000"/>
          </a:bodyPr>
          <a:lstStyle/>
          <a:p>
            <a:r>
              <a:rPr lang="sr-Latn-RS" smtClean="0"/>
              <a:t>IZAZOVI NAPUŠTANJA </a:t>
            </a:r>
            <a:r>
              <a:rPr lang="en-US" smtClean="0"/>
              <a:t>ALTERNATIVNOG</a:t>
            </a:r>
            <a:r>
              <a:rPr lang="sr-Latn-RS" dirty="0" smtClean="0"/>
              <a:t> </a:t>
            </a:r>
            <a:r>
              <a:rPr lang="en-US" dirty="0" smtClean="0"/>
              <a:t>STARANJA</a:t>
            </a:r>
            <a:r>
              <a:rPr lang="sr-Latn-RS" dirty="0" smtClean="0"/>
              <a:t/>
            </a:r>
            <a:br>
              <a:rPr lang="sr-Latn-RS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1901950"/>
            <a:ext cx="777240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0115" y="4956050"/>
            <a:ext cx="3664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</a:t>
            </a:r>
            <a:r>
              <a:rPr lang="sr-Latn-RS" sz="2800" dirty="0" smtClean="0">
                <a:solidFill>
                  <a:schemeClr val="bg1"/>
                </a:solidFill>
              </a:rPr>
              <a:t>oc.dr Anita Burgund Isakov</a:t>
            </a:r>
            <a:endParaRPr lang="en-US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52">
        <p:fade/>
      </p:transition>
    </mc:Choice>
    <mc:Fallback>
      <p:transition spd="med" advTm="4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</a:t>
            </a:r>
            <a:r>
              <a:rPr lang="sr-Latn-RS" dirty="0" smtClean="0"/>
              <a:t>rta</a:t>
            </a:r>
          </a:p>
          <a:p>
            <a:r>
              <a:rPr lang="en-US" dirty="0" smtClean="0"/>
              <a:t>K</a:t>
            </a:r>
            <a:r>
              <a:rPr lang="sr-Latn-RS" dirty="0" smtClean="0"/>
              <a:t>valitet</a:t>
            </a:r>
          </a:p>
          <a:p>
            <a:r>
              <a:rPr lang="en-US" dirty="0" smtClean="0"/>
              <a:t>M</a:t>
            </a:r>
            <a:r>
              <a:rPr lang="sr-Latn-RS" dirty="0" smtClean="0"/>
              <a:t>agija običnog</a:t>
            </a:r>
          </a:p>
          <a:p>
            <a:r>
              <a:rPr lang="en-US" dirty="0" smtClean="0"/>
              <a:t>M</a:t>
            </a:r>
            <a:r>
              <a:rPr lang="sr-Latn-RS" dirty="0" smtClean="0"/>
              <a:t>ogućnost</a:t>
            </a:r>
          </a:p>
          <a:p>
            <a:r>
              <a:rPr lang="en-US" i="1" dirty="0" smtClean="0"/>
              <a:t>K</a:t>
            </a:r>
            <a:r>
              <a:rPr lang="sr-Latn-RS" i="1" dirty="0" smtClean="0"/>
              <a:t>valitet </a:t>
            </a:r>
            <a:r>
              <a:rPr lang="en-US" i="1" dirty="0" err="1" smtClean="0"/>
              <a:t>koji</a:t>
            </a:r>
            <a:r>
              <a:rPr lang="en-US" i="1" dirty="0" smtClean="0"/>
              <a:t> </a:t>
            </a:r>
            <a:r>
              <a:rPr lang="en-US" i="1" dirty="0" err="1" smtClean="0"/>
              <a:t>omogućava</a:t>
            </a:r>
            <a:r>
              <a:rPr lang="en-US" i="1" dirty="0" smtClean="0"/>
              <a:t> </a:t>
            </a:r>
            <a:r>
              <a:rPr lang="en-US" i="1" dirty="0" err="1" smtClean="0"/>
              <a:t>mladima</a:t>
            </a:r>
            <a:r>
              <a:rPr lang="en-US" i="1" dirty="0" smtClean="0"/>
              <a:t> </a:t>
            </a:r>
            <a:r>
              <a:rPr lang="en-US" i="1" dirty="0" err="1" smtClean="0"/>
              <a:t>da</a:t>
            </a:r>
            <a:r>
              <a:rPr lang="en-US" i="1" dirty="0" smtClean="0"/>
              <a:t> </a:t>
            </a:r>
            <a:r>
              <a:rPr lang="en-US" i="1" dirty="0" err="1" smtClean="0"/>
              <a:t>pronađu</a:t>
            </a:r>
            <a:r>
              <a:rPr lang="en-US" i="1" dirty="0" smtClean="0"/>
              <a:t> </a:t>
            </a:r>
            <a:r>
              <a:rPr lang="en-US" i="1" dirty="0" err="1" smtClean="0"/>
              <a:t>ostvarenje</a:t>
            </a:r>
            <a:r>
              <a:rPr lang="en-US" i="1" dirty="0" smtClean="0"/>
              <a:t> u </a:t>
            </a:r>
            <a:r>
              <a:rPr lang="en-US" i="1" dirty="0" err="1" smtClean="0"/>
              <a:t>svom</a:t>
            </a:r>
            <a:r>
              <a:rPr lang="en-US" i="1" dirty="0" smtClean="0"/>
              <a:t> </a:t>
            </a:r>
            <a:r>
              <a:rPr lang="en-US" i="1" dirty="0" err="1" smtClean="0"/>
              <a:t>životu</a:t>
            </a:r>
            <a:r>
              <a:rPr lang="en-US" i="1" dirty="0" smtClean="0"/>
              <a:t> </a:t>
            </a:r>
            <a:r>
              <a:rPr lang="en-US" i="1" dirty="0" err="1" smtClean="0"/>
              <a:t>uprkos</a:t>
            </a:r>
            <a:r>
              <a:rPr lang="en-US" i="1" dirty="0" smtClean="0"/>
              <a:t> </a:t>
            </a:r>
            <a:r>
              <a:rPr lang="en-US" i="1" dirty="0" err="1" smtClean="0"/>
              <a:t>teškoćama</a:t>
            </a:r>
            <a:r>
              <a:rPr lang="en-US" i="1" dirty="0" smtClean="0"/>
              <a:t>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i="1" dirty="0" err="1" smtClean="0"/>
              <a:t>izazovima</a:t>
            </a:r>
            <a:r>
              <a:rPr lang="en-US" i="1" dirty="0" smtClean="0"/>
              <a:t> </a:t>
            </a:r>
            <a:r>
              <a:rPr lang="en-US" i="1" dirty="0" err="1" smtClean="0"/>
              <a:t>koji</a:t>
            </a:r>
            <a:r>
              <a:rPr lang="en-US" i="1" dirty="0" smtClean="0"/>
              <a:t> </a:t>
            </a:r>
            <a:r>
              <a:rPr lang="en-US" i="1" dirty="0" err="1" smtClean="0"/>
              <a:t>ih</a:t>
            </a:r>
            <a:r>
              <a:rPr lang="en-US" i="1" dirty="0" smtClean="0"/>
              <a:t> </a:t>
            </a:r>
            <a:r>
              <a:rPr lang="en-US" i="1" dirty="0" err="1" smtClean="0"/>
              <a:t>okružuju</a:t>
            </a:r>
            <a:r>
              <a:rPr lang="en-US" i="1" dirty="0" smtClean="0"/>
              <a:t> </a:t>
            </a:r>
            <a:r>
              <a:rPr lang="en-US" i="1" dirty="0" err="1" smtClean="0"/>
              <a:t>ili</a:t>
            </a:r>
            <a:r>
              <a:rPr lang="en-US" i="1" dirty="0" smtClean="0"/>
              <a:t> </a:t>
            </a:r>
            <a:r>
              <a:rPr lang="en-US" i="1" dirty="0" err="1" smtClean="0"/>
              <a:t>koje</a:t>
            </a:r>
            <a:r>
              <a:rPr lang="en-US" i="1" dirty="0" smtClean="0"/>
              <a:t> </a:t>
            </a:r>
            <a:r>
              <a:rPr lang="en-US" i="1" dirty="0" err="1" smtClean="0"/>
              <a:t>podnose</a:t>
            </a:r>
            <a:r>
              <a:rPr lang="en-US" i="1" dirty="0" smtClean="0"/>
              <a:t>, </a:t>
            </a:r>
            <a:r>
              <a:rPr lang="en-US" i="1" dirty="0" err="1" smtClean="0"/>
              <a:t>ili</a:t>
            </a:r>
            <a:r>
              <a:rPr lang="en-US" i="1" dirty="0" smtClean="0"/>
              <a:t> </a:t>
            </a:r>
            <a:r>
              <a:rPr lang="en-US" i="1" dirty="0" err="1" smtClean="0"/>
              <a:t>koje</a:t>
            </a:r>
            <a:r>
              <a:rPr lang="en-US" i="1" dirty="0" smtClean="0"/>
              <a:t> </a:t>
            </a:r>
            <a:r>
              <a:rPr lang="en-US" i="1" dirty="0" err="1" smtClean="0"/>
              <a:t>su</a:t>
            </a:r>
            <a:r>
              <a:rPr lang="en-US" i="1" dirty="0" smtClean="0"/>
              <a:t> </a:t>
            </a:r>
            <a:r>
              <a:rPr lang="en-US" i="1" dirty="0" err="1" smtClean="0"/>
              <a:t>prevazišli</a:t>
            </a:r>
            <a:r>
              <a:rPr lang="en-US" i="1" dirty="0" smtClean="0"/>
              <a:t>”</a:t>
            </a:r>
            <a:r>
              <a:rPr lang="en-US" dirty="0" smtClean="0"/>
              <a:t> (Stein, 2009:316)</a:t>
            </a:r>
          </a:p>
          <a:p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endParaRPr lang="sr-Latn-R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R</a:t>
            </a:r>
            <a:r>
              <a:rPr lang="sr-Latn-RS" dirty="0" smtClean="0"/>
              <a:t>ezilijentnost</a:t>
            </a:r>
            <a:endParaRPr lang="en-US" dirty="0"/>
          </a:p>
        </p:txBody>
      </p:sp>
      <p:pic>
        <p:nvPicPr>
          <p:cNvPr id="1026" name="Picture 2" descr="C:\Users\fpn\Desktop\rezilijentnost\rez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33400"/>
            <a:ext cx="4086225" cy="272415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3"/>
    </mc:Choice>
    <mc:Fallback>
      <p:transition spd="slow" advTm="2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sr-Latn-RS" dirty="0" smtClean="0"/>
              <a:t>ocijalna podrška</a:t>
            </a:r>
          </a:p>
          <a:p>
            <a:r>
              <a:rPr lang="en-US" dirty="0" smtClean="0"/>
              <a:t>U</a:t>
            </a:r>
            <a:r>
              <a:rPr lang="sr-Latn-RS" dirty="0" smtClean="0"/>
              <a:t>speh u školovanju</a:t>
            </a:r>
          </a:p>
          <a:p>
            <a:r>
              <a:rPr lang="en-US" dirty="0" smtClean="0"/>
              <a:t>U</a:t>
            </a:r>
            <a:r>
              <a:rPr lang="sr-Latn-RS" dirty="0" smtClean="0"/>
              <a:t>češće u aktivnostima/hobiji</a:t>
            </a:r>
          </a:p>
          <a:p>
            <a:r>
              <a:rPr lang="en-US" dirty="0" smtClean="0"/>
              <a:t>P</a:t>
            </a:r>
            <a:r>
              <a:rPr lang="sr-Latn-RS" dirty="0" smtClean="0"/>
              <a:t>ol</a:t>
            </a:r>
          </a:p>
          <a:p>
            <a:r>
              <a:rPr lang="sr-Latn-RS" dirty="0" smtClean="0"/>
              <a:t>Osobe od poverenja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</a:t>
            </a:r>
            <a:r>
              <a:rPr lang="sr-Latn-RS" dirty="0" smtClean="0"/>
              <a:t>aktori koji doprinose rezilijentnosti</a:t>
            </a:r>
            <a:endParaRPr lang="en-US" dirty="0"/>
          </a:p>
        </p:txBody>
      </p:sp>
      <p:pic>
        <p:nvPicPr>
          <p:cNvPr id="4" name="Picture 2" descr="C:\Users\fpn\Desktop\rezilijentnost\rezilijentnost-325x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7398" y="4226545"/>
            <a:ext cx="5176602" cy="2631455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7"/>
    </mc:Choice>
    <mc:Fallback>
      <p:transition spd="slow" advTm="1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 smtClean="0"/>
              <a:t>N</a:t>
            </a:r>
            <a:r>
              <a:rPr lang="de-DE" dirty="0" smtClean="0"/>
              <a:t>estabilnost </a:t>
            </a:r>
            <a:r>
              <a:rPr lang="de-DE" dirty="0"/>
              <a:t>smeštaja izraženija kod adolescenata </a:t>
            </a:r>
            <a:r>
              <a:rPr lang="de-DE" dirty="0" smtClean="0"/>
              <a:t>nego </a:t>
            </a:r>
            <a:r>
              <a:rPr lang="de-DE" dirty="0"/>
              <a:t>kod </a:t>
            </a:r>
            <a:r>
              <a:rPr lang="de-DE" dirty="0" smtClean="0"/>
              <a:t>dece</a:t>
            </a:r>
            <a:endParaRPr lang="sr-Latn-RS" dirty="0" smtClean="0"/>
          </a:p>
          <a:p>
            <a:r>
              <a:rPr lang="en-US" dirty="0" smtClean="0"/>
              <a:t>P</a:t>
            </a:r>
            <a:r>
              <a:rPr lang="sr-Latn-RS" dirty="0" smtClean="0"/>
              <a:t>redrasuda da su mladi koji napuštaju AS izloženi većem broju teškoća</a:t>
            </a:r>
          </a:p>
          <a:p>
            <a:r>
              <a:rPr lang="de-DE" dirty="0"/>
              <a:t>Nalazi ukazuju da kada se koristi jedna mera (na primer akademsko postignuće ili podrška </a:t>
            </a:r>
            <a:r>
              <a:rPr lang="de-DE" dirty="0" smtClean="0"/>
              <a:t>prijatelja</a:t>
            </a:r>
            <a:r>
              <a:rPr lang="de-DE" dirty="0"/>
              <a:t>) nivo rezilijentnosti kod mladih </a:t>
            </a:r>
            <a:r>
              <a:rPr lang="de-DE" dirty="0" smtClean="0"/>
              <a:t>varira</a:t>
            </a:r>
            <a:endParaRPr lang="sr-Latn-RS" dirty="0" smtClean="0"/>
          </a:p>
          <a:p>
            <a:r>
              <a:rPr lang="de-DE" dirty="0"/>
              <a:t>Fokus na rezilijentnosti mladih koji su napustili alternativno staranje pomera </a:t>
            </a:r>
            <a:r>
              <a:rPr lang="de-DE" dirty="0" smtClean="0"/>
              <a:t>na </a:t>
            </a:r>
            <a:r>
              <a:rPr lang="de-DE" dirty="0"/>
              <a:t>model </a:t>
            </a:r>
            <a:r>
              <a:rPr lang="de-DE" dirty="0" smtClean="0"/>
              <a:t>snaga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Napuštanje alternativnog staranja i rezilijentnost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96"/>
    </mc:Choice>
    <mc:Fallback>
      <p:transition spd="slow" advTm="4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Percepcija</a:t>
            </a:r>
            <a:r>
              <a:rPr lang="fr-CH" dirty="0" smtClean="0"/>
              <a:t> </a:t>
            </a:r>
            <a:r>
              <a:rPr lang="fr-CH" dirty="0" err="1" smtClean="0"/>
              <a:t>spremnosti</a:t>
            </a:r>
            <a:r>
              <a:rPr lang="fr-CH" dirty="0" smtClean="0"/>
              <a:t> </a:t>
            </a:r>
            <a:r>
              <a:rPr lang="fr-CH" dirty="0" err="1" smtClean="0"/>
              <a:t>mladih</a:t>
            </a:r>
            <a:r>
              <a:rPr lang="fr-CH" dirty="0" smtClean="0"/>
              <a:t> </a:t>
            </a:r>
            <a:r>
              <a:rPr lang="fr-CH" dirty="0" err="1" smtClean="0"/>
              <a:t>za</a:t>
            </a:r>
            <a:r>
              <a:rPr lang="fr-CH" dirty="0" smtClean="0"/>
              <a:t> </a:t>
            </a:r>
            <a:r>
              <a:rPr lang="fr-CH" dirty="0" err="1" smtClean="0"/>
              <a:t>napuštanje</a:t>
            </a:r>
            <a:r>
              <a:rPr lang="fr-CH" dirty="0" smtClean="0"/>
              <a:t> </a:t>
            </a:r>
            <a:r>
              <a:rPr lang="fr-CH" dirty="0" err="1" smtClean="0"/>
              <a:t>alternativnog</a:t>
            </a:r>
            <a:r>
              <a:rPr lang="fr-CH" dirty="0" smtClean="0"/>
              <a:t> </a:t>
            </a:r>
            <a:r>
              <a:rPr lang="fr-CH" dirty="0" err="1" smtClean="0"/>
              <a:t>staranja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3"/>
    </mc:Choice>
    <mc:Fallback>
      <p:transition spd="slow" advTm="1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924800" cy="80803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Osećanja mladih u vezi sa napuštanjem smeštaja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7"/>
    </mc:Choice>
    <mc:Fallback>
      <p:transition spd="slow" advTm="1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301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Plan </a:t>
            </a:r>
            <a:r>
              <a:rPr lang="en-US" dirty="0" err="1" smtClean="0"/>
              <a:t>osamostaljivanja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9"/>
    </mc:Choice>
    <mc:Fallback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Percepcija</a:t>
            </a:r>
            <a:r>
              <a:rPr lang="en-US" dirty="0" smtClean="0"/>
              <a:t> </a:t>
            </a:r>
            <a:r>
              <a:rPr lang="en-US" dirty="0" err="1" smtClean="0"/>
              <a:t>budućnosti</a:t>
            </a:r>
            <a:r>
              <a:rPr lang="en-US" dirty="0" smtClean="0"/>
              <a:t> </a:t>
            </a:r>
            <a:r>
              <a:rPr lang="en-US" dirty="0" err="1" smtClean="0"/>
              <a:t>kod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napuštaju</a:t>
            </a:r>
            <a:r>
              <a:rPr lang="en-US" dirty="0" smtClean="0"/>
              <a:t> </a:t>
            </a:r>
            <a:r>
              <a:rPr lang="en-US" dirty="0" err="1" smtClean="0"/>
              <a:t>alternativno</a:t>
            </a:r>
            <a:r>
              <a:rPr lang="en-US" dirty="0" smtClean="0"/>
              <a:t> </a:t>
            </a:r>
            <a:r>
              <a:rPr lang="en-US" dirty="0" err="1" smtClean="0"/>
              <a:t>staranje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Najveći</a:t>
            </a:r>
            <a:r>
              <a:rPr lang="en-US" dirty="0" smtClean="0"/>
              <a:t> </a:t>
            </a:r>
            <a:r>
              <a:rPr lang="en-US" dirty="0" err="1" smtClean="0"/>
              <a:t>broj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je </a:t>
            </a:r>
            <a:r>
              <a:rPr lang="en-US" dirty="0" err="1" smtClean="0"/>
              <a:t>procenio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ima</a:t>
            </a:r>
            <a:r>
              <a:rPr lang="en-US" dirty="0" smtClean="0"/>
              <a:t> </a:t>
            </a:r>
            <a:r>
              <a:rPr lang="en-US" dirty="0" err="1" smtClean="0"/>
              <a:t>velike</a:t>
            </a:r>
            <a:r>
              <a:rPr lang="en-US" dirty="0" smtClean="0"/>
              <a:t> </a:t>
            </a:r>
            <a:r>
              <a:rPr lang="en-US" dirty="0" err="1" smtClean="0"/>
              <a:t>šanse</a:t>
            </a:r>
            <a:r>
              <a:rPr lang="en-US" dirty="0" smtClean="0"/>
              <a:t> u </a:t>
            </a:r>
            <a:r>
              <a:rPr lang="en-US" dirty="0" err="1" smtClean="0"/>
              <a:t>oblastima</a:t>
            </a:r>
            <a:r>
              <a:rPr lang="en-US" dirty="0" smtClean="0"/>
              <a:t>: </a:t>
            </a:r>
            <a:endParaRPr lang="sr-Latn-RS" dirty="0" smtClean="0"/>
          </a:p>
          <a:p>
            <a:pPr lvl="1"/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dobre</a:t>
            </a:r>
            <a:r>
              <a:rPr lang="en-US" dirty="0" smtClean="0"/>
              <a:t> </a:t>
            </a:r>
            <a:r>
              <a:rPr lang="en-US" dirty="0" err="1" smtClean="0"/>
              <a:t>odnose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ljudima</a:t>
            </a:r>
            <a:r>
              <a:rPr lang="en-US" dirty="0" smtClean="0"/>
              <a:t> (89.5%),</a:t>
            </a:r>
            <a:endParaRPr lang="sr-Latn-R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budu</a:t>
            </a:r>
            <a:r>
              <a:rPr lang="en-US" dirty="0" smtClean="0"/>
              <a:t> </a:t>
            </a:r>
            <a:r>
              <a:rPr lang="en-US" dirty="0" err="1" smtClean="0"/>
              <a:t>uspešni</a:t>
            </a:r>
            <a:r>
              <a:rPr lang="en-US" dirty="0" smtClean="0"/>
              <a:t> u </a:t>
            </a:r>
            <a:r>
              <a:rPr lang="en-US" dirty="0" err="1" smtClean="0"/>
              <a:t>poslu</a:t>
            </a:r>
            <a:r>
              <a:rPr lang="en-US" dirty="0" smtClean="0"/>
              <a:t> (83.8%)</a:t>
            </a:r>
            <a:endParaRPr lang="sr-Latn-RS" dirty="0" smtClean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dobar</a:t>
            </a:r>
            <a:r>
              <a:rPr lang="en-US" dirty="0" smtClean="0"/>
              <a:t> </a:t>
            </a:r>
            <a:r>
              <a:rPr lang="en-US" dirty="0" err="1" smtClean="0"/>
              <a:t>brak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porodicu</a:t>
            </a:r>
            <a:r>
              <a:rPr lang="en-US" dirty="0" smtClean="0"/>
              <a:t> (70.6%). </a:t>
            </a:r>
          </a:p>
          <a:p>
            <a:r>
              <a:rPr lang="en-US" dirty="0" err="1" smtClean="0"/>
              <a:t>mladi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procenili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male </a:t>
            </a:r>
            <a:r>
              <a:rPr lang="en-US" dirty="0" err="1" smtClean="0"/>
              <a:t>šanse</a:t>
            </a:r>
            <a:r>
              <a:rPr lang="en-US" dirty="0" smtClean="0"/>
              <a:t> </a:t>
            </a:r>
            <a:endParaRPr lang="sr-Latn-RS" dirty="0" smtClean="0"/>
          </a:p>
          <a:p>
            <a:pPr lvl="1"/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ozbiljne</a:t>
            </a:r>
            <a:r>
              <a:rPr lang="en-US" dirty="0" smtClean="0"/>
              <a:t> </a:t>
            </a:r>
            <a:r>
              <a:rPr lang="en-US" dirty="0" err="1" smtClean="0"/>
              <a:t>zdravstvene</a:t>
            </a:r>
            <a:r>
              <a:rPr lang="en-US" dirty="0" smtClean="0"/>
              <a:t> </a:t>
            </a:r>
            <a:r>
              <a:rPr lang="en-US" dirty="0" err="1" smtClean="0"/>
              <a:t>teškoće</a:t>
            </a:r>
            <a:r>
              <a:rPr lang="en-US" dirty="0" smtClean="0"/>
              <a:t> </a:t>
            </a:r>
            <a:r>
              <a:rPr lang="en-US" dirty="0" err="1" smtClean="0"/>
              <a:t>zbog</a:t>
            </a:r>
            <a:r>
              <a:rPr lang="en-US" dirty="0" smtClean="0"/>
              <a:t> </a:t>
            </a:r>
            <a:r>
              <a:rPr lang="en-US" dirty="0" err="1" smtClean="0"/>
              <a:t>loših</a:t>
            </a:r>
            <a:r>
              <a:rPr lang="en-US" dirty="0" smtClean="0"/>
              <a:t> </a:t>
            </a:r>
            <a:r>
              <a:rPr lang="en-US" dirty="0" err="1" smtClean="0"/>
              <a:t>navika</a:t>
            </a:r>
            <a:r>
              <a:rPr lang="en-US" dirty="0" smtClean="0"/>
              <a:t> (</a:t>
            </a:r>
            <a:r>
              <a:rPr lang="en-US" dirty="0" err="1" smtClean="0"/>
              <a:t>pušenja</a:t>
            </a:r>
            <a:r>
              <a:rPr lang="en-US" dirty="0" smtClean="0"/>
              <a:t>, </a:t>
            </a:r>
            <a:r>
              <a:rPr lang="en-US" dirty="0" err="1" smtClean="0"/>
              <a:t>upotrebe</a:t>
            </a:r>
            <a:r>
              <a:rPr lang="en-US" dirty="0" smtClean="0"/>
              <a:t> </a:t>
            </a:r>
            <a:r>
              <a:rPr lang="en-US" dirty="0" err="1" smtClean="0"/>
              <a:t>alkohola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droga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sl.) (75.9%) </a:t>
            </a:r>
            <a:endParaRPr lang="sr-Latn-RS" dirty="0" smtClean="0"/>
          </a:p>
          <a:p>
            <a:pPr lvl="1"/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budu</a:t>
            </a:r>
            <a:r>
              <a:rPr lang="en-US" dirty="0" smtClean="0"/>
              <a:t> </a:t>
            </a:r>
            <a:r>
              <a:rPr lang="en-US" dirty="0" err="1" smtClean="0"/>
              <a:t>žrtve</a:t>
            </a:r>
            <a:r>
              <a:rPr lang="en-US" dirty="0" smtClean="0"/>
              <a:t> </a:t>
            </a:r>
            <a:r>
              <a:rPr lang="en-US" dirty="0" err="1" smtClean="0"/>
              <a:t>nasilja</a:t>
            </a:r>
            <a:r>
              <a:rPr lang="en-US" dirty="0" smtClean="0"/>
              <a:t> (92.9%).</a:t>
            </a:r>
            <a:endParaRPr lang="sr-Latn-R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8"/>
    </mc:Choice>
    <mc:Fallback>
      <p:transition spd="slow" advTm="2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1130"/>
            <a:ext cx="8718040" cy="91623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Mladi o osamostaljivanju</a:t>
            </a:r>
            <a:br>
              <a:rPr lang="sr-Latn-RS" dirty="0" smtClean="0"/>
            </a:br>
            <a:r>
              <a:rPr lang="sr-Latn-RS" i="1" dirty="0" smtClean="0"/>
              <a:t/>
            </a:r>
            <a:br>
              <a:rPr lang="sr-Latn-RS" i="1" dirty="0" smtClean="0"/>
            </a:br>
            <a:r>
              <a:rPr lang="fr-CH" i="1" dirty="0" smtClean="0"/>
              <a:t>Tu si gde si , ako se </a:t>
            </a:r>
            <a:r>
              <a:rPr lang="fr-CH" i="1" dirty="0" err="1" smtClean="0"/>
              <a:t>nisi</a:t>
            </a:r>
            <a:r>
              <a:rPr lang="fr-CH" i="1" dirty="0" smtClean="0"/>
              <a:t> </a:t>
            </a:r>
            <a:r>
              <a:rPr lang="fr-CH" i="1" dirty="0" err="1" smtClean="0"/>
              <a:t>snašao</a:t>
            </a:r>
            <a:r>
              <a:rPr lang="fr-CH" i="1" dirty="0" smtClean="0"/>
              <a:t>, </a:t>
            </a:r>
            <a:r>
              <a:rPr lang="fr-CH" i="1" dirty="0" err="1" smtClean="0"/>
              <a:t>šta</a:t>
            </a:r>
            <a:r>
              <a:rPr lang="fr-CH" i="1" dirty="0" smtClean="0"/>
              <a:t> </a:t>
            </a:r>
            <a:r>
              <a:rPr lang="fr-CH" i="1" dirty="0" err="1" smtClean="0"/>
              <a:t>ćeš</a:t>
            </a:r>
            <a:r>
              <a:rPr lang="fr-CH" i="1" dirty="0" smtClean="0"/>
              <a:t>, gde </a:t>
            </a:r>
            <a:r>
              <a:rPr lang="fr-CH" i="1" dirty="0" err="1" smtClean="0"/>
              <a:t>ćeš</a:t>
            </a:r>
            <a:r>
              <a:rPr lang="fr-CH" i="1" dirty="0" smtClean="0"/>
              <a:t>” (Im1)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706440"/>
            <a:ext cx="8246071" cy="4123035"/>
          </a:xfrm>
        </p:spPr>
        <p:txBody>
          <a:bodyPr>
            <a:noAutofit/>
          </a:bodyPr>
          <a:lstStyle/>
          <a:p>
            <a:r>
              <a:rPr lang="en-US" sz="2200" dirty="0" smtClean="0"/>
              <a:t>S</a:t>
            </a:r>
            <a:r>
              <a:rPr lang="sr-Latn-RS" sz="2200" dirty="0" smtClean="0"/>
              <a:t>a mladima je razgovarano u </a:t>
            </a:r>
            <a:r>
              <a:rPr lang="fr-CH" sz="2200" dirty="0" err="1" smtClean="0"/>
              <a:t>okviru</a:t>
            </a:r>
            <a:r>
              <a:rPr lang="fr-CH" sz="2200" dirty="0" smtClean="0"/>
              <a:t> </a:t>
            </a:r>
            <a:r>
              <a:rPr lang="fr-CH" sz="2200" dirty="0" err="1" smtClean="0"/>
              <a:t>nekoliko</a:t>
            </a:r>
            <a:r>
              <a:rPr lang="fr-CH" sz="2200" dirty="0" smtClean="0"/>
              <a:t> </a:t>
            </a:r>
            <a:r>
              <a:rPr lang="fr-CH" sz="2200" dirty="0" err="1" smtClean="0"/>
              <a:t>tematskih</a:t>
            </a:r>
            <a:r>
              <a:rPr lang="fr-CH" sz="2200" dirty="0" smtClean="0"/>
              <a:t> </a:t>
            </a:r>
            <a:r>
              <a:rPr lang="fr-CH" sz="2200" dirty="0" err="1" smtClean="0"/>
              <a:t>celina</a:t>
            </a:r>
            <a:r>
              <a:rPr lang="fr-CH" sz="2200" dirty="0" smtClean="0"/>
              <a:t>:</a:t>
            </a:r>
            <a:endParaRPr lang="en-US" sz="2200" dirty="0" smtClean="0"/>
          </a:p>
          <a:p>
            <a:pPr lvl="1"/>
            <a:r>
              <a:rPr lang="fr-CH" sz="2200" dirty="0" err="1" smtClean="0"/>
              <a:t>priprema</a:t>
            </a:r>
            <a:r>
              <a:rPr lang="fr-CH" sz="2200" dirty="0" smtClean="0"/>
              <a:t>/</a:t>
            </a:r>
            <a:r>
              <a:rPr lang="fr-CH" sz="2200" dirty="0" err="1" smtClean="0"/>
              <a:t>spremnost</a:t>
            </a:r>
            <a:r>
              <a:rPr lang="fr-CH" sz="2200" dirty="0" smtClean="0"/>
              <a:t> </a:t>
            </a:r>
            <a:r>
              <a:rPr lang="fr-CH" sz="2200" dirty="0" err="1" smtClean="0"/>
              <a:t>za</a:t>
            </a:r>
            <a:r>
              <a:rPr lang="fr-CH" sz="2200" dirty="0" smtClean="0"/>
              <a:t> </a:t>
            </a:r>
            <a:r>
              <a:rPr lang="fr-CH" sz="2200" dirty="0" err="1" smtClean="0"/>
              <a:t>napuštanje</a:t>
            </a:r>
            <a:r>
              <a:rPr lang="fr-CH" sz="2200" dirty="0" smtClean="0"/>
              <a:t> </a:t>
            </a:r>
            <a:r>
              <a:rPr lang="fr-CH" sz="2200" dirty="0" err="1" smtClean="0"/>
              <a:t>alternativnog</a:t>
            </a:r>
            <a:r>
              <a:rPr lang="fr-CH" sz="2200" dirty="0" smtClean="0"/>
              <a:t> </a:t>
            </a:r>
            <a:r>
              <a:rPr lang="fr-CH" sz="2200" dirty="0" err="1" smtClean="0"/>
              <a:t>staranja</a:t>
            </a:r>
            <a:r>
              <a:rPr lang="fr-CH" sz="2200" dirty="0" smtClean="0"/>
              <a:t>;</a:t>
            </a:r>
            <a:endParaRPr lang="sr-Latn-RS" sz="2200" dirty="0" smtClean="0"/>
          </a:p>
          <a:p>
            <a:pPr lvl="1"/>
            <a:r>
              <a:rPr lang="fr-CH" sz="2200" dirty="0" err="1" smtClean="0"/>
              <a:t>brige</a:t>
            </a:r>
            <a:r>
              <a:rPr lang="fr-CH" sz="2200" dirty="0" smtClean="0"/>
              <a:t> i </a:t>
            </a:r>
            <a:r>
              <a:rPr lang="fr-CH" sz="2200" dirty="0" err="1" smtClean="0"/>
              <a:t>strahovi</a:t>
            </a:r>
            <a:r>
              <a:rPr lang="fr-CH" sz="2200" dirty="0" smtClean="0"/>
              <a:t> </a:t>
            </a:r>
            <a:r>
              <a:rPr lang="fr-CH" sz="2200" dirty="0" err="1" smtClean="0"/>
              <a:t>povodom</a:t>
            </a:r>
            <a:r>
              <a:rPr lang="fr-CH" sz="2200" dirty="0" smtClean="0"/>
              <a:t> </a:t>
            </a:r>
            <a:r>
              <a:rPr lang="fr-CH" sz="2200" dirty="0" err="1" smtClean="0"/>
              <a:t>osamostaljivanja</a:t>
            </a:r>
            <a:r>
              <a:rPr lang="fr-CH" sz="2200" dirty="0" smtClean="0"/>
              <a:t>; </a:t>
            </a:r>
            <a:endParaRPr lang="sr-Latn-RS" sz="2200" dirty="0" smtClean="0"/>
          </a:p>
          <a:p>
            <a:pPr lvl="1"/>
            <a:r>
              <a:rPr lang="fr-CH" sz="2200" dirty="0" err="1" smtClean="0"/>
              <a:t>procena</a:t>
            </a:r>
            <a:r>
              <a:rPr lang="fr-CH" sz="2200" dirty="0" smtClean="0"/>
              <a:t> </a:t>
            </a:r>
            <a:r>
              <a:rPr lang="fr-CH" sz="2200" dirty="0" err="1" smtClean="0"/>
              <a:t>dostupne</a:t>
            </a:r>
            <a:r>
              <a:rPr lang="fr-CH" sz="2200" dirty="0" smtClean="0"/>
              <a:t> </a:t>
            </a:r>
            <a:r>
              <a:rPr lang="fr-CH" sz="2200" dirty="0" err="1" smtClean="0"/>
              <a:t>podrške</a:t>
            </a:r>
            <a:r>
              <a:rPr lang="fr-CH" sz="2200" dirty="0" smtClean="0"/>
              <a:t> </a:t>
            </a:r>
            <a:r>
              <a:rPr lang="fr-CH" sz="2200" dirty="0" err="1" smtClean="0"/>
              <a:t>od</a:t>
            </a:r>
            <a:r>
              <a:rPr lang="fr-CH" sz="2200" dirty="0" smtClean="0"/>
              <a:t> </a:t>
            </a:r>
            <a:r>
              <a:rPr lang="fr-CH" sz="2200" dirty="0" err="1" smtClean="0"/>
              <a:t>strane</a:t>
            </a:r>
            <a:r>
              <a:rPr lang="fr-CH" sz="2200" dirty="0" smtClean="0"/>
              <a:t> </a:t>
            </a:r>
            <a:r>
              <a:rPr lang="fr-CH" sz="2200" dirty="0" err="1" smtClean="0"/>
              <a:t>okruženja</a:t>
            </a:r>
            <a:r>
              <a:rPr lang="fr-CH" sz="2200" dirty="0" smtClean="0"/>
              <a:t> i </a:t>
            </a:r>
            <a:r>
              <a:rPr lang="fr-CH" sz="2200" dirty="0" err="1" smtClean="0"/>
              <a:t>sistema</a:t>
            </a:r>
            <a:r>
              <a:rPr lang="fr-CH" sz="2200" dirty="0" smtClean="0"/>
              <a:t>;</a:t>
            </a:r>
            <a:endParaRPr lang="sr-Latn-RS" sz="2200" dirty="0" smtClean="0"/>
          </a:p>
          <a:p>
            <a:pPr lvl="1"/>
            <a:r>
              <a:rPr lang="fr-CH" sz="2200" dirty="0" err="1" smtClean="0"/>
              <a:t>barijere</a:t>
            </a:r>
            <a:r>
              <a:rPr lang="fr-CH" sz="2200" dirty="0" smtClean="0"/>
              <a:t> </a:t>
            </a:r>
            <a:r>
              <a:rPr lang="fr-CH" sz="2200" dirty="0" err="1" smtClean="0"/>
              <a:t>za</a:t>
            </a:r>
            <a:r>
              <a:rPr lang="fr-CH" sz="2200" dirty="0" smtClean="0"/>
              <a:t> </a:t>
            </a:r>
            <a:r>
              <a:rPr lang="fr-CH" sz="2200" dirty="0" err="1" smtClean="0"/>
              <a:t>osamostaljivanje</a:t>
            </a:r>
            <a:r>
              <a:rPr lang="fr-CH" sz="2200" dirty="0" smtClean="0"/>
              <a:t>; </a:t>
            </a:r>
            <a:endParaRPr lang="sr-Latn-RS" sz="2200" dirty="0" smtClean="0"/>
          </a:p>
          <a:p>
            <a:pPr lvl="1"/>
            <a:r>
              <a:rPr lang="fr-CH" sz="2200" dirty="0" err="1" smtClean="0"/>
              <a:t>uloga</a:t>
            </a:r>
            <a:r>
              <a:rPr lang="fr-CH" sz="2200" dirty="0" smtClean="0"/>
              <a:t> </a:t>
            </a:r>
            <a:r>
              <a:rPr lang="fr-CH" sz="2200" dirty="0" err="1" smtClean="0"/>
              <a:t>sistema</a:t>
            </a:r>
            <a:r>
              <a:rPr lang="fr-CH" sz="2200" dirty="0" smtClean="0"/>
              <a:t> </a:t>
            </a:r>
            <a:r>
              <a:rPr lang="fr-CH" sz="2200" dirty="0" err="1" smtClean="0"/>
              <a:t>socijalne</a:t>
            </a:r>
            <a:r>
              <a:rPr lang="fr-CH" sz="2200" dirty="0" smtClean="0"/>
              <a:t> </a:t>
            </a:r>
            <a:r>
              <a:rPr lang="fr-CH" sz="2200" dirty="0" err="1" smtClean="0"/>
              <a:t>zaštite</a:t>
            </a:r>
            <a:r>
              <a:rPr lang="fr-CH" sz="2200" dirty="0" smtClean="0"/>
              <a:t> u </a:t>
            </a:r>
            <a:r>
              <a:rPr lang="fr-CH" sz="2200" dirty="0" err="1" smtClean="0"/>
              <a:t>osamostaljivanju</a:t>
            </a:r>
            <a:r>
              <a:rPr lang="fr-CH" sz="2200" dirty="0" smtClean="0"/>
              <a:t> </a:t>
            </a:r>
            <a:r>
              <a:rPr lang="fr-CH" sz="2200" dirty="0" err="1" smtClean="0"/>
              <a:t>mladih</a:t>
            </a:r>
            <a:r>
              <a:rPr lang="fr-CH" sz="2200" dirty="0" smtClean="0"/>
              <a:t> na </a:t>
            </a:r>
            <a:r>
              <a:rPr lang="fr-CH" sz="2200" dirty="0" err="1" smtClean="0"/>
              <a:t>alternativnom</a:t>
            </a:r>
            <a:r>
              <a:rPr lang="fr-CH" sz="2200" dirty="0" smtClean="0"/>
              <a:t> </a:t>
            </a:r>
            <a:r>
              <a:rPr lang="fr-CH" sz="2200" dirty="0" err="1" smtClean="0"/>
              <a:t>staranju</a:t>
            </a:r>
            <a:r>
              <a:rPr lang="fr-CH" sz="2200" dirty="0" smtClean="0"/>
              <a:t>; </a:t>
            </a:r>
            <a:endParaRPr lang="sr-Latn-RS" sz="2200" dirty="0" smtClean="0"/>
          </a:p>
          <a:p>
            <a:pPr lvl="1"/>
            <a:r>
              <a:rPr lang="fr-CH" sz="2200" dirty="0" err="1" smtClean="0"/>
              <a:t>preporuke</a:t>
            </a:r>
            <a:r>
              <a:rPr lang="fr-CH" sz="2200" dirty="0" smtClean="0"/>
              <a:t> </a:t>
            </a:r>
            <a:r>
              <a:rPr lang="fr-CH" sz="2200" dirty="0" err="1" smtClean="0"/>
              <a:t>za</a:t>
            </a:r>
            <a:r>
              <a:rPr lang="fr-CH" sz="2200" dirty="0" smtClean="0"/>
              <a:t> </a:t>
            </a:r>
            <a:r>
              <a:rPr lang="fr-CH" sz="2200" dirty="0" err="1" smtClean="0"/>
              <a:t>unapređenje</a:t>
            </a:r>
            <a:r>
              <a:rPr lang="fr-CH" sz="2200" dirty="0" smtClean="0"/>
              <a:t> </a:t>
            </a:r>
            <a:r>
              <a:rPr lang="fr-CH" sz="2200" dirty="0" err="1" smtClean="0"/>
              <a:t>položaja</a:t>
            </a:r>
            <a:r>
              <a:rPr lang="fr-CH" sz="2200" dirty="0" smtClean="0"/>
              <a:t> </a:t>
            </a:r>
            <a:r>
              <a:rPr lang="fr-CH" sz="2200" dirty="0" err="1" smtClean="0"/>
              <a:t>mladih</a:t>
            </a:r>
            <a:r>
              <a:rPr lang="fr-CH" sz="2200" dirty="0" smtClean="0"/>
              <a:t> na </a:t>
            </a:r>
            <a:r>
              <a:rPr lang="fr-CH" sz="2200" dirty="0" err="1" smtClean="0"/>
              <a:t>alternativnom</a:t>
            </a:r>
            <a:r>
              <a:rPr lang="fr-CH" sz="2200" dirty="0" smtClean="0"/>
              <a:t> </a:t>
            </a:r>
            <a:r>
              <a:rPr lang="fr-CH" sz="2200" dirty="0" err="1" smtClean="0"/>
              <a:t>staranju</a:t>
            </a:r>
            <a:r>
              <a:rPr lang="fr-CH" sz="2200" dirty="0" smtClean="0"/>
              <a:t>.</a:t>
            </a:r>
            <a:endParaRPr lang="en-US" sz="2200" dirty="0" smtClean="0"/>
          </a:p>
          <a:p>
            <a:endParaRPr lang="en-US" sz="2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513">
        <p:fade/>
      </p:transition>
    </mc:Choice>
    <mc:Fallback>
      <p:transition spd="med" advTm="30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fpn\Desktop\lično\care-leavers-box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1060" y="2103868"/>
            <a:ext cx="4648200" cy="25028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857889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Rezultati fokus grupe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749245"/>
            <a:ext cx="82296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1800" b="1" dirty="0" smtClean="0"/>
              <a:t>Brige</a:t>
            </a:r>
          </a:p>
          <a:p>
            <a:pPr marL="457200" lvl="1" indent="0">
              <a:buNone/>
            </a:pPr>
            <a:r>
              <a:rPr lang="de-DE" sz="1800" dirty="0" smtClean="0"/>
              <a:t>"</a:t>
            </a:r>
            <a:r>
              <a:rPr lang="de-DE" sz="1800" i="1" dirty="0" smtClean="0"/>
              <a:t>To je ta doza stresa, pa i deca</a:t>
            </a:r>
            <a:r>
              <a:rPr lang="sr-Latn-RS" sz="1800" i="1" dirty="0" smtClean="0"/>
              <a:t> </a:t>
            </a:r>
            <a:r>
              <a:rPr lang="de-DE" sz="1800" i="1" dirty="0" smtClean="0"/>
              <a:t>koja</a:t>
            </a:r>
            <a:endParaRPr lang="sr-Latn-RS" sz="1800" i="1" dirty="0" smtClean="0"/>
          </a:p>
          <a:p>
            <a:pPr marL="457200" lvl="1" indent="0">
              <a:buNone/>
            </a:pPr>
            <a:r>
              <a:rPr lang="de-DE" sz="1800" i="1" dirty="0" smtClean="0"/>
              <a:t> imaju roditelje imaju tu </a:t>
            </a:r>
            <a:endParaRPr lang="sr-Latn-RS" sz="1800" i="1" dirty="0" smtClean="0"/>
          </a:p>
          <a:p>
            <a:pPr marL="457200" lvl="1" indent="0">
              <a:buNone/>
            </a:pPr>
            <a:r>
              <a:rPr lang="de-DE" sz="1800" i="1" dirty="0" smtClean="0"/>
              <a:t>neku tremu a</a:t>
            </a:r>
            <a:r>
              <a:rPr lang="sr-Latn-RS" sz="1800" i="1" dirty="0" smtClean="0"/>
              <a:t> </a:t>
            </a:r>
            <a:r>
              <a:rPr lang="de-DE" sz="1800" i="1" dirty="0" smtClean="0"/>
              <a:t>kamoli mi  kojima </a:t>
            </a:r>
            <a:endParaRPr lang="sr-Latn-RS" sz="1800" i="1" dirty="0" smtClean="0"/>
          </a:p>
          <a:p>
            <a:pPr marL="457200" lvl="1" indent="0">
              <a:buNone/>
            </a:pPr>
            <a:r>
              <a:rPr lang="de-DE" sz="1800" i="1" dirty="0" smtClean="0"/>
              <a:t>je dosta drugačije</a:t>
            </a:r>
            <a:r>
              <a:rPr lang="de-DE" sz="1800" dirty="0" smtClean="0"/>
              <a:t>".</a:t>
            </a:r>
            <a:r>
              <a:rPr lang="de-DE" sz="1800" i="1" dirty="0" smtClean="0"/>
              <a:t> </a:t>
            </a:r>
            <a:r>
              <a:rPr lang="de-DE" sz="1800" dirty="0" smtClean="0"/>
              <a:t>(Iž3)</a:t>
            </a:r>
            <a:endParaRPr lang="sr-Latn-RS" sz="1800" dirty="0" smtClean="0"/>
          </a:p>
          <a:p>
            <a:pPr marL="57150" indent="0">
              <a:buNone/>
            </a:pPr>
            <a:r>
              <a:rPr lang="fr-CH" sz="1800" b="1" dirty="0" err="1" smtClean="0"/>
              <a:t>Percepcija</a:t>
            </a:r>
            <a:r>
              <a:rPr lang="fr-CH" sz="1800" b="1" dirty="0" smtClean="0"/>
              <a:t> </a:t>
            </a:r>
            <a:r>
              <a:rPr lang="fr-CH" sz="1800" b="1" dirty="0" err="1" smtClean="0"/>
              <a:t>dostupne</a:t>
            </a:r>
            <a:r>
              <a:rPr lang="fr-CH" sz="1800" b="1" dirty="0" smtClean="0"/>
              <a:t> </a:t>
            </a:r>
            <a:r>
              <a:rPr lang="fr-CH" sz="1800" b="1" dirty="0" err="1" smtClean="0"/>
              <a:t>podrške</a:t>
            </a:r>
            <a:endParaRPr lang="en-US" sz="1800" b="1" dirty="0" smtClean="0"/>
          </a:p>
          <a:p>
            <a:pPr lvl="1"/>
            <a:r>
              <a:rPr lang="de-DE" sz="1800" dirty="0" smtClean="0"/>
              <a:t>"</a:t>
            </a:r>
            <a:r>
              <a:rPr lang="de-DE" sz="1800" i="1" dirty="0" smtClean="0"/>
              <a:t>Samo upravnica će biti jedina t</a:t>
            </a:r>
            <a:r>
              <a:rPr lang="sr-Latn-RS" sz="1800" i="1" dirty="0" smtClean="0"/>
              <a:t>a</a:t>
            </a:r>
          </a:p>
          <a:p>
            <a:pPr marL="457200" lvl="1" indent="0">
              <a:buNone/>
            </a:pPr>
            <a:r>
              <a:rPr lang="de-DE" sz="1800" i="1" dirty="0" smtClean="0"/>
              <a:t> iz doma koja će brinuti o meni,</a:t>
            </a:r>
            <a:endParaRPr lang="sr-Latn-RS" sz="1800" i="1" dirty="0"/>
          </a:p>
          <a:p>
            <a:pPr marL="457200" lvl="1" indent="0">
              <a:buNone/>
            </a:pPr>
            <a:r>
              <a:rPr lang="de-DE" sz="1800" i="1" dirty="0" smtClean="0"/>
              <a:t>znam da će uzeti moj broj telefona i da</a:t>
            </a:r>
            <a:endParaRPr lang="sr-Latn-RS" sz="1800" i="1" dirty="0" smtClean="0"/>
          </a:p>
          <a:p>
            <a:pPr marL="457200" lvl="1" indent="0">
              <a:buNone/>
            </a:pPr>
            <a:r>
              <a:rPr lang="de-DE" sz="1800" i="1" dirty="0" smtClean="0"/>
              <a:t> će me zvati da pita kako sam i da li</a:t>
            </a:r>
            <a:endParaRPr lang="sr-Latn-RS" sz="1800" i="1" dirty="0" smtClean="0"/>
          </a:p>
          <a:p>
            <a:pPr marL="457200" lvl="1" indent="0">
              <a:buNone/>
            </a:pPr>
            <a:r>
              <a:rPr lang="de-DE" sz="1800" i="1" dirty="0" smtClean="0"/>
              <a:t> sam se snašao</a:t>
            </a:r>
            <a:r>
              <a:rPr lang="de-DE" sz="1800" dirty="0" smtClean="0"/>
              <a:t>".</a:t>
            </a:r>
            <a:r>
              <a:rPr lang="de-DE" sz="1800" i="1" dirty="0" smtClean="0"/>
              <a:t> </a:t>
            </a:r>
            <a:r>
              <a:rPr lang="de-DE" sz="1800" dirty="0" smtClean="0"/>
              <a:t>(Im4)</a:t>
            </a:r>
            <a:endParaRPr lang="sr-Latn-RS" sz="1800" dirty="0" smtClean="0"/>
          </a:p>
          <a:p>
            <a:pPr lvl="1"/>
            <a:r>
              <a:rPr lang="de-DE" sz="1800" i="1" dirty="0" smtClean="0"/>
              <a:t>I: Da li biste pitali nekoga iz Centra za socijalni rad da vam pomogne?</a:t>
            </a:r>
            <a:endParaRPr lang="sr-Latn-RS" sz="1800" i="1" dirty="0" smtClean="0"/>
          </a:p>
          <a:p>
            <a:pPr marL="857250" lvl="2" indent="0">
              <a:buNone/>
            </a:pPr>
            <a:r>
              <a:rPr lang="de-DE" sz="1800" i="1" dirty="0" smtClean="0"/>
              <a:t>“ne, ne bi nam palo na pamet, ne verujem da bi mi bio od pomoći, teško da bi nam izašli u susret ako izađemo sa smeštaja</a:t>
            </a:r>
            <a:r>
              <a:rPr lang="de-DE" sz="1800" dirty="0" smtClean="0"/>
              <a:t>".</a:t>
            </a:r>
            <a:r>
              <a:rPr lang="de-DE" sz="1800" i="1" dirty="0" smtClean="0"/>
              <a:t> </a:t>
            </a:r>
            <a:r>
              <a:rPr lang="de-DE" sz="1800" dirty="0" smtClean="0"/>
              <a:t>(Iž8)</a:t>
            </a:r>
            <a:endParaRPr lang="en-US" sz="1800" dirty="0" smtClean="0"/>
          </a:p>
          <a:p>
            <a:pPr lvl="1">
              <a:buNone/>
            </a:pPr>
            <a:endParaRPr lang="en-US" sz="1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25">
        <p:fade/>
      </p:transition>
    </mc:Choice>
    <mc:Fallback>
      <p:transition spd="med" advTm="35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29"/>
            <a:ext cx="8246070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Participacija mladih na alternativnom staranju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512770"/>
            <a:ext cx="8398775" cy="4123035"/>
          </a:xfrm>
        </p:spPr>
        <p:txBody>
          <a:bodyPr>
            <a:normAutofit/>
          </a:bodyPr>
          <a:lstStyle/>
          <a:p>
            <a:r>
              <a:rPr lang="fr-CH" sz="2400" dirty="0" err="1" smtClean="0"/>
              <a:t>Mladi</a:t>
            </a:r>
            <a:r>
              <a:rPr lang="fr-CH" sz="2400" dirty="0" smtClean="0"/>
              <a:t> na </a:t>
            </a:r>
            <a:r>
              <a:rPr lang="fr-CH" sz="2400" dirty="0" err="1" smtClean="0"/>
              <a:t>porodičnom</a:t>
            </a:r>
            <a:r>
              <a:rPr lang="fr-CH" sz="2400" dirty="0" smtClean="0"/>
              <a:t> </a:t>
            </a:r>
            <a:r>
              <a:rPr lang="fr-CH" sz="2400" dirty="0" err="1" smtClean="0"/>
              <a:t>smeštaju</a:t>
            </a:r>
            <a:r>
              <a:rPr lang="fr-CH" sz="2400" dirty="0" smtClean="0"/>
              <a:t>, </a:t>
            </a:r>
            <a:r>
              <a:rPr lang="fr-CH" sz="2400" dirty="0" err="1" smtClean="0"/>
              <a:t>nisu</a:t>
            </a:r>
            <a:r>
              <a:rPr lang="fr-CH" sz="2400" dirty="0" smtClean="0"/>
              <a:t> </a:t>
            </a:r>
            <a:r>
              <a:rPr lang="fr-CH" sz="2400" dirty="0" err="1" smtClean="0"/>
              <a:t>znali</a:t>
            </a:r>
            <a:r>
              <a:rPr lang="fr-CH" sz="2400" dirty="0" smtClean="0"/>
              <a:t> na </a:t>
            </a:r>
            <a:r>
              <a:rPr lang="fr-CH" sz="2400" dirty="0" err="1" smtClean="0"/>
              <a:t>šta</a:t>
            </a:r>
            <a:r>
              <a:rPr lang="fr-CH" sz="2400" dirty="0" smtClean="0"/>
              <a:t> </a:t>
            </a:r>
            <a:r>
              <a:rPr lang="fr-CH" sz="2400" dirty="0" err="1" smtClean="0"/>
              <a:t>imaju</a:t>
            </a:r>
            <a:r>
              <a:rPr lang="fr-CH" sz="2400" dirty="0" smtClean="0"/>
              <a:t> </a:t>
            </a:r>
            <a:r>
              <a:rPr lang="fr-CH" sz="2400" dirty="0" err="1" smtClean="0"/>
              <a:t>prava</a:t>
            </a:r>
            <a:r>
              <a:rPr lang="fr-CH" sz="2400" dirty="0" smtClean="0"/>
              <a:t>, </a:t>
            </a:r>
            <a:r>
              <a:rPr lang="fr-CH" sz="2400" dirty="0" err="1" smtClean="0"/>
              <a:t>niti</a:t>
            </a:r>
            <a:r>
              <a:rPr lang="fr-CH" sz="2400" dirty="0" smtClean="0"/>
              <a:t> je </a:t>
            </a:r>
            <a:r>
              <a:rPr lang="fr-CH" sz="2400" dirty="0" err="1" smtClean="0"/>
              <a:t>bilo</a:t>
            </a:r>
            <a:r>
              <a:rPr lang="fr-CH" sz="2400" dirty="0" smtClean="0"/>
              <a:t> ko </a:t>
            </a:r>
            <a:r>
              <a:rPr lang="fr-CH" sz="2400" dirty="0" err="1" smtClean="0"/>
              <a:t>od</a:t>
            </a:r>
            <a:r>
              <a:rPr lang="fr-CH" sz="2400" dirty="0" smtClean="0"/>
              <a:t> </a:t>
            </a:r>
            <a:r>
              <a:rPr lang="fr-CH" sz="2400" dirty="0" err="1" smtClean="0"/>
              <a:t>predstavnika</a:t>
            </a:r>
            <a:r>
              <a:rPr lang="fr-CH" sz="2400" dirty="0" smtClean="0"/>
              <a:t> </a:t>
            </a:r>
            <a:r>
              <a:rPr lang="fr-CH" sz="2400" dirty="0" err="1" smtClean="0"/>
              <a:t>sistema</a:t>
            </a:r>
            <a:r>
              <a:rPr lang="fr-CH" sz="2400" dirty="0" smtClean="0"/>
              <a:t> sa </a:t>
            </a:r>
            <a:r>
              <a:rPr lang="fr-CH" sz="2400" dirty="0" err="1" smtClean="0"/>
              <a:t>njima</a:t>
            </a:r>
            <a:r>
              <a:rPr lang="fr-CH" sz="2400" dirty="0" smtClean="0"/>
              <a:t> o tome </a:t>
            </a:r>
            <a:r>
              <a:rPr lang="fr-CH" sz="2400" dirty="0" err="1" smtClean="0"/>
              <a:t>razgovarao</a:t>
            </a:r>
            <a:r>
              <a:rPr lang="fr-CH" sz="2400" dirty="0" smtClean="0"/>
              <a:t> "..</a:t>
            </a:r>
            <a:r>
              <a:rPr lang="fr-CH" sz="2400" i="1" dirty="0" err="1" smtClean="0"/>
              <a:t>nismo</a:t>
            </a:r>
            <a:r>
              <a:rPr lang="fr-CH" sz="2400" i="1" dirty="0" smtClean="0"/>
              <a:t> </a:t>
            </a:r>
            <a:r>
              <a:rPr lang="fr-CH" sz="2400" i="1" dirty="0" err="1" smtClean="0"/>
              <a:t>baš</a:t>
            </a:r>
            <a:r>
              <a:rPr lang="fr-CH" sz="2400" i="1" dirty="0" smtClean="0"/>
              <a:t> </a:t>
            </a:r>
            <a:r>
              <a:rPr lang="fr-CH" sz="2400" i="1" dirty="0" err="1" smtClean="0"/>
              <a:t>upućeni</a:t>
            </a:r>
            <a:r>
              <a:rPr lang="fr-CH" sz="2400" i="1" dirty="0" smtClean="0"/>
              <a:t> u to</a:t>
            </a:r>
            <a:r>
              <a:rPr lang="fr-CH" sz="2400" dirty="0" smtClean="0"/>
              <a:t>".(IŽ1)</a:t>
            </a:r>
            <a:r>
              <a:rPr lang="fr-CH" sz="2400" i="1" dirty="0" smtClean="0"/>
              <a:t> </a:t>
            </a:r>
            <a:endParaRPr lang="sr-Latn-RS" sz="2400" i="1" dirty="0" smtClean="0"/>
          </a:p>
          <a:p>
            <a:r>
              <a:rPr lang="fr-CH" sz="2400" dirty="0" err="1" smtClean="0"/>
              <a:t>svi</a:t>
            </a:r>
            <a:r>
              <a:rPr lang="fr-CH" sz="2400" dirty="0" smtClean="0"/>
              <a:t> </a:t>
            </a:r>
            <a:r>
              <a:rPr lang="fr-CH" sz="2400" dirty="0" err="1" smtClean="0"/>
              <a:t>mladi</a:t>
            </a:r>
            <a:r>
              <a:rPr lang="fr-CH" sz="2400" dirty="0" smtClean="0"/>
              <a:t> sa </a:t>
            </a:r>
            <a:r>
              <a:rPr lang="fr-CH" sz="2400" dirty="0" err="1" smtClean="0"/>
              <a:t>porodičnog</a:t>
            </a:r>
            <a:r>
              <a:rPr lang="fr-CH" sz="2400" dirty="0" smtClean="0"/>
              <a:t> </a:t>
            </a:r>
            <a:r>
              <a:rPr lang="fr-CH" sz="2400" dirty="0" err="1" smtClean="0"/>
              <a:t>smeštaja</a:t>
            </a:r>
            <a:r>
              <a:rPr lang="fr-CH" sz="2400" dirty="0" smtClean="0"/>
              <a:t> su </a:t>
            </a:r>
            <a:r>
              <a:rPr lang="fr-CH" sz="2400" dirty="0" err="1" smtClean="0"/>
              <a:t>izjavili</a:t>
            </a:r>
            <a:r>
              <a:rPr lang="fr-CH" sz="2400" dirty="0" smtClean="0"/>
              <a:t> da ne vide da </a:t>
            </a:r>
            <a:r>
              <a:rPr lang="fr-CH" sz="2400" dirty="0" err="1" smtClean="0"/>
              <a:t>imaju</a:t>
            </a:r>
            <a:r>
              <a:rPr lang="fr-CH" sz="2400" dirty="0" smtClean="0"/>
              <a:t> </a:t>
            </a:r>
            <a:r>
              <a:rPr lang="fr-CH" sz="2400" dirty="0" err="1" smtClean="0"/>
              <a:t>izbor</a:t>
            </a:r>
            <a:r>
              <a:rPr lang="fr-CH" sz="2400" dirty="0" smtClean="0"/>
              <a:t> u </a:t>
            </a:r>
            <a:r>
              <a:rPr lang="fr-CH" sz="2400" dirty="0" err="1" smtClean="0"/>
              <a:t>bilo</a:t>
            </a:r>
            <a:r>
              <a:rPr lang="fr-CH" sz="2400" dirty="0" smtClean="0"/>
              <a:t> </a:t>
            </a:r>
            <a:r>
              <a:rPr lang="fr-CH" sz="2400" dirty="0" err="1" smtClean="0"/>
              <a:t>kakvim</a:t>
            </a:r>
            <a:r>
              <a:rPr lang="fr-CH" sz="2400" dirty="0" smtClean="0"/>
              <a:t> </a:t>
            </a:r>
            <a:r>
              <a:rPr lang="fr-CH" sz="2400" dirty="0" err="1" smtClean="0"/>
              <a:t>odlukama</a:t>
            </a:r>
            <a:r>
              <a:rPr lang="fr-CH" sz="2400" dirty="0" smtClean="0"/>
              <a:t>.</a:t>
            </a:r>
            <a:endParaRPr lang="en-US" sz="2400" dirty="0" smtClean="0"/>
          </a:p>
          <a:p>
            <a:r>
              <a:rPr lang="fr-CH" sz="2400" i="1" dirty="0" smtClean="0"/>
              <a:t>	</a:t>
            </a:r>
            <a:r>
              <a:rPr lang="fr-CH" sz="2400" dirty="0" smtClean="0"/>
              <a:t>"</a:t>
            </a:r>
            <a:r>
              <a:rPr lang="fr-CH" sz="2400" i="1" dirty="0" err="1" smtClean="0"/>
              <a:t>Nisam</a:t>
            </a:r>
            <a:r>
              <a:rPr lang="fr-CH" sz="2400" i="1" dirty="0" smtClean="0"/>
              <a:t> ni </a:t>
            </a:r>
            <a:r>
              <a:rPr lang="fr-CH" sz="2400" i="1" dirty="0" err="1" smtClean="0"/>
              <a:t>znala</a:t>
            </a:r>
            <a:r>
              <a:rPr lang="fr-CH" sz="2400" i="1" dirty="0" smtClean="0"/>
              <a:t> </a:t>
            </a:r>
            <a:r>
              <a:rPr lang="fr-CH" sz="2400" i="1" dirty="0" err="1" smtClean="0"/>
              <a:t>šta</a:t>
            </a:r>
            <a:r>
              <a:rPr lang="fr-CH" sz="2400" i="1" dirty="0" smtClean="0"/>
              <a:t> </a:t>
            </a:r>
            <a:r>
              <a:rPr lang="fr-CH" sz="2400" i="1" dirty="0" err="1" smtClean="0"/>
              <a:t>može</a:t>
            </a:r>
            <a:r>
              <a:rPr lang="fr-CH" sz="2400" i="1" dirty="0" smtClean="0"/>
              <a:t> i gde </a:t>
            </a:r>
            <a:r>
              <a:rPr lang="fr-CH" sz="2400" i="1" dirty="0" err="1" smtClean="0"/>
              <a:t>mogu</a:t>
            </a:r>
            <a:r>
              <a:rPr lang="fr-CH" sz="2400" i="1" dirty="0" smtClean="0"/>
              <a:t> da idem</a:t>
            </a:r>
            <a:r>
              <a:rPr lang="fr-CH" sz="2400" dirty="0" smtClean="0"/>
              <a:t>".</a:t>
            </a:r>
            <a:r>
              <a:rPr lang="fr-CH" sz="2400" i="1" dirty="0" smtClean="0"/>
              <a:t> </a:t>
            </a:r>
            <a:r>
              <a:rPr lang="de-DE" sz="2400" dirty="0" smtClean="0"/>
              <a:t>(Iž11)</a:t>
            </a:r>
            <a:endParaRPr lang="en-US" sz="2400" dirty="0" smtClean="0"/>
          </a:p>
          <a:p>
            <a:r>
              <a:rPr lang="de-DE" sz="2400" i="1" dirty="0" smtClean="0"/>
              <a:t> 	</a:t>
            </a:r>
            <a:r>
              <a:rPr lang="de-DE" sz="2400" dirty="0" smtClean="0"/>
              <a:t>"</a:t>
            </a:r>
            <a:r>
              <a:rPr lang="de-DE" sz="2400" i="1" dirty="0" smtClean="0"/>
              <a:t>Ja se ne sećam šta su mi kazali bio sam mali</a:t>
            </a:r>
            <a:r>
              <a:rPr lang="de-DE" sz="2400" dirty="0" smtClean="0"/>
              <a:t>".</a:t>
            </a:r>
            <a:r>
              <a:rPr lang="de-DE" sz="2400" i="1" dirty="0" smtClean="0"/>
              <a:t> </a:t>
            </a:r>
            <a:r>
              <a:rPr lang="de-DE" sz="2400" dirty="0" smtClean="0"/>
              <a:t>(Im3)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654">
        <p:fade/>
      </p:transition>
    </mc:Choice>
    <mc:Fallback>
      <p:transition spd="med" advTm="26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Ko su mladi koji napuštaju AS? </a:t>
            </a:r>
          </a:p>
          <a:p>
            <a:r>
              <a:rPr lang="sr-Latn-RS" dirty="0" smtClean="0"/>
              <a:t>Problemi određivanja definicija mladih, socijalne zaštite  i alternativnog staranja</a:t>
            </a:r>
            <a:endParaRPr lang="en-US" dirty="0"/>
          </a:p>
          <a:p>
            <a:endParaRPr lang="sr-Latn-R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</a:t>
            </a:r>
            <a:r>
              <a:rPr lang="sr-Latn-RS" dirty="0" smtClean="0"/>
              <a:t>ladi koji napuštaju AS</a:t>
            </a:r>
            <a:endParaRPr lang="en-US" dirty="0"/>
          </a:p>
        </p:txBody>
      </p:sp>
      <p:pic>
        <p:nvPicPr>
          <p:cNvPr id="4" name="Picture 2" descr="http://bucks.ac.uk/images/PageImages/care-to-par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19322"/>
            <a:ext cx="4305300" cy="2482723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12"/>
    </mc:Choice>
    <mc:Fallback>
      <p:transition spd="slow" advTm="2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pn\Desktop\doktorat final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995" y="3498275"/>
            <a:ext cx="4237197" cy="3124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52016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(Ne) spremnost mladih za osamostaljivanje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291130"/>
            <a:ext cx="6413610" cy="5191969"/>
          </a:xfrm>
        </p:spPr>
        <p:txBody>
          <a:bodyPr wrap="square">
            <a:normAutofit fontScale="92500" lnSpcReduction="10000"/>
          </a:bodyPr>
          <a:lstStyle/>
          <a:p>
            <a:r>
              <a:rPr lang="en-US" dirty="0" smtClean="0"/>
              <a:t>P</a:t>
            </a:r>
            <a:r>
              <a:rPr lang="sr-Latn-RS" dirty="0" smtClean="0"/>
              <a:t>roblemi konceptualizacije spremnosti</a:t>
            </a:r>
          </a:p>
          <a:p>
            <a:r>
              <a:rPr lang="sl-SI" dirty="0" smtClean="0"/>
              <a:t>Zapažena je razlika između mladih sa porodičnog i mladih sa domskog smestaja. </a:t>
            </a:r>
          </a:p>
          <a:p>
            <a:r>
              <a:rPr lang="sl-SI" dirty="0" smtClean="0"/>
              <a:t>Mladi sa domskog smeštaja</a:t>
            </a:r>
          </a:p>
          <a:p>
            <a:pPr marL="0" indent="0">
              <a:buNone/>
            </a:pPr>
            <a:r>
              <a:rPr lang="sl-SI" dirty="0" smtClean="0"/>
              <a:t> pominjali visok stres koji </a:t>
            </a:r>
          </a:p>
          <a:p>
            <a:pPr marL="0" indent="0">
              <a:buNone/>
            </a:pPr>
            <a:r>
              <a:rPr lang="sl-SI" dirty="0" smtClean="0"/>
              <a:t>osećaju usled približavanja </a:t>
            </a:r>
          </a:p>
          <a:p>
            <a:pPr marL="0" indent="0">
              <a:buNone/>
            </a:pPr>
            <a:r>
              <a:rPr lang="sl-SI" dirty="0" smtClean="0"/>
              <a:t>trenutka osamostaljivanja</a:t>
            </a:r>
          </a:p>
          <a:p>
            <a:r>
              <a:rPr lang="sl-SI" dirty="0" smtClean="0"/>
              <a:t>Možemo razmatrati ovaj </a:t>
            </a:r>
          </a:p>
          <a:p>
            <a:pPr marL="0" indent="0">
              <a:buNone/>
            </a:pPr>
            <a:r>
              <a:rPr lang="sl-SI" dirty="0" smtClean="0"/>
              <a:t>nalaz i u svetlu različitih </a:t>
            </a:r>
          </a:p>
          <a:p>
            <a:pPr marL="0" indent="0">
              <a:buNone/>
            </a:pPr>
            <a:r>
              <a:rPr lang="sl-SI" dirty="0" smtClean="0"/>
              <a:t>strategija pripreme mladih za</a:t>
            </a:r>
          </a:p>
          <a:p>
            <a:pPr marL="0" indent="0">
              <a:buNone/>
            </a:pPr>
            <a:r>
              <a:rPr lang="sl-SI" dirty="0" smtClean="0"/>
              <a:t> osamostaljivanje u odnosu na</a:t>
            </a:r>
          </a:p>
          <a:p>
            <a:pPr marL="0" indent="0">
              <a:buNone/>
            </a:pPr>
            <a:r>
              <a:rPr lang="sl-SI" dirty="0" smtClean="0"/>
              <a:t> različite tipove smeštaja.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63">
        <p:fade/>
      </p:transition>
    </mc:Choice>
    <mc:Fallback>
      <p:transition spd="med" advTm="48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Izazovi u sistemu 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4" y="1596541"/>
            <a:ext cx="8398775" cy="4733854"/>
          </a:xfrm>
        </p:spPr>
        <p:txBody>
          <a:bodyPr>
            <a:normAutofit/>
          </a:bodyPr>
          <a:lstStyle/>
          <a:p>
            <a:r>
              <a:rPr lang="sr-Latn-RS" dirty="0" err="1" smtClean="0"/>
              <a:t>N</a:t>
            </a:r>
            <a:r>
              <a:rPr lang="fr-CH" dirty="0" err="1" smtClean="0"/>
              <a:t>edostatak</a:t>
            </a:r>
            <a:r>
              <a:rPr lang="fr-CH" dirty="0" smtClean="0"/>
              <a:t> </a:t>
            </a:r>
            <a:r>
              <a:rPr lang="fr-CH" dirty="0" err="1" smtClean="0"/>
              <a:t>sistemskog</a:t>
            </a:r>
            <a:r>
              <a:rPr lang="fr-CH" dirty="0" smtClean="0"/>
              <a:t> i </a:t>
            </a:r>
            <a:r>
              <a:rPr lang="fr-CH" dirty="0" err="1" smtClean="0"/>
              <a:t>sistematizovanog</a:t>
            </a:r>
            <a:r>
              <a:rPr lang="fr-CH" dirty="0" smtClean="0"/>
              <a:t> </a:t>
            </a:r>
            <a:r>
              <a:rPr lang="fr-CH" dirty="0" err="1" smtClean="0"/>
              <a:t>reagovanja</a:t>
            </a:r>
            <a:r>
              <a:rPr lang="fr-CH" dirty="0" smtClean="0"/>
              <a:t> u </a:t>
            </a:r>
            <a:r>
              <a:rPr lang="fr-CH" dirty="0" err="1" smtClean="0"/>
              <a:t>procesu</a:t>
            </a:r>
            <a:r>
              <a:rPr lang="fr-CH" dirty="0" smtClean="0"/>
              <a:t> </a:t>
            </a:r>
            <a:r>
              <a:rPr lang="fr-CH" dirty="0" err="1" smtClean="0"/>
              <a:t>planiranja</a:t>
            </a:r>
            <a:r>
              <a:rPr lang="fr-CH" dirty="0" smtClean="0"/>
              <a:t> </a:t>
            </a:r>
            <a:r>
              <a:rPr lang="fr-CH" dirty="0" err="1" smtClean="0"/>
              <a:t>emnacipacije</a:t>
            </a:r>
            <a:r>
              <a:rPr lang="fr-CH" dirty="0" smtClean="0"/>
              <a:t> </a:t>
            </a:r>
            <a:endParaRPr lang="sr-Latn-RS" dirty="0" smtClean="0"/>
          </a:p>
          <a:p>
            <a:r>
              <a:rPr lang="sr-Latn-RS" dirty="0" smtClean="0"/>
              <a:t>O</a:t>
            </a:r>
            <a:r>
              <a:rPr lang="fr-CH" dirty="0" err="1" smtClean="0"/>
              <a:t>tvara</a:t>
            </a:r>
            <a:r>
              <a:rPr lang="fr-CH" dirty="0" smtClean="0"/>
              <a:t> </a:t>
            </a:r>
            <a:r>
              <a:rPr lang="fr-CH" dirty="0" err="1" smtClean="0"/>
              <a:t>prostor</a:t>
            </a:r>
            <a:r>
              <a:rPr lang="fr-CH" dirty="0" smtClean="0"/>
              <a:t> </a:t>
            </a:r>
            <a:r>
              <a:rPr lang="fr-CH" dirty="0" err="1" smtClean="0"/>
              <a:t>za</a:t>
            </a:r>
            <a:r>
              <a:rPr lang="fr-CH" dirty="0" smtClean="0"/>
              <a:t> </a:t>
            </a:r>
            <a:r>
              <a:rPr lang="fr-CH" dirty="0" err="1" smtClean="0"/>
              <a:t>istraživanja</a:t>
            </a:r>
            <a:r>
              <a:rPr lang="fr-CH" dirty="0" smtClean="0"/>
              <a:t> </a:t>
            </a:r>
            <a:r>
              <a:rPr lang="fr-CH" dirty="0" err="1" smtClean="0"/>
              <a:t>koja</a:t>
            </a:r>
            <a:r>
              <a:rPr lang="fr-CH" dirty="0" smtClean="0"/>
              <a:t> bi se </a:t>
            </a:r>
            <a:r>
              <a:rPr lang="fr-CH" dirty="0" err="1" smtClean="0"/>
              <a:t>bavila</a:t>
            </a:r>
            <a:r>
              <a:rPr lang="fr-CH" dirty="0" smtClean="0"/>
              <a:t> </a:t>
            </a:r>
            <a:r>
              <a:rPr lang="fr-CH" dirty="0" err="1" smtClean="0"/>
              <a:t>posledicama</a:t>
            </a:r>
            <a:r>
              <a:rPr lang="fr-CH" dirty="0" smtClean="0"/>
              <a:t> </a:t>
            </a:r>
            <a:r>
              <a:rPr lang="fr-CH" dirty="0" err="1" smtClean="0"/>
              <a:t>ovakvog</a:t>
            </a:r>
            <a:r>
              <a:rPr lang="fr-CH" dirty="0" smtClean="0"/>
              <a:t> (ne) </a:t>
            </a:r>
            <a:r>
              <a:rPr lang="fr-CH" dirty="0" err="1" smtClean="0"/>
              <a:t>reagovanja</a:t>
            </a:r>
            <a:r>
              <a:rPr lang="fr-CH" dirty="0" smtClean="0"/>
              <a:t> </a:t>
            </a:r>
            <a:r>
              <a:rPr lang="fr-CH" dirty="0" err="1" smtClean="0"/>
              <a:t>sistema</a:t>
            </a:r>
            <a:r>
              <a:rPr lang="fr-CH" dirty="0" smtClean="0"/>
              <a:t>.</a:t>
            </a:r>
            <a:endParaRPr lang="sr-Latn-RS" dirty="0" smtClean="0"/>
          </a:p>
          <a:p>
            <a:r>
              <a:rPr lang="fr-CH" dirty="0" err="1" smtClean="0"/>
              <a:t>Analizom</a:t>
            </a:r>
            <a:r>
              <a:rPr lang="fr-CH" dirty="0" smtClean="0"/>
              <a:t> </a:t>
            </a:r>
            <a:r>
              <a:rPr lang="fr-CH" dirty="0" err="1" smtClean="0"/>
              <a:t>spremnosti</a:t>
            </a:r>
            <a:r>
              <a:rPr lang="fr-CH" dirty="0" smtClean="0"/>
              <a:t> </a:t>
            </a:r>
            <a:r>
              <a:rPr lang="fr-CH" dirty="0" err="1" smtClean="0"/>
              <a:t>nakon</a:t>
            </a:r>
            <a:r>
              <a:rPr lang="fr-CH" dirty="0" smtClean="0"/>
              <a:t> </a:t>
            </a:r>
            <a:r>
              <a:rPr lang="fr-CH" dirty="0" err="1" smtClean="0"/>
              <a:t>osamostaljivanja</a:t>
            </a:r>
            <a:r>
              <a:rPr lang="fr-CH" dirty="0" smtClean="0"/>
              <a:t> </a:t>
            </a:r>
            <a:r>
              <a:rPr lang="fr-CH" dirty="0" err="1" smtClean="0"/>
              <a:t>moguće</a:t>
            </a:r>
            <a:r>
              <a:rPr lang="fr-CH" dirty="0" smtClean="0"/>
              <a:t> je </a:t>
            </a:r>
            <a:r>
              <a:rPr lang="fr-CH" dirty="0" err="1" smtClean="0"/>
              <a:t>osvetliti</a:t>
            </a:r>
            <a:r>
              <a:rPr lang="fr-CH" dirty="0" smtClean="0"/>
              <a:t> </a:t>
            </a:r>
            <a:r>
              <a:rPr lang="fr-CH" dirty="0" err="1" smtClean="0"/>
              <a:t>koji</a:t>
            </a:r>
            <a:r>
              <a:rPr lang="fr-CH" dirty="0" smtClean="0"/>
              <a:t> </a:t>
            </a:r>
            <a:r>
              <a:rPr lang="fr-CH" dirty="0" err="1" smtClean="0"/>
              <a:t>indikatori</a:t>
            </a:r>
            <a:r>
              <a:rPr lang="fr-CH" dirty="0" smtClean="0"/>
              <a:t> </a:t>
            </a:r>
            <a:r>
              <a:rPr lang="fr-CH" dirty="0" err="1" smtClean="0"/>
              <a:t>pospešuju</a:t>
            </a:r>
            <a:r>
              <a:rPr lang="fr-CH" dirty="0" smtClean="0"/>
              <a:t> </a:t>
            </a:r>
            <a:r>
              <a:rPr lang="fr-CH" dirty="0" err="1" smtClean="0"/>
              <a:t>pripremljenost</a:t>
            </a:r>
            <a:r>
              <a:rPr lang="fr-CH" dirty="0" smtClean="0"/>
              <a:t> i </a:t>
            </a:r>
            <a:r>
              <a:rPr lang="fr-CH" dirty="0" err="1" smtClean="0"/>
              <a:t>kako</a:t>
            </a:r>
            <a:r>
              <a:rPr lang="fr-CH" dirty="0" smtClean="0"/>
              <a:t> se </a:t>
            </a:r>
            <a:r>
              <a:rPr lang="fr-CH" dirty="0" err="1" smtClean="0"/>
              <a:t>rezilijentnost</a:t>
            </a:r>
            <a:r>
              <a:rPr lang="fr-CH" dirty="0" smtClean="0"/>
              <a:t> i </a:t>
            </a:r>
            <a:r>
              <a:rPr lang="fr-CH" dirty="0" err="1" smtClean="0"/>
              <a:t>percepcije</a:t>
            </a:r>
            <a:r>
              <a:rPr lang="fr-CH" dirty="0" smtClean="0"/>
              <a:t> </a:t>
            </a:r>
            <a:r>
              <a:rPr lang="fr-CH" dirty="0" err="1" smtClean="0"/>
              <a:t>sopstvenih</a:t>
            </a:r>
            <a:r>
              <a:rPr lang="fr-CH" dirty="0" smtClean="0"/>
              <a:t> </a:t>
            </a:r>
            <a:r>
              <a:rPr lang="fr-CH" dirty="0" err="1" smtClean="0"/>
              <a:t>sposobnosti</a:t>
            </a:r>
            <a:r>
              <a:rPr lang="fr-CH" dirty="0" smtClean="0"/>
              <a:t> </a:t>
            </a:r>
            <a:r>
              <a:rPr lang="fr-CH" dirty="0" err="1" smtClean="0"/>
              <a:t>menjaju</a:t>
            </a:r>
            <a:r>
              <a:rPr lang="fr-CH" dirty="0" smtClean="0"/>
              <a:t> </a:t>
            </a:r>
            <a:r>
              <a:rPr lang="fr-CH" dirty="0" err="1" smtClean="0"/>
              <a:t>nakon</a:t>
            </a:r>
            <a:r>
              <a:rPr lang="fr-CH" dirty="0" smtClean="0"/>
              <a:t> </a:t>
            </a:r>
            <a:r>
              <a:rPr lang="fr-CH" dirty="0" err="1" smtClean="0"/>
              <a:t>što</a:t>
            </a:r>
            <a:r>
              <a:rPr lang="fr-CH" dirty="0" smtClean="0"/>
              <a:t> se </a:t>
            </a:r>
            <a:r>
              <a:rPr lang="fr-CH" dirty="0" err="1" smtClean="0"/>
              <a:t>mladi</a:t>
            </a:r>
            <a:r>
              <a:rPr lang="fr-CH" dirty="0" smtClean="0"/>
              <a:t> </a:t>
            </a:r>
            <a:r>
              <a:rPr lang="fr-CH" dirty="0" err="1" smtClean="0"/>
              <a:t>osamostale</a:t>
            </a:r>
            <a:r>
              <a:rPr lang="fr-CH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886">
        <p:fade/>
      </p:transition>
    </mc:Choice>
    <mc:Fallback>
      <p:transition spd="med" advTm="26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Izazovi u sistemu 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8246070" cy="4123035"/>
          </a:xfrm>
        </p:spPr>
        <p:txBody>
          <a:bodyPr>
            <a:normAutofit/>
          </a:bodyPr>
          <a:lstStyle/>
          <a:p>
            <a:r>
              <a:rPr lang="fr-CH" sz="2600" dirty="0" err="1" smtClean="0"/>
              <a:t>planiranje</a:t>
            </a:r>
            <a:r>
              <a:rPr lang="fr-CH" sz="2600" dirty="0" smtClean="0"/>
              <a:t> </a:t>
            </a:r>
            <a:r>
              <a:rPr lang="fr-CH" sz="2600" dirty="0" err="1" smtClean="0"/>
              <a:t>emancipacije</a:t>
            </a:r>
            <a:r>
              <a:rPr lang="fr-CH" sz="2600" dirty="0" smtClean="0"/>
              <a:t> </a:t>
            </a:r>
            <a:r>
              <a:rPr lang="fr-CH" sz="2600" dirty="0" err="1" smtClean="0"/>
              <a:t>mladih</a:t>
            </a:r>
            <a:r>
              <a:rPr lang="fr-CH" sz="2600" dirty="0" smtClean="0"/>
              <a:t> na </a:t>
            </a:r>
            <a:r>
              <a:rPr lang="fr-CH" sz="2600" dirty="0" err="1" smtClean="0"/>
              <a:t>alternativnom</a:t>
            </a:r>
            <a:r>
              <a:rPr lang="fr-CH" sz="2600" dirty="0" smtClean="0"/>
              <a:t> </a:t>
            </a:r>
            <a:r>
              <a:rPr lang="fr-CH" sz="2600" dirty="0" err="1" smtClean="0"/>
              <a:t>staranju</a:t>
            </a:r>
            <a:r>
              <a:rPr lang="fr-CH" sz="2600" dirty="0" smtClean="0"/>
              <a:t> </a:t>
            </a:r>
            <a:r>
              <a:rPr lang="fr-CH" sz="2600" dirty="0" err="1" smtClean="0"/>
              <a:t>dešava</a:t>
            </a:r>
            <a:r>
              <a:rPr lang="fr-CH" sz="2600" dirty="0" smtClean="0"/>
              <a:t> </a:t>
            </a:r>
            <a:r>
              <a:rPr lang="fr-CH" sz="2600" dirty="0" err="1" smtClean="0"/>
              <a:t>stihijski</a:t>
            </a:r>
            <a:r>
              <a:rPr lang="fr-CH" sz="2600" dirty="0" smtClean="0"/>
              <a:t>,</a:t>
            </a:r>
            <a:endParaRPr lang="sr-Latn-RS" sz="2600" dirty="0" smtClean="0"/>
          </a:p>
          <a:p>
            <a:pPr lvl="1"/>
            <a:r>
              <a:rPr lang="sr-Latn-RS" sz="2600" dirty="0" err="1" smtClean="0"/>
              <a:t>s</a:t>
            </a:r>
            <a:r>
              <a:rPr lang="fr-CH" sz="2600" dirty="0" err="1" smtClean="0"/>
              <a:t>istemski</a:t>
            </a:r>
            <a:r>
              <a:rPr lang="fr-CH" sz="2600" dirty="0" smtClean="0"/>
              <a:t> se </a:t>
            </a:r>
            <a:r>
              <a:rPr lang="fr-CH" sz="2600" dirty="0" err="1" smtClean="0"/>
              <a:t>planira</a:t>
            </a:r>
            <a:r>
              <a:rPr lang="fr-CH" sz="2600" dirty="0" smtClean="0"/>
              <a:t> </a:t>
            </a:r>
            <a:r>
              <a:rPr lang="fr-CH" sz="2600" dirty="0" err="1" smtClean="0"/>
              <a:t>samo</a:t>
            </a:r>
            <a:r>
              <a:rPr lang="fr-CH" sz="2600" dirty="0" smtClean="0"/>
              <a:t> "</a:t>
            </a:r>
            <a:r>
              <a:rPr lang="fr-CH" sz="2600" dirty="0" err="1" smtClean="0"/>
              <a:t>otpust</a:t>
            </a:r>
            <a:r>
              <a:rPr lang="fr-CH" sz="2600" dirty="0" smtClean="0"/>
              <a:t>" </a:t>
            </a:r>
            <a:r>
              <a:rPr lang="fr-CH" sz="2600" dirty="0" err="1" smtClean="0"/>
              <a:t>mladih</a:t>
            </a:r>
            <a:endParaRPr lang="sr-Latn-RS" sz="2600" dirty="0" smtClean="0"/>
          </a:p>
          <a:p>
            <a:pPr lvl="1"/>
            <a:r>
              <a:rPr lang="fr-CH" sz="2600" dirty="0" smtClean="0"/>
              <a:t>da </a:t>
            </a:r>
            <a:r>
              <a:rPr lang="fr-CH" sz="2600" dirty="0" err="1" smtClean="0"/>
              <a:t>fokus</a:t>
            </a:r>
            <a:r>
              <a:rPr lang="fr-CH" sz="2600" dirty="0" smtClean="0"/>
              <a:t> </a:t>
            </a:r>
            <a:r>
              <a:rPr lang="fr-CH" sz="2600" dirty="0" err="1" smtClean="0"/>
              <a:t>sistema</a:t>
            </a:r>
            <a:r>
              <a:rPr lang="fr-CH" sz="2600" dirty="0" smtClean="0"/>
              <a:t> </a:t>
            </a:r>
            <a:r>
              <a:rPr lang="fr-CH" sz="2600" dirty="0" err="1" smtClean="0"/>
              <a:t>alternativnog</a:t>
            </a:r>
            <a:r>
              <a:rPr lang="fr-CH" sz="2600" dirty="0" smtClean="0"/>
              <a:t> </a:t>
            </a:r>
            <a:r>
              <a:rPr lang="fr-CH" sz="2600" dirty="0" err="1" smtClean="0"/>
              <a:t>staranja</a:t>
            </a:r>
            <a:r>
              <a:rPr lang="fr-CH" sz="2600" dirty="0" smtClean="0"/>
              <a:t> </a:t>
            </a:r>
            <a:r>
              <a:rPr lang="fr-CH" sz="2600" dirty="0" err="1" smtClean="0"/>
              <a:t>nije</a:t>
            </a:r>
            <a:r>
              <a:rPr lang="fr-CH" sz="2600" dirty="0" smtClean="0"/>
              <a:t> </a:t>
            </a:r>
            <a:r>
              <a:rPr lang="fr-CH" sz="2600" dirty="0" err="1" smtClean="0"/>
              <a:t>najbolji</a:t>
            </a:r>
            <a:r>
              <a:rPr lang="fr-CH" sz="2600" dirty="0" smtClean="0"/>
              <a:t> </a:t>
            </a:r>
            <a:r>
              <a:rPr lang="fr-CH" sz="2600" dirty="0" err="1" smtClean="0"/>
              <a:t>interes</a:t>
            </a:r>
            <a:r>
              <a:rPr lang="fr-CH" sz="2600" dirty="0" smtClean="0"/>
              <a:t> </a:t>
            </a:r>
            <a:r>
              <a:rPr lang="fr-CH" sz="2600" dirty="0" err="1" smtClean="0"/>
              <a:t>korisnika</a:t>
            </a:r>
            <a:r>
              <a:rPr lang="fr-CH" sz="2600" dirty="0" smtClean="0"/>
              <a:t> (</a:t>
            </a:r>
            <a:r>
              <a:rPr lang="fr-CH" sz="2600" dirty="0" err="1" smtClean="0"/>
              <a:t>mlade</a:t>
            </a:r>
            <a:r>
              <a:rPr lang="fr-CH" sz="2600" dirty="0" smtClean="0"/>
              <a:t> </a:t>
            </a:r>
            <a:r>
              <a:rPr lang="fr-CH" sz="2600" dirty="0" err="1" smtClean="0"/>
              <a:t>osobe</a:t>
            </a:r>
            <a:r>
              <a:rPr lang="fr-CH" sz="2600" dirty="0" smtClean="0"/>
              <a:t>), </a:t>
            </a:r>
            <a:r>
              <a:rPr lang="fr-CH" sz="2600" dirty="0" err="1" smtClean="0"/>
              <a:t>već</a:t>
            </a:r>
            <a:r>
              <a:rPr lang="fr-CH" sz="2600" dirty="0" smtClean="0"/>
              <a:t> </a:t>
            </a:r>
            <a:r>
              <a:rPr lang="fr-CH" sz="2600" dirty="0" err="1" smtClean="0"/>
              <a:t>zadovoljavanje</a:t>
            </a:r>
            <a:r>
              <a:rPr lang="fr-CH" sz="2600" dirty="0" smtClean="0"/>
              <a:t> </a:t>
            </a:r>
            <a:r>
              <a:rPr lang="fr-CH" sz="2600" dirty="0" err="1" smtClean="0"/>
              <a:t>potreba</a:t>
            </a:r>
            <a:r>
              <a:rPr lang="fr-CH" sz="2600" dirty="0" smtClean="0"/>
              <a:t> </a:t>
            </a:r>
            <a:r>
              <a:rPr lang="fr-CH" sz="2600" dirty="0" err="1" smtClean="0"/>
              <a:t>sistema</a:t>
            </a:r>
            <a:r>
              <a:rPr lang="fr-CH" sz="2600" dirty="0" smtClean="0"/>
              <a:t>.</a:t>
            </a:r>
            <a:endParaRPr lang="sr-Latn-RS" sz="2600" dirty="0" smtClean="0"/>
          </a:p>
          <a:p>
            <a:pPr>
              <a:buNone/>
            </a:pPr>
            <a:r>
              <a:rPr lang="fr-CH" sz="2600" dirty="0" smtClean="0"/>
              <a:t> </a:t>
            </a:r>
            <a:r>
              <a:rPr lang="fr-CH" sz="2600" dirty="0" err="1" smtClean="0"/>
              <a:t>Ovakav</a:t>
            </a:r>
            <a:r>
              <a:rPr lang="fr-CH" sz="2600" dirty="0" smtClean="0"/>
              <a:t> </a:t>
            </a:r>
            <a:r>
              <a:rPr lang="fr-CH" sz="2600" dirty="0" err="1" smtClean="0"/>
              <a:t>način</a:t>
            </a:r>
            <a:r>
              <a:rPr lang="fr-CH" sz="2600" dirty="0" smtClean="0"/>
              <a:t> rada </a:t>
            </a:r>
            <a:r>
              <a:rPr lang="fr-CH" sz="2600" dirty="0" err="1" smtClean="0"/>
              <a:t>doprinosi</a:t>
            </a:r>
            <a:r>
              <a:rPr lang="fr-CH" sz="2600" dirty="0" smtClean="0"/>
              <a:t> </a:t>
            </a:r>
            <a:r>
              <a:rPr lang="fr-CH" sz="2600" dirty="0" err="1" smtClean="0"/>
              <a:t>sindromu</a:t>
            </a:r>
            <a:r>
              <a:rPr lang="fr-CH" sz="2600" dirty="0" smtClean="0"/>
              <a:t> "</a:t>
            </a:r>
            <a:r>
              <a:rPr lang="fr-CH" sz="2600" dirty="0" err="1" smtClean="0"/>
              <a:t>rotirajućih</a:t>
            </a:r>
            <a:r>
              <a:rPr lang="fr-CH" sz="2600" dirty="0" smtClean="0"/>
              <a:t> </a:t>
            </a:r>
            <a:r>
              <a:rPr lang="fr-CH" sz="2600" dirty="0" err="1" smtClean="0"/>
              <a:t>vrata</a:t>
            </a:r>
            <a:r>
              <a:rPr lang="fr-CH" sz="2600" dirty="0" smtClean="0"/>
              <a:t>"</a:t>
            </a:r>
            <a:endParaRPr lang="en-US" sz="2600" dirty="0" smtClean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728">
        <p:fade/>
      </p:transition>
    </mc:Choice>
    <mc:Fallback>
      <p:transition spd="med" advTm="33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842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Uticaj</a:t>
            </a:r>
            <a:r>
              <a:rPr lang="fr-CH" dirty="0" smtClean="0"/>
              <a:t> </a:t>
            </a:r>
            <a:r>
              <a:rPr lang="fr-CH" dirty="0" err="1" smtClean="0"/>
              <a:t>sistemskih</a:t>
            </a:r>
            <a:r>
              <a:rPr lang="fr-CH" dirty="0" smtClean="0"/>
              <a:t> </a:t>
            </a:r>
            <a:r>
              <a:rPr lang="fr-CH" dirty="0" err="1" smtClean="0"/>
              <a:t>faktora</a:t>
            </a:r>
            <a:r>
              <a:rPr lang="fr-CH" dirty="0" smtClean="0"/>
              <a:t> </a:t>
            </a:r>
            <a:r>
              <a:rPr lang="sr-Latn-RS" dirty="0" smtClean="0"/>
              <a:t/>
            </a:r>
            <a:br>
              <a:rPr lang="sr-Latn-RS" dirty="0" smtClean="0"/>
            </a:br>
            <a:r>
              <a:rPr lang="fr-CH" dirty="0" smtClean="0"/>
              <a:t>na </a:t>
            </a:r>
            <a:r>
              <a:rPr lang="fr-CH" dirty="0" err="1" smtClean="0"/>
              <a:t>spremnost</a:t>
            </a:r>
            <a:r>
              <a:rPr lang="fr-CH" dirty="0" smtClean="0"/>
              <a:t> </a:t>
            </a:r>
            <a:r>
              <a:rPr lang="fr-CH" dirty="0" err="1" smtClean="0"/>
              <a:t>mladih</a:t>
            </a:r>
            <a:r>
              <a:rPr lang="fr-CH" dirty="0" smtClean="0"/>
              <a:t> </a:t>
            </a:r>
            <a:r>
              <a:rPr lang="fr-CH" dirty="0" err="1" smtClean="0"/>
              <a:t>za</a:t>
            </a:r>
            <a:r>
              <a:rPr lang="sr-Latn-RS" dirty="0" smtClean="0"/>
              <a:t> </a:t>
            </a:r>
            <a:r>
              <a:rPr lang="fr-CH" dirty="0" err="1" smtClean="0"/>
              <a:t>osamostaljivanje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443835"/>
            <a:ext cx="8305974" cy="1066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13885" y="1901950"/>
            <a:ext cx="2590495" cy="1832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indent="1588">
              <a:spcBef>
                <a:spcPct val="20000"/>
              </a:spcBef>
            </a:pPr>
            <a:r>
              <a:rPr lang="sr-Latn-RS" sz="2800" dirty="0" smtClean="0">
                <a:solidFill>
                  <a:schemeClr val="bg1"/>
                </a:solidFill>
              </a:rPr>
              <a:t>M</a:t>
            </a:r>
            <a:r>
              <a:rPr lang="fr-CH" sz="2800" dirty="0" err="1" smtClean="0">
                <a:solidFill>
                  <a:schemeClr val="bg1"/>
                </a:solidFill>
              </a:rPr>
              <a:t>ladi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koji</a:t>
            </a:r>
            <a:r>
              <a:rPr lang="fr-CH" sz="2800" dirty="0" smtClean="0">
                <a:solidFill>
                  <a:schemeClr val="bg1"/>
                </a:solidFill>
              </a:rPr>
              <a:t> se </a:t>
            </a:r>
            <a:r>
              <a:rPr lang="fr-CH" sz="2800" dirty="0" err="1" smtClean="0">
                <a:solidFill>
                  <a:schemeClr val="bg1"/>
                </a:solidFill>
              </a:rPr>
              <a:t>spremaju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za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napuštanje</a:t>
            </a:r>
            <a:r>
              <a:rPr lang="sr-Latn-RS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alternativnog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staranja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5261460"/>
            <a:ext cx="28194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sr-Latn-RS" sz="2800" dirty="0" err="1">
                <a:solidFill>
                  <a:schemeClr val="bg1"/>
                </a:solidFill>
              </a:rPr>
              <a:t>S</a:t>
            </a:r>
            <a:r>
              <a:rPr lang="fr-CH" sz="2800" dirty="0" err="1" smtClean="0">
                <a:solidFill>
                  <a:schemeClr val="bg1"/>
                </a:solidFill>
              </a:rPr>
              <a:t>istemski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propisi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29200" y="495605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 indent="1588">
              <a:spcBef>
                <a:spcPct val="20000"/>
              </a:spcBef>
            </a:pPr>
            <a:r>
              <a:rPr lang="sr-Latn-RS" sz="2800" dirty="0" err="1">
                <a:solidFill>
                  <a:schemeClr val="bg1"/>
                </a:solidFill>
              </a:rPr>
              <a:t>P</a:t>
            </a:r>
            <a:r>
              <a:rPr lang="fr-CH" sz="2800" dirty="0" err="1" smtClean="0">
                <a:solidFill>
                  <a:schemeClr val="bg1"/>
                </a:solidFill>
              </a:rPr>
              <a:t>rofesionalci</a:t>
            </a:r>
            <a:r>
              <a:rPr lang="fr-CH" sz="2800" dirty="0" smtClean="0">
                <a:solidFill>
                  <a:schemeClr val="bg1"/>
                </a:solidFill>
              </a:rPr>
              <a:t>/ </a:t>
            </a:r>
            <a:r>
              <a:rPr lang="fr-CH" sz="2800" dirty="0" err="1" smtClean="0">
                <a:solidFill>
                  <a:schemeClr val="bg1"/>
                </a:solidFill>
              </a:rPr>
              <a:t>pomagači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endParaRPr lang="sr-Latn-RS" sz="2800" dirty="0" smtClean="0">
              <a:solidFill>
                <a:schemeClr val="bg1"/>
              </a:solidFill>
            </a:endParaRPr>
          </a:p>
          <a:p>
            <a:pPr lvl="0" indent="1588">
              <a:spcBef>
                <a:spcPct val="20000"/>
              </a:spcBef>
            </a:pPr>
            <a:r>
              <a:rPr lang="fr-CH" sz="2800" dirty="0" err="1" smtClean="0">
                <a:solidFill>
                  <a:schemeClr val="bg1"/>
                </a:solidFill>
              </a:rPr>
              <a:t>iz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sistema</a:t>
            </a:r>
            <a:endParaRPr lang="sr-Latn-RS" sz="2800" dirty="0" smtClean="0">
              <a:solidFill>
                <a:schemeClr val="bg1"/>
              </a:solidFill>
            </a:endParaRPr>
          </a:p>
          <a:p>
            <a:pPr lvl="0" indent="1588">
              <a:spcBef>
                <a:spcPct val="20000"/>
              </a:spcBef>
            </a:pP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socijalne</a:t>
            </a:r>
            <a:r>
              <a:rPr lang="fr-CH" sz="2800" dirty="0" smtClean="0">
                <a:solidFill>
                  <a:schemeClr val="bg1"/>
                </a:solidFill>
              </a:rPr>
              <a:t> </a:t>
            </a:r>
            <a:r>
              <a:rPr lang="fr-CH" sz="2800" dirty="0" err="1" smtClean="0">
                <a:solidFill>
                  <a:schemeClr val="bg1"/>
                </a:solidFill>
              </a:rPr>
              <a:t>zaštite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128720" y="3123590"/>
            <a:ext cx="2663825" cy="2067399"/>
            <a:chOff x="1828" y="10356"/>
            <a:chExt cx="2154" cy="1671"/>
          </a:xfrm>
        </p:grpSpPr>
        <p:sp>
          <p:nvSpPr>
            <p:cNvPr id="32776" name="AutoShape 101"/>
            <p:cNvSpPr>
              <a:spLocks noChangeArrowheads="1"/>
            </p:cNvSpPr>
            <p:nvPr/>
          </p:nvSpPr>
          <p:spPr bwMode="auto">
            <a:xfrm>
              <a:off x="2016" y="10356"/>
              <a:ext cx="1665" cy="144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2777" name="AutoShape 102"/>
            <p:cNvCxnSpPr>
              <a:cxnSpLocks noChangeShapeType="1"/>
            </p:cNvCxnSpPr>
            <p:nvPr/>
          </p:nvCxnSpPr>
          <p:spPr bwMode="auto">
            <a:xfrm flipH="1" flipV="1">
              <a:off x="3068" y="10456"/>
              <a:ext cx="914" cy="1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2778" name="AutoShape 104"/>
            <p:cNvCxnSpPr>
              <a:cxnSpLocks noChangeShapeType="1"/>
            </p:cNvCxnSpPr>
            <p:nvPr/>
          </p:nvCxnSpPr>
          <p:spPr bwMode="auto">
            <a:xfrm flipH="1">
              <a:off x="1828" y="10456"/>
              <a:ext cx="777" cy="1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32779" name="AutoShape 208"/>
            <p:cNvCxnSpPr>
              <a:cxnSpLocks noChangeShapeType="1"/>
            </p:cNvCxnSpPr>
            <p:nvPr/>
          </p:nvCxnSpPr>
          <p:spPr bwMode="auto">
            <a:xfrm>
              <a:off x="2016" y="12026"/>
              <a:ext cx="169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88">
        <p:fade/>
      </p:transition>
    </mc:Choice>
    <mc:Fallback>
      <p:transition spd="med" advTm="17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 smtClean="0"/>
              <a:t>Mladi ne vide izvor podrške od strane pomagača/ profesionalaca iz sistema</a:t>
            </a:r>
          </a:p>
          <a:p>
            <a:r>
              <a:rPr lang="sl-SI" dirty="0" smtClean="0"/>
              <a:t>Postojeći sistem suštinski ne doprinosi omoćavanju mladih za osamostaljivanje, pa ni</a:t>
            </a:r>
          </a:p>
          <a:p>
            <a:r>
              <a:rPr lang="sl-SI" dirty="0" smtClean="0"/>
              <a:t> Sistem omogućava mladima da razviju strategije preživljavanja kreirajući "</a:t>
            </a:r>
            <a:r>
              <a:rPr lang="sl-SI" i="1" dirty="0" smtClean="0"/>
              <a:t>Herojski</a:t>
            </a:r>
            <a:r>
              <a:rPr lang="sl-SI" dirty="0" smtClean="0"/>
              <a:t>" ili "</a:t>
            </a:r>
            <a:r>
              <a:rPr lang="sl-SI" i="1" dirty="0" smtClean="0"/>
              <a:t>Banalni"</a:t>
            </a:r>
            <a:r>
              <a:rPr lang="sl-SI" dirty="0" smtClean="0"/>
              <a:t> skript a zapravo treba da podstiče kapacitete i doživljaj sigurnosti i uspeha koji doprinosi uspešnoj emancipaciji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Rezilijentni ili otporni?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7"/>
    </mc:Choice>
    <mc:Fallback>
      <p:transition spd="slow" advTm="2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 smtClean="0"/>
              <a:t> Postojeći sistem alternativnog staranja zanemaruje potrebe mladih u procesu pripreme za osamostaljivanje (i sl.) (plan emancipacije ima manje od polovine)</a:t>
            </a:r>
          </a:p>
          <a:p>
            <a:r>
              <a:rPr lang="sl-SI" dirty="0" smtClean="0"/>
              <a:t> Uređen sistem  dopušta balansiranje moći u odlučivanju između pomagača/ profesionalaca i mladih na alternativnom staranju,</a:t>
            </a:r>
          </a:p>
          <a:p>
            <a:r>
              <a:rPr lang="sl-SI" dirty="0" smtClean="0"/>
              <a:t>Pravovremeno i individualizovano pristupa planiranju </a:t>
            </a:r>
          </a:p>
          <a:p>
            <a:r>
              <a:rPr lang="sl-SI" dirty="0" smtClean="0"/>
              <a:t> Potrebno je sistemski razviti osetljivost za balans između nezavisnosti kao samostalne odgovornosti mladih za sebe i svoje postupke i zavisnosti koja se ogleda u vezama sa drugima.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Jaki ili otporni?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17"/>
    </mc:Choice>
    <mc:Fallback>
      <p:transition spd="slow" advTm="3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Objašnjenje specifične vrste rezilijentnosti kod mladih koji se spremaju da napuste  alternativno staranje. </a:t>
            </a:r>
          </a:p>
          <a:p>
            <a:r>
              <a:rPr lang="sl-SI" dirty="0" smtClean="0"/>
              <a:t>Suočavaju se sa teškoćama i stresom koji izazova anticipacija samostalnog života. </a:t>
            </a:r>
          </a:p>
          <a:p>
            <a:r>
              <a:rPr lang="sl-SI" dirty="0" smtClean="0"/>
              <a:t>Osećaju da im je potrebna zaštita i podrška, ali ne vide da će je imati kada se osamostale.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</a:t>
            </a:r>
            <a:r>
              <a:rPr lang="sr-Latn-RS" dirty="0" smtClean="0"/>
              <a:t>ezilijentnost i podrška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6"/>
    </mc:Choice>
    <mc:Fallback>
      <p:transition spd="slow" advTm="2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Pozitivan stav VS prtisak osamostaljivanja </a:t>
            </a:r>
          </a:p>
          <a:p>
            <a:r>
              <a:rPr lang="sl-SI" dirty="0" smtClean="0"/>
              <a:t>Predstavlja svojevrsno „bildovanje rezilijentnosti“ i maskiranje straha</a:t>
            </a:r>
          </a:p>
          <a:p>
            <a:r>
              <a:rPr lang="sl-SI" dirty="0" smtClean="0"/>
              <a:t>Koliko su zaista rezilijentni mladi sa porodičnog smeštaja koji kreiranjem ne - pobedničkog, banalnog skripta, poslušnošću i nezavisnošću pokušavaju da ojačaju veze sa hraniteljskim i srodničkim porodicama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Zaključak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13"/>
    </mc:Choice>
    <mc:Fallback>
      <p:transition spd="slow" advTm="3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1"/>
            <a:ext cx="6413610" cy="4428444"/>
          </a:xfrm>
        </p:spPr>
        <p:txBody>
          <a:bodyPr>
            <a:normAutofit fontScale="85000" lnSpcReduction="20000"/>
          </a:bodyPr>
          <a:lstStyle/>
          <a:p>
            <a:r>
              <a:rPr lang="sl-SI" dirty="0" smtClean="0"/>
              <a:t>“Apsolutna zaštita“u Srbiji izgleda tako da sistem štiti mlade od njih samih uskraćujući im prava na razvoj, gledište, učešće i odlučivanje o pitanjima iz njihovog života. </a:t>
            </a:r>
          </a:p>
          <a:p>
            <a:r>
              <a:rPr lang="sl-SI" dirty="0" smtClean="0"/>
              <a:t>Osamostaljivanje, sa druge strane, sistem percipira kao potpunu autonomiju, slobodu i odgovornost mladih da učestvuju u svetu odraslih.</a:t>
            </a:r>
          </a:p>
          <a:p>
            <a:r>
              <a:rPr lang="sl-SI" dirty="0" smtClean="0"/>
              <a:t> Ovakav sistemski odgovor je neodrživ i nerealističan, jer emancipaciju tretira kao skok u razvoju mladih kada navršavanjem punoletstva stiču sve potrebne veštine za samostalan život. </a:t>
            </a:r>
            <a:br>
              <a:rPr lang="sl-SI" dirty="0" smtClean="0"/>
            </a:br>
            <a:r>
              <a:rPr lang="sl-SI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2760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Zaključak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2"/>
    </mc:Choice>
    <mc:Fallback>
      <p:transition spd="slow" advTm="29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Z</a:t>
            </a:r>
            <a:r>
              <a:rPr lang="sr-Latn-RS" dirty="0" smtClean="0"/>
              <a:t>aključci i ograničenja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63" y="2665475"/>
            <a:ext cx="8246070" cy="3206805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Podrška i doživljaj sigurnosti i spremnosti kod mladih izostaje. </a:t>
            </a:r>
          </a:p>
          <a:p>
            <a:r>
              <a:rPr lang="sl-SI" sz="2400" dirty="0" smtClean="0"/>
              <a:t>Osamostaljivanje mladih preko perspektive odnosa, identiteta i životne priče mladih, a ne samo sticanja veština</a:t>
            </a:r>
            <a:endParaRPr lang="sr-Latn-RS" sz="2400" dirty="0" smtClean="0"/>
          </a:p>
          <a:p>
            <a:r>
              <a:rPr lang="en-US" sz="2400" dirty="0" smtClean="0"/>
              <a:t>O</a:t>
            </a:r>
            <a:r>
              <a:rPr lang="sr-Latn-RS" sz="2400" dirty="0" smtClean="0"/>
              <a:t>graničenje koncepata spremnosti i emancipacije</a:t>
            </a:r>
          </a:p>
          <a:p>
            <a:r>
              <a:rPr lang="en-US" sz="2400" dirty="0" smtClean="0"/>
              <a:t>I</a:t>
            </a:r>
            <a:r>
              <a:rPr lang="sr-Latn-RS" sz="2400" dirty="0" smtClean="0"/>
              <a:t>zučavanje spremnosti dok su mladi još uvek na staranju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686">
        <p:fade/>
      </p:transition>
    </mc:Choice>
    <mc:Fallback>
      <p:transition spd="med" advTm="23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fr-CH" dirty="0" err="1"/>
              <a:t>Slabije</a:t>
            </a:r>
            <a:r>
              <a:rPr lang="fr-CH" dirty="0"/>
              <a:t> </a:t>
            </a:r>
            <a:r>
              <a:rPr lang="fr-CH" dirty="0" err="1"/>
              <a:t>šanse</a:t>
            </a:r>
            <a:r>
              <a:rPr lang="fr-CH" dirty="0"/>
              <a:t> </a:t>
            </a:r>
            <a:r>
              <a:rPr lang="fr-CH" dirty="0" err="1"/>
              <a:t>za</a:t>
            </a:r>
            <a:r>
              <a:rPr lang="fr-CH" dirty="0"/>
              <a:t> </a:t>
            </a:r>
            <a:r>
              <a:rPr lang="fr-CH" dirty="0" err="1"/>
              <a:t>zaposlenje</a:t>
            </a:r>
            <a:r>
              <a:rPr lang="fr-CH" dirty="0"/>
              <a:t> su </a:t>
            </a:r>
            <a:r>
              <a:rPr lang="fr-CH" dirty="0" err="1"/>
              <a:t>povezane</a:t>
            </a:r>
            <a:r>
              <a:rPr lang="fr-CH" dirty="0"/>
              <a:t> sa </a:t>
            </a:r>
            <a:r>
              <a:rPr lang="fr-CH" dirty="0" err="1"/>
              <a:t>manjim</a:t>
            </a:r>
            <a:r>
              <a:rPr lang="fr-CH" dirty="0"/>
              <a:t> </a:t>
            </a:r>
            <a:r>
              <a:rPr lang="fr-CH" dirty="0" err="1"/>
              <a:t>šansama</a:t>
            </a:r>
            <a:r>
              <a:rPr lang="fr-CH" dirty="0"/>
              <a:t> </a:t>
            </a:r>
            <a:r>
              <a:rPr lang="fr-CH" dirty="0" err="1"/>
              <a:t>za</a:t>
            </a:r>
            <a:r>
              <a:rPr lang="fr-CH" dirty="0"/>
              <a:t> </a:t>
            </a:r>
            <a:r>
              <a:rPr lang="fr-CH" dirty="0" err="1"/>
              <a:t>pronalazak</a:t>
            </a:r>
            <a:r>
              <a:rPr lang="fr-CH" dirty="0"/>
              <a:t> </a:t>
            </a:r>
            <a:r>
              <a:rPr lang="fr-CH" dirty="0" err="1"/>
              <a:t>posla</a:t>
            </a:r>
            <a:r>
              <a:rPr lang="fr-CH" dirty="0"/>
              <a:t> u </a:t>
            </a:r>
            <a:r>
              <a:rPr lang="fr-CH" dirty="0" err="1" smtClean="0"/>
              <a:t>budućnosti</a:t>
            </a:r>
            <a:endParaRPr lang="en-US" dirty="0"/>
          </a:p>
          <a:p>
            <a:pPr lvl="0"/>
            <a:r>
              <a:rPr lang="fr-CH" dirty="0" err="1"/>
              <a:t>Lošije</a:t>
            </a:r>
            <a:r>
              <a:rPr lang="fr-CH" dirty="0"/>
              <a:t> </a:t>
            </a:r>
            <a:r>
              <a:rPr lang="fr-CH" dirty="0" err="1" smtClean="0"/>
              <a:t>zarade</a:t>
            </a:r>
            <a:endParaRPr lang="en-US" dirty="0"/>
          </a:p>
          <a:p>
            <a:pPr lvl="0"/>
            <a:r>
              <a:rPr lang="fr-CH" dirty="0" err="1"/>
              <a:t>Zavisnost</a:t>
            </a:r>
            <a:r>
              <a:rPr lang="fr-CH" dirty="0"/>
              <a:t> </a:t>
            </a:r>
            <a:r>
              <a:rPr lang="fr-CH" dirty="0" err="1"/>
              <a:t>od</a:t>
            </a:r>
            <a:r>
              <a:rPr lang="fr-CH" dirty="0"/>
              <a:t> </a:t>
            </a:r>
            <a:endParaRPr lang="sr-Latn-RS" dirty="0" smtClean="0"/>
          </a:p>
          <a:p>
            <a:pPr lvl="0">
              <a:buNone/>
            </a:pPr>
            <a:r>
              <a:rPr lang="fr-CH" dirty="0" err="1" smtClean="0"/>
              <a:t>socijalne</a:t>
            </a:r>
            <a:r>
              <a:rPr lang="fr-CH" dirty="0" smtClean="0"/>
              <a:t> </a:t>
            </a:r>
            <a:r>
              <a:rPr lang="fr-CH" dirty="0" err="1" smtClean="0"/>
              <a:t>pomoći</a:t>
            </a:r>
            <a:endParaRPr lang="en-US" dirty="0"/>
          </a:p>
          <a:p>
            <a:pPr lvl="0"/>
            <a:r>
              <a:rPr lang="fr-CH" dirty="0" err="1"/>
              <a:t>Lošije</a:t>
            </a:r>
            <a:r>
              <a:rPr lang="fr-CH" dirty="0"/>
              <a:t> </a:t>
            </a:r>
            <a:r>
              <a:rPr lang="fr-CH" dirty="0" err="1"/>
              <a:t>mentalno</a:t>
            </a:r>
            <a:r>
              <a:rPr lang="fr-CH" dirty="0"/>
              <a:t> </a:t>
            </a:r>
            <a:endParaRPr lang="sr-Latn-RS" dirty="0" smtClean="0"/>
          </a:p>
          <a:p>
            <a:pPr lvl="0"/>
            <a:r>
              <a:rPr lang="fr-CH" dirty="0" err="1" smtClean="0"/>
              <a:t>zdravlje</a:t>
            </a:r>
            <a:endParaRPr lang="sr-Latn-RS" dirty="0" smtClean="0"/>
          </a:p>
          <a:p>
            <a:pPr lvl="0"/>
            <a:r>
              <a:rPr lang="en-US" dirty="0" smtClean="0"/>
              <a:t>Z</a:t>
            </a:r>
            <a:r>
              <a:rPr lang="sr-Latn-RS" dirty="0" smtClean="0"/>
              <a:t>loupotreba PAS</a:t>
            </a:r>
          </a:p>
          <a:p>
            <a:pPr lvl="0"/>
            <a:r>
              <a:rPr lang="fr-CH" dirty="0" err="1" smtClean="0"/>
              <a:t>Povećan</a:t>
            </a:r>
            <a:r>
              <a:rPr lang="fr-CH" dirty="0" smtClean="0"/>
              <a:t> </a:t>
            </a:r>
            <a:r>
              <a:rPr lang="fr-CH" dirty="0" err="1"/>
              <a:t>rizik</a:t>
            </a:r>
            <a:r>
              <a:rPr lang="fr-CH" dirty="0"/>
              <a:t> </a:t>
            </a:r>
            <a:r>
              <a:rPr lang="fr-CH" dirty="0" err="1" smtClean="0"/>
              <a:t>od</a:t>
            </a:r>
            <a:endParaRPr lang="sr-Latn-RS" dirty="0" smtClean="0"/>
          </a:p>
          <a:p>
            <a:pPr lvl="0"/>
            <a:r>
              <a:rPr lang="fr-CH" dirty="0" smtClean="0"/>
              <a:t> </a:t>
            </a:r>
            <a:r>
              <a:rPr lang="fr-CH" dirty="0" err="1" smtClean="0"/>
              <a:t>beskućništva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5720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</a:t>
            </a:r>
            <a:r>
              <a:rPr lang="sr-Latn-RS" dirty="0" smtClean="0"/>
              <a:t>zazovi mladih koji napuštaju AS</a:t>
            </a:r>
            <a:endParaRPr lang="en-US" dirty="0"/>
          </a:p>
        </p:txBody>
      </p:sp>
      <p:pic>
        <p:nvPicPr>
          <p:cNvPr id="5" name="Picture 1" descr="C:\Users\fpn\Desktop\lično\care-leavers-box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8371" y="2667000"/>
            <a:ext cx="5377543" cy="2895600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6"/>
    </mc:Choice>
    <mc:Fallback>
      <p:transition spd="slow" advTm="19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794" y="527605"/>
            <a:ext cx="6566315" cy="61082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Preporuke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8551480" cy="412303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sl-SI" dirty="0"/>
              <a:t>R</a:t>
            </a:r>
            <a:r>
              <a:rPr lang="sl-SI" dirty="0" smtClean="0"/>
              <a:t>ane intervencije i podrška porodici kako bi se očuvale i osnažile veze i odnosi između mladih i njihovih roditeljskih i srodničkih porodica</a:t>
            </a:r>
            <a:endParaRPr lang="en-US" dirty="0" smtClean="0"/>
          </a:p>
          <a:p>
            <a:pPr lvl="0"/>
            <a:r>
              <a:rPr lang="sl-SI" dirty="0"/>
              <a:t>O</a:t>
            </a:r>
            <a:r>
              <a:rPr lang="sl-SI" dirty="0" smtClean="0"/>
              <a:t>bezbeđivanje alternativnog staranja koje je dobrog kvaliteta</a:t>
            </a:r>
            <a:endParaRPr lang="en-US" dirty="0" smtClean="0"/>
          </a:p>
          <a:p>
            <a:pPr lvl="0"/>
            <a:r>
              <a:rPr lang="sr-Latn-RS" dirty="0" err="1"/>
              <a:t>R</a:t>
            </a:r>
            <a:r>
              <a:rPr lang="en-US" dirty="0" smtClean="0"/>
              <a:t>ad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mladima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životnoj</a:t>
            </a:r>
            <a:r>
              <a:rPr lang="en-US" dirty="0" smtClean="0"/>
              <a:t> </a:t>
            </a:r>
            <a:r>
              <a:rPr lang="en-US" dirty="0" err="1" smtClean="0"/>
              <a:t>priči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stabilizovanju</a:t>
            </a:r>
            <a:r>
              <a:rPr lang="en-US" dirty="0" smtClean="0"/>
              <a:t> </a:t>
            </a:r>
            <a:r>
              <a:rPr lang="en-US" dirty="0" err="1" smtClean="0"/>
              <a:t>identiteta</a:t>
            </a:r>
            <a:endParaRPr lang="en-US" dirty="0" smtClean="0"/>
          </a:p>
          <a:p>
            <a:pPr lvl="0"/>
            <a:r>
              <a:rPr lang="sr-Latn-RS" dirty="0" err="1"/>
              <a:t>P</a:t>
            </a:r>
            <a:r>
              <a:rPr lang="en-US" dirty="0" err="1" smtClean="0"/>
              <a:t>ružanje</a:t>
            </a:r>
            <a:r>
              <a:rPr lang="en-US" dirty="0" smtClean="0"/>
              <a:t> </a:t>
            </a:r>
            <a:r>
              <a:rPr lang="en-US" dirty="0" err="1" smtClean="0"/>
              <a:t>podrške</a:t>
            </a:r>
            <a:r>
              <a:rPr lang="en-US" dirty="0" smtClean="0"/>
              <a:t> </a:t>
            </a:r>
            <a:r>
              <a:rPr lang="en-US" dirty="0" err="1" smtClean="0"/>
              <a:t>mladima</a:t>
            </a:r>
            <a:r>
              <a:rPr lang="en-US" dirty="0" smtClean="0"/>
              <a:t> </a:t>
            </a:r>
            <a:r>
              <a:rPr lang="en-US" dirty="0" err="1" smtClean="0"/>
              <a:t>kako</a:t>
            </a:r>
            <a:r>
              <a:rPr lang="en-US" dirty="0" smtClean="0"/>
              <a:t> bi </a:t>
            </a:r>
            <a:r>
              <a:rPr lang="en-US" dirty="0" err="1" smtClean="0"/>
              <a:t>izgradili</a:t>
            </a:r>
            <a:r>
              <a:rPr lang="en-US" dirty="0" smtClean="0"/>
              <a:t> </a:t>
            </a:r>
            <a:r>
              <a:rPr lang="en-US" dirty="0" err="1" smtClean="0"/>
              <a:t>svoje</a:t>
            </a:r>
            <a:r>
              <a:rPr lang="en-US" dirty="0" smtClean="0"/>
              <a:t> </a:t>
            </a:r>
            <a:r>
              <a:rPr lang="en-US" dirty="0" err="1" smtClean="0"/>
              <a:t>mreže</a:t>
            </a:r>
            <a:r>
              <a:rPr lang="en-US" dirty="0" smtClean="0"/>
              <a:t> </a:t>
            </a:r>
            <a:r>
              <a:rPr lang="en-US" dirty="0" err="1" smtClean="0"/>
              <a:t>podrške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osećali</a:t>
            </a:r>
            <a:r>
              <a:rPr lang="en-US" dirty="0" smtClean="0"/>
              <a:t> da </a:t>
            </a:r>
            <a:r>
              <a:rPr lang="en-US" dirty="0" err="1" smtClean="0"/>
              <a:t>su</a:t>
            </a:r>
            <a:r>
              <a:rPr lang="en-US" dirty="0" smtClean="0"/>
              <a:t> u </a:t>
            </a:r>
            <a:r>
              <a:rPr lang="en-US" dirty="0" err="1" smtClean="0"/>
              <a:t>sigurnom</a:t>
            </a:r>
            <a:r>
              <a:rPr lang="en-US" dirty="0" smtClean="0"/>
              <a:t> </a:t>
            </a:r>
            <a:r>
              <a:rPr lang="en-US" dirty="0" err="1" smtClean="0"/>
              <a:t>okruženju</a:t>
            </a:r>
            <a:endParaRPr lang="en-US" dirty="0" smtClean="0"/>
          </a:p>
          <a:p>
            <a:pPr lvl="0"/>
            <a:r>
              <a:rPr lang="sr-Latn-RS" dirty="0" err="1"/>
              <a:t>P</a:t>
            </a:r>
            <a:r>
              <a:rPr lang="en-US" dirty="0" err="1" smtClean="0"/>
              <a:t>romena</a:t>
            </a:r>
            <a:r>
              <a:rPr lang="en-US" dirty="0" smtClean="0"/>
              <a:t> u </a:t>
            </a:r>
            <a:r>
              <a:rPr lang="en-US" dirty="0" err="1" smtClean="0"/>
              <a:t>paradigmi</a:t>
            </a:r>
            <a:r>
              <a:rPr lang="en-US" dirty="0" smtClean="0"/>
              <a:t> </a:t>
            </a:r>
            <a:r>
              <a:rPr lang="en-US" dirty="0" err="1" smtClean="0"/>
              <a:t>sistemskog</a:t>
            </a:r>
            <a:r>
              <a:rPr lang="en-US" dirty="0" smtClean="0"/>
              <a:t> </a:t>
            </a:r>
            <a:r>
              <a:rPr lang="en-US" dirty="0" err="1" smtClean="0"/>
              <a:t>sagledavanja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alternativnom</a:t>
            </a:r>
            <a:r>
              <a:rPr lang="en-US" dirty="0" smtClean="0"/>
              <a:t> </a:t>
            </a:r>
            <a:r>
              <a:rPr lang="en-US" dirty="0" err="1" smtClean="0"/>
              <a:t>staranju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isključivo</a:t>
            </a:r>
            <a:r>
              <a:rPr lang="en-US" dirty="0" smtClean="0"/>
              <a:t> </a:t>
            </a:r>
            <a:r>
              <a:rPr lang="en-US" dirty="0" err="1" smtClean="0"/>
              <a:t>ranjivih</a:t>
            </a:r>
            <a:endParaRPr lang="en-US" dirty="0" smtClean="0"/>
          </a:p>
          <a:p>
            <a:pPr lvl="0"/>
            <a:r>
              <a:rPr lang="sr-Latn-RS" dirty="0" err="1"/>
              <a:t>O</a:t>
            </a:r>
            <a:r>
              <a:rPr lang="en-US" dirty="0" err="1" smtClean="0"/>
              <a:t>bezbeđivanje</a:t>
            </a:r>
            <a:r>
              <a:rPr lang="en-US" dirty="0" smtClean="0"/>
              <a:t> </a:t>
            </a:r>
            <a:r>
              <a:rPr lang="en-US" dirty="0" err="1" smtClean="0"/>
              <a:t>postepenog</a:t>
            </a:r>
            <a:r>
              <a:rPr lang="en-US" dirty="0" smtClean="0"/>
              <a:t> </a:t>
            </a:r>
            <a:r>
              <a:rPr lang="en-US" dirty="0" err="1" smtClean="0"/>
              <a:t>prelaza</a:t>
            </a:r>
            <a:r>
              <a:rPr lang="en-US" dirty="0" smtClean="0"/>
              <a:t> od </a:t>
            </a:r>
            <a:r>
              <a:rPr lang="en-US" dirty="0" err="1" smtClean="0"/>
              <a:t>zaštite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staranju</a:t>
            </a:r>
            <a:r>
              <a:rPr lang="en-US" dirty="0" smtClean="0"/>
              <a:t> do </a:t>
            </a:r>
            <a:r>
              <a:rPr lang="en-US" dirty="0" err="1" smtClean="0"/>
              <a:t>samostalnosti</a:t>
            </a:r>
            <a:endParaRPr lang="en-US" dirty="0" smtClean="0"/>
          </a:p>
          <a:p>
            <a:pPr lvl="0"/>
            <a:r>
              <a:rPr lang="sr-Latn-RS" dirty="0" err="1"/>
              <a:t>O</a:t>
            </a:r>
            <a:r>
              <a:rPr lang="en-US" dirty="0" err="1" smtClean="0"/>
              <a:t>bezbeđivanje</a:t>
            </a:r>
            <a:r>
              <a:rPr lang="en-US" dirty="0" smtClean="0"/>
              <a:t> </a:t>
            </a:r>
            <a:r>
              <a:rPr lang="en-US" dirty="0" err="1" smtClean="0"/>
              <a:t>kontinuirane</a:t>
            </a:r>
            <a:r>
              <a:rPr lang="en-US" dirty="0" smtClean="0"/>
              <a:t> </a:t>
            </a:r>
            <a:r>
              <a:rPr lang="en-US" dirty="0" err="1" smtClean="0"/>
              <a:t>podrške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mlade</a:t>
            </a:r>
            <a:r>
              <a:rPr lang="en-US" dirty="0" smtClean="0"/>
              <a:t> </a:t>
            </a:r>
            <a:r>
              <a:rPr lang="en-US" dirty="0" err="1" smtClean="0"/>
              <a:t>kojima</a:t>
            </a:r>
            <a:r>
              <a:rPr lang="en-US" dirty="0" smtClean="0"/>
              <a:t> je </a:t>
            </a:r>
            <a:r>
              <a:rPr lang="en-US" dirty="0" err="1" smtClean="0"/>
              <a:t>potrebna</a:t>
            </a:r>
            <a:r>
              <a:rPr lang="en-US" dirty="0" smtClean="0"/>
              <a:t>, </a:t>
            </a:r>
          </a:p>
          <a:p>
            <a:pPr lvl="0"/>
            <a:r>
              <a:rPr lang="en-US" dirty="0" err="1" smtClean="0"/>
              <a:t>uključivanje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u </a:t>
            </a:r>
            <a:r>
              <a:rPr lang="en-US" dirty="0" err="1" smtClean="0"/>
              <a:t>procese</a:t>
            </a:r>
            <a:r>
              <a:rPr lang="en-US" dirty="0" smtClean="0"/>
              <a:t> </a:t>
            </a:r>
            <a:r>
              <a:rPr lang="en-US" dirty="0" err="1" smtClean="0"/>
              <a:t>donošenja</a:t>
            </a:r>
            <a:r>
              <a:rPr lang="en-US" dirty="0" smtClean="0"/>
              <a:t> </a:t>
            </a:r>
            <a:r>
              <a:rPr lang="en-US" dirty="0" err="1" smtClean="0"/>
              <a:t>odluka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značaja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njihov</a:t>
            </a:r>
            <a:r>
              <a:rPr lang="en-US" dirty="0" smtClean="0"/>
              <a:t> </a:t>
            </a:r>
            <a:r>
              <a:rPr lang="en-US" dirty="0" err="1" smtClean="0"/>
              <a:t>život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budućnost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585">
        <p:fade/>
      </p:transition>
    </mc:Choice>
    <mc:Fallback>
      <p:transition spd="med" advTm="32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Jasniji sistemski odgovor na njihove potrebe i veći stepen uključivanja u procese donošenja odluka.</a:t>
            </a:r>
            <a:endParaRPr lang="en-US" dirty="0" smtClean="0"/>
          </a:p>
          <a:p>
            <a:r>
              <a:rPr lang="sl-SI" dirty="0" smtClean="0"/>
              <a:t>Kada bi mladi na vreme znali svoje mogućnosti u okviru sistema, mogli bi i da se pripreme za osamostaljivanje</a:t>
            </a:r>
          </a:p>
          <a:p>
            <a:r>
              <a:rPr lang="sl-SI" dirty="0" smtClean="0"/>
              <a:t>Odnos prema osamostaljivanju dolazi  i iz sistema koji im šalje poruku kako treba da se ponašaju da bi preživeli u različitim okolnostima.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</a:t>
            </a:r>
            <a:r>
              <a:rPr lang="sr-Latn-RS" dirty="0" smtClean="0"/>
              <a:t>reporuke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92"/>
    </mc:Choice>
    <mc:Fallback>
      <p:transition spd="slow" advTm="1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Kraj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9050" y="5566870"/>
            <a:ext cx="3817625" cy="773424"/>
          </a:xfrm>
        </p:spPr>
        <p:txBody>
          <a:bodyPr>
            <a:normAutofit/>
          </a:bodyPr>
          <a:lstStyle/>
          <a:p>
            <a:r>
              <a:rPr lang="sr-Latn-RS" sz="2800" dirty="0" smtClean="0"/>
              <a:t>Hvala na pažnji </a:t>
            </a:r>
            <a:r>
              <a:rPr lang="sr-Latn-RS" sz="2800" dirty="0" smtClean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0" y="2054655"/>
            <a:ext cx="9075370" cy="33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6">
        <p:fade/>
      </p:transition>
    </mc:Choice>
    <mc:Fallback>
      <p:transition spd="med" advTm="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680310"/>
            <a:ext cx="7016195" cy="684885"/>
          </a:xfrm>
        </p:spPr>
        <p:txBody>
          <a:bodyPr/>
          <a:lstStyle/>
          <a:p>
            <a:r>
              <a:rPr lang="sr-Latn-RS" dirty="0" smtClean="0"/>
              <a:t>Alternativno staranje u Srbiji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596540"/>
            <a:ext cx="7016195" cy="427574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Podaci</a:t>
            </a:r>
            <a:r>
              <a:rPr lang="en-US" dirty="0" smtClean="0"/>
              <a:t> </a:t>
            </a:r>
            <a:r>
              <a:rPr lang="en-US" dirty="0" err="1" smtClean="0"/>
              <a:t>ukazuju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10.000 </a:t>
            </a:r>
            <a:r>
              <a:rPr lang="en-US" dirty="0" err="1" smtClean="0"/>
              <a:t>dece</a:t>
            </a:r>
            <a:r>
              <a:rPr lang="en-US" dirty="0" smtClean="0"/>
              <a:t> u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socijalne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r>
              <a:rPr lang="en-US" dirty="0" smtClean="0"/>
              <a:t> </a:t>
            </a:r>
            <a:r>
              <a:rPr lang="en-US" dirty="0" err="1" smtClean="0"/>
              <a:t>Srbije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smeštaj</a:t>
            </a:r>
            <a:r>
              <a:rPr lang="en-US" dirty="0" smtClean="0"/>
              <a:t> </a:t>
            </a:r>
            <a:r>
              <a:rPr lang="en-US" dirty="0" err="1" smtClean="0"/>
              <a:t>ulazi</a:t>
            </a:r>
            <a:r>
              <a:rPr lang="en-US" dirty="0" smtClean="0"/>
              <a:t> </a:t>
            </a:r>
            <a:r>
              <a:rPr lang="en-US" dirty="0" err="1" smtClean="0"/>
              <a:t>osmoro</a:t>
            </a:r>
            <a:r>
              <a:rPr lang="en-US" dirty="0" smtClean="0"/>
              <a:t> </a:t>
            </a:r>
            <a:r>
              <a:rPr lang="en-US" dirty="0" err="1" smtClean="0"/>
              <a:t>dece</a:t>
            </a:r>
            <a:r>
              <a:rPr lang="en-US" dirty="0" smtClean="0"/>
              <a:t>.</a:t>
            </a:r>
            <a:endParaRPr lang="sr-Latn-R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err="1" smtClean="0"/>
              <a:t>Najveće</a:t>
            </a:r>
            <a:r>
              <a:rPr lang="en-US" dirty="0" smtClean="0"/>
              <a:t> </a:t>
            </a:r>
            <a:r>
              <a:rPr lang="en-US" dirty="0" err="1" smtClean="0"/>
              <a:t>šanse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izlazak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socijalne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r>
              <a:rPr lang="en-US" dirty="0" smtClean="0"/>
              <a:t> </a:t>
            </a:r>
            <a:r>
              <a:rPr lang="en-US" dirty="0" err="1" smtClean="0"/>
              <a:t>imaju</a:t>
            </a:r>
            <a:r>
              <a:rPr lang="en-US" dirty="0" smtClean="0"/>
              <a:t> </a:t>
            </a:r>
            <a:r>
              <a:rPr lang="en-US" dirty="0" err="1" smtClean="0"/>
              <a:t>deca</a:t>
            </a:r>
            <a:r>
              <a:rPr lang="en-US" dirty="0" smtClean="0"/>
              <a:t> </a:t>
            </a:r>
            <a:r>
              <a:rPr lang="en-US" dirty="0" err="1" smtClean="0"/>
              <a:t>koja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ušla</a:t>
            </a:r>
            <a:r>
              <a:rPr lang="en-US" dirty="0" smtClean="0"/>
              <a:t> u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najranijem</a:t>
            </a:r>
            <a:r>
              <a:rPr lang="en-US" dirty="0" smtClean="0"/>
              <a:t> </a:t>
            </a:r>
            <a:r>
              <a:rPr lang="en-US" dirty="0" err="1" smtClean="0"/>
              <a:t>uzrastu</a:t>
            </a:r>
            <a:r>
              <a:rPr lang="en-US" dirty="0" smtClean="0"/>
              <a:t> 0 – 2  </a:t>
            </a:r>
            <a:r>
              <a:rPr lang="en-US" dirty="0" err="1" smtClean="0"/>
              <a:t>godine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posle</a:t>
            </a:r>
            <a:r>
              <a:rPr lang="en-US" dirty="0" smtClean="0"/>
              <a:t> </a:t>
            </a:r>
            <a:r>
              <a:rPr lang="en-US" dirty="0" err="1" smtClean="0"/>
              <a:t>petnaeste</a:t>
            </a:r>
            <a:r>
              <a:rPr lang="en-US" dirty="0" smtClean="0"/>
              <a:t> </a:t>
            </a:r>
            <a:r>
              <a:rPr lang="en-US" dirty="0" err="1" smtClean="0"/>
              <a:t>godine</a:t>
            </a:r>
            <a:r>
              <a:rPr lang="en-US" dirty="0" smtClean="0"/>
              <a:t> </a:t>
            </a:r>
            <a:endParaRPr lang="sr-Latn-RS" dirty="0" smtClean="0"/>
          </a:p>
          <a:p>
            <a:pPr>
              <a:buNone/>
            </a:pPr>
            <a:r>
              <a:rPr lang="en-US" dirty="0" err="1" smtClean="0"/>
              <a:t>Nalazi</a:t>
            </a:r>
            <a:r>
              <a:rPr lang="en-US" dirty="0" smtClean="0"/>
              <a:t> </a:t>
            </a:r>
            <a:r>
              <a:rPr lang="en-US" dirty="0" err="1" smtClean="0"/>
              <a:t>takođe</a:t>
            </a:r>
            <a:r>
              <a:rPr lang="en-US" dirty="0" smtClean="0"/>
              <a:t> </a:t>
            </a:r>
            <a:r>
              <a:rPr lang="en-US" dirty="0" err="1" smtClean="0"/>
              <a:t>upućuju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značajne</a:t>
            </a:r>
            <a:r>
              <a:rPr lang="en-US" dirty="0" smtClean="0"/>
              <a:t> </a:t>
            </a:r>
            <a:r>
              <a:rPr lang="en-US" dirty="0" err="1" smtClean="0"/>
              <a:t>nedostatke</a:t>
            </a:r>
            <a:r>
              <a:rPr lang="en-US" dirty="0" smtClean="0"/>
              <a:t> u </a:t>
            </a:r>
            <a:r>
              <a:rPr lang="en-US" dirty="0" err="1" smtClean="0"/>
              <a:t>procesu</a:t>
            </a:r>
            <a:r>
              <a:rPr lang="en-US" dirty="0" smtClean="0"/>
              <a:t> </a:t>
            </a:r>
            <a:r>
              <a:rPr lang="en-US" dirty="0" err="1" smtClean="0"/>
              <a:t>planiranja</a:t>
            </a:r>
            <a:r>
              <a:rPr lang="en-US" dirty="0" smtClean="0"/>
              <a:t>, </a:t>
            </a:r>
            <a:r>
              <a:rPr lang="en-US" dirty="0" err="1" smtClean="0"/>
              <a:t>pripreme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podrške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napuštanje</a:t>
            </a:r>
            <a:r>
              <a:rPr lang="en-US" dirty="0" smtClean="0"/>
              <a:t> </a:t>
            </a:r>
            <a:r>
              <a:rPr lang="en-US" dirty="0" err="1" smtClean="0"/>
              <a:t>alternativnog</a:t>
            </a:r>
            <a:r>
              <a:rPr lang="en-US" dirty="0" smtClean="0"/>
              <a:t> </a:t>
            </a:r>
            <a:r>
              <a:rPr lang="en-US" dirty="0" err="1" smtClean="0"/>
              <a:t>staranja</a:t>
            </a:r>
            <a:r>
              <a:rPr lang="en-US" dirty="0" smtClean="0"/>
              <a:t>.</a:t>
            </a:r>
            <a:endParaRPr lang="sr-Latn-R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8"/>
    </mc:Choice>
    <mc:Fallback>
      <p:transition spd="slow" advTm="2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680310"/>
            <a:ext cx="7016195" cy="684885"/>
          </a:xfrm>
        </p:spPr>
        <p:txBody>
          <a:bodyPr/>
          <a:lstStyle/>
          <a:p>
            <a:r>
              <a:rPr lang="sr-Latn-RS" dirty="0" smtClean="0"/>
              <a:t>Faktori uspešne emancipacije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749245"/>
            <a:ext cx="7016195" cy="427574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Istraživanja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pokazala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je </a:t>
            </a:r>
            <a:r>
              <a:rPr lang="en-US" dirty="0" err="1" smtClean="0"/>
              <a:t>uspeh</a:t>
            </a:r>
            <a:r>
              <a:rPr lang="en-US" dirty="0" smtClean="0"/>
              <a:t> u </a:t>
            </a:r>
            <a:r>
              <a:rPr lang="en-US" dirty="0" err="1" smtClean="0"/>
              <a:t>sledećim</a:t>
            </a:r>
            <a:r>
              <a:rPr lang="en-US" dirty="0" smtClean="0"/>
              <a:t> </a:t>
            </a:r>
            <a:r>
              <a:rPr lang="en-US" dirty="0" err="1" smtClean="0"/>
              <a:t>poljima</a:t>
            </a:r>
            <a:r>
              <a:rPr lang="en-US" dirty="0" smtClean="0"/>
              <a:t> </a:t>
            </a:r>
            <a:r>
              <a:rPr lang="en-US" dirty="0" err="1" smtClean="0"/>
              <a:t>prediktor</a:t>
            </a:r>
            <a:r>
              <a:rPr lang="en-US" dirty="0" smtClean="0"/>
              <a:t> </a:t>
            </a:r>
            <a:r>
              <a:rPr lang="en-US" dirty="0" err="1" smtClean="0"/>
              <a:t>uspešnih</a:t>
            </a:r>
            <a:r>
              <a:rPr lang="en-US" dirty="0" smtClean="0"/>
              <a:t> </a:t>
            </a:r>
            <a:r>
              <a:rPr lang="en-US" dirty="0" err="1" smtClean="0"/>
              <a:t>ishoda</a:t>
            </a:r>
            <a:r>
              <a:rPr lang="en-US" dirty="0" smtClean="0"/>
              <a:t> </a:t>
            </a:r>
            <a:r>
              <a:rPr lang="en-US" dirty="0" err="1" smtClean="0"/>
              <a:t>emancipacije</a:t>
            </a:r>
            <a:r>
              <a:rPr lang="en-US" dirty="0" smtClean="0"/>
              <a:t>: </a:t>
            </a:r>
            <a:endParaRPr lang="sr-Latn-RS" dirty="0" smtClean="0"/>
          </a:p>
          <a:p>
            <a:r>
              <a:rPr lang="en-US" dirty="0" err="1" smtClean="0"/>
              <a:t>uspešno</a:t>
            </a:r>
            <a:r>
              <a:rPr lang="en-US" dirty="0" smtClean="0"/>
              <a:t> </a:t>
            </a:r>
            <a:r>
              <a:rPr lang="en-US" dirty="0" err="1" smtClean="0"/>
              <a:t>završena</a:t>
            </a:r>
            <a:r>
              <a:rPr lang="en-US" dirty="0" smtClean="0"/>
              <a:t> </a:t>
            </a:r>
            <a:r>
              <a:rPr lang="en-US" dirty="0" err="1" smtClean="0"/>
              <a:t>srednja</a:t>
            </a:r>
            <a:r>
              <a:rPr lang="en-US" dirty="0" smtClean="0"/>
              <a:t> </a:t>
            </a:r>
            <a:r>
              <a:rPr lang="en-US" dirty="0" err="1" smtClean="0"/>
              <a:t>škola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sticanje</a:t>
            </a:r>
            <a:r>
              <a:rPr lang="en-US" dirty="0" smtClean="0"/>
              <a:t> </a:t>
            </a:r>
            <a:r>
              <a:rPr lang="en-US" dirty="0" err="1" smtClean="0"/>
              <a:t>diplome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određeno</a:t>
            </a:r>
            <a:r>
              <a:rPr lang="en-US" dirty="0" smtClean="0"/>
              <a:t> </a:t>
            </a:r>
            <a:r>
              <a:rPr lang="en-US" dirty="0" err="1" smtClean="0"/>
              <a:t>zanimanje</a:t>
            </a:r>
            <a:r>
              <a:rPr lang="en-US" dirty="0" smtClean="0"/>
              <a:t>, </a:t>
            </a:r>
            <a:r>
              <a:rPr lang="en-US" dirty="0" err="1" smtClean="0"/>
              <a:t>mogućnost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nastavak</a:t>
            </a:r>
            <a:r>
              <a:rPr lang="en-US" dirty="0" smtClean="0"/>
              <a:t> </a:t>
            </a:r>
            <a:r>
              <a:rPr lang="en-US" dirty="0" err="1" smtClean="0"/>
              <a:t>školovanja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aspiracije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nastavak</a:t>
            </a:r>
            <a:r>
              <a:rPr lang="en-US" dirty="0" smtClean="0"/>
              <a:t> </a:t>
            </a:r>
            <a:r>
              <a:rPr lang="en-US" dirty="0" err="1" smtClean="0"/>
              <a:t>usavršavanja</a:t>
            </a:r>
            <a:r>
              <a:rPr lang="en-US" dirty="0" smtClean="0"/>
              <a:t>, </a:t>
            </a:r>
            <a:r>
              <a:rPr lang="en-US" dirty="0" err="1" smtClean="0"/>
              <a:t>posedovanje</a:t>
            </a:r>
            <a:r>
              <a:rPr lang="en-US" dirty="0" smtClean="0"/>
              <a:t> </a:t>
            </a:r>
            <a:r>
              <a:rPr lang="en-US" dirty="0" err="1" smtClean="0"/>
              <a:t>veština</a:t>
            </a:r>
            <a:r>
              <a:rPr lang="en-US" dirty="0" smtClean="0"/>
              <a:t> </a:t>
            </a:r>
            <a:r>
              <a:rPr lang="en-US" dirty="0" err="1" smtClean="0"/>
              <a:t>staranja</a:t>
            </a:r>
            <a:r>
              <a:rPr lang="en-US" dirty="0" smtClean="0"/>
              <a:t> o </a:t>
            </a:r>
            <a:r>
              <a:rPr lang="en-US" dirty="0" err="1" smtClean="0"/>
              <a:t>sebi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održavanja</a:t>
            </a:r>
            <a:r>
              <a:rPr lang="en-US" dirty="0" smtClean="0"/>
              <a:t> </a:t>
            </a:r>
            <a:r>
              <a:rPr lang="en-US" dirty="0" err="1" smtClean="0"/>
              <a:t>domaćinstva</a:t>
            </a:r>
            <a:r>
              <a:rPr lang="en-US" dirty="0" smtClean="0"/>
              <a:t>, </a:t>
            </a:r>
            <a:r>
              <a:rPr lang="en-US" dirty="0" err="1" smtClean="0"/>
              <a:t>učešće</a:t>
            </a:r>
            <a:r>
              <a:rPr lang="en-US" dirty="0" smtClean="0"/>
              <a:t> u </a:t>
            </a:r>
            <a:r>
              <a:rPr lang="en-US" dirty="0" err="1" smtClean="0"/>
              <a:t>odlukama</a:t>
            </a:r>
            <a:r>
              <a:rPr lang="en-US" dirty="0" smtClean="0"/>
              <a:t> </a:t>
            </a:r>
            <a:r>
              <a:rPr lang="en-US" dirty="0" err="1" smtClean="0"/>
              <a:t>vezanim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pripremu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emancipaciju</a:t>
            </a:r>
            <a:r>
              <a:rPr lang="en-US" dirty="0" smtClean="0"/>
              <a:t>, </a:t>
            </a:r>
            <a:r>
              <a:rPr lang="en-US" dirty="0" err="1" smtClean="0"/>
              <a:t>minimalni</a:t>
            </a:r>
            <a:r>
              <a:rPr lang="en-US" dirty="0" smtClean="0"/>
              <a:t> </a:t>
            </a:r>
            <a:r>
              <a:rPr lang="en-US" dirty="0" err="1" smtClean="0"/>
              <a:t>problemi</a:t>
            </a:r>
            <a:r>
              <a:rPr lang="en-US" dirty="0" smtClean="0"/>
              <a:t> u </a:t>
            </a:r>
            <a:r>
              <a:rPr lang="en-US" dirty="0" err="1" smtClean="0"/>
              <a:t>školovanju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izostanak</a:t>
            </a:r>
            <a:r>
              <a:rPr lang="en-US" dirty="0" smtClean="0"/>
              <a:t> </a:t>
            </a:r>
            <a:r>
              <a:rPr lang="en-US" dirty="0" err="1" smtClean="0"/>
              <a:t>zloupotrebe</a:t>
            </a:r>
            <a:r>
              <a:rPr lang="en-US" dirty="0" smtClean="0"/>
              <a:t> </a:t>
            </a:r>
            <a:r>
              <a:rPr lang="en-US" dirty="0" err="1" smtClean="0"/>
              <a:t>psihoaktivnih</a:t>
            </a:r>
            <a:r>
              <a:rPr lang="en-US" dirty="0" smtClean="0"/>
              <a:t> </a:t>
            </a:r>
            <a:r>
              <a:rPr lang="en-US" dirty="0" err="1" smtClean="0"/>
              <a:t>supstanci</a:t>
            </a:r>
            <a:r>
              <a:rPr lang="en-US" dirty="0" smtClean="0"/>
              <a:t> (</a:t>
            </a:r>
            <a:r>
              <a:rPr lang="en-US" dirty="0" err="1" smtClean="0"/>
              <a:t>Tweddle</a:t>
            </a:r>
            <a:r>
              <a:rPr lang="en-US" dirty="0" smtClean="0"/>
              <a:t>, 2005).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9"/>
    </mc:Choice>
    <mc:Fallback>
      <p:transition spd="slow" advTm="2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833015"/>
            <a:ext cx="7016195" cy="684885"/>
          </a:xfrm>
        </p:spPr>
        <p:txBody>
          <a:bodyPr/>
          <a:lstStyle/>
          <a:p>
            <a:r>
              <a:rPr lang="sr-Latn-RS" dirty="0" smtClean="0"/>
              <a:t>Alternativno staranje u Srbiji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75" y="1596540"/>
            <a:ext cx="7016195" cy="488656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Tranzicija</a:t>
            </a:r>
            <a:r>
              <a:rPr lang="en-US" dirty="0" smtClean="0"/>
              <a:t> ka </a:t>
            </a:r>
            <a:r>
              <a:rPr lang="en-US" dirty="0" err="1" smtClean="0"/>
              <a:t>samostalnosti</a:t>
            </a:r>
            <a:r>
              <a:rPr lang="en-US" dirty="0" smtClean="0"/>
              <a:t> je </a:t>
            </a:r>
            <a:r>
              <a:rPr lang="en-US" dirty="0" err="1" smtClean="0"/>
              <a:t>olakšana</a:t>
            </a:r>
            <a:r>
              <a:rPr lang="en-US" dirty="0" smtClean="0"/>
              <a:t> </a:t>
            </a:r>
            <a:r>
              <a:rPr lang="en-US" dirty="0" err="1" smtClean="0"/>
              <a:t>ukoliko</a:t>
            </a:r>
            <a:r>
              <a:rPr lang="en-US" dirty="0" smtClean="0"/>
              <a:t> </a:t>
            </a:r>
            <a:r>
              <a:rPr lang="en-US" dirty="0" err="1" smtClean="0"/>
              <a:t>postoje</a:t>
            </a:r>
            <a:r>
              <a:rPr lang="en-US" dirty="0" smtClean="0"/>
              <a:t> </a:t>
            </a:r>
            <a:r>
              <a:rPr lang="en-US" dirty="0" err="1" smtClean="0"/>
              <a:t>bliski</a:t>
            </a:r>
            <a:r>
              <a:rPr lang="en-US" dirty="0" smtClean="0"/>
              <a:t> </a:t>
            </a:r>
            <a:r>
              <a:rPr lang="en-US" dirty="0" err="1" smtClean="0"/>
              <a:t>porodični</a:t>
            </a:r>
            <a:r>
              <a:rPr lang="en-US" dirty="0" smtClean="0"/>
              <a:t> </a:t>
            </a:r>
            <a:r>
              <a:rPr lang="en-US" dirty="0" err="1" smtClean="0"/>
              <a:t>odnosi</a:t>
            </a:r>
            <a:r>
              <a:rPr lang="en-US" dirty="0" smtClean="0"/>
              <a:t>, </a:t>
            </a:r>
            <a:r>
              <a:rPr lang="en-US" dirty="0" err="1" smtClean="0"/>
              <a:t>mreže</a:t>
            </a:r>
            <a:r>
              <a:rPr lang="en-US" dirty="0" smtClean="0"/>
              <a:t> </a:t>
            </a:r>
            <a:r>
              <a:rPr lang="en-US" dirty="0" err="1" smtClean="0"/>
              <a:t>podrške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učešće</a:t>
            </a:r>
            <a:r>
              <a:rPr lang="en-US" dirty="0" smtClean="0"/>
              <a:t> u </a:t>
            </a:r>
            <a:r>
              <a:rPr lang="en-US" dirty="0" err="1" smtClean="0"/>
              <a:t>planiranju</a:t>
            </a:r>
            <a:r>
              <a:rPr lang="en-US" dirty="0" smtClean="0"/>
              <a:t> </a:t>
            </a:r>
            <a:r>
              <a:rPr lang="en-US" dirty="0" err="1" smtClean="0"/>
              <a:t>potrebnih</a:t>
            </a:r>
            <a:r>
              <a:rPr lang="en-US" dirty="0" smtClean="0"/>
              <a:t> </a:t>
            </a:r>
            <a:r>
              <a:rPr lang="en-US" dirty="0" err="1" smtClean="0"/>
              <a:t>veština</a:t>
            </a:r>
            <a:r>
              <a:rPr lang="en-US" dirty="0" smtClean="0"/>
              <a:t>. </a:t>
            </a:r>
            <a:r>
              <a:rPr lang="en-US" dirty="0" err="1" smtClean="0"/>
              <a:t>Pomoću</a:t>
            </a:r>
            <a:r>
              <a:rPr lang="en-US" dirty="0" smtClean="0"/>
              <a:t> </a:t>
            </a:r>
            <a:r>
              <a:rPr lang="en-US" dirty="0" err="1" smtClean="0"/>
              <a:t>ovih</a:t>
            </a:r>
            <a:r>
              <a:rPr lang="en-US" dirty="0" smtClean="0"/>
              <a:t> </a:t>
            </a:r>
            <a:r>
              <a:rPr lang="en-US" dirty="0" err="1" smtClean="0"/>
              <a:t>faktora</a:t>
            </a:r>
            <a:r>
              <a:rPr lang="en-US" dirty="0" smtClean="0"/>
              <a:t> </a:t>
            </a:r>
            <a:r>
              <a:rPr lang="en-US" dirty="0" err="1" smtClean="0"/>
              <a:t>mladi</a:t>
            </a:r>
            <a:r>
              <a:rPr lang="en-US" dirty="0" smtClean="0"/>
              <a:t> </a:t>
            </a:r>
            <a:r>
              <a:rPr lang="en-US" dirty="0" err="1" smtClean="0"/>
              <a:t>razvijaju</a:t>
            </a:r>
            <a:r>
              <a:rPr lang="en-US" dirty="0" smtClean="0"/>
              <a:t> </a:t>
            </a:r>
            <a:r>
              <a:rPr lang="en-US" dirty="0" err="1" smtClean="0"/>
              <a:t>doživljaj</a:t>
            </a:r>
            <a:r>
              <a:rPr lang="en-US" dirty="0" smtClean="0"/>
              <a:t> </a:t>
            </a:r>
            <a:r>
              <a:rPr lang="en-US" dirty="0" err="1" smtClean="0"/>
              <a:t>samoefikasnosti</a:t>
            </a:r>
            <a:r>
              <a:rPr lang="en-US" dirty="0" smtClean="0"/>
              <a:t>, a </a:t>
            </a:r>
            <a:r>
              <a:rPr lang="en-US" dirty="0" err="1" smtClean="0"/>
              <a:t>pokazali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rezilijentnima</a:t>
            </a:r>
            <a:r>
              <a:rPr lang="en-US" dirty="0" smtClean="0"/>
              <a:t> (Stein, 2005). </a:t>
            </a:r>
            <a:endParaRPr lang="sr-Latn-RS" dirty="0" smtClean="0"/>
          </a:p>
          <a:p>
            <a:r>
              <a:rPr lang="en-US" dirty="0" err="1" smtClean="0"/>
              <a:t>Longitudinalno</a:t>
            </a:r>
            <a:r>
              <a:rPr lang="en-US" dirty="0" smtClean="0"/>
              <a:t> </a:t>
            </a:r>
            <a:r>
              <a:rPr lang="en-US" dirty="0" err="1" smtClean="0"/>
              <a:t>istraživanje</a:t>
            </a:r>
            <a:r>
              <a:rPr lang="en-US" dirty="0" smtClean="0"/>
              <a:t> </a:t>
            </a:r>
            <a:r>
              <a:rPr lang="en-US" dirty="0" err="1" smtClean="0"/>
              <a:t>napuštanja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r>
              <a:rPr lang="en-US" dirty="0" smtClean="0"/>
              <a:t> u </a:t>
            </a:r>
            <a:r>
              <a:rPr lang="en-US" dirty="0" err="1" smtClean="0"/>
              <a:t>Izraelu</a:t>
            </a:r>
            <a:r>
              <a:rPr lang="en-US" dirty="0" smtClean="0"/>
              <a:t> je </a:t>
            </a:r>
            <a:r>
              <a:rPr lang="en-US" dirty="0" err="1" smtClean="0"/>
              <a:t>pokazalo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je </a:t>
            </a:r>
            <a:r>
              <a:rPr lang="en-US" dirty="0" err="1" smtClean="0"/>
              <a:t>spremnost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napuštanje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r>
              <a:rPr lang="en-US" dirty="0" smtClean="0"/>
              <a:t> </a:t>
            </a:r>
            <a:r>
              <a:rPr lang="en-US" dirty="0" err="1" smtClean="0"/>
              <a:t>najveći</a:t>
            </a:r>
            <a:r>
              <a:rPr lang="en-US" dirty="0" smtClean="0"/>
              <a:t> </a:t>
            </a:r>
            <a:r>
              <a:rPr lang="en-US" dirty="0" err="1" smtClean="0"/>
              <a:t>prediktor</a:t>
            </a:r>
            <a:r>
              <a:rPr lang="en-US" dirty="0" smtClean="0"/>
              <a:t> </a:t>
            </a:r>
            <a:r>
              <a:rPr lang="en-US" dirty="0" err="1" smtClean="0"/>
              <a:t>samoefikasnosti</a:t>
            </a:r>
            <a:r>
              <a:rPr lang="en-US" dirty="0" smtClean="0"/>
              <a:t> (</a:t>
            </a:r>
            <a:r>
              <a:rPr lang="en-US" dirty="0" err="1" smtClean="0"/>
              <a:t>Rafaeli</a:t>
            </a:r>
            <a:r>
              <a:rPr lang="en-US" dirty="0" smtClean="0"/>
              <a:t>, 2014). </a:t>
            </a:r>
            <a:endParaRPr lang="sr-Latn-RS" dirty="0" smtClean="0"/>
          </a:p>
          <a:p>
            <a:r>
              <a:rPr lang="en-US" dirty="0" err="1" smtClean="0"/>
              <a:t>Ovaj</a:t>
            </a:r>
            <a:r>
              <a:rPr lang="en-US" dirty="0" smtClean="0"/>
              <a:t> </a:t>
            </a:r>
            <a:r>
              <a:rPr lang="en-US" dirty="0" err="1" smtClean="0"/>
              <a:t>nalaz</a:t>
            </a:r>
            <a:r>
              <a:rPr lang="en-US" dirty="0" smtClean="0"/>
              <a:t> </a:t>
            </a:r>
            <a:r>
              <a:rPr lang="en-US" dirty="0" err="1" smtClean="0"/>
              <a:t>upućuje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logičnu</a:t>
            </a:r>
            <a:r>
              <a:rPr lang="en-US" dirty="0" smtClean="0"/>
              <a:t> </a:t>
            </a:r>
            <a:r>
              <a:rPr lang="en-US" dirty="0" err="1" smtClean="0"/>
              <a:t>pretpostavku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motivacija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ostvarivanje</a:t>
            </a:r>
            <a:r>
              <a:rPr lang="en-US" dirty="0" smtClean="0"/>
              <a:t> </a:t>
            </a:r>
            <a:r>
              <a:rPr lang="en-US" dirty="0" err="1" smtClean="0"/>
              <a:t>plana</a:t>
            </a:r>
            <a:r>
              <a:rPr lang="en-US" dirty="0" smtClean="0"/>
              <a:t> </a:t>
            </a:r>
            <a:r>
              <a:rPr lang="en-US" dirty="0" err="1" smtClean="0"/>
              <a:t>emancipacije</a:t>
            </a:r>
            <a:r>
              <a:rPr lang="en-US" dirty="0" smtClean="0"/>
              <a:t> </a:t>
            </a:r>
            <a:r>
              <a:rPr lang="en-US" dirty="0" err="1" smtClean="0"/>
              <a:t>povećava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učešćem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u </a:t>
            </a:r>
            <a:r>
              <a:rPr lang="en-US" dirty="0" err="1" smtClean="0"/>
              <a:t>kreiranju</a:t>
            </a:r>
            <a:r>
              <a:rPr lang="en-US" dirty="0" smtClean="0"/>
              <a:t> </a:t>
            </a:r>
            <a:r>
              <a:rPr lang="en-US" dirty="0" err="1" smtClean="0"/>
              <a:t>plana</a:t>
            </a:r>
            <a:r>
              <a:rPr lang="en-US" dirty="0" smtClean="0"/>
              <a:t>, a </a:t>
            </a:r>
            <a:r>
              <a:rPr lang="en-US" dirty="0" err="1" smtClean="0"/>
              <a:t>ispunjenje</a:t>
            </a:r>
            <a:r>
              <a:rPr lang="en-US" dirty="0" smtClean="0"/>
              <a:t> </a:t>
            </a:r>
            <a:r>
              <a:rPr lang="en-US" dirty="0" err="1" smtClean="0"/>
              <a:t>plana</a:t>
            </a:r>
            <a:r>
              <a:rPr lang="en-US" dirty="0" smtClean="0"/>
              <a:t> </a:t>
            </a:r>
            <a:r>
              <a:rPr lang="en-US" dirty="0" err="1" smtClean="0"/>
              <a:t>doprinosi</a:t>
            </a:r>
            <a:r>
              <a:rPr lang="en-US" dirty="0" smtClean="0"/>
              <a:t> </a:t>
            </a:r>
            <a:r>
              <a:rPr lang="en-US" dirty="0" err="1" smtClean="0"/>
              <a:t>razvoju</a:t>
            </a:r>
            <a:r>
              <a:rPr lang="en-US" dirty="0" smtClean="0"/>
              <a:t> </a:t>
            </a:r>
            <a:r>
              <a:rPr lang="en-US" dirty="0" err="1" smtClean="0"/>
              <a:t>doživljaja</a:t>
            </a:r>
            <a:r>
              <a:rPr lang="en-US" dirty="0" smtClean="0"/>
              <a:t> </a:t>
            </a:r>
            <a:r>
              <a:rPr lang="en-US" dirty="0" err="1" smtClean="0"/>
              <a:t>samoefikasnosti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85"/>
    </mc:Choice>
    <mc:Fallback>
      <p:transition spd="slow" advTm="3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1138425"/>
            <a:ext cx="7016195" cy="684885"/>
          </a:xfrm>
        </p:spPr>
        <p:txBody>
          <a:bodyPr/>
          <a:lstStyle/>
          <a:p>
            <a:r>
              <a:rPr lang="sr-Latn-RS" dirty="0" smtClean="0"/>
              <a:t>Alternativno staranje u Srbiji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75" y="1901950"/>
            <a:ext cx="7016195" cy="42757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dirty="0" err="1" smtClean="0"/>
              <a:t>Oko</a:t>
            </a:r>
            <a:r>
              <a:rPr lang="en-US" dirty="0" smtClean="0"/>
              <a:t> 75% </a:t>
            </a:r>
            <a:r>
              <a:rPr lang="en-US" dirty="0" err="1" smtClean="0"/>
              <a:t>korisnika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rezidencijalnog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porodičnog</a:t>
            </a:r>
            <a:r>
              <a:rPr lang="en-US" dirty="0" smtClean="0"/>
              <a:t> </a:t>
            </a:r>
            <a:r>
              <a:rPr lang="en-US" dirty="0" err="1" smtClean="0"/>
              <a:t>smeštaja</a:t>
            </a:r>
            <a:r>
              <a:rPr lang="en-US" dirty="0" smtClean="0"/>
              <a:t> </a:t>
            </a:r>
            <a:r>
              <a:rPr lang="en-US" dirty="0" err="1" smtClean="0"/>
              <a:t>izjavilo</a:t>
            </a:r>
            <a:r>
              <a:rPr lang="en-US" dirty="0" smtClean="0"/>
              <a:t> je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ih</a:t>
            </a:r>
            <a:r>
              <a:rPr lang="en-US" dirty="0" smtClean="0"/>
              <a:t> </a:t>
            </a:r>
            <a:r>
              <a:rPr lang="en-US" dirty="0" err="1" smtClean="0"/>
              <a:t>Centar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socijalni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sr-Latn-RS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nije</a:t>
            </a:r>
            <a:r>
              <a:rPr lang="en-US" dirty="0" smtClean="0"/>
              <a:t> </a:t>
            </a:r>
            <a:r>
              <a:rPr lang="en-US" dirty="0" err="1" smtClean="0"/>
              <a:t>adekvatno</a:t>
            </a:r>
            <a:r>
              <a:rPr lang="en-US" dirty="0" smtClean="0"/>
              <a:t> </a:t>
            </a:r>
            <a:r>
              <a:rPr lang="en-US" dirty="0" err="1" smtClean="0"/>
              <a:t>pripremio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napuštanje</a:t>
            </a:r>
            <a:r>
              <a:rPr lang="en-US" dirty="0" smtClean="0"/>
              <a:t> </a:t>
            </a:r>
            <a:r>
              <a:rPr lang="en-US" dirty="0" err="1" smtClean="0"/>
              <a:t>alternativnog</a:t>
            </a:r>
            <a:r>
              <a:rPr lang="en-US" dirty="0" smtClean="0"/>
              <a:t> </a:t>
            </a:r>
            <a:r>
              <a:rPr lang="en-US" dirty="0" err="1" smtClean="0"/>
              <a:t>staranja</a:t>
            </a:r>
            <a:r>
              <a:rPr lang="en-US" dirty="0" smtClean="0"/>
              <a:t> </a:t>
            </a:r>
            <a:endParaRPr lang="sr-Latn-R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evidenciji</a:t>
            </a:r>
            <a:r>
              <a:rPr lang="en-US" dirty="0" smtClean="0"/>
              <a:t> </a:t>
            </a:r>
            <a:r>
              <a:rPr lang="en-US" dirty="0" err="1" smtClean="0"/>
              <a:t>Republičkog</a:t>
            </a:r>
            <a:r>
              <a:rPr lang="en-US" dirty="0" smtClean="0"/>
              <a:t> </a:t>
            </a:r>
            <a:r>
              <a:rPr lang="en-US" dirty="0" err="1" smtClean="0"/>
              <a:t>Zavoda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socijalnu</a:t>
            </a:r>
            <a:r>
              <a:rPr lang="en-US" dirty="0" smtClean="0"/>
              <a:t> </a:t>
            </a:r>
            <a:r>
              <a:rPr lang="en-US" dirty="0" err="1" smtClean="0"/>
              <a:t>zaštitu</a:t>
            </a:r>
            <a:r>
              <a:rPr lang="en-US" dirty="0" smtClean="0"/>
              <a:t>, </a:t>
            </a:r>
            <a:r>
              <a:rPr lang="en-US" dirty="0" err="1" smtClean="0"/>
              <a:t>grupa</a:t>
            </a:r>
            <a:r>
              <a:rPr lang="en-US" dirty="0" smtClean="0"/>
              <a:t> </a:t>
            </a:r>
            <a:r>
              <a:rPr lang="en-US" dirty="0" err="1" smtClean="0"/>
              <a:t>dece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15 – 17 </a:t>
            </a:r>
            <a:r>
              <a:rPr lang="en-US" dirty="0" err="1" smtClean="0"/>
              <a:t>godina</a:t>
            </a:r>
            <a:r>
              <a:rPr lang="en-US" dirty="0" smtClean="0"/>
              <a:t> </a:t>
            </a:r>
            <a:r>
              <a:rPr lang="en-US" dirty="0" err="1" smtClean="0"/>
              <a:t>koja</a:t>
            </a:r>
            <a:r>
              <a:rPr lang="en-US" dirty="0" smtClean="0"/>
              <a:t> se </a:t>
            </a:r>
            <a:r>
              <a:rPr lang="en-US" dirty="0" err="1" smtClean="0"/>
              <a:t>nalazi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evidenciji</a:t>
            </a:r>
            <a:r>
              <a:rPr lang="en-US" dirty="0" smtClean="0"/>
              <a:t> CSR </a:t>
            </a:r>
            <a:r>
              <a:rPr lang="en-US" dirty="0" err="1" smtClean="0"/>
              <a:t>iznosi</a:t>
            </a:r>
            <a:r>
              <a:rPr lang="en-US" dirty="0" smtClean="0"/>
              <a:t> 25,3% </a:t>
            </a:r>
            <a:r>
              <a:rPr lang="en-US" dirty="0" err="1" smtClean="0"/>
              <a:t>dok</a:t>
            </a:r>
            <a:r>
              <a:rPr lang="en-US" dirty="0" smtClean="0"/>
              <a:t> je </a:t>
            </a:r>
            <a:r>
              <a:rPr lang="en-US" dirty="0" err="1" smtClean="0"/>
              <a:t>taj</a:t>
            </a:r>
            <a:r>
              <a:rPr lang="en-US" dirty="0" smtClean="0"/>
              <a:t> </a:t>
            </a:r>
            <a:r>
              <a:rPr lang="en-US" dirty="0" err="1" smtClean="0"/>
              <a:t>procenat</a:t>
            </a:r>
            <a:r>
              <a:rPr lang="en-US" dirty="0" smtClean="0"/>
              <a:t> u </a:t>
            </a:r>
            <a:r>
              <a:rPr lang="en-US" dirty="0" err="1" smtClean="0"/>
              <a:t>opštoj</a:t>
            </a:r>
            <a:r>
              <a:rPr lang="en-US" dirty="0" smtClean="0"/>
              <a:t> </a:t>
            </a:r>
            <a:r>
              <a:rPr lang="en-US" dirty="0" err="1" smtClean="0"/>
              <a:t>populaciji</a:t>
            </a:r>
            <a:r>
              <a:rPr lang="en-US" dirty="0" smtClean="0"/>
              <a:t> </a:t>
            </a:r>
            <a:r>
              <a:rPr lang="en-US" dirty="0" err="1" smtClean="0"/>
              <a:t>svega</a:t>
            </a:r>
            <a:r>
              <a:rPr lang="en-US" dirty="0" smtClean="0"/>
              <a:t> 18,83% </a:t>
            </a:r>
            <a:endParaRPr lang="sr-Latn-RS" dirty="0" smtClean="0"/>
          </a:p>
          <a:p>
            <a:pPr>
              <a:buNone/>
            </a:pPr>
            <a:r>
              <a:rPr lang="en-US" dirty="0" smtClean="0"/>
              <a:t>U </a:t>
            </a:r>
            <a:r>
              <a:rPr lang="en-US" dirty="0" err="1" smtClean="0"/>
              <a:t>periodu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2012 – 2013. </a:t>
            </a:r>
            <a:r>
              <a:rPr lang="en-US" dirty="0" err="1" smtClean="0"/>
              <a:t>zabeležen</a:t>
            </a:r>
            <a:r>
              <a:rPr lang="en-US" dirty="0" smtClean="0"/>
              <a:t> je </a:t>
            </a:r>
            <a:r>
              <a:rPr lang="en-US" dirty="0" err="1" smtClean="0"/>
              <a:t>porast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5.22% </a:t>
            </a:r>
            <a:r>
              <a:rPr lang="en-US" dirty="0" err="1" smtClean="0"/>
              <a:t>dece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evidenciji</a:t>
            </a:r>
            <a:r>
              <a:rPr lang="en-US" dirty="0" smtClean="0"/>
              <a:t> CSR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48"/>
    </mc:Choice>
    <mc:Fallback>
      <p:transition spd="slow" advTm="3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</a:t>
            </a:r>
            <a:r>
              <a:rPr lang="sr-Latn-RS" dirty="0" smtClean="0"/>
              <a:t>zovi osamostaljivanj amladih sa 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42844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Najveći</a:t>
            </a:r>
            <a:r>
              <a:rPr lang="en-US" dirty="0" smtClean="0"/>
              <a:t> </a:t>
            </a:r>
            <a:r>
              <a:rPr lang="en-US" dirty="0" err="1" smtClean="0"/>
              <a:t>broj</a:t>
            </a:r>
            <a:r>
              <a:rPr lang="en-US" dirty="0" smtClean="0"/>
              <a:t> </a:t>
            </a:r>
            <a:r>
              <a:rPr lang="en-US" dirty="0" err="1" smtClean="0"/>
              <a:t>istraživanja</a:t>
            </a:r>
            <a:r>
              <a:rPr lang="en-US" dirty="0" smtClean="0"/>
              <a:t> u </a:t>
            </a:r>
            <a:r>
              <a:rPr lang="en-US" dirty="0" err="1" smtClean="0"/>
              <a:t>svetu</a:t>
            </a:r>
            <a:r>
              <a:rPr lang="en-US" dirty="0" smtClean="0"/>
              <a:t> </a:t>
            </a:r>
            <a:r>
              <a:rPr lang="en-US" dirty="0" err="1" smtClean="0"/>
              <a:t>bavi</a:t>
            </a:r>
            <a:r>
              <a:rPr lang="en-US" dirty="0" smtClean="0"/>
              <a:t> se </a:t>
            </a:r>
            <a:r>
              <a:rPr lang="en-US" dirty="0" err="1" smtClean="0"/>
              <a:t>utvrđivanjem</a:t>
            </a:r>
            <a:r>
              <a:rPr lang="en-US" dirty="0" smtClean="0"/>
              <a:t> </a:t>
            </a:r>
            <a:r>
              <a:rPr lang="en-US" dirty="0" err="1" smtClean="0"/>
              <a:t>potreba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u </a:t>
            </a:r>
            <a:r>
              <a:rPr lang="en-US" dirty="0" err="1" smtClean="0"/>
              <a:t>trenutku</a:t>
            </a:r>
            <a:r>
              <a:rPr lang="en-US" dirty="0" smtClean="0"/>
              <a:t> </a:t>
            </a:r>
            <a:r>
              <a:rPr lang="en-US" dirty="0" err="1" smtClean="0"/>
              <a:t>napuštanja</a:t>
            </a:r>
            <a:r>
              <a:rPr lang="en-US" dirty="0" smtClean="0"/>
              <a:t> </a:t>
            </a:r>
            <a:r>
              <a:rPr lang="en-US" dirty="0" err="1" smtClean="0"/>
              <a:t>alternativnog</a:t>
            </a:r>
            <a:r>
              <a:rPr lang="en-US" dirty="0" smtClean="0"/>
              <a:t> </a:t>
            </a:r>
            <a:r>
              <a:rPr lang="en-US" dirty="0" err="1" smtClean="0"/>
              <a:t>staranja</a:t>
            </a:r>
            <a:r>
              <a:rPr lang="en-US" dirty="0" smtClean="0"/>
              <a:t> a </a:t>
            </a:r>
            <a:r>
              <a:rPr lang="en-US" dirty="0" err="1" smtClean="0"/>
              <a:t>nedovoljno</a:t>
            </a:r>
            <a:r>
              <a:rPr lang="en-US" dirty="0" smtClean="0"/>
              <a:t> </a:t>
            </a:r>
            <a:r>
              <a:rPr lang="en-US" dirty="0" err="1" smtClean="0"/>
              <a:t>analizira</a:t>
            </a:r>
            <a:r>
              <a:rPr lang="en-US" dirty="0" smtClean="0"/>
              <a:t> </a:t>
            </a:r>
            <a:r>
              <a:rPr lang="en-US" dirty="0" err="1" smtClean="0"/>
              <a:t>sam</a:t>
            </a:r>
            <a:r>
              <a:rPr lang="en-US" dirty="0" smtClean="0"/>
              <a:t> </a:t>
            </a:r>
            <a:r>
              <a:rPr lang="en-US" dirty="0" err="1" smtClean="0"/>
              <a:t>proces</a:t>
            </a:r>
            <a:r>
              <a:rPr lang="en-US" dirty="0" smtClean="0"/>
              <a:t> </a:t>
            </a:r>
            <a:r>
              <a:rPr lang="en-US" dirty="0" err="1" smtClean="0"/>
              <a:t>pripreme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period </a:t>
            </a:r>
            <a:r>
              <a:rPr lang="en-US" dirty="0" err="1" smtClean="0"/>
              <a:t>nakon</a:t>
            </a:r>
            <a:r>
              <a:rPr lang="en-US" dirty="0" smtClean="0"/>
              <a:t> </a:t>
            </a:r>
            <a:r>
              <a:rPr lang="en-US" dirty="0" err="1" smtClean="0"/>
              <a:t>osamostaljivanja</a:t>
            </a:r>
            <a:r>
              <a:rPr lang="en-US" dirty="0" smtClean="0"/>
              <a:t>, </a:t>
            </a:r>
            <a:r>
              <a:rPr lang="en-US" dirty="0" err="1" smtClean="0"/>
              <a:t>kada</a:t>
            </a:r>
            <a:r>
              <a:rPr lang="en-US" dirty="0" smtClean="0"/>
              <a:t> je </a:t>
            </a:r>
            <a:r>
              <a:rPr lang="en-US" dirty="0" err="1" smtClean="0"/>
              <a:t>mladima</a:t>
            </a:r>
            <a:r>
              <a:rPr lang="en-US" dirty="0" smtClean="0"/>
              <a:t> </a:t>
            </a:r>
            <a:r>
              <a:rPr lang="en-US" dirty="0" err="1" smtClean="0"/>
              <a:t>takođe</a:t>
            </a:r>
            <a:r>
              <a:rPr lang="en-US" dirty="0" smtClean="0"/>
              <a:t> </a:t>
            </a:r>
            <a:r>
              <a:rPr lang="en-US" dirty="0" err="1" smtClean="0"/>
              <a:t>potrebna</a:t>
            </a:r>
            <a:r>
              <a:rPr lang="en-US" dirty="0" smtClean="0"/>
              <a:t> </a:t>
            </a:r>
            <a:r>
              <a:rPr lang="en-US" dirty="0" err="1" smtClean="0"/>
              <a:t>podrška</a:t>
            </a:r>
            <a:r>
              <a:rPr lang="en-US" dirty="0" smtClean="0"/>
              <a:t>. </a:t>
            </a:r>
            <a:endParaRPr lang="sr-Latn-RS" dirty="0" smtClean="0"/>
          </a:p>
          <a:p>
            <a:r>
              <a:rPr lang="en-US" dirty="0" smtClean="0"/>
              <a:t> </a:t>
            </a:r>
            <a:r>
              <a:rPr lang="sr-Latn-RS" dirty="0" err="1" smtClean="0"/>
              <a:t>N</a:t>
            </a:r>
            <a:r>
              <a:rPr lang="en-US" dirty="0" err="1" smtClean="0"/>
              <a:t>apuštanje</a:t>
            </a:r>
            <a:r>
              <a:rPr lang="en-US" dirty="0" smtClean="0"/>
              <a:t> </a:t>
            </a:r>
            <a:r>
              <a:rPr lang="en-US" dirty="0" err="1" smtClean="0"/>
              <a:t>alternativnog</a:t>
            </a:r>
            <a:r>
              <a:rPr lang="en-US" dirty="0" smtClean="0"/>
              <a:t> </a:t>
            </a:r>
            <a:r>
              <a:rPr lang="en-US" dirty="0" err="1" smtClean="0"/>
              <a:t>staranja</a:t>
            </a:r>
            <a:r>
              <a:rPr lang="en-US" dirty="0" smtClean="0"/>
              <a:t> se </a:t>
            </a:r>
            <a:r>
              <a:rPr lang="en-US" dirty="0" err="1" smtClean="0"/>
              <a:t>opisuje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proces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sastoji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tri </a:t>
            </a:r>
            <a:r>
              <a:rPr lang="en-US" dirty="0" err="1" smtClean="0"/>
              <a:t>dela</a:t>
            </a:r>
            <a:r>
              <a:rPr lang="en-US" dirty="0" smtClean="0"/>
              <a:t>: </a:t>
            </a:r>
            <a:r>
              <a:rPr lang="en-US" dirty="0" err="1" smtClean="0"/>
              <a:t>priprema</a:t>
            </a:r>
            <a:r>
              <a:rPr lang="en-US" dirty="0" smtClean="0"/>
              <a:t>, </a:t>
            </a:r>
            <a:r>
              <a:rPr lang="en-US" dirty="0" err="1" smtClean="0"/>
              <a:t>tranzicija</a:t>
            </a:r>
            <a:r>
              <a:rPr lang="en-US" dirty="0" smtClean="0"/>
              <a:t> (</a:t>
            </a:r>
            <a:r>
              <a:rPr lang="en-US" dirty="0" err="1" smtClean="0"/>
              <a:t>prelazak</a:t>
            </a:r>
            <a:r>
              <a:rPr lang="en-US" dirty="0" smtClean="0"/>
              <a:t>) </a:t>
            </a:r>
            <a:r>
              <a:rPr lang="en-US" dirty="0" err="1" smtClean="0"/>
              <a:t>i</a:t>
            </a:r>
            <a:r>
              <a:rPr lang="en-US" dirty="0" smtClean="0"/>
              <a:t> period </a:t>
            </a:r>
            <a:r>
              <a:rPr lang="en-US" dirty="0" err="1" smtClean="0"/>
              <a:t>nakon</a:t>
            </a:r>
            <a:r>
              <a:rPr lang="en-US" dirty="0" smtClean="0"/>
              <a:t> </a:t>
            </a:r>
            <a:r>
              <a:rPr lang="en-US" dirty="0" err="1" smtClean="0"/>
              <a:t>emancipacije</a:t>
            </a:r>
            <a:r>
              <a:rPr lang="en-US" dirty="0" smtClean="0"/>
              <a:t>. </a:t>
            </a:r>
            <a:endParaRPr lang="sr-Latn-RS" dirty="0" smtClean="0"/>
          </a:p>
          <a:p>
            <a:r>
              <a:rPr lang="en-US" dirty="0" err="1" smtClean="0"/>
              <a:t>Istraživanja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pokazala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mladi</a:t>
            </a:r>
            <a:r>
              <a:rPr lang="en-US" dirty="0" smtClean="0"/>
              <a:t> </a:t>
            </a:r>
            <a:r>
              <a:rPr lang="en-US" dirty="0" err="1" smtClean="0"/>
              <a:t>napuštaju</a:t>
            </a:r>
            <a:r>
              <a:rPr lang="en-US" dirty="0" smtClean="0"/>
              <a:t> </a:t>
            </a:r>
            <a:r>
              <a:rPr lang="en-US" dirty="0" err="1" smtClean="0"/>
              <a:t>alternativno</a:t>
            </a:r>
            <a:r>
              <a:rPr lang="en-US" dirty="0" smtClean="0"/>
              <a:t> </a:t>
            </a:r>
            <a:r>
              <a:rPr lang="en-US" dirty="0" err="1" smtClean="0"/>
              <a:t>staranje</a:t>
            </a:r>
            <a:r>
              <a:rPr lang="en-US" dirty="0" smtClean="0"/>
              <a:t> </a:t>
            </a:r>
            <a:r>
              <a:rPr lang="en-US" dirty="0" err="1" smtClean="0"/>
              <a:t>ranije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svojih</a:t>
            </a:r>
            <a:r>
              <a:rPr lang="en-US" dirty="0" smtClean="0"/>
              <a:t> </a:t>
            </a:r>
            <a:r>
              <a:rPr lang="en-US" dirty="0" err="1" smtClean="0"/>
              <a:t>vršnjaka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napuštaju</a:t>
            </a:r>
            <a:r>
              <a:rPr lang="en-US" dirty="0" smtClean="0"/>
              <a:t> </a:t>
            </a:r>
            <a:r>
              <a:rPr lang="en-US" dirty="0" err="1" smtClean="0"/>
              <a:t>roditeljski</a:t>
            </a:r>
            <a:r>
              <a:rPr lang="en-US" dirty="0" smtClean="0"/>
              <a:t> </a:t>
            </a:r>
            <a:r>
              <a:rPr lang="en-US" dirty="0" err="1" smtClean="0"/>
              <a:t>dom</a:t>
            </a:r>
            <a:r>
              <a:rPr lang="en-US" dirty="0" smtClean="0"/>
              <a:t>, </a:t>
            </a:r>
            <a:r>
              <a:rPr lang="en-US" dirty="0" err="1" smtClean="0"/>
              <a:t>već</a:t>
            </a:r>
            <a:r>
              <a:rPr lang="en-US" dirty="0" smtClean="0"/>
              <a:t> </a:t>
            </a:r>
            <a:r>
              <a:rPr lang="en-US" dirty="0" err="1" smtClean="0"/>
              <a:t>oko</a:t>
            </a:r>
            <a:r>
              <a:rPr lang="en-US" dirty="0" smtClean="0"/>
              <a:t> 16 – 18. g</a:t>
            </a:r>
            <a:endParaRPr lang="sr-Latn-RS" dirty="0" smtClean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08"/>
    </mc:Choice>
    <mc:Fallback>
      <p:transition spd="slow" advTm="2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Izazovi osamostaljivanja sa 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4284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doživljavaju</a:t>
            </a:r>
            <a:r>
              <a:rPr lang="en-US" dirty="0" smtClean="0"/>
              <a:t> </a:t>
            </a:r>
            <a:r>
              <a:rPr lang="en-US" dirty="0" err="1" smtClean="0"/>
              <a:t>sistemski</a:t>
            </a:r>
            <a:r>
              <a:rPr lang="en-US" dirty="0" smtClean="0"/>
              <a:t> „</a:t>
            </a:r>
            <a:r>
              <a:rPr lang="en-US" dirty="0" err="1" smtClean="0"/>
              <a:t>slom</a:t>
            </a:r>
            <a:r>
              <a:rPr lang="en-US" dirty="0" smtClean="0"/>
              <a:t>“,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odnosi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prestanak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drugih</a:t>
            </a:r>
            <a:r>
              <a:rPr lang="en-US" dirty="0" smtClean="0"/>
              <a:t> </a:t>
            </a:r>
            <a:r>
              <a:rPr lang="en-US" dirty="0" err="1" smtClean="0"/>
              <a:t>vrsta</a:t>
            </a:r>
            <a:r>
              <a:rPr lang="en-US" dirty="0" smtClean="0"/>
              <a:t> </a:t>
            </a:r>
            <a:r>
              <a:rPr lang="en-US" dirty="0" err="1" smtClean="0"/>
              <a:t>pomoći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strane</a:t>
            </a:r>
            <a:r>
              <a:rPr lang="en-US" dirty="0" smtClean="0"/>
              <a:t> </a:t>
            </a:r>
            <a:r>
              <a:rPr lang="en-US" dirty="0" err="1" smtClean="0"/>
              <a:t>države</a:t>
            </a:r>
            <a:endParaRPr lang="sr-Latn-R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ovih</a:t>
            </a:r>
            <a:r>
              <a:rPr lang="en-US" dirty="0" smtClean="0"/>
              <a:t> </a:t>
            </a:r>
            <a:r>
              <a:rPr lang="en-US" dirty="0" err="1" smtClean="0"/>
              <a:t>mladih</a:t>
            </a:r>
            <a:r>
              <a:rPr lang="en-US" dirty="0" smtClean="0"/>
              <a:t> se </a:t>
            </a:r>
            <a:r>
              <a:rPr lang="en-US" dirty="0" err="1" smtClean="0"/>
              <a:t>očekuje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odrastu</a:t>
            </a:r>
            <a:r>
              <a:rPr lang="en-US" dirty="0" smtClean="0"/>
              <a:t> „</a:t>
            </a:r>
            <a:r>
              <a:rPr lang="en-US" dirty="0" err="1" smtClean="0"/>
              <a:t>odjednom</a:t>
            </a:r>
            <a:r>
              <a:rPr lang="en-US" dirty="0" smtClean="0"/>
              <a:t>“, </a:t>
            </a:r>
            <a:r>
              <a:rPr lang="en-US" dirty="0" err="1" smtClean="0"/>
              <a:t>iako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do </a:t>
            </a:r>
            <a:r>
              <a:rPr lang="en-US" dirty="0" err="1" smtClean="0"/>
              <a:t>tada</a:t>
            </a:r>
            <a:r>
              <a:rPr lang="en-US" dirty="0" smtClean="0"/>
              <a:t> </a:t>
            </a:r>
            <a:r>
              <a:rPr lang="en-US" dirty="0" err="1" smtClean="0"/>
              <a:t>bili</a:t>
            </a:r>
            <a:r>
              <a:rPr lang="en-US" dirty="0" smtClean="0"/>
              <a:t> </a:t>
            </a:r>
            <a:r>
              <a:rPr lang="en-US" dirty="0" err="1" smtClean="0"/>
              <a:t>pasivizirani</a:t>
            </a:r>
            <a:r>
              <a:rPr lang="en-US" dirty="0" smtClean="0"/>
              <a:t> </a:t>
            </a:r>
            <a:r>
              <a:rPr lang="en-US" dirty="0" err="1" smtClean="0"/>
              <a:t>nizom</a:t>
            </a:r>
            <a:r>
              <a:rPr lang="en-US" dirty="0" smtClean="0"/>
              <a:t> </a:t>
            </a:r>
            <a:r>
              <a:rPr lang="en-US" dirty="0" err="1" smtClean="0"/>
              <a:t>mera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strane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socijalne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endParaRPr lang="sr-Latn-RS" dirty="0" smtClean="0"/>
          </a:p>
          <a:p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mnoge</a:t>
            </a:r>
            <a:r>
              <a:rPr lang="en-US" dirty="0" smtClean="0"/>
              <a:t> </a:t>
            </a:r>
            <a:r>
              <a:rPr lang="en-US" dirty="0" err="1" smtClean="0"/>
              <a:t>mlade</a:t>
            </a:r>
            <a:r>
              <a:rPr lang="en-US" dirty="0" smtClean="0"/>
              <a:t>, </a:t>
            </a:r>
            <a:r>
              <a:rPr lang="en-US" dirty="0" err="1" smtClean="0"/>
              <a:t>napuštanje</a:t>
            </a:r>
            <a:r>
              <a:rPr lang="en-US" dirty="0" smtClean="0"/>
              <a:t> </a:t>
            </a:r>
            <a:r>
              <a:rPr lang="en-US" dirty="0" err="1" smtClean="0"/>
              <a:t>zaštite</a:t>
            </a:r>
            <a:r>
              <a:rPr lang="en-US" dirty="0" smtClean="0"/>
              <a:t> je </a:t>
            </a:r>
            <a:r>
              <a:rPr lang="en-US" dirty="0" err="1" smtClean="0"/>
              <a:t>bespovratan</a:t>
            </a:r>
            <a:r>
              <a:rPr lang="en-US" dirty="0" smtClean="0"/>
              <a:t> </a:t>
            </a:r>
            <a:r>
              <a:rPr lang="en-US" dirty="0" err="1" smtClean="0"/>
              <a:t>korak</a:t>
            </a:r>
            <a:r>
              <a:rPr lang="en-US" dirty="0" smtClean="0"/>
              <a:t>. </a:t>
            </a:r>
            <a:r>
              <a:rPr lang="sr-Latn-RS" dirty="0" smtClean="0"/>
              <a:t>-</a:t>
            </a:r>
            <a:r>
              <a:rPr lang="en-US" dirty="0" err="1" smtClean="0"/>
              <a:t>nemaju</a:t>
            </a:r>
            <a:r>
              <a:rPr lang="en-US" dirty="0" smtClean="0"/>
              <a:t> </a:t>
            </a:r>
            <a:r>
              <a:rPr lang="en-US" dirty="0" err="1" smtClean="0"/>
              <a:t>mogućnost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vrate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prethodni</a:t>
            </a:r>
            <a:r>
              <a:rPr lang="en-US" dirty="0" smtClean="0"/>
              <a:t> </a:t>
            </a:r>
            <a:r>
              <a:rPr lang="en-US" dirty="0" err="1" smtClean="0"/>
              <a:t>smeštaj</a:t>
            </a:r>
            <a:r>
              <a:rPr lang="en-US" dirty="0" smtClean="0"/>
              <a:t>, </a:t>
            </a:r>
            <a:r>
              <a:rPr lang="en-US" dirty="0" err="1" smtClean="0"/>
              <a:t>niti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dobiju</a:t>
            </a:r>
            <a:r>
              <a:rPr lang="en-US" dirty="0" smtClean="0"/>
              <a:t> </a:t>
            </a:r>
            <a:r>
              <a:rPr lang="en-US" dirty="0" err="1" smtClean="0"/>
              <a:t>potrebnu</a:t>
            </a:r>
            <a:r>
              <a:rPr lang="en-US" dirty="0" smtClean="0"/>
              <a:t> </a:t>
            </a:r>
            <a:r>
              <a:rPr lang="en-US" dirty="0" err="1" smtClean="0"/>
              <a:t>pomoć</a:t>
            </a:r>
            <a:r>
              <a:rPr lang="en-US" dirty="0" smtClean="0"/>
              <a:t>, </a:t>
            </a:r>
            <a:r>
              <a:rPr lang="en-US" dirty="0" err="1" smtClean="0"/>
              <a:t>čak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kada</a:t>
            </a:r>
            <a:r>
              <a:rPr lang="en-US" dirty="0" smtClean="0"/>
              <a:t> se </a:t>
            </a:r>
            <a:r>
              <a:rPr lang="en-US" dirty="0" err="1" smtClean="0"/>
              <a:t>suočavaju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teškoćama</a:t>
            </a:r>
            <a:r>
              <a:rPr lang="en-US" dirty="0" smtClean="0"/>
              <a:t> </a:t>
            </a:r>
            <a:endParaRPr lang="sr-Latn-R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Njima</a:t>
            </a:r>
            <a:r>
              <a:rPr lang="en-US" dirty="0" smtClean="0"/>
              <a:t> je </a:t>
            </a:r>
            <a:r>
              <a:rPr lang="en-US" dirty="0" err="1" smtClean="0"/>
              <a:t>uskraćen</a:t>
            </a:r>
            <a:r>
              <a:rPr lang="en-US" dirty="0" smtClean="0"/>
              <a:t> </a:t>
            </a:r>
            <a:r>
              <a:rPr lang="en-US" dirty="0" err="1" smtClean="0"/>
              <a:t>psihološki</a:t>
            </a:r>
            <a:r>
              <a:rPr lang="en-US" dirty="0" smtClean="0"/>
              <a:t> </a:t>
            </a:r>
            <a:r>
              <a:rPr lang="en-US" dirty="0" err="1" smtClean="0"/>
              <a:t>prostor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bi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omogućio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suočavaju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izazovima</a:t>
            </a:r>
            <a:r>
              <a:rPr lang="en-US" dirty="0" smtClean="0"/>
              <a:t> </a:t>
            </a:r>
            <a:r>
              <a:rPr lang="en-US" dirty="0" err="1" smtClean="0"/>
              <a:t>samostalnosti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što</a:t>
            </a:r>
            <a:r>
              <a:rPr lang="en-US" dirty="0" smtClean="0"/>
              <a:t> to </a:t>
            </a:r>
            <a:r>
              <a:rPr lang="en-US" dirty="0" err="1" smtClean="0"/>
              <a:t>čine</a:t>
            </a:r>
            <a:r>
              <a:rPr lang="en-US" dirty="0" smtClean="0"/>
              <a:t> </a:t>
            </a:r>
            <a:r>
              <a:rPr lang="en-US" dirty="0" err="1" smtClean="0"/>
              <a:t>njihovi</a:t>
            </a:r>
            <a:r>
              <a:rPr lang="en-US" dirty="0" smtClean="0"/>
              <a:t> </a:t>
            </a:r>
            <a:r>
              <a:rPr lang="en-US" dirty="0" err="1" smtClean="0"/>
              <a:t>vršnjaci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svojim</a:t>
            </a:r>
            <a:r>
              <a:rPr lang="en-US" dirty="0" smtClean="0"/>
              <a:t> </a:t>
            </a:r>
            <a:r>
              <a:rPr lang="en-US" dirty="0" err="1" smtClean="0"/>
              <a:t>porodicama</a:t>
            </a:r>
            <a:r>
              <a:rPr lang="en-US" dirty="0" smtClean="0"/>
              <a:t>. </a:t>
            </a:r>
            <a:r>
              <a:rPr lang="en-US" dirty="0" err="1" smtClean="0"/>
              <a:t>Njihov</a:t>
            </a:r>
            <a:r>
              <a:rPr lang="en-US" dirty="0" smtClean="0"/>
              <a:t> put ka </a:t>
            </a:r>
            <a:r>
              <a:rPr lang="en-US" dirty="0" err="1" smtClean="0"/>
              <a:t>odraslom</a:t>
            </a:r>
            <a:r>
              <a:rPr lang="en-US" dirty="0" smtClean="0"/>
              <a:t> </a:t>
            </a:r>
            <a:r>
              <a:rPr lang="en-US" dirty="0" err="1" smtClean="0"/>
              <a:t>dobu</a:t>
            </a:r>
            <a:r>
              <a:rPr lang="en-US" dirty="0" smtClean="0"/>
              <a:t> je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ubrzan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skraćen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4"/>
    </mc:Choice>
    <mc:Fallback>
      <p:transition spd="slow" advTm="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1782</Words>
  <Application>Microsoft Office PowerPoint</Application>
  <PresentationFormat>On-screen Show (4:3)</PresentationFormat>
  <Paragraphs>164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Office Theme</vt:lpstr>
      <vt:lpstr>IZAZOVI NAPUŠTANJA ALTERNATIVNOG STARANJA </vt:lpstr>
      <vt:lpstr>Mladi koji napuštaju AS</vt:lpstr>
      <vt:lpstr>Izazovi mladih koji napuštaju AS</vt:lpstr>
      <vt:lpstr>Alternativno staranje u Srbiji</vt:lpstr>
      <vt:lpstr>Faktori uspešne emancipacije</vt:lpstr>
      <vt:lpstr>Alternativno staranje u Srbiji</vt:lpstr>
      <vt:lpstr>Alternativno staranje u Srbiji</vt:lpstr>
      <vt:lpstr>Izovi osamostaljivanj amladih sa AS</vt:lpstr>
      <vt:lpstr>Izazovi osamostaljivanja sa AS</vt:lpstr>
      <vt:lpstr>Rezilijentnost</vt:lpstr>
      <vt:lpstr>Faktori koji doprinose rezilijentnosti</vt:lpstr>
      <vt:lpstr>Napuštanje alternativnog staranja i rezilijentnost</vt:lpstr>
      <vt:lpstr>Percepcija spremnosti mladih za napuštanje alternativnog staranja</vt:lpstr>
      <vt:lpstr>Osećanja mladih u vezi sa napuštanjem smeštaja </vt:lpstr>
      <vt:lpstr> Plan osamostaljivanja</vt:lpstr>
      <vt:lpstr>Percepcija budućnosti kod mladih koji napuštaju alternativno staranje</vt:lpstr>
      <vt:lpstr>Mladi o osamostaljivanju  Tu si gde si , ako se nisi snašao, šta ćeš, gde ćeš” (Im1)</vt:lpstr>
      <vt:lpstr>Rezultati fokus grupe</vt:lpstr>
      <vt:lpstr>Participacija mladih na alternativnom staranju</vt:lpstr>
      <vt:lpstr>(Ne) spremnost mladih za osamostaljivanje</vt:lpstr>
      <vt:lpstr>Izazovi u sistemu AS </vt:lpstr>
      <vt:lpstr>Izazovi u sistemu AS </vt:lpstr>
      <vt:lpstr>Uticaj sistemskih faktora  na spremnost mladih za osamostaljivanje </vt:lpstr>
      <vt:lpstr>Rezilijentni ili otporni?</vt:lpstr>
      <vt:lpstr>Jaki ili otporni?</vt:lpstr>
      <vt:lpstr>Rezilijentnost i podrška</vt:lpstr>
      <vt:lpstr>Zaključak</vt:lpstr>
      <vt:lpstr>Zaključak</vt:lpstr>
      <vt:lpstr>Zaključci i ograničenja</vt:lpstr>
      <vt:lpstr>Preporuke</vt:lpstr>
      <vt:lpstr>Preporuke </vt:lpstr>
      <vt:lpstr>Kraj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Anita Burgund Isakov</cp:lastModifiedBy>
  <cp:revision>80</cp:revision>
  <dcterms:created xsi:type="dcterms:W3CDTF">2013-08-21T19:17:07Z</dcterms:created>
  <dcterms:modified xsi:type="dcterms:W3CDTF">2020-04-05T12:50:52Z</dcterms:modified>
</cp:coreProperties>
</file>