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59" r:id="rId2"/>
    <p:sldMasterId id="2147483664" r:id="rId3"/>
  </p:sldMasterIdLst>
  <p:notesMasterIdLst>
    <p:notesMasterId r:id="rId29"/>
  </p:notesMasterIdLst>
  <p:handoutMasterIdLst>
    <p:handoutMasterId r:id="rId30"/>
  </p:handoutMasterIdLst>
  <p:sldIdLst>
    <p:sldId id="294" r:id="rId4"/>
    <p:sldId id="305" r:id="rId5"/>
    <p:sldId id="261" r:id="rId6"/>
    <p:sldId id="311" r:id="rId7"/>
    <p:sldId id="306" r:id="rId8"/>
    <p:sldId id="287" r:id="rId9"/>
    <p:sldId id="314" r:id="rId10"/>
    <p:sldId id="307" r:id="rId11"/>
    <p:sldId id="267" r:id="rId12"/>
    <p:sldId id="313" r:id="rId13"/>
    <p:sldId id="286" r:id="rId14"/>
    <p:sldId id="315" r:id="rId15"/>
    <p:sldId id="290" r:id="rId16"/>
    <p:sldId id="262" r:id="rId17"/>
    <p:sldId id="316" r:id="rId18"/>
    <p:sldId id="292" r:id="rId19"/>
    <p:sldId id="297" r:id="rId20"/>
    <p:sldId id="309" r:id="rId21"/>
    <p:sldId id="264" r:id="rId22"/>
    <p:sldId id="319" r:id="rId23"/>
    <p:sldId id="308" r:id="rId24"/>
    <p:sldId id="322" r:id="rId25"/>
    <p:sldId id="279" r:id="rId26"/>
    <p:sldId id="312" r:id="rId27"/>
    <p:sldId id="283" r:id="rId2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CEE"/>
    <a:srgbClr val="0DD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8" autoAdjust="0"/>
    <p:restoredTop sz="94660"/>
  </p:normalViewPr>
  <p:slideViewPr>
    <p:cSldViewPr showGuides="1">
      <p:cViewPr varScale="1">
        <p:scale>
          <a:sx n="93" d="100"/>
          <a:sy n="93" d="100"/>
        </p:scale>
        <p:origin x="774" y="78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ni&#263;\Downloads\MPI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ni&#263;\Downloads\MP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ni&#263;\Downloads\MPI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ni&#263;\Downloads\MPI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ni&#263;\Downloads\MPI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ni&#263;\Downloads\MPI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ni&#263;\Downloads\MP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3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98-49C1-B45D-78573DCF02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98-49C1-B45D-78573DCF028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698-49C1-B45D-78573DCF0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4109248690283994E-2"/>
                  <c:y val="-1.6161503045234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574797904454408E-2"/>
                  <c:y val="-1.6161503045234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931098428340792E-2"/>
                  <c:y val="4.040375761308598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396647642511191E-2"/>
                  <c:y val="-1.6161503045234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'\Users\Sanja\AppData\Roaming\Microsoft\Excel\[uuu.xlsx]Sheet1'!$A$16:$A$19</c:f>
              <c:strCache>
                <c:ptCount val="4"/>
                <c:pt idx="0">
                  <c:v>Uopšte se ne slažem</c:v>
                </c:pt>
                <c:pt idx="1">
                  <c:v>Uglavnom se ne slažem</c:v>
                </c:pt>
                <c:pt idx="2">
                  <c:v>Uglavnom se slažem</c:v>
                </c:pt>
                <c:pt idx="3">
                  <c:v>U potpunosti se slažem</c:v>
                </c:pt>
              </c:strCache>
            </c:strRef>
          </c:cat>
          <c:val>
            <c:numRef>
              <c:f>'\Users\Sanja\AppData\Roaming\Microsoft\Excel\[uuu.xlsx]Sheet1'!$B$16:$B$19</c:f>
              <c:numCache>
                <c:formatCode>General</c:formatCode>
                <c:ptCount val="4"/>
                <c:pt idx="0">
                  <c:v>22.9</c:v>
                </c:pt>
                <c:pt idx="1">
                  <c:v>26.8</c:v>
                </c:pt>
                <c:pt idx="2">
                  <c:v>35.300000000000004</c:v>
                </c:pt>
                <c:pt idx="3">
                  <c:v>15.1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FD-B647-B18E-1C92E4B8E6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2851008"/>
        <c:axId val="242857280"/>
        <c:axId val="0"/>
      </c:bar3DChart>
      <c:catAx>
        <c:axId val="2428510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GB"/>
            </a:pPr>
            <a:endParaRPr lang="sr-Latn-RS"/>
          </a:p>
        </c:txPr>
        <c:crossAx val="242857280"/>
        <c:crosses val="autoZero"/>
        <c:auto val="1"/>
        <c:lblAlgn val="ctr"/>
        <c:lblOffset val="100"/>
        <c:noMultiLvlLbl val="0"/>
      </c:catAx>
      <c:valAx>
        <c:axId val="242857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42851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35-4BA4-ADC7-94D60E4767E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35-4BA4-ADC7-94D60E4767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35-4BA4-ADC7-94D60E4767EC}"/>
              </c:ext>
            </c:extLst>
          </c:dPt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22</c:v>
                </c:pt>
                <c:pt idx="2">
                  <c:v>19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D35-4BA4-ADC7-94D60E476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76831160"/>
        <c:axId val="276831552"/>
      </c:barChart>
      <c:catAx>
        <c:axId val="276831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6831552"/>
        <c:crosses val="autoZero"/>
        <c:auto val="1"/>
        <c:lblAlgn val="ctr"/>
        <c:lblOffset val="100"/>
        <c:noMultiLvlLbl val="0"/>
      </c:catAx>
      <c:valAx>
        <c:axId val="276831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6831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272398775637968"/>
          <c:w val="0.9694796754045053"/>
          <c:h val="0.7334180353494596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1936899897006659"/>
                  <c:y val="6.3185159334307586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Uopšte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nema</a:t>
                    </a:r>
                    <a:r>
                      <a:rPr lang="en-US" baseline="0" dirty="0"/>
                      <a:t>
</a:t>
                    </a:r>
                    <a:fld id="{FC1601FF-910F-4204-83A3-E02E6750E333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8630332403069874"/>
                  <c:y val="-0.28711911357340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/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'\Users\Sanja\AppData\Roaming\Microsoft\Excel\Metodologija\[Aleksandra.xlsx]Sheet1'!$A$11:$A$14</c:f>
              <c:strCache>
                <c:ptCount val="4"/>
                <c:pt idx="0">
                  <c:v>Uopše nema</c:v>
                </c:pt>
                <c:pt idx="1">
                  <c:v>Uglavnom nema</c:v>
                </c:pt>
                <c:pt idx="2">
                  <c:v>Uglavnom ima</c:v>
                </c:pt>
                <c:pt idx="3">
                  <c:v>Veoma ima</c:v>
                </c:pt>
              </c:strCache>
            </c:strRef>
          </c:cat>
          <c:val>
            <c:numRef>
              <c:f>'\Users\Sanja\AppData\Roaming\Microsoft\Excel\Metodologija\[Aleksandra.xlsx]Sheet1'!$B$11:$B$14</c:f>
              <c:numCache>
                <c:formatCode>General</c:formatCode>
                <c:ptCount val="4"/>
                <c:pt idx="0">
                  <c:v>37.9</c:v>
                </c:pt>
                <c:pt idx="1">
                  <c:v>33.1</c:v>
                </c:pt>
                <c:pt idx="2">
                  <c:v>15.3</c:v>
                </c:pt>
                <c:pt idx="3">
                  <c:v>13.7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37-6D43-8F0A-F23D8727A25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3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45-4BE6-9EEE-33EB5271D6A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45-4BE6-9EEE-33EB5271D6A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945-4BE6-9EEE-33EB5271D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3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CC-4B3A-8CE6-6ACAC8A5714B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CC-4B3A-8CE6-6ACAC8A5714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CC-4B3A-8CE6-6ACAC8A57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3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E8-4DCF-ACA3-072C030A954A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E8-4DCF-ACA3-072C030A954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AE8-4DCF-ACA3-072C030A9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6666666666666712E-2"/>
                  <c:y val="-1.85185185185185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444444444444445E-2"/>
                  <c:y val="-2.31481481481481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52,4%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594E-2"/>
                  <c:y val="-1.85185185185185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'\Users\Sanja\AppData\Roaming\Microsoft\Excel\[jo.xlsx]Sheet1'!$A$25:$A$27</c:f>
              <c:strCache>
                <c:ptCount val="3"/>
                <c:pt idx="0">
                  <c:v>Muškarci</c:v>
                </c:pt>
                <c:pt idx="1">
                  <c:v>Žene</c:v>
                </c:pt>
                <c:pt idx="2">
                  <c:v>Podjednako</c:v>
                </c:pt>
              </c:strCache>
            </c:strRef>
          </c:cat>
          <c:val>
            <c:numRef>
              <c:f>'\Users\Sanja\AppData\Roaming\Microsoft\Excel\[jo.xlsx]Sheet1'!$B$25:$B$27</c:f>
              <c:numCache>
                <c:formatCode>General</c:formatCode>
                <c:ptCount val="3"/>
                <c:pt idx="0">
                  <c:v>6.7</c:v>
                </c:pt>
                <c:pt idx="1">
                  <c:v>52.4</c:v>
                </c:pt>
                <c:pt idx="2">
                  <c:v>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24-3C45-B382-905CFE0E8E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2852184"/>
        <c:axId val="242850616"/>
        <c:axId val="0"/>
      </c:bar3DChart>
      <c:catAx>
        <c:axId val="242852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GB"/>
            </a:pPr>
            <a:endParaRPr lang="sr-Latn-RS"/>
          </a:p>
        </c:txPr>
        <c:crossAx val="242850616"/>
        <c:crosses val="autoZero"/>
        <c:auto val="1"/>
        <c:lblAlgn val="ctr"/>
        <c:lblOffset val="100"/>
        <c:noMultiLvlLbl val="0"/>
      </c:catAx>
      <c:valAx>
        <c:axId val="242850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42852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0031285081858186E-2"/>
                  <c:y val="-8.672085240452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0391063523227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02346381139362E-2"/>
                  <c:y val="-8.672085240452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511731905696815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'\Users\Sanja\AppData\Roaming\Microsoft\Excel\[uuu.xlsx]Sheet1'!$A$21:$A$24</c:f>
              <c:strCache>
                <c:ptCount val="4"/>
                <c:pt idx="0">
                  <c:v>Uopšte se ne slažem</c:v>
                </c:pt>
                <c:pt idx="1">
                  <c:v>Uglavnom se ne slažem</c:v>
                </c:pt>
                <c:pt idx="2">
                  <c:v>Uglavnom se slažem</c:v>
                </c:pt>
                <c:pt idx="3">
                  <c:v>U potpunosti se slažem</c:v>
                </c:pt>
              </c:strCache>
            </c:strRef>
          </c:cat>
          <c:val>
            <c:numRef>
              <c:f>'\Users\Sanja\AppData\Roaming\Microsoft\Excel\[uuu.xlsx]Sheet1'!$B$21:$B$24</c:f>
              <c:numCache>
                <c:formatCode>General</c:formatCode>
                <c:ptCount val="4"/>
                <c:pt idx="0">
                  <c:v>62.7</c:v>
                </c:pt>
                <c:pt idx="1">
                  <c:v>24.5</c:v>
                </c:pt>
                <c:pt idx="2">
                  <c:v>10.9</c:v>
                </c:pt>
                <c:pt idx="3">
                  <c:v>1.9000000000000001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CC-F444-810E-C9B2C0A28E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42853360"/>
        <c:axId val="242852576"/>
        <c:axId val="0"/>
      </c:bar3DChart>
      <c:catAx>
        <c:axId val="2428533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GB"/>
            </a:pPr>
            <a:endParaRPr lang="sr-Latn-RS"/>
          </a:p>
        </c:txPr>
        <c:crossAx val="242852576"/>
        <c:crosses val="autoZero"/>
        <c:auto val="1"/>
        <c:lblAlgn val="ctr"/>
        <c:lblOffset val="100"/>
        <c:noMultiLvlLbl val="0"/>
      </c:catAx>
      <c:valAx>
        <c:axId val="242852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42853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3.1999919370281911E-2"/>
                  <c:y val="-4.134351447218332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</a:t>
                    </a:r>
                    <a:r>
                      <a:rPr lang="en-US" smtClean="0"/>
                      <a:t>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33327958018796E-2"/>
                  <c:y val="-2.06720827755756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222186386792023E-2"/>
                  <c:y val="-1.24030543416549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888826176885932E-2"/>
                  <c:y val="-4.134351447218332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'\Users\Sanja\AppData\Roaming\Microsoft\Excel\[uuu.xlsx]Sheet1'!$A$21:$A$24</c:f>
              <c:strCache>
                <c:ptCount val="4"/>
                <c:pt idx="0">
                  <c:v>Uopšte se ne slažem</c:v>
                </c:pt>
                <c:pt idx="1">
                  <c:v>Uglavnom se ne slažem</c:v>
                </c:pt>
                <c:pt idx="2">
                  <c:v>Uglavnom se slažem</c:v>
                </c:pt>
                <c:pt idx="3">
                  <c:v>U potpunosti se slažem</c:v>
                </c:pt>
              </c:strCache>
            </c:strRef>
          </c:cat>
          <c:val>
            <c:numRef>
              <c:f>'\Users\Sanja\AppData\Roaming\Microsoft\Excel\[uuu.xlsx]Sheet1'!$B$21:$B$24</c:f>
              <c:numCache>
                <c:formatCode>General</c:formatCode>
                <c:ptCount val="4"/>
                <c:pt idx="0">
                  <c:v>62.7</c:v>
                </c:pt>
                <c:pt idx="1">
                  <c:v>24.5</c:v>
                </c:pt>
                <c:pt idx="2">
                  <c:v>10.9</c:v>
                </c:pt>
                <c:pt idx="3">
                  <c:v>1.9000000000000001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CC-F444-810E-C9B2C0A28E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42856888"/>
        <c:axId val="242854928"/>
        <c:axId val="0"/>
      </c:bar3DChart>
      <c:catAx>
        <c:axId val="2428568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GB"/>
            </a:pPr>
            <a:endParaRPr lang="sr-Latn-RS"/>
          </a:p>
        </c:txPr>
        <c:crossAx val="242854928"/>
        <c:crosses val="autoZero"/>
        <c:auto val="1"/>
        <c:lblAlgn val="ctr"/>
        <c:lblOffset val="100"/>
        <c:noMultiLvlLbl val="0"/>
      </c:catAx>
      <c:valAx>
        <c:axId val="242854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42856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8.3333333333333367E-3"/>
                  <c:y val="-4.629629629629670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111111111111021E-2"/>
                  <c:y val="-4.6296296296296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333333333333367E-3"/>
                  <c:y val="-9.2592592592593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'\Users\Sanja\AppData\Roaming\Microsoft\Excel\[uuu.xlsx]Sheet1'!$A$29:$A$31</c:f>
              <c:strCache>
                <c:ptCount val="3"/>
                <c:pt idx="0">
                  <c:v>Muškaraca</c:v>
                </c:pt>
                <c:pt idx="1">
                  <c:v>Žena</c:v>
                </c:pt>
                <c:pt idx="2">
                  <c:v>Neutralan/na sam</c:v>
                </c:pt>
              </c:strCache>
            </c:strRef>
          </c:cat>
          <c:val>
            <c:numRef>
              <c:f>'\Users\Sanja\AppData\Roaming\Microsoft\Excel\[uuu.xlsx]Sheet1'!$B$29:$B$31</c:f>
              <c:numCache>
                <c:formatCode>General</c:formatCode>
                <c:ptCount val="3"/>
                <c:pt idx="0">
                  <c:v>2.5</c:v>
                </c:pt>
                <c:pt idx="1">
                  <c:v>38.6</c:v>
                </c:pt>
                <c:pt idx="2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8B-CF45-8FC6-E34C423DB7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2854536"/>
        <c:axId val="242855320"/>
        <c:axId val="0"/>
      </c:bar3DChart>
      <c:catAx>
        <c:axId val="2428545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GB"/>
            </a:pPr>
            <a:endParaRPr lang="sr-Latn-RS"/>
          </a:p>
        </c:txPr>
        <c:crossAx val="242855320"/>
        <c:crosses val="autoZero"/>
        <c:auto val="1"/>
        <c:lblAlgn val="ctr"/>
        <c:lblOffset val="100"/>
        <c:noMultiLvlLbl val="0"/>
      </c:catAx>
      <c:valAx>
        <c:axId val="242855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42854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888888888889041E-3"/>
          <c:y val="0.30646660196409675"/>
          <c:w val="0.99861104901317244"/>
          <c:h val="0.67038512027523478"/>
        </c:manualLayout>
      </c:layout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-0.13804549431321186"/>
                  <c:y val="2.05129046369203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9677274715660546E-2"/>
                  <c:y val="-0.2397914843977855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014851268591425"/>
                  <c:y val="7.49770341207349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/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'\Users\Sanja\AppData\Roaming\Microsoft\Excel\[uuu.xlsx]Sheet1'!$A$57:$A$60</c:f>
              <c:strCache>
                <c:ptCount val="4"/>
                <c:pt idx="0">
                  <c:v>Uopšte se ne slažem</c:v>
                </c:pt>
                <c:pt idx="1">
                  <c:v>Uglavnom se ne slažem</c:v>
                </c:pt>
                <c:pt idx="2">
                  <c:v>Uglavnom se slažem</c:v>
                </c:pt>
                <c:pt idx="3">
                  <c:v>U potpunosti se slažem</c:v>
                </c:pt>
              </c:strCache>
            </c:strRef>
          </c:cat>
          <c:val>
            <c:numRef>
              <c:f>'\Users\Sanja\AppData\Roaming\Microsoft\Excel\[uuu.xlsx]Sheet1'!$B$57:$B$60</c:f>
              <c:numCache>
                <c:formatCode>General</c:formatCode>
                <c:ptCount val="4"/>
                <c:pt idx="0">
                  <c:v>9.1</c:v>
                </c:pt>
                <c:pt idx="1">
                  <c:v>22.5</c:v>
                </c:pt>
                <c:pt idx="2">
                  <c:v>46</c:v>
                </c:pt>
                <c:pt idx="3">
                  <c:v>20.399999999999999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FF-B940-8845-044CFAE5D8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  <c:txPr>
        <a:bodyPr/>
        <a:lstStyle/>
        <a:p>
          <a:pPr>
            <a:defRPr lang="en-GB"/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>
            <a:alpha val="20000"/>
          </a:schemeClr>
        </a:solidFill>
        <a:ln w="63500">
          <a:solidFill>
            <a:schemeClr val="bg1"/>
          </a:solidFill>
        </a:ln>
      </dgm:spPr>
      <dgm:t>
        <a:bodyPr anchor="ctr"/>
        <a:lstStyle/>
        <a:p>
          <a:pPr algn="ctr"/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3">
            <a:alpha val="60000"/>
          </a:schemeClr>
        </a:solidFill>
        <a:ln w="635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4">
            <a:alpha val="70000"/>
          </a:schemeClr>
        </a:solidFill>
        <a:ln w="635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solidFill>
          <a:schemeClr val="accent4">
            <a:lumMod val="75000"/>
          </a:schemeClr>
        </a:solidFill>
        <a:ln w="635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>
            <a:alpha val="40000"/>
          </a:schemeClr>
        </a:solidFill>
        <a:ln w="635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X="98552" custScaleY="139063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3F86B2C8-9594-40E7-ABA9-416E2AF9DB5E}" type="presOf" srcId="{53563D61-A301-4644-8AE7-FCAFDA9A58AB}" destId="{2E9D1362-172A-4369-8415-6E089FA67356}" srcOrd="1" destOrd="0" presId="urn:microsoft.com/office/officeart/2005/8/layout/pyramid1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8E98FCCE-A77B-4260-A391-F8BA607617F6}" type="presOf" srcId="{9BC44171-365F-452D-AE92-EBE2E89770BA}" destId="{285279A8-A2FF-4704-92DF-4753853CE322}" srcOrd="0" destOrd="0" presId="urn:microsoft.com/office/officeart/2005/8/layout/pyramid1"/>
    <dgm:cxn modelId="{711511F5-BAAE-49AB-B24B-404CAE42F639}" type="presOf" srcId="{9BC44171-365F-452D-AE92-EBE2E89770BA}" destId="{48B1057C-5EDF-4EC8-9A6B-B059EB7B0F8E}" srcOrd="1" destOrd="0" presId="urn:microsoft.com/office/officeart/2005/8/layout/pyramid1"/>
    <dgm:cxn modelId="{CBBB9C1A-6E62-4C78-89B4-FD250F011216}" type="presOf" srcId="{53563D61-A301-4644-8AE7-FCAFDA9A58AB}" destId="{E6279944-4AC5-4561-B5D0-64EE0E57E695}" srcOrd="0" destOrd="0" presId="urn:microsoft.com/office/officeart/2005/8/layout/pyramid1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  <dgm:cxn modelId="{33678D0F-E218-49DE-A7FE-8B4282EE1B07}" type="presParOf" srcId="{6346E340-6B27-47A2-93A8-AA7F0249167F}" destId="{29C42FD2-6503-4F77-8487-9B33E0527141}" srcOrd="3" destOrd="0" presId="urn:microsoft.com/office/officeart/2005/8/layout/pyramid1"/>
    <dgm:cxn modelId="{5DBBD9DD-03C4-45BA-B818-4E70AF7D2AB0}" type="presParOf" srcId="{29C42FD2-6503-4F77-8487-9B33E0527141}" destId="{E6279944-4AC5-4561-B5D0-64EE0E57E695}" srcOrd="0" destOrd="0" presId="urn:microsoft.com/office/officeart/2005/8/layout/pyramid1"/>
    <dgm:cxn modelId="{0A30A20B-147C-46D0-8028-044EC5FEFB16}" type="presParOf" srcId="{29C42FD2-6503-4F77-8487-9B33E0527141}" destId="{2E9D1362-172A-4369-8415-6E089FA67356}" srcOrd="1" destOrd="0" presId="urn:microsoft.com/office/officeart/2005/8/layout/pyramid1"/>
    <dgm:cxn modelId="{6629739C-DFF9-4FED-981E-805B672D0FBF}" type="presParOf" srcId="{6346E340-6B27-47A2-93A8-AA7F0249167F}" destId="{E55855A1-EC9E-41EF-AA5C-B0A6C62BC58F}" srcOrd="4" destOrd="0" presId="urn:microsoft.com/office/officeart/2005/8/layout/pyramid1"/>
    <dgm:cxn modelId="{0397D217-477B-4E88-A040-3CEEAD355F7E}" type="presParOf" srcId="{E55855A1-EC9E-41EF-AA5C-B0A6C62BC58F}" destId="{285279A8-A2FF-4704-92DF-4753853CE322}" srcOrd="0" destOrd="0" presId="urn:microsoft.com/office/officeart/2005/8/layout/pyramid1"/>
    <dgm:cxn modelId="{02168ACE-22E8-4009-A54D-1E9E8F107123}" type="presParOf" srcId="{E55855A1-EC9E-41EF-AA5C-B0A6C62BC58F}" destId="{48B1057C-5EDF-4EC8-9A6B-B059EB7B0F8E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419907" y="0"/>
          <a:ext cx="968113" cy="919937"/>
        </a:xfrm>
        <a:prstGeom prst="trapezoid">
          <a:avLst>
            <a:gd name="adj" fmla="val 53392"/>
          </a:avLst>
        </a:prstGeom>
        <a:solidFill>
          <a:schemeClr val="accent1">
            <a:alpha val="2000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419907" y="0"/>
        <a:ext cx="968113" cy="919937"/>
      </dsp:txXfrm>
    </dsp:sp>
    <dsp:sp modelId="{3CE8FECB-ADC6-4195-8C29-ECF1EEE9F8FA}">
      <dsp:nvSpPr>
        <dsp:cNvPr id="0" name=""/>
        <dsp:cNvSpPr/>
      </dsp:nvSpPr>
      <dsp:spPr>
        <a:xfrm>
          <a:off x="1059596" y="919937"/>
          <a:ext cx="1688735" cy="661525"/>
        </a:xfrm>
        <a:prstGeom prst="trapezoid">
          <a:avLst>
            <a:gd name="adj" fmla="val 53392"/>
          </a:avLst>
        </a:prstGeom>
        <a:solidFill>
          <a:schemeClr val="accent2">
            <a:alpha val="4000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355125" y="919937"/>
        <a:ext cx="1097678" cy="661525"/>
      </dsp:txXfrm>
    </dsp:sp>
    <dsp:sp modelId="{753AA43A-5097-42D8-A3EF-20B11215D8F3}">
      <dsp:nvSpPr>
        <dsp:cNvPr id="0" name=""/>
        <dsp:cNvSpPr/>
      </dsp:nvSpPr>
      <dsp:spPr>
        <a:xfrm>
          <a:off x="706397" y="1581463"/>
          <a:ext cx="2395133" cy="661525"/>
        </a:xfrm>
        <a:prstGeom prst="trapezoid">
          <a:avLst>
            <a:gd name="adj" fmla="val 53392"/>
          </a:avLst>
        </a:prstGeom>
        <a:solidFill>
          <a:schemeClr val="accent3">
            <a:alpha val="6000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125546" y="1581463"/>
        <a:ext cx="1556836" cy="661525"/>
      </dsp:txXfrm>
    </dsp:sp>
    <dsp:sp modelId="{E6279944-4AC5-4561-B5D0-64EE0E57E695}">
      <dsp:nvSpPr>
        <dsp:cNvPr id="0" name=""/>
        <dsp:cNvSpPr/>
      </dsp:nvSpPr>
      <dsp:spPr>
        <a:xfrm>
          <a:off x="353198" y="2242989"/>
          <a:ext cx="3101531" cy="661525"/>
        </a:xfrm>
        <a:prstGeom prst="trapezoid">
          <a:avLst>
            <a:gd name="adj" fmla="val 53392"/>
          </a:avLst>
        </a:prstGeom>
        <a:solidFill>
          <a:schemeClr val="accent4">
            <a:alpha val="7000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895966" y="2242989"/>
        <a:ext cx="2015995" cy="661525"/>
      </dsp:txXfrm>
    </dsp:sp>
    <dsp:sp modelId="{285279A8-A2FF-4704-92DF-4753853CE322}">
      <dsp:nvSpPr>
        <dsp:cNvPr id="0" name=""/>
        <dsp:cNvSpPr/>
      </dsp:nvSpPr>
      <dsp:spPr>
        <a:xfrm>
          <a:off x="0" y="2904515"/>
          <a:ext cx="3807928" cy="661525"/>
        </a:xfrm>
        <a:prstGeom prst="trapezoid">
          <a:avLst>
            <a:gd name="adj" fmla="val 53392"/>
          </a:avLst>
        </a:prstGeom>
        <a:solidFill>
          <a:schemeClr val="accent4">
            <a:lumMod val="7500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666387" y="2904515"/>
        <a:ext cx="2475153" cy="661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1E857-FA80-42FD-B162-41B2A2E1E1C0}" type="datetimeFigureOut">
              <a:rPr lang="ko-KR" altLang="en-US" smtClean="0"/>
              <a:pPr/>
              <a:t>2020-05-21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5F6BE-D3C4-49DD-B713-542D433C8B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008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3F161-EA16-4540-AD6C-54BDB9687A6A}" type="datetimeFigureOut">
              <a:rPr lang="ko-KR" altLang="en-US" smtClean="0"/>
              <a:pPr/>
              <a:t>2020-05-21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AE9C2-5881-4A10-94B1-2302DB879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3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AE9C2-5881-4A10-94B1-2302DB8795F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180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818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AE9C2-5881-4A10-94B1-2302DB8795F8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030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3003550"/>
            <a:ext cx="9144001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5576" y="2157550"/>
            <a:ext cx="1692000" cy="169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AAFCF31D-C6CE-4C4C-AE5A-2A4429FEF2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125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11760" y="3939902"/>
            <a:ext cx="2160240" cy="12035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2000" y="0"/>
            <a:ext cx="2160240" cy="12035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1760" y="0"/>
            <a:ext cx="216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240" y="1183500"/>
            <a:ext cx="216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287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1484"/>
            <a:ext cx="33943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75616" y="1443924"/>
            <a:ext cx="3104295" cy="2135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80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0" y="2890433"/>
            <a:ext cx="9144000" cy="2253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20696" y="1552933"/>
            <a:ext cx="1298551" cy="2242953"/>
            <a:chOff x="2627784" y="1825002"/>
            <a:chExt cx="1198166" cy="2069560"/>
          </a:xfrm>
        </p:grpSpPr>
        <p:sp>
          <p:nvSpPr>
            <p:cNvPr id="9" name="Rounded Rectangle 8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3" name="Oval 12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ounded Rectangle 13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" name="Picture Placeholder 2"/>
          <p:cNvSpPr>
            <a:spLocks noGrp="1"/>
          </p:cNvSpPr>
          <p:nvPr userDrawn="1">
            <p:ph type="pic" idx="1" hasCustomPrompt="1"/>
          </p:nvPr>
        </p:nvSpPr>
        <p:spPr>
          <a:xfrm>
            <a:off x="994588" y="1742834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10527" y="2088604"/>
            <a:ext cx="1298551" cy="2242953"/>
            <a:chOff x="2627784" y="1825002"/>
            <a:chExt cx="1198166" cy="2069560"/>
          </a:xfrm>
        </p:grpSpPr>
        <p:sp>
          <p:nvSpPr>
            <p:cNvPr id="17" name="Rounded Rectangle 1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0" name="Oval 1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Rounded Rectangle 2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84419" y="2291784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900358" y="1383368"/>
            <a:ext cx="1298551" cy="2242953"/>
            <a:chOff x="2627784" y="1825002"/>
            <a:chExt cx="1198166" cy="2069560"/>
          </a:xfrm>
        </p:grpSpPr>
        <p:sp>
          <p:nvSpPr>
            <p:cNvPr id="24" name="Rounded Rectangle 23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7" name="Oval 26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Rounded Rectangle 27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74250" y="1586548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890188" y="2345021"/>
            <a:ext cx="1298551" cy="2242953"/>
            <a:chOff x="2627784" y="1825002"/>
            <a:chExt cx="1198166" cy="2069560"/>
          </a:xfrm>
        </p:grpSpPr>
        <p:sp>
          <p:nvSpPr>
            <p:cNvPr id="31" name="Rounded Rectangle 3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Rounded Rectangle 3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4080" y="2548201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4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19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0292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3116" y="843558"/>
            <a:ext cx="8077768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31416" y="2475359"/>
            <a:ext cx="1062118" cy="10621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B39E0F2A-7B00-4645-8A8B-5D902B8F115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5265980" cy="5143500"/>
          </a:xfrm>
          <a:custGeom>
            <a:avLst/>
            <a:gdLst>
              <a:gd name="connsiteX0" fmla="*/ 2283008 w 7021306"/>
              <a:gd name="connsiteY0" fmla="*/ 0 h 6858000"/>
              <a:gd name="connsiteX1" fmla="*/ 5578147 w 7021306"/>
              <a:gd name="connsiteY1" fmla="*/ 0 h 6858000"/>
              <a:gd name="connsiteX2" fmla="*/ 5677141 w 7021306"/>
              <a:gd name="connsiteY2" fmla="*/ 133194 h 6858000"/>
              <a:gd name="connsiteX3" fmla="*/ 6761257 w 7021306"/>
              <a:gd name="connsiteY3" fmla="*/ 2432079 h 6858000"/>
              <a:gd name="connsiteX4" fmla="*/ 6630392 w 7021306"/>
              <a:gd name="connsiteY4" fmla="*/ 6734299 h 6858000"/>
              <a:gd name="connsiteX5" fmla="*/ 6584892 w 7021306"/>
              <a:gd name="connsiteY5" fmla="*/ 6858000 h 6858000"/>
              <a:gd name="connsiteX6" fmla="*/ 4113238 w 7021306"/>
              <a:gd name="connsiteY6" fmla="*/ 6858000 h 6858000"/>
              <a:gd name="connsiteX7" fmla="*/ 4196319 w 7021306"/>
              <a:gd name="connsiteY7" fmla="*/ 6706660 h 6858000"/>
              <a:gd name="connsiteX8" fmla="*/ 4584301 w 7021306"/>
              <a:gd name="connsiteY8" fmla="*/ 3027147 h 6858000"/>
              <a:gd name="connsiteX9" fmla="*/ 2378541 w 7021306"/>
              <a:gd name="connsiteY9" fmla="*/ 56629 h 6858000"/>
              <a:gd name="connsiteX10" fmla="*/ 0 w 7021306"/>
              <a:gd name="connsiteY10" fmla="*/ 0 h 6858000"/>
              <a:gd name="connsiteX11" fmla="*/ 1808722 w 7021306"/>
              <a:gd name="connsiteY11" fmla="*/ 0 h 6858000"/>
              <a:gd name="connsiteX12" fmla="*/ 1938123 w 7021306"/>
              <a:gd name="connsiteY12" fmla="*/ 67739 h 6858000"/>
              <a:gd name="connsiteX13" fmla="*/ 3811932 w 7021306"/>
              <a:gd name="connsiteY13" fmla="*/ 6797506 h 6858000"/>
              <a:gd name="connsiteX14" fmla="*/ 3775742 w 7021306"/>
              <a:gd name="connsiteY14" fmla="*/ 6858000 h 6858000"/>
              <a:gd name="connsiteX15" fmla="*/ 0 w 7021306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21306" h="6858000">
                <a:moveTo>
                  <a:pt x="2283008" y="0"/>
                </a:moveTo>
                <a:lnTo>
                  <a:pt x="5578147" y="0"/>
                </a:lnTo>
                <a:lnTo>
                  <a:pt x="5677141" y="133194"/>
                </a:lnTo>
                <a:cubicBezTo>
                  <a:pt x="6164665" y="824085"/>
                  <a:pt x="6533943" y="1600487"/>
                  <a:pt x="6761257" y="2432079"/>
                </a:cubicBezTo>
                <a:cubicBezTo>
                  <a:pt x="7150940" y="3857666"/>
                  <a:pt x="7098929" y="5355837"/>
                  <a:pt x="6630392" y="6734299"/>
                </a:cubicBezTo>
                <a:lnTo>
                  <a:pt x="6584892" y="6858000"/>
                </a:lnTo>
                <a:lnTo>
                  <a:pt x="4113238" y="6858000"/>
                </a:lnTo>
                <a:lnTo>
                  <a:pt x="4196319" y="6706660"/>
                </a:lnTo>
                <a:cubicBezTo>
                  <a:pt x="4781116" y="5575056"/>
                  <a:pt x="4921795" y="4261812"/>
                  <a:pt x="4584301" y="3027147"/>
                </a:cubicBezTo>
                <a:cubicBezTo>
                  <a:pt x="4246807" y="1792482"/>
                  <a:pt x="3457656" y="733405"/>
                  <a:pt x="2378541" y="56629"/>
                </a:cubicBezTo>
                <a:close/>
                <a:moveTo>
                  <a:pt x="0" y="0"/>
                </a:moveTo>
                <a:lnTo>
                  <a:pt x="1808722" y="0"/>
                </a:lnTo>
                <a:lnTo>
                  <a:pt x="1938123" y="67739"/>
                </a:lnTo>
                <a:cubicBezTo>
                  <a:pt x="4313935" y="1408675"/>
                  <a:pt x="5152868" y="4421694"/>
                  <a:pt x="3811932" y="6797506"/>
                </a:cubicBezTo>
                <a:lnTo>
                  <a:pt x="37757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80" tIns="34290" rIns="68580" bIns="34290" anchor="ctr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9428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699792" y="1851670"/>
            <a:ext cx="6444208" cy="144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619671" cy="5143500"/>
          </a:xfrm>
          <a:prstGeom prst="rect">
            <a:avLst/>
          </a:prstGeom>
          <a:gradFill>
            <a:gsLst>
              <a:gs pos="42000">
                <a:srgbClr val="F6F6F6">
                  <a:lumMod val="97000"/>
                </a:srgbClr>
              </a:gs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 userDrawn="1"/>
        </p:nvCxnSpPr>
        <p:spPr>
          <a:xfrm>
            <a:off x="711746" y="4952174"/>
            <a:ext cx="8432254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131840" y="2233427"/>
            <a:ext cx="5472608" cy="3999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bg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2683835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bg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  <p:pic>
        <p:nvPicPr>
          <p:cNvPr id="7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0" y="3332174"/>
            <a:ext cx="108745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 userDrawn="1"/>
        </p:nvCxnSpPr>
        <p:spPr>
          <a:xfrm>
            <a:off x="0" y="195486"/>
            <a:ext cx="9143999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728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C0A459DD-0620-4B5E-9529-D399AAC49E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958338"/>
            <a:ext cx="3153077" cy="3246127"/>
          </a:xfrm>
          <a:custGeom>
            <a:avLst/>
            <a:gdLst>
              <a:gd name="connsiteX0" fmla="*/ 0 w 3491880"/>
              <a:gd name="connsiteY0" fmla="*/ 0 h 4464496"/>
              <a:gd name="connsiteX1" fmla="*/ 3491880 w 3491880"/>
              <a:gd name="connsiteY1" fmla="*/ 0 h 4464496"/>
              <a:gd name="connsiteX2" fmla="*/ 3491880 w 3491880"/>
              <a:gd name="connsiteY2" fmla="*/ 4464496 h 4464496"/>
              <a:gd name="connsiteX3" fmla="*/ 0 w 3491880"/>
              <a:gd name="connsiteY3" fmla="*/ 4464496 h 4464496"/>
              <a:gd name="connsiteX4" fmla="*/ 0 w 3491880"/>
              <a:gd name="connsiteY4" fmla="*/ 0 h 4464496"/>
              <a:gd name="connsiteX0" fmla="*/ 0 w 3491880"/>
              <a:gd name="connsiteY0" fmla="*/ 0 h 4475382"/>
              <a:gd name="connsiteX1" fmla="*/ 3491880 w 3491880"/>
              <a:gd name="connsiteY1" fmla="*/ 0 h 4475382"/>
              <a:gd name="connsiteX2" fmla="*/ 2991137 w 3491880"/>
              <a:gd name="connsiteY2" fmla="*/ 4475382 h 4475382"/>
              <a:gd name="connsiteX3" fmla="*/ 0 w 3491880"/>
              <a:gd name="connsiteY3" fmla="*/ 4464496 h 4475382"/>
              <a:gd name="connsiteX4" fmla="*/ 0 w 3491880"/>
              <a:gd name="connsiteY4" fmla="*/ 0 h 4475382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5591 w 3491880"/>
              <a:gd name="connsiteY2" fmla="*/ 4497537 h 4497537"/>
              <a:gd name="connsiteX3" fmla="*/ 0 w 3491880"/>
              <a:gd name="connsiteY3" fmla="*/ 4464496 h 4497537"/>
              <a:gd name="connsiteX4" fmla="*/ 0 w 3491880"/>
              <a:gd name="connsiteY4" fmla="*/ 0 h 4497537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1647 w 3491880"/>
              <a:gd name="connsiteY2" fmla="*/ 4497537 h 4497537"/>
              <a:gd name="connsiteX3" fmla="*/ 0 w 3491880"/>
              <a:gd name="connsiteY3" fmla="*/ 4464496 h 4497537"/>
              <a:gd name="connsiteX4" fmla="*/ 0 w 3491880"/>
              <a:gd name="connsiteY4" fmla="*/ 0 h 4497537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1647 w 3491880"/>
              <a:gd name="connsiteY2" fmla="*/ 4497537 h 4497537"/>
              <a:gd name="connsiteX3" fmla="*/ 0 w 3491880"/>
              <a:gd name="connsiteY3" fmla="*/ 4483447 h 4497537"/>
              <a:gd name="connsiteX4" fmla="*/ 0 w 3491880"/>
              <a:gd name="connsiteY4" fmla="*/ 0 h 4497537"/>
              <a:gd name="connsiteX0" fmla="*/ 0 w 3491880"/>
              <a:gd name="connsiteY0" fmla="*/ 0 h 4502398"/>
              <a:gd name="connsiteX1" fmla="*/ 3491880 w 3491880"/>
              <a:gd name="connsiteY1" fmla="*/ 0 h 4502398"/>
              <a:gd name="connsiteX2" fmla="*/ 2831647 w 3491880"/>
              <a:gd name="connsiteY2" fmla="*/ 4497537 h 4502398"/>
              <a:gd name="connsiteX3" fmla="*/ 0 w 3491880"/>
              <a:gd name="connsiteY3" fmla="*/ 4502398 h 4502398"/>
              <a:gd name="connsiteX4" fmla="*/ 0 w 3491880"/>
              <a:gd name="connsiteY4" fmla="*/ 0 h 4502398"/>
              <a:gd name="connsiteX0" fmla="*/ 0 w 3491880"/>
              <a:gd name="connsiteY0" fmla="*/ 0 h 4497660"/>
              <a:gd name="connsiteX1" fmla="*/ 3491880 w 3491880"/>
              <a:gd name="connsiteY1" fmla="*/ 0 h 4497660"/>
              <a:gd name="connsiteX2" fmla="*/ 2831647 w 3491880"/>
              <a:gd name="connsiteY2" fmla="*/ 4497537 h 4497660"/>
              <a:gd name="connsiteX3" fmla="*/ 0 w 3491880"/>
              <a:gd name="connsiteY3" fmla="*/ 4497660 h 4497660"/>
              <a:gd name="connsiteX4" fmla="*/ 0 w 3491880"/>
              <a:gd name="connsiteY4" fmla="*/ 0 h 4497660"/>
              <a:gd name="connsiteX0" fmla="*/ 0 w 3499768"/>
              <a:gd name="connsiteY0" fmla="*/ 0 h 4497660"/>
              <a:gd name="connsiteX1" fmla="*/ 3499768 w 3499768"/>
              <a:gd name="connsiteY1" fmla="*/ 4737 h 4497660"/>
              <a:gd name="connsiteX2" fmla="*/ 2831647 w 3499768"/>
              <a:gd name="connsiteY2" fmla="*/ 4497537 h 4497660"/>
              <a:gd name="connsiteX3" fmla="*/ 0 w 3499768"/>
              <a:gd name="connsiteY3" fmla="*/ 4497660 h 4497660"/>
              <a:gd name="connsiteX4" fmla="*/ 0 w 3499768"/>
              <a:gd name="connsiteY4" fmla="*/ 0 h 449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68" h="4497660">
                <a:moveTo>
                  <a:pt x="0" y="0"/>
                </a:moveTo>
                <a:lnTo>
                  <a:pt x="3499768" y="4737"/>
                </a:lnTo>
                <a:lnTo>
                  <a:pt x="2831647" y="4497537"/>
                </a:lnTo>
                <a:lnTo>
                  <a:pt x="0" y="44976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68580" tIns="34290" rIns="68580" bIns="34290"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AC10217D-4747-4190-9966-060D514B27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1884" y="954104"/>
            <a:ext cx="3145971" cy="3250201"/>
          </a:xfrm>
          <a:custGeom>
            <a:avLst/>
            <a:gdLst>
              <a:gd name="connsiteX0" fmla="*/ 0 w 2699657"/>
              <a:gd name="connsiteY0" fmla="*/ 0 h 4495664"/>
              <a:gd name="connsiteX1" fmla="*/ 2699657 w 2699657"/>
              <a:gd name="connsiteY1" fmla="*/ 0 h 4495664"/>
              <a:gd name="connsiteX2" fmla="*/ 2699657 w 2699657"/>
              <a:gd name="connsiteY2" fmla="*/ 4495664 h 4495664"/>
              <a:gd name="connsiteX3" fmla="*/ 0 w 2699657"/>
              <a:gd name="connsiteY3" fmla="*/ 4495664 h 4495664"/>
              <a:gd name="connsiteX4" fmla="*/ 0 w 2699657"/>
              <a:gd name="connsiteY4" fmla="*/ 0 h 4495664"/>
              <a:gd name="connsiteX0" fmla="*/ 446314 w 3145971"/>
              <a:gd name="connsiteY0" fmla="*/ 0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446314 w 3145971"/>
              <a:gd name="connsiteY4" fmla="*/ 0 h 4495664"/>
              <a:gd name="connsiteX0" fmla="*/ 488954 w 3145971"/>
              <a:gd name="connsiteY0" fmla="*/ 0 h 4500394"/>
              <a:gd name="connsiteX1" fmla="*/ 3145971 w 3145971"/>
              <a:gd name="connsiteY1" fmla="*/ 4730 h 4500394"/>
              <a:gd name="connsiteX2" fmla="*/ 3145971 w 3145971"/>
              <a:gd name="connsiteY2" fmla="*/ 4500394 h 4500394"/>
              <a:gd name="connsiteX3" fmla="*/ 0 w 3145971"/>
              <a:gd name="connsiteY3" fmla="*/ 4500394 h 4500394"/>
              <a:gd name="connsiteX4" fmla="*/ 488954 w 3145971"/>
              <a:gd name="connsiteY4" fmla="*/ 0 h 4500394"/>
              <a:gd name="connsiteX0" fmla="*/ 588449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588449 w 3145971"/>
              <a:gd name="connsiteY4" fmla="*/ 0 h 4505124"/>
              <a:gd name="connsiteX0" fmla="*/ 680837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680837 w 3145971"/>
              <a:gd name="connsiteY4" fmla="*/ 0 h 4505124"/>
              <a:gd name="connsiteX0" fmla="*/ 588449 w 3145971"/>
              <a:gd name="connsiteY0" fmla="*/ 4729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588449 w 3145971"/>
              <a:gd name="connsiteY4" fmla="*/ 4729 h 4495664"/>
              <a:gd name="connsiteX0" fmla="*/ 584896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584896 w 3145971"/>
              <a:gd name="connsiteY4" fmla="*/ 0 h 4505124"/>
              <a:gd name="connsiteX0" fmla="*/ 584896 w 3145971"/>
              <a:gd name="connsiteY0" fmla="*/ 0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584896 w 3145971"/>
              <a:gd name="connsiteY4" fmla="*/ 0 h 44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971" h="4495664">
                <a:moveTo>
                  <a:pt x="584896" y="0"/>
                </a:moveTo>
                <a:lnTo>
                  <a:pt x="3145971" y="0"/>
                </a:lnTo>
                <a:lnTo>
                  <a:pt x="3145971" y="4495664"/>
                </a:lnTo>
                <a:lnTo>
                  <a:pt x="0" y="4495664"/>
                </a:lnTo>
                <a:lnTo>
                  <a:pt x="5848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68580" tIns="34290" rIns="68580" bIns="34290"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1441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>
            <a:extLst>
              <a:ext uri="{FF2B5EF4-FFF2-40B4-BE49-F238E27FC236}">
                <a16:creationId xmlns:a16="http://schemas.microsoft.com/office/drawing/2014/main" xmlns="" id="{E354D97B-D1A0-4604-AD5D-D53A78B788EF}"/>
              </a:ext>
            </a:extLst>
          </p:cNvPr>
          <p:cNvGrpSpPr/>
          <p:nvPr userDrawn="1"/>
        </p:nvGrpSpPr>
        <p:grpSpPr>
          <a:xfrm>
            <a:off x="5768110" y="-7146"/>
            <a:ext cx="3383034" cy="965981"/>
            <a:chOff x="7690813" y="-9527"/>
            <a:chExt cx="4510712" cy="128797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536156F0-F29E-4E2B-A422-8AC9517A5654}"/>
                </a:ext>
              </a:extLst>
            </p:cNvPr>
            <p:cNvSpPr/>
            <p:nvPr userDrawn="1"/>
          </p:nvSpPr>
          <p:spPr>
            <a:xfrm rot="9719239">
              <a:off x="8748655" y="451183"/>
              <a:ext cx="1000612" cy="800490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9C6136C0-2DFB-4A9F-99B7-4C86971BCCC2}"/>
                </a:ext>
              </a:extLst>
            </p:cNvPr>
            <p:cNvSpPr/>
            <p:nvPr userDrawn="1"/>
          </p:nvSpPr>
          <p:spPr>
            <a:xfrm>
              <a:off x="10392406" y="-9525"/>
              <a:ext cx="800490" cy="800490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F10072BB-2AE4-4997-9D39-E67D55CFCEA0}"/>
                </a:ext>
              </a:extLst>
            </p:cNvPr>
            <p:cNvSpPr/>
            <p:nvPr userDrawn="1"/>
          </p:nvSpPr>
          <p:spPr>
            <a:xfrm>
              <a:off x="11601157" y="-952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C8914A60-F2EA-4710-83DF-714904734F5E}"/>
                </a:ext>
              </a:extLst>
            </p:cNvPr>
            <p:cNvSpPr/>
            <p:nvPr userDrawn="1"/>
          </p:nvSpPr>
          <p:spPr>
            <a:xfrm>
              <a:off x="10992752" y="-952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DC8CAF85-8529-4F74-A5BD-8571014A6E8D}"/>
                </a:ext>
              </a:extLst>
            </p:cNvPr>
            <p:cNvSpPr/>
            <p:nvPr userDrawn="1"/>
          </p:nvSpPr>
          <p:spPr>
            <a:xfrm>
              <a:off x="10197806" y="580875"/>
              <a:ext cx="1000612" cy="60036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E5DC3C8-30D8-483C-B4B2-0A4DD3A8915E}"/>
                </a:ext>
              </a:extLst>
            </p:cNvPr>
            <p:cNvSpPr/>
            <p:nvPr userDrawn="1"/>
          </p:nvSpPr>
          <p:spPr>
            <a:xfrm>
              <a:off x="10998829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193CFB43-8838-4F8C-8ECD-EE2A906CE515}"/>
                </a:ext>
              </a:extLst>
            </p:cNvPr>
            <p:cNvSpPr/>
            <p:nvPr userDrawn="1"/>
          </p:nvSpPr>
          <p:spPr>
            <a:xfrm>
              <a:off x="11401036" y="5808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589940F-9F3B-4C59-9E6A-BA8FC4675A8C}"/>
                </a:ext>
              </a:extLst>
            </p:cNvPr>
            <p:cNvSpPr/>
            <p:nvPr userDrawn="1"/>
          </p:nvSpPr>
          <p:spPr>
            <a:xfrm rot="19800000">
              <a:off x="7690813" y="673466"/>
              <a:ext cx="595378" cy="604981"/>
            </a:xfrm>
            <a:custGeom>
              <a:avLst/>
              <a:gdLst>
                <a:gd name="connsiteX0" fmla="*/ 222744 w 435651"/>
                <a:gd name="connsiteY0" fmla="*/ 441468 h 442678"/>
                <a:gd name="connsiteX1" fmla="*/ 23188 w 435651"/>
                <a:gd name="connsiteY1" fmla="*/ 442171 h 442678"/>
                <a:gd name="connsiteX2" fmla="*/ 1405 w 435651"/>
                <a:gd name="connsiteY2" fmla="*/ 419686 h 442678"/>
                <a:gd name="connsiteX3" fmla="*/ 1405 w 435651"/>
                <a:gd name="connsiteY3" fmla="*/ 302341 h 442678"/>
                <a:gd name="connsiteX4" fmla="*/ 17567 w 435651"/>
                <a:gd name="connsiteY4" fmla="*/ 263694 h 442678"/>
                <a:gd name="connsiteX5" fmla="*/ 60429 w 435651"/>
                <a:gd name="connsiteY5" fmla="*/ 265802 h 442678"/>
                <a:gd name="connsiteX6" fmla="*/ 103994 w 435651"/>
                <a:gd name="connsiteY6" fmla="*/ 290395 h 442678"/>
                <a:gd name="connsiteX7" fmla="*/ 146857 w 435651"/>
                <a:gd name="connsiteY7" fmla="*/ 241912 h 442678"/>
                <a:gd name="connsiteX8" fmla="*/ 129993 w 435651"/>
                <a:gd name="connsiteY8" fmla="*/ 170942 h 442678"/>
                <a:gd name="connsiteX9" fmla="*/ 63942 w 435651"/>
                <a:gd name="connsiteY9" fmla="*/ 173051 h 442678"/>
                <a:gd name="connsiteX10" fmla="*/ 33728 w 435651"/>
                <a:gd name="connsiteY10" fmla="*/ 190617 h 442678"/>
                <a:gd name="connsiteX11" fmla="*/ 1405 w 435651"/>
                <a:gd name="connsiteY11" fmla="*/ 153376 h 442678"/>
                <a:gd name="connsiteX12" fmla="*/ 0 w 435651"/>
                <a:gd name="connsiteY12" fmla="*/ 10735 h 442678"/>
                <a:gd name="connsiteX13" fmla="*/ 14053 w 435651"/>
                <a:gd name="connsiteY13" fmla="*/ 195 h 442678"/>
                <a:gd name="connsiteX14" fmla="*/ 142641 w 435651"/>
                <a:gd name="connsiteY14" fmla="*/ 195 h 442678"/>
                <a:gd name="connsiteX15" fmla="*/ 179882 w 435651"/>
                <a:gd name="connsiteY15" fmla="*/ 19870 h 442678"/>
                <a:gd name="connsiteX16" fmla="*/ 176369 w 435651"/>
                <a:gd name="connsiteY16" fmla="*/ 61327 h 442678"/>
                <a:gd name="connsiteX17" fmla="*/ 151775 w 435651"/>
                <a:gd name="connsiteY17" fmla="*/ 104892 h 442678"/>
                <a:gd name="connsiteX18" fmla="*/ 205881 w 435651"/>
                <a:gd name="connsiteY18" fmla="*/ 148457 h 442678"/>
                <a:gd name="connsiteX19" fmla="*/ 275444 w 435651"/>
                <a:gd name="connsiteY19" fmla="*/ 127377 h 442678"/>
                <a:gd name="connsiteX20" fmla="*/ 271228 w 435651"/>
                <a:gd name="connsiteY20" fmla="*/ 66948 h 442678"/>
                <a:gd name="connsiteX21" fmla="*/ 252256 w 435651"/>
                <a:gd name="connsiteY21" fmla="*/ 32518 h 442678"/>
                <a:gd name="connsiteX22" fmla="*/ 293011 w 435651"/>
                <a:gd name="connsiteY22" fmla="*/ 898 h 442678"/>
                <a:gd name="connsiteX23" fmla="*/ 427220 w 435651"/>
                <a:gd name="connsiteY23" fmla="*/ 195 h 442678"/>
                <a:gd name="connsiteX24" fmla="*/ 440570 w 435651"/>
                <a:gd name="connsiteY24" fmla="*/ 15654 h 442678"/>
                <a:gd name="connsiteX25" fmla="*/ 440570 w 435651"/>
                <a:gd name="connsiteY25" fmla="*/ 144241 h 442678"/>
                <a:gd name="connsiteX26" fmla="*/ 410356 w 435651"/>
                <a:gd name="connsiteY26" fmla="*/ 189212 h 442678"/>
                <a:gd name="connsiteX27" fmla="*/ 373817 w 435651"/>
                <a:gd name="connsiteY27" fmla="*/ 169537 h 442678"/>
                <a:gd name="connsiteX28" fmla="*/ 317604 w 435651"/>
                <a:gd name="connsiteY28" fmla="*/ 164619 h 442678"/>
                <a:gd name="connsiteX29" fmla="*/ 314793 w 435651"/>
                <a:gd name="connsiteY29" fmla="*/ 277747 h 442678"/>
                <a:gd name="connsiteX30" fmla="*/ 375223 w 435651"/>
                <a:gd name="connsiteY30" fmla="*/ 273531 h 442678"/>
                <a:gd name="connsiteX31" fmla="*/ 406842 w 435651"/>
                <a:gd name="connsiteY31" fmla="*/ 253857 h 442678"/>
                <a:gd name="connsiteX32" fmla="*/ 440570 w 435651"/>
                <a:gd name="connsiteY32" fmla="*/ 296017 h 442678"/>
                <a:gd name="connsiteX33" fmla="*/ 441273 w 435651"/>
                <a:gd name="connsiteY33" fmla="*/ 430226 h 442678"/>
                <a:gd name="connsiteX34" fmla="*/ 420896 w 435651"/>
                <a:gd name="connsiteY34" fmla="*/ 442873 h 442678"/>
                <a:gd name="connsiteX35" fmla="*/ 222744 w 435651"/>
                <a:gd name="connsiteY35" fmla="*/ 441468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35651" h="442678">
                  <a:moveTo>
                    <a:pt x="222744" y="441468"/>
                  </a:moveTo>
                  <a:cubicBezTo>
                    <a:pt x="155991" y="441468"/>
                    <a:pt x="89238" y="440766"/>
                    <a:pt x="23188" y="442171"/>
                  </a:cubicBezTo>
                  <a:cubicBezTo>
                    <a:pt x="4919" y="442171"/>
                    <a:pt x="703" y="436550"/>
                    <a:pt x="1405" y="419686"/>
                  </a:cubicBezTo>
                  <a:cubicBezTo>
                    <a:pt x="2811" y="380336"/>
                    <a:pt x="2108" y="340987"/>
                    <a:pt x="1405" y="302341"/>
                  </a:cubicBezTo>
                  <a:cubicBezTo>
                    <a:pt x="1405" y="286180"/>
                    <a:pt x="6324" y="274234"/>
                    <a:pt x="17567" y="263694"/>
                  </a:cubicBezTo>
                  <a:cubicBezTo>
                    <a:pt x="32323" y="250344"/>
                    <a:pt x="46376" y="246128"/>
                    <a:pt x="60429" y="265802"/>
                  </a:cubicBezTo>
                  <a:cubicBezTo>
                    <a:pt x="70969" y="279855"/>
                    <a:pt x="81509" y="297422"/>
                    <a:pt x="103994" y="290395"/>
                  </a:cubicBezTo>
                  <a:cubicBezTo>
                    <a:pt x="127182" y="282666"/>
                    <a:pt x="142641" y="266505"/>
                    <a:pt x="146857" y="241912"/>
                  </a:cubicBezTo>
                  <a:cubicBezTo>
                    <a:pt x="151775" y="215913"/>
                    <a:pt x="149667" y="190617"/>
                    <a:pt x="129993" y="170942"/>
                  </a:cubicBezTo>
                  <a:cubicBezTo>
                    <a:pt x="105400" y="145647"/>
                    <a:pt x="87130" y="146349"/>
                    <a:pt x="63942" y="173051"/>
                  </a:cubicBezTo>
                  <a:cubicBezTo>
                    <a:pt x="56213" y="182185"/>
                    <a:pt x="49889" y="196941"/>
                    <a:pt x="33728" y="190617"/>
                  </a:cubicBezTo>
                  <a:cubicBezTo>
                    <a:pt x="16864" y="184293"/>
                    <a:pt x="2108" y="172348"/>
                    <a:pt x="1405" y="153376"/>
                  </a:cubicBezTo>
                  <a:cubicBezTo>
                    <a:pt x="0" y="106298"/>
                    <a:pt x="703" y="58516"/>
                    <a:pt x="0" y="10735"/>
                  </a:cubicBezTo>
                  <a:cubicBezTo>
                    <a:pt x="0" y="195"/>
                    <a:pt x="6324" y="-508"/>
                    <a:pt x="14053" y="195"/>
                  </a:cubicBezTo>
                  <a:cubicBezTo>
                    <a:pt x="56916" y="195"/>
                    <a:pt x="99778" y="195"/>
                    <a:pt x="142641" y="195"/>
                  </a:cubicBezTo>
                  <a:cubicBezTo>
                    <a:pt x="158802" y="195"/>
                    <a:pt x="170045" y="7925"/>
                    <a:pt x="179882" y="19870"/>
                  </a:cubicBezTo>
                  <a:cubicBezTo>
                    <a:pt x="192530" y="34626"/>
                    <a:pt x="193935" y="47976"/>
                    <a:pt x="176369" y="61327"/>
                  </a:cubicBezTo>
                  <a:cubicBezTo>
                    <a:pt x="162315" y="71867"/>
                    <a:pt x="144046" y="83109"/>
                    <a:pt x="151775" y="104892"/>
                  </a:cubicBezTo>
                  <a:cubicBezTo>
                    <a:pt x="160910" y="129485"/>
                    <a:pt x="177071" y="146349"/>
                    <a:pt x="205881" y="148457"/>
                  </a:cubicBezTo>
                  <a:cubicBezTo>
                    <a:pt x="231879" y="150565"/>
                    <a:pt x="256472" y="149863"/>
                    <a:pt x="275444" y="127377"/>
                  </a:cubicBezTo>
                  <a:cubicBezTo>
                    <a:pt x="296524" y="102784"/>
                    <a:pt x="295822" y="88028"/>
                    <a:pt x="271228" y="66948"/>
                  </a:cubicBezTo>
                  <a:cubicBezTo>
                    <a:pt x="260688" y="57814"/>
                    <a:pt x="243824" y="51490"/>
                    <a:pt x="252256" y="32518"/>
                  </a:cubicBezTo>
                  <a:cubicBezTo>
                    <a:pt x="259986" y="14951"/>
                    <a:pt x="273336" y="1601"/>
                    <a:pt x="293011" y="898"/>
                  </a:cubicBezTo>
                  <a:cubicBezTo>
                    <a:pt x="337981" y="-508"/>
                    <a:pt x="382249" y="898"/>
                    <a:pt x="427220" y="195"/>
                  </a:cubicBezTo>
                  <a:cubicBezTo>
                    <a:pt x="439165" y="195"/>
                    <a:pt x="440570" y="6519"/>
                    <a:pt x="440570" y="15654"/>
                  </a:cubicBezTo>
                  <a:cubicBezTo>
                    <a:pt x="440570" y="58516"/>
                    <a:pt x="440570" y="101379"/>
                    <a:pt x="440570" y="144241"/>
                  </a:cubicBezTo>
                  <a:cubicBezTo>
                    <a:pt x="440570" y="166024"/>
                    <a:pt x="428625" y="180780"/>
                    <a:pt x="410356" y="189212"/>
                  </a:cubicBezTo>
                  <a:cubicBezTo>
                    <a:pt x="390681" y="198347"/>
                    <a:pt x="383655" y="180077"/>
                    <a:pt x="373817" y="169537"/>
                  </a:cubicBezTo>
                  <a:cubicBezTo>
                    <a:pt x="354143" y="147755"/>
                    <a:pt x="340089" y="146349"/>
                    <a:pt x="317604" y="164619"/>
                  </a:cubicBezTo>
                  <a:cubicBezTo>
                    <a:pt x="283876" y="192022"/>
                    <a:pt x="282471" y="249641"/>
                    <a:pt x="314793" y="277747"/>
                  </a:cubicBezTo>
                  <a:cubicBezTo>
                    <a:pt x="338684" y="298125"/>
                    <a:pt x="353440" y="296719"/>
                    <a:pt x="375223" y="273531"/>
                  </a:cubicBezTo>
                  <a:cubicBezTo>
                    <a:pt x="383655" y="264397"/>
                    <a:pt x="388573" y="246830"/>
                    <a:pt x="406842" y="253857"/>
                  </a:cubicBezTo>
                  <a:cubicBezTo>
                    <a:pt x="425814" y="260884"/>
                    <a:pt x="439868" y="274234"/>
                    <a:pt x="440570" y="296017"/>
                  </a:cubicBezTo>
                  <a:cubicBezTo>
                    <a:pt x="441273" y="340987"/>
                    <a:pt x="440570" y="385255"/>
                    <a:pt x="441273" y="430226"/>
                  </a:cubicBezTo>
                  <a:cubicBezTo>
                    <a:pt x="441273" y="448495"/>
                    <a:pt x="429328" y="442171"/>
                    <a:pt x="420896" y="442873"/>
                  </a:cubicBezTo>
                  <a:cubicBezTo>
                    <a:pt x="356251" y="441468"/>
                    <a:pt x="289498" y="441468"/>
                    <a:pt x="222744" y="44146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187D4C6B-100B-4A5A-B573-56C9FED1AE1E}"/>
                </a:ext>
              </a:extLst>
            </p:cNvPr>
            <p:cNvSpPr/>
            <p:nvPr userDrawn="1"/>
          </p:nvSpPr>
          <p:spPr>
            <a:xfrm rot="10800000">
              <a:off x="9581096" y="-9527"/>
              <a:ext cx="1030193" cy="618117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A8DAB490-F49C-4C22-A010-A22047CDDC51}"/>
                </a:ext>
              </a:extLst>
            </p:cNvPr>
            <p:cNvSpPr/>
            <p:nvPr userDrawn="1"/>
          </p:nvSpPr>
          <p:spPr>
            <a:xfrm rot="20646057">
              <a:off x="8156275" y="77241"/>
              <a:ext cx="835945" cy="626959"/>
            </a:xfrm>
            <a:custGeom>
              <a:avLst/>
              <a:gdLst>
                <a:gd name="connsiteX0" fmla="*/ 371948 w 590237"/>
                <a:gd name="connsiteY0" fmla="*/ 1405 h 442678"/>
                <a:gd name="connsiteX1" fmla="*/ 569397 w 590237"/>
                <a:gd name="connsiteY1" fmla="*/ 1405 h 442678"/>
                <a:gd name="connsiteX2" fmla="*/ 592584 w 590237"/>
                <a:gd name="connsiteY2" fmla="*/ 23188 h 442678"/>
                <a:gd name="connsiteX3" fmla="*/ 592584 w 590237"/>
                <a:gd name="connsiteY3" fmla="*/ 140533 h 442678"/>
                <a:gd name="connsiteX4" fmla="*/ 575018 w 590237"/>
                <a:gd name="connsiteY4" fmla="*/ 181287 h 442678"/>
                <a:gd name="connsiteX5" fmla="*/ 531453 w 590237"/>
                <a:gd name="connsiteY5" fmla="*/ 178477 h 442678"/>
                <a:gd name="connsiteX6" fmla="*/ 447836 w 590237"/>
                <a:gd name="connsiteY6" fmla="*/ 194638 h 442678"/>
                <a:gd name="connsiteX7" fmla="*/ 467510 w 590237"/>
                <a:gd name="connsiteY7" fmla="*/ 279660 h 442678"/>
                <a:gd name="connsiteX8" fmla="*/ 526534 w 590237"/>
                <a:gd name="connsiteY8" fmla="*/ 275444 h 442678"/>
                <a:gd name="connsiteX9" fmla="*/ 560262 w 590237"/>
                <a:gd name="connsiteY9" fmla="*/ 255067 h 442678"/>
                <a:gd name="connsiteX10" fmla="*/ 592584 w 590237"/>
                <a:gd name="connsiteY10" fmla="*/ 301443 h 442678"/>
                <a:gd name="connsiteX11" fmla="*/ 593287 w 590237"/>
                <a:gd name="connsiteY11" fmla="*/ 427220 h 442678"/>
                <a:gd name="connsiteX12" fmla="*/ 574315 w 590237"/>
                <a:gd name="connsiteY12" fmla="*/ 444786 h 442678"/>
                <a:gd name="connsiteX13" fmla="*/ 451349 w 590237"/>
                <a:gd name="connsiteY13" fmla="*/ 444786 h 442678"/>
                <a:gd name="connsiteX14" fmla="*/ 409892 w 590237"/>
                <a:gd name="connsiteY14" fmla="*/ 422301 h 442678"/>
                <a:gd name="connsiteX15" fmla="*/ 414108 w 590237"/>
                <a:gd name="connsiteY15" fmla="*/ 385060 h 442678"/>
                <a:gd name="connsiteX16" fmla="*/ 438701 w 590237"/>
                <a:gd name="connsiteY16" fmla="*/ 335873 h 442678"/>
                <a:gd name="connsiteX17" fmla="*/ 378975 w 590237"/>
                <a:gd name="connsiteY17" fmla="*/ 295821 h 442678"/>
                <a:gd name="connsiteX18" fmla="*/ 315032 w 590237"/>
                <a:gd name="connsiteY18" fmla="*/ 319010 h 442678"/>
                <a:gd name="connsiteX19" fmla="*/ 319248 w 590237"/>
                <a:gd name="connsiteY19" fmla="*/ 377331 h 442678"/>
                <a:gd name="connsiteX20" fmla="*/ 338923 w 590237"/>
                <a:gd name="connsiteY20" fmla="*/ 411761 h 442678"/>
                <a:gd name="connsiteX21" fmla="*/ 292547 w 590237"/>
                <a:gd name="connsiteY21" fmla="*/ 444084 h 442678"/>
                <a:gd name="connsiteX22" fmla="*/ 169581 w 590237"/>
                <a:gd name="connsiteY22" fmla="*/ 444786 h 442678"/>
                <a:gd name="connsiteX23" fmla="*/ 149203 w 590237"/>
                <a:gd name="connsiteY23" fmla="*/ 422301 h 442678"/>
                <a:gd name="connsiteX24" fmla="*/ 149203 w 590237"/>
                <a:gd name="connsiteY24" fmla="*/ 307064 h 442678"/>
                <a:gd name="connsiteX25" fmla="*/ 143582 w 590237"/>
                <a:gd name="connsiteY25" fmla="*/ 281066 h 442678"/>
                <a:gd name="connsiteX26" fmla="*/ 107746 w 590237"/>
                <a:gd name="connsiteY26" fmla="*/ 278958 h 442678"/>
                <a:gd name="connsiteX27" fmla="*/ 19913 w 590237"/>
                <a:gd name="connsiteY27" fmla="*/ 278958 h 442678"/>
                <a:gd name="connsiteX28" fmla="*/ 33966 w 590237"/>
                <a:gd name="connsiteY28" fmla="*/ 152478 h 442678"/>
                <a:gd name="connsiteX29" fmla="*/ 103530 w 590237"/>
                <a:gd name="connsiteY29" fmla="*/ 158802 h 442678"/>
                <a:gd name="connsiteX30" fmla="*/ 129529 w 590237"/>
                <a:gd name="connsiteY30" fmla="*/ 175666 h 442678"/>
                <a:gd name="connsiteX31" fmla="*/ 149203 w 590237"/>
                <a:gd name="connsiteY31" fmla="*/ 139830 h 442678"/>
                <a:gd name="connsiteX32" fmla="*/ 148501 w 590237"/>
                <a:gd name="connsiteY32" fmla="*/ 24593 h 442678"/>
                <a:gd name="connsiteX33" fmla="*/ 172391 w 590237"/>
                <a:gd name="connsiteY33" fmla="*/ 0 h 442678"/>
                <a:gd name="connsiteX34" fmla="*/ 371948 w 590237"/>
                <a:gd name="connsiteY34" fmla="*/ 140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442678">
                  <a:moveTo>
                    <a:pt x="371948" y="1405"/>
                  </a:moveTo>
                  <a:cubicBezTo>
                    <a:pt x="437998" y="1405"/>
                    <a:pt x="503346" y="2108"/>
                    <a:pt x="569397" y="1405"/>
                  </a:cubicBezTo>
                  <a:cubicBezTo>
                    <a:pt x="585558" y="1405"/>
                    <a:pt x="593990" y="3513"/>
                    <a:pt x="592584" y="23188"/>
                  </a:cubicBezTo>
                  <a:cubicBezTo>
                    <a:pt x="591179" y="62537"/>
                    <a:pt x="591882" y="101886"/>
                    <a:pt x="592584" y="140533"/>
                  </a:cubicBezTo>
                  <a:cubicBezTo>
                    <a:pt x="592584" y="157397"/>
                    <a:pt x="586963" y="170747"/>
                    <a:pt x="575018" y="181287"/>
                  </a:cubicBezTo>
                  <a:cubicBezTo>
                    <a:pt x="559559" y="195340"/>
                    <a:pt x="546208" y="196043"/>
                    <a:pt x="531453" y="178477"/>
                  </a:cubicBezTo>
                  <a:cubicBezTo>
                    <a:pt x="501238" y="141938"/>
                    <a:pt x="463997" y="150370"/>
                    <a:pt x="447836" y="194638"/>
                  </a:cubicBezTo>
                  <a:cubicBezTo>
                    <a:pt x="436593" y="226258"/>
                    <a:pt x="444322" y="259283"/>
                    <a:pt x="467510" y="279660"/>
                  </a:cubicBezTo>
                  <a:cubicBezTo>
                    <a:pt x="489995" y="298632"/>
                    <a:pt x="506157" y="297227"/>
                    <a:pt x="526534" y="275444"/>
                  </a:cubicBezTo>
                  <a:cubicBezTo>
                    <a:pt x="535669" y="265607"/>
                    <a:pt x="541290" y="246635"/>
                    <a:pt x="560262" y="255067"/>
                  </a:cubicBezTo>
                  <a:cubicBezTo>
                    <a:pt x="579936" y="263499"/>
                    <a:pt x="592584" y="278255"/>
                    <a:pt x="592584" y="301443"/>
                  </a:cubicBezTo>
                  <a:cubicBezTo>
                    <a:pt x="592584" y="343603"/>
                    <a:pt x="591882" y="385763"/>
                    <a:pt x="593287" y="427220"/>
                  </a:cubicBezTo>
                  <a:cubicBezTo>
                    <a:pt x="593990" y="442678"/>
                    <a:pt x="587666" y="444786"/>
                    <a:pt x="574315" y="444786"/>
                  </a:cubicBezTo>
                  <a:cubicBezTo>
                    <a:pt x="533561" y="444084"/>
                    <a:pt x="492103" y="444084"/>
                    <a:pt x="451349" y="444786"/>
                  </a:cubicBezTo>
                  <a:cubicBezTo>
                    <a:pt x="433080" y="444786"/>
                    <a:pt x="420432" y="436354"/>
                    <a:pt x="409892" y="422301"/>
                  </a:cubicBezTo>
                  <a:cubicBezTo>
                    <a:pt x="399352" y="408248"/>
                    <a:pt x="399352" y="396303"/>
                    <a:pt x="414108" y="385060"/>
                  </a:cubicBezTo>
                  <a:cubicBezTo>
                    <a:pt x="430269" y="373114"/>
                    <a:pt x="449241" y="360467"/>
                    <a:pt x="438701" y="335873"/>
                  </a:cubicBezTo>
                  <a:cubicBezTo>
                    <a:pt x="427458" y="311280"/>
                    <a:pt x="408486" y="295821"/>
                    <a:pt x="378975" y="295821"/>
                  </a:cubicBezTo>
                  <a:cubicBezTo>
                    <a:pt x="354381" y="295821"/>
                    <a:pt x="331896" y="297930"/>
                    <a:pt x="315032" y="319010"/>
                  </a:cubicBezTo>
                  <a:cubicBezTo>
                    <a:pt x="296060" y="342197"/>
                    <a:pt x="297465" y="356953"/>
                    <a:pt x="319248" y="377331"/>
                  </a:cubicBezTo>
                  <a:cubicBezTo>
                    <a:pt x="329085" y="386465"/>
                    <a:pt x="347355" y="393492"/>
                    <a:pt x="338923" y="411761"/>
                  </a:cubicBezTo>
                  <a:cubicBezTo>
                    <a:pt x="330491" y="430733"/>
                    <a:pt x="315735" y="444084"/>
                    <a:pt x="292547" y="444084"/>
                  </a:cubicBezTo>
                  <a:cubicBezTo>
                    <a:pt x="251792" y="444084"/>
                    <a:pt x="210335" y="442678"/>
                    <a:pt x="169581" y="444786"/>
                  </a:cubicBezTo>
                  <a:cubicBezTo>
                    <a:pt x="151311" y="445489"/>
                    <a:pt x="149203" y="437760"/>
                    <a:pt x="149203" y="422301"/>
                  </a:cubicBezTo>
                  <a:cubicBezTo>
                    <a:pt x="149906" y="383654"/>
                    <a:pt x="149906" y="345711"/>
                    <a:pt x="149203" y="307064"/>
                  </a:cubicBezTo>
                  <a:cubicBezTo>
                    <a:pt x="149203" y="297930"/>
                    <a:pt x="149906" y="288795"/>
                    <a:pt x="143582" y="281066"/>
                  </a:cubicBezTo>
                  <a:cubicBezTo>
                    <a:pt x="132339" y="267715"/>
                    <a:pt x="123205" y="259986"/>
                    <a:pt x="107746" y="278958"/>
                  </a:cubicBezTo>
                  <a:cubicBezTo>
                    <a:pt x="78234" y="315496"/>
                    <a:pt x="50830" y="314091"/>
                    <a:pt x="19913" y="278958"/>
                  </a:cubicBezTo>
                  <a:cubicBezTo>
                    <a:pt x="-11707" y="243122"/>
                    <a:pt x="-4680" y="181287"/>
                    <a:pt x="33966" y="152478"/>
                  </a:cubicBezTo>
                  <a:cubicBezTo>
                    <a:pt x="60668" y="132804"/>
                    <a:pt x="80342" y="134912"/>
                    <a:pt x="103530" y="158802"/>
                  </a:cubicBezTo>
                  <a:cubicBezTo>
                    <a:pt x="110557" y="165829"/>
                    <a:pt x="112665" y="184098"/>
                    <a:pt x="129529" y="175666"/>
                  </a:cubicBezTo>
                  <a:cubicBezTo>
                    <a:pt x="143582" y="168639"/>
                    <a:pt x="149203" y="155991"/>
                    <a:pt x="149203" y="139830"/>
                  </a:cubicBezTo>
                  <a:cubicBezTo>
                    <a:pt x="148501" y="101184"/>
                    <a:pt x="149906" y="63240"/>
                    <a:pt x="148501" y="24593"/>
                  </a:cubicBezTo>
                  <a:cubicBezTo>
                    <a:pt x="147798" y="5621"/>
                    <a:pt x="152717" y="0"/>
                    <a:pt x="172391" y="0"/>
                  </a:cubicBezTo>
                  <a:cubicBezTo>
                    <a:pt x="238442" y="2108"/>
                    <a:pt x="305195" y="1405"/>
                    <a:pt x="371948" y="14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134DB8C-B439-4F52-841D-8E5CEF454B05}"/>
                </a:ext>
              </a:extLst>
            </p:cNvPr>
            <p:cNvSpPr/>
            <p:nvPr userDrawn="1"/>
          </p:nvSpPr>
          <p:spPr>
            <a:xfrm>
              <a:off x="9787090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8543" y="254632"/>
            <a:ext cx="7864001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8" name="Group 21">
            <a:extLst>
              <a:ext uri="{FF2B5EF4-FFF2-40B4-BE49-F238E27FC236}">
                <a16:creationId xmlns:a16="http://schemas.microsoft.com/office/drawing/2014/main" xmlns="" id="{4B95BECF-7CC4-4FB0-BED3-6B29D2B4F72F}"/>
              </a:ext>
            </a:extLst>
          </p:cNvPr>
          <p:cNvGrpSpPr/>
          <p:nvPr userDrawn="1"/>
        </p:nvGrpSpPr>
        <p:grpSpPr>
          <a:xfrm flipH="1">
            <a:off x="0" y="0"/>
            <a:ext cx="906580" cy="893075"/>
            <a:chOff x="11145152" y="142875"/>
            <a:chExt cx="1208773" cy="119076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381851A4-0BBD-4C17-B403-090D09858555}"/>
                </a:ext>
              </a:extLst>
            </p:cNvPr>
            <p:cNvSpPr/>
            <p:nvPr userDrawn="1"/>
          </p:nvSpPr>
          <p:spPr>
            <a:xfrm>
              <a:off x="11753557" y="14287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287AC781-B687-42A8-A4AA-0C2F0CC1F5DE}"/>
                </a:ext>
              </a:extLst>
            </p:cNvPr>
            <p:cNvSpPr/>
            <p:nvPr userDrawn="1"/>
          </p:nvSpPr>
          <p:spPr>
            <a:xfrm>
              <a:off x="11145152" y="14287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2106BFAA-9E7D-48B3-BB8F-6A96B10AFCB5}"/>
                </a:ext>
              </a:extLst>
            </p:cNvPr>
            <p:cNvSpPr/>
            <p:nvPr userDrawn="1"/>
          </p:nvSpPr>
          <p:spPr>
            <a:xfrm>
              <a:off x="11553436" y="7332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12160" y="0"/>
            <a:ext cx="313184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131840" y="0"/>
            <a:ext cx="288032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322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63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9814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9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19671" cy="5143500"/>
          </a:xfrm>
          <a:prstGeom prst="rect">
            <a:avLst/>
          </a:prstGeom>
          <a:gradFill>
            <a:gsLst>
              <a:gs pos="42000">
                <a:srgbClr val="F6F6F6">
                  <a:lumMod val="97000"/>
                </a:srgbClr>
              </a:gs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84000" y="25735"/>
            <a:ext cx="7560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0" y="3332174"/>
            <a:ext cx="108745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 userDrawn="1"/>
        </p:nvCxnSpPr>
        <p:spPr>
          <a:xfrm>
            <a:off x="711746" y="4952174"/>
            <a:ext cx="8432254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14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76326" y="1262118"/>
            <a:ext cx="1584176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9108504" cy="82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179884" y="1352118"/>
            <a:ext cx="144016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23433" y="1437715"/>
            <a:ext cx="1296144" cy="161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516784" y="1352118"/>
            <a:ext cx="144016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113226" y="1442119"/>
            <a:ext cx="1296144" cy="161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2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67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000" y="179550"/>
            <a:ext cx="8784000" cy="478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844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20000" y="442505"/>
            <a:ext cx="7704000" cy="42813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230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1635646"/>
            <a:ext cx="4217146" cy="2310733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7764" y="1731146"/>
            <a:ext cx="2952328" cy="19057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2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55776" y="1263998"/>
            <a:ext cx="2772000" cy="34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33752" y="1263998"/>
            <a:ext cx="1835776" cy="17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33752" y="2991806"/>
            <a:ext cx="1835776" cy="17281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3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1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35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4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13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0" r:id="rId4"/>
    <p:sldLayoutId id="2147483674" r:id="rId5"/>
    <p:sldLayoutId id="2147483673" r:id="rId6"/>
    <p:sldLayoutId id="2147483672" r:id="rId7"/>
    <p:sldLayoutId id="2147483675" r:id="rId8"/>
    <p:sldLayoutId id="2147483677" r:id="rId9"/>
    <p:sldLayoutId id="2147483676" r:id="rId10"/>
    <p:sldLayoutId id="2147483682" r:id="rId11"/>
    <p:sldLayoutId id="2147483689" r:id="rId12"/>
    <p:sldLayoutId id="2147483690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78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3" r:id="rId2"/>
    <p:sldLayoutId id="2147483685" r:id="rId3"/>
    <p:sldLayoutId id="2147483686" r:id="rId4"/>
    <p:sldLayoutId id="2147483687" r:id="rId5"/>
    <p:sldLayoutId id="214748368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9419" y="1923678"/>
            <a:ext cx="6286544" cy="1257237"/>
          </a:xfrm>
        </p:spPr>
        <p:txBody>
          <a:bodyPr/>
          <a:lstStyle/>
          <a:p>
            <a:r>
              <a:rPr lang="en-GB" sz="2200" dirty="0" err="1" smtClean="0"/>
              <a:t>Zastupljenost</a:t>
            </a:r>
            <a:r>
              <a:rPr lang="en-GB" sz="2200" dirty="0" smtClean="0"/>
              <a:t> </a:t>
            </a:r>
            <a:r>
              <a:rPr lang="en-GB" sz="2200" dirty="0" err="1" smtClean="0"/>
              <a:t>žena</a:t>
            </a:r>
            <a:r>
              <a:rPr lang="en-GB" sz="2200" dirty="0" smtClean="0"/>
              <a:t> </a:t>
            </a:r>
            <a:r>
              <a:rPr lang="en-GB" sz="2200" dirty="0" err="1" smtClean="0"/>
              <a:t>na</a:t>
            </a:r>
            <a:r>
              <a:rPr lang="en-GB" sz="2200" dirty="0" smtClean="0"/>
              <a:t> </a:t>
            </a:r>
            <a:r>
              <a:rPr lang="en-GB" sz="2200" dirty="0" err="1" smtClean="0"/>
              <a:t>značajnim</a:t>
            </a:r>
            <a:r>
              <a:rPr lang="en-GB" sz="2200" dirty="0" smtClean="0"/>
              <a:t> </a:t>
            </a:r>
            <a:r>
              <a:rPr lang="en-GB" sz="2200" dirty="0" err="1" smtClean="0"/>
              <a:t>društvenim</a:t>
            </a:r>
            <a:r>
              <a:rPr lang="en-GB" sz="2200" dirty="0" smtClean="0"/>
              <a:t> </a:t>
            </a:r>
            <a:r>
              <a:rPr lang="en-GB" sz="2200" dirty="0" err="1" smtClean="0"/>
              <a:t>položajima</a:t>
            </a:r>
            <a:r>
              <a:rPr lang="en-GB" sz="2200" dirty="0" smtClean="0"/>
              <a:t> u </a:t>
            </a:r>
            <a:r>
              <a:rPr lang="en-GB" sz="2200" dirty="0" err="1" smtClean="0"/>
              <a:t>Srbiji</a:t>
            </a:r>
            <a:r>
              <a:rPr lang="sr-Latn-RS" sz="2200" dirty="0" smtClean="0"/>
              <a:t/>
            </a:r>
            <a:br>
              <a:rPr lang="sr-Latn-R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400" dirty="0" err="1" smtClean="0"/>
              <a:t>Metodologija</a:t>
            </a:r>
            <a:r>
              <a:rPr lang="en-US" sz="1400" dirty="0" smtClean="0"/>
              <a:t> </a:t>
            </a:r>
            <a:r>
              <a:rPr lang="en-US" sz="1400" dirty="0" err="1" smtClean="0"/>
              <a:t>politikolo</a:t>
            </a:r>
            <a:r>
              <a:rPr lang="sr-Latn-RS" sz="1400" dirty="0" smtClean="0"/>
              <a:t>ških istraživanja sa statistikom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251520" y="467746"/>
            <a:ext cx="2767808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412210"/>
            <a:ext cx="2767808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pic>
        <p:nvPicPr>
          <p:cNvPr id="20" name="Picture Placeholder 19" descr="144981200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1406" y="285734"/>
            <a:ext cx="8382027" cy="4714890"/>
          </a:xfrm>
        </p:spPr>
      </p:pic>
      <p:sp>
        <p:nvSpPr>
          <p:cNvPr id="17" name="Rectangle 16"/>
          <p:cNvSpPr/>
          <p:nvPr/>
        </p:nvSpPr>
        <p:spPr>
          <a:xfrm>
            <a:off x="5572132" y="0"/>
            <a:ext cx="3571868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 dirty="0">
              <a:solidFill>
                <a:schemeClr val="bg2"/>
              </a:solidFill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684321862"/>
              </p:ext>
            </p:extLst>
          </p:nvPr>
        </p:nvGraphicFramePr>
        <p:xfrm>
          <a:off x="5572116" y="1285866"/>
          <a:ext cx="3571884" cy="3071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822149" y="467746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 smtClean="0"/>
              <a:t>U celini muškarci su bolji političari od žena?</a:t>
            </a:r>
          </a:p>
          <a:p>
            <a:r>
              <a:rPr lang="sr-Latn-RS" sz="1600" b="1" dirty="0" smtClean="0"/>
              <a:t>Stavovi žena su:</a:t>
            </a:r>
            <a:endParaRPr lang="sr-Latn-CS" sz="1600" b="1" dirty="0"/>
          </a:p>
        </p:txBody>
      </p:sp>
      <p:pic>
        <p:nvPicPr>
          <p:cNvPr id="8" name="Picture 7" descr="pngflow.com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858280" y="4643452"/>
            <a:ext cx="185776" cy="3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9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291830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모바일 이미지 </a:t>
            </a:r>
            <a:endParaRPr lang="ko-KR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err="1" smtClean="0">
                <a:solidFill>
                  <a:schemeClr val="accent1"/>
                </a:solidFill>
              </a:rPr>
              <a:t>Da</a:t>
            </a:r>
            <a:r>
              <a:rPr lang="sr-Latn-RS" altLang="ko-KR" sz="2400" dirty="0" smtClean="0">
                <a:solidFill>
                  <a:schemeClr val="accent1"/>
                </a:solidFill>
              </a:rPr>
              <a:t> li biste glasali za ženu na izborima za predsednika?</a:t>
            </a:r>
            <a:endParaRPr lang="ko-KR" alt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40" y="1643056"/>
            <a:ext cx="93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800" b="1" dirty="0" smtClean="0">
                <a:solidFill>
                  <a:schemeClr val="accent1"/>
                </a:solidFill>
                <a:cs typeface="Arial" pitchFamily="34" charset="0"/>
              </a:rPr>
              <a:t>94</a:t>
            </a:r>
            <a:r>
              <a:rPr lang="en-US" altLang="ko-KR" sz="2000" b="1" dirty="0" smtClean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3702" y="3071816"/>
            <a:ext cx="93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5074" y="2214560"/>
            <a:ext cx="277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Ispitanika reklo je “Da”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15074" y="3571882"/>
            <a:ext cx="277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Ispitanika reklo je “Ne”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3" name="Picture Placeholder 22" descr="women-in-nonprofit-leadership-is-there-a-gender-ga-5d30b4bbbb7a2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571737" y="1285867"/>
            <a:ext cx="3214709" cy="3379950"/>
          </a:xfrm>
        </p:spPr>
      </p:pic>
      <p:sp>
        <p:nvSpPr>
          <p:cNvPr id="21" name="TextBox 20"/>
          <p:cNvSpPr txBox="1"/>
          <p:nvPr/>
        </p:nvSpPr>
        <p:spPr>
          <a:xfrm>
            <a:off x="1214414" y="3571882"/>
            <a:ext cx="93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800" b="1" dirty="0" smtClean="0">
                <a:solidFill>
                  <a:schemeClr val="accent1"/>
                </a:solidFill>
                <a:cs typeface="Arial" pitchFamily="34" charset="0"/>
              </a:rPr>
              <a:t>6</a:t>
            </a:r>
            <a:r>
              <a:rPr lang="en-US" altLang="ko-KR" sz="2000" b="1" dirty="0" smtClean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2976" y="1857370"/>
            <a:ext cx="93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94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1" name="Picture 10" descr="pngflow.com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858280" y="4643452"/>
            <a:ext cx="185776" cy="3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0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714876" y="1142990"/>
            <a:ext cx="4143404" cy="3464600"/>
            <a:chOff x="1472558" y="998559"/>
            <a:chExt cx="2765965" cy="746969"/>
          </a:xfrm>
        </p:grpSpPr>
        <p:sp>
          <p:nvSpPr>
            <p:cNvPr id="14" name="TextBox 13"/>
            <p:cNvSpPr txBox="1"/>
            <p:nvPr/>
          </p:nvSpPr>
          <p:spPr>
            <a:xfrm>
              <a:off x="1472558" y="1121775"/>
              <a:ext cx="2718276" cy="623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/>
                <a:t>Sproveli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smo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istraživanje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kako</a:t>
              </a:r>
              <a:r>
                <a:rPr lang="en-GB" sz="1400" dirty="0" smtClean="0"/>
                <a:t> bi </a:t>
              </a:r>
              <a:r>
                <a:rPr lang="en-GB" sz="1400" dirty="0" err="1" smtClean="0"/>
                <a:t>utvrdili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šta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misle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građani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Srbije</a:t>
              </a:r>
              <a:r>
                <a:rPr lang="en-GB" sz="1400" dirty="0" smtClean="0"/>
                <a:t>, da li je </a:t>
              </a:r>
              <a:r>
                <a:rPr lang="en-GB" sz="1400" dirty="0" err="1" smtClean="0"/>
                <a:t>na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vodećim</a:t>
              </a:r>
              <a:r>
                <a:rPr lang="sr-Latn-RS" sz="1400" dirty="0"/>
                <a:t> </a:t>
              </a:r>
              <a:r>
                <a:rPr lang="en-GB" sz="1400" dirty="0" err="1" smtClean="0"/>
                <a:t>pozicijama</a:t>
              </a:r>
              <a:endParaRPr lang="sr-Latn-RS" sz="1400" dirty="0" smtClean="0"/>
            </a:p>
            <a:p>
              <a:r>
                <a:rPr lang="en-GB" sz="1400" dirty="0" smtClean="0"/>
                <a:t> </a:t>
              </a:r>
              <a:r>
                <a:rPr lang="en-GB" sz="1400" dirty="0" err="1" smtClean="0"/>
                <a:t>potrebno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više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muškaraca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ili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žena</a:t>
              </a:r>
              <a:r>
                <a:rPr lang="en-GB" sz="1400" dirty="0" smtClean="0"/>
                <a:t>. </a:t>
              </a:r>
              <a:r>
                <a:rPr lang="en-GB" sz="1400" dirty="0" err="1" smtClean="0"/>
                <a:t>Najveći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broj</a:t>
              </a:r>
              <a:r>
                <a:rPr lang="en-GB" sz="1400" dirty="0" smtClean="0"/>
                <a:t> </a:t>
              </a:r>
              <a:endParaRPr lang="sr-Latn-RS" sz="1400" dirty="0" smtClean="0"/>
            </a:p>
            <a:p>
              <a:r>
                <a:rPr lang="en-GB" sz="1400" dirty="0" err="1" smtClean="0"/>
                <a:t>ispitanika</a:t>
              </a:r>
              <a:r>
                <a:rPr lang="en-GB" sz="1400" dirty="0" smtClean="0"/>
                <a:t>, </a:t>
              </a:r>
              <a:r>
                <a:rPr lang="en-GB" sz="1400" dirty="0" err="1" smtClean="0"/>
                <a:t>čak</a:t>
              </a:r>
              <a:r>
                <a:rPr lang="en-GB" sz="1400" dirty="0" smtClean="0"/>
                <a:t> 59% </a:t>
              </a:r>
              <a:r>
                <a:rPr lang="en-GB" sz="1400" dirty="0" err="1" smtClean="0"/>
                <a:t>reklo</a:t>
              </a:r>
              <a:r>
                <a:rPr lang="en-GB" sz="1400" dirty="0" smtClean="0"/>
                <a:t> je </a:t>
              </a:r>
              <a:r>
                <a:rPr lang="en-GB" sz="1400" dirty="0" err="1" smtClean="0"/>
                <a:t>da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im</a:t>
              </a:r>
              <a:r>
                <a:rPr lang="en-GB" sz="1400" dirty="0" smtClean="0"/>
                <a:t> je </a:t>
              </a:r>
              <a:r>
                <a:rPr lang="en-GB" sz="1400" dirty="0" err="1" smtClean="0"/>
                <a:t>svejedno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i</a:t>
              </a:r>
              <a:r>
                <a:rPr lang="en-GB" sz="1400" dirty="0" smtClean="0"/>
                <a:t> </a:t>
              </a:r>
              <a:endParaRPr lang="sr-Latn-RS" sz="1400" dirty="0" smtClean="0"/>
            </a:p>
            <a:p>
              <a:r>
                <a:rPr lang="en-GB" sz="1400" dirty="0" err="1" smtClean="0"/>
                <a:t>da</a:t>
              </a:r>
              <a:r>
                <a:rPr lang="en-GB" sz="1400" dirty="0" smtClean="0"/>
                <a:t> bi </a:t>
              </a:r>
              <a:r>
                <a:rPr lang="en-GB" sz="1400" dirty="0" err="1" smtClean="0"/>
                <a:t>i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muškarci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kao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i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žene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jednako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dobro</a:t>
              </a:r>
              <a:r>
                <a:rPr lang="en-GB" sz="1400" dirty="0" smtClean="0"/>
                <a:t> </a:t>
              </a:r>
              <a:endParaRPr lang="sr-Latn-RS" sz="1400" dirty="0" smtClean="0"/>
            </a:p>
            <a:p>
              <a:r>
                <a:rPr lang="en-GB" sz="1400" dirty="0" err="1" smtClean="0"/>
                <a:t>odgovarali</a:t>
              </a:r>
              <a:r>
                <a:rPr lang="en-GB" sz="1400" dirty="0" smtClean="0"/>
                <a:t>, 38,6% </a:t>
              </a:r>
              <a:r>
                <a:rPr lang="en-GB" sz="1400" dirty="0" err="1" smtClean="0"/>
                <a:t>ispitanika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reklo</a:t>
              </a:r>
              <a:r>
                <a:rPr lang="en-GB" sz="1400" dirty="0" smtClean="0"/>
                <a:t> je </a:t>
              </a:r>
              <a:r>
                <a:rPr lang="en-GB" sz="1400" dirty="0" err="1" smtClean="0"/>
                <a:t>da</a:t>
              </a:r>
              <a:r>
                <a:rPr lang="en-GB" sz="1400" dirty="0" smtClean="0"/>
                <a:t> je </a:t>
              </a:r>
              <a:r>
                <a:rPr lang="en-GB" sz="1400" dirty="0" err="1" smtClean="0"/>
                <a:t>na</a:t>
              </a:r>
              <a:r>
                <a:rPr lang="en-GB" sz="1400" dirty="0" smtClean="0"/>
                <a:t> </a:t>
              </a:r>
              <a:endParaRPr lang="sr-Latn-RS" sz="1400" dirty="0" smtClean="0"/>
            </a:p>
            <a:p>
              <a:r>
                <a:rPr lang="en-GB" sz="1400" dirty="0" err="1" smtClean="0"/>
                <a:t>vodećim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položajima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potrebno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više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žena</a:t>
              </a:r>
              <a:r>
                <a:rPr lang="en-GB" sz="1400" dirty="0" smtClean="0"/>
                <a:t>, </a:t>
              </a:r>
              <a:r>
                <a:rPr lang="en-GB" sz="1400" dirty="0" err="1" smtClean="0"/>
                <a:t>dok</a:t>
              </a:r>
              <a:r>
                <a:rPr lang="en-GB" sz="1400" dirty="0" smtClean="0"/>
                <a:t> je </a:t>
              </a:r>
              <a:endParaRPr lang="sr-Latn-RS" sz="1400" dirty="0" smtClean="0"/>
            </a:p>
            <a:p>
              <a:r>
                <a:rPr lang="en-GB" sz="1400" dirty="0" err="1" smtClean="0"/>
                <a:t>svega</a:t>
              </a:r>
              <a:r>
                <a:rPr lang="en-GB" sz="1400" dirty="0" smtClean="0"/>
                <a:t> </a:t>
              </a:r>
              <a:r>
                <a:rPr lang="en-GB" sz="1400" dirty="0" smtClean="0"/>
                <a:t>2,</a:t>
              </a:r>
              <a:r>
                <a:rPr lang="sr-Latn-RS" sz="1400" dirty="0" smtClean="0"/>
                <a:t>4</a:t>
              </a:r>
              <a:r>
                <a:rPr lang="en-GB" sz="1400" dirty="0" smtClean="0"/>
                <a:t>% </a:t>
              </a:r>
              <a:r>
                <a:rPr lang="en-GB" sz="1400" dirty="0" err="1" smtClean="0"/>
                <a:t>reklo</a:t>
              </a:r>
              <a:r>
                <a:rPr lang="en-GB" sz="1400" dirty="0" smtClean="0"/>
                <a:t> da </a:t>
              </a:r>
              <a:r>
                <a:rPr lang="en-GB" sz="1400" dirty="0" err="1" smtClean="0"/>
                <a:t>nam</a:t>
              </a:r>
              <a:r>
                <a:rPr lang="en-GB" sz="1400" dirty="0" smtClean="0"/>
                <a:t> je </a:t>
              </a:r>
              <a:r>
                <a:rPr lang="en-GB" sz="1400" dirty="0" err="1" smtClean="0"/>
                <a:t>potrebno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više</a:t>
              </a:r>
              <a:r>
                <a:rPr lang="en-GB" sz="1400" dirty="0" smtClean="0"/>
                <a:t> </a:t>
              </a:r>
              <a:endParaRPr lang="sr-Latn-RS" sz="1400" dirty="0" smtClean="0"/>
            </a:p>
            <a:p>
              <a:r>
                <a:rPr lang="en-GB" sz="1400" dirty="0" err="1" smtClean="0"/>
                <a:t>muškaraca</a:t>
              </a:r>
              <a:r>
                <a:rPr lang="en-GB" sz="1400" dirty="0" smtClean="0"/>
                <a:t>. Na </a:t>
              </a:r>
              <a:r>
                <a:rPr lang="en-GB" sz="1400" dirty="0" err="1" smtClean="0"/>
                <a:t>osnovu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istraživanja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možemo</a:t>
              </a:r>
              <a:r>
                <a:rPr lang="en-GB" sz="1400" dirty="0" smtClean="0"/>
                <a:t> </a:t>
              </a:r>
              <a:endParaRPr lang="sr-Latn-RS" sz="1400" dirty="0" smtClean="0"/>
            </a:p>
            <a:p>
              <a:r>
                <a:rPr lang="en-GB" sz="1400" dirty="0" err="1" smtClean="0"/>
                <a:t>zaključiti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da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više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od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polovine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građana</a:t>
              </a:r>
              <a:r>
                <a:rPr lang="en-GB" sz="1400" dirty="0" smtClean="0"/>
                <a:t> ne </a:t>
              </a:r>
              <a:r>
                <a:rPr lang="en-GB" sz="1400" dirty="0" err="1" smtClean="0"/>
                <a:t>pravi</a:t>
              </a:r>
              <a:r>
                <a:rPr lang="en-GB" sz="1400" dirty="0" smtClean="0"/>
                <a:t> </a:t>
              </a:r>
              <a:endParaRPr lang="sr-Latn-RS" sz="1400" dirty="0" smtClean="0"/>
            </a:p>
            <a:p>
              <a:r>
                <a:rPr lang="en-GB" sz="1400" dirty="0" err="1" smtClean="0"/>
                <a:t>razliku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između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osoba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koje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su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na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vlasti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na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osnovu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polova</a:t>
              </a:r>
              <a:r>
                <a:rPr lang="en-GB" sz="1400" dirty="0" smtClean="0"/>
                <a:t>, </a:t>
              </a:r>
              <a:r>
                <a:rPr lang="en-GB" sz="1400" dirty="0" err="1" smtClean="0"/>
                <a:t>dok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postoji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veći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broj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njih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koji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smatraju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da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treba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uvesti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neke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promene</a:t>
              </a:r>
              <a:r>
                <a:rPr lang="en-GB" sz="1400" dirty="0" smtClean="0"/>
                <a:t>.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72558" y="998559"/>
              <a:ext cx="2765965" cy="126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Neutralnost ljudi oko pola osoba na vodećim pozicijama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36293" y="2725876"/>
            <a:ext cx="93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55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8461" y="2725876"/>
            <a:ext cx="935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5736" y="1599017"/>
            <a:ext cx="935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15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9672" y="3437587"/>
            <a:ext cx="54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3546" y="3437587"/>
            <a:ext cx="54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46128" y="2003001"/>
            <a:ext cx="54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ko-KR" sz="2000" dirty="0" smtClean="0">
                <a:solidFill>
                  <a:schemeClr val="accent1"/>
                </a:solidFill>
              </a:rPr>
              <a:t>Na vodećim pozicijama potrebno nam je više?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96393436"/>
              </p:ext>
            </p:extLst>
          </p:nvPr>
        </p:nvGraphicFramePr>
        <p:xfrm>
          <a:off x="71406" y="1357304"/>
          <a:ext cx="457200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Picture 15" descr="pngflow.com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858280" y="4643452"/>
            <a:ext cx="185776" cy="3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21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200620" y="2607537"/>
            <a:ext cx="792025" cy="792025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4577820" y="2607537"/>
            <a:ext cx="792025" cy="792025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5955020" y="2607537"/>
            <a:ext cx="792025" cy="792025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7332220" y="2607537"/>
            <a:ext cx="792025" cy="792025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071802" y="1214428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Na </a:t>
            </a:r>
            <a:r>
              <a:rPr lang="en-GB" sz="1200" dirty="0" err="1" smtClean="0"/>
              <a:t>pitanje</a:t>
            </a:r>
            <a:r>
              <a:rPr lang="en-GB" sz="1200" dirty="0" smtClean="0"/>
              <a:t>, </a:t>
            </a:r>
            <a:r>
              <a:rPr lang="en-GB" sz="1200" dirty="0" err="1" smtClean="0"/>
              <a:t>ženama</a:t>
            </a:r>
            <a:r>
              <a:rPr lang="en-GB" sz="1200" dirty="0" smtClean="0"/>
              <a:t> </a:t>
            </a:r>
            <a:r>
              <a:rPr lang="en-GB" sz="1200" dirty="0" err="1" smtClean="0"/>
              <a:t>nije</a:t>
            </a:r>
            <a:r>
              <a:rPr lang="en-GB" sz="1200" dirty="0" smtClean="0"/>
              <a:t> </a:t>
            </a:r>
            <a:r>
              <a:rPr lang="en-GB" sz="1200" dirty="0" err="1" smtClean="0"/>
              <a:t>pruženo</a:t>
            </a:r>
            <a:r>
              <a:rPr lang="en-GB" sz="1200" dirty="0" smtClean="0"/>
              <a:t> </a:t>
            </a:r>
            <a:r>
              <a:rPr lang="en-GB" sz="1200" dirty="0" err="1" smtClean="0"/>
              <a:t>dovoljno</a:t>
            </a:r>
            <a:r>
              <a:rPr lang="en-GB" sz="1200" dirty="0" smtClean="0"/>
              <a:t> </a:t>
            </a:r>
            <a:r>
              <a:rPr lang="en-GB" sz="1200" dirty="0" err="1" smtClean="0"/>
              <a:t>prilike</a:t>
            </a:r>
            <a:r>
              <a:rPr lang="en-GB" sz="1200" dirty="0" smtClean="0"/>
              <a:t> </a:t>
            </a:r>
            <a:r>
              <a:rPr lang="en-GB" sz="1200" dirty="0" err="1" smtClean="0"/>
              <a:t>kako</a:t>
            </a:r>
            <a:r>
              <a:rPr lang="en-GB" sz="1200" dirty="0" smtClean="0"/>
              <a:t> bi </a:t>
            </a:r>
            <a:r>
              <a:rPr lang="en-GB" sz="1200" dirty="0" err="1" smtClean="0"/>
              <a:t>dokazale</a:t>
            </a:r>
            <a:r>
              <a:rPr lang="en-GB" sz="1200" dirty="0" smtClean="0"/>
              <a:t> </a:t>
            </a:r>
            <a:r>
              <a:rPr lang="en-GB" sz="1200" dirty="0" err="1" smtClean="0"/>
              <a:t>da</a:t>
            </a:r>
            <a:r>
              <a:rPr lang="en-GB" sz="1200" dirty="0" smtClean="0"/>
              <a:t> </a:t>
            </a:r>
            <a:r>
              <a:rPr lang="en-GB" sz="1200" dirty="0" err="1" smtClean="0"/>
              <a:t>su</a:t>
            </a:r>
            <a:r>
              <a:rPr lang="en-GB" sz="1200" dirty="0" smtClean="0"/>
              <a:t> </a:t>
            </a:r>
            <a:endParaRPr lang="sr-Latn-RS" sz="1200" dirty="0" smtClean="0"/>
          </a:p>
          <a:p>
            <a:r>
              <a:rPr lang="en-GB" sz="1200" dirty="0" err="1" smtClean="0"/>
              <a:t>sposobne</a:t>
            </a:r>
            <a:r>
              <a:rPr lang="en-GB" sz="1200" dirty="0" smtClean="0"/>
              <a:t> </a:t>
            </a:r>
            <a:r>
              <a:rPr lang="en-GB" sz="1200" dirty="0" err="1" smtClean="0"/>
              <a:t>za</a:t>
            </a:r>
            <a:r>
              <a:rPr lang="en-GB" sz="1200" dirty="0" smtClean="0"/>
              <a:t> </a:t>
            </a:r>
            <a:r>
              <a:rPr lang="en-GB" sz="1200" dirty="0" err="1" smtClean="0"/>
              <a:t>rad</a:t>
            </a:r>
            <a:r>
              <a:rPr lang="en-GB" sz="1200" dirty="0" smtClean="0"/>
              <a:t> </a:t>
            </a:r>
            <a:r>
              <a:rPr lang="en-GB" sz="1200" dirty="0" err="1" smtClean="0"/>
              <a:t>na</a:t>
            </a:r>
            <a:r>
              <a:rPr lang="en-GB" sz="1200" dirty="0" smtClean="0"/>
              <a:t> </a:t>
            </a:r>
            <a:r>
              <a:rPr lang="en-GB" sz="1200" dirty="0" err="1" smtClean="0"/>
              <a:t>izvršnim</a:t>
            </a:r>
            <a:r>
              <a:rPr lang="en-GB" sz="1200" dirty="0" smtClean="0"/>
              <a:t> </a:t>
            </a:r>
            <a:r>
              <a:rPr lang="en-GB" sz="1200" dirty="0" err="1" smtClean="0"/>
              <a:t>pozicijama</a:t>
            </a:r>
            <a:r>
              <a:rPr lang="en-GB" sz="1200" dirty="0" smtClean="0"/>
              <a:t>, 47% </a:t>
            </a:r>
            <a:r>
              <a:rPr lang="en-GB" sz="1200" dirty="0" err="1" smtClean="0"/>
              <a:t>ispitanika</a:t>
            </a:r>
            <a:r>
              <a:rPr lang="en-GB" sz="1200" dirty="0" smtClean="0"/>
              <a:t> je </a:t>
            </a:r>
            <a:r>
              <a:rPr lang="en-GB" sz="1200" dirty="0" err="1" smtClean="0"/>
              <a:t>odgovorilo</a:t>
            </a:r>
            <a:r>
              <a:rPr lang="en-GB" sz="1200" dirty="0" smtClean="0"/>
              <a:t> </a:t>
            </a:r>
            <a:r>
              <a:rPr lang="en-GB" sz="1200" dirty="0" err="1" smtClean="0"/>
              <a:t>da</a:t>
            </a:r>
            <a:r>
              <a:rPr lang="en-GB" sz="1200" dirty="0" smtClean="0"/>
              <a:t> se </a:t>
            </a:r>
            <a:r>
              <a:rPr lang="en-GB" sz="1200" dirty="0" err="1" smtClean="0"/>
              <a:t>uglavnom</a:t>
            </a:r>
            <a:r>
              <a:rPr lang="en-GB" sz="1200" dirty="0" smtClean="0"/>
              <a:t> </a:t>
            </a:r>
            <a:r>
              <a:rPr lang="en-GB" sz="1200" dirty="0" err="1" smtClean="0"/>
              <a:t>slaže</a:t>
            </a:r>
            <a:r>
              <a:rPr lang="en-GB" sz="1200" dirty="0" smtClean="0"/>
              <a:t>, 33,6% je </a:t>
            </a:r>
            <a:r>
              <a:rPr lang="en-GB" sz="1200" dirty="0" err="1" smtClean="0"/>
              <a:t>odgovorilo</a:t>
            </a:r>
            <a:r>
              <a:rPr lang="en-GB" sz="1200" dirty="0" smtClean="0"/>
              <a:t> </a:t>
            </a:r>
            <a:r>
              <a:rPr lang="en-GB" sz="1200" dirty="0" err="1" smtClean="0"/>
              <a:t>da</a:t>
            </a:r>
            <a:r>
              <a:rPr lang="en-GB" sz="1200" dirty="0" smtClean="0"/>
              <a:t> se u </a:t>
            </a:r>
            <a:r>
              <a:rPr lang="en-GB" sz="1200" dirty="0" err="1" smtClean="0"/>
              <a:t>potpunosti</a:t>
            </a:r>
            <a:r>
              <a:rPr lang="en-GB" sz="1200" dirty="0" smtClean="0"/>
              <a:t> </a:t>
            </a:r>
            <a:r>
              <a:rPr lang="en-GB" sz="1200" dirty="0" err="1" smtClean="0"/>
              <a:t>slaže</a:t>
            </a:r>
            <a:r>
              <a:rPr lang="en-GB" sz="1200" dirty="0" smtClean="0"/>
              <a:t>, </a:t>
            </a:r>
            <a:r>
              <a:rPr lang="en-GB" sz="1200" dirty="0" err="1" smtClean="0"/>
              <a:t>uglavnom</a:t>
            </a:r>
            <a:r>
              <a:rPr lang="en-GB" sz="1200" dirty="0" smtClean="0"/>
              <a:t> se ne </a:t>
            </a:r>
            <a:r>
              <a:rPr lang="en-GB" sz="1200" dirty="0" err="1" smtClean="0"/>
              <a:t>slažem</a:t>
            </a:r>
            <a:r>
              <a:rPr lang="en-GB" sz="1200" dirty="0" smtClean="0"/>
              <a:t>, </a:t>
            </a:r>
            <a:r>
              <a:rPr lang="en-GB" sz="1200" dirty="0" err="1" smtClean="0"/>
              <a:t>odgovorilo</a:t>
            </a:r>
            <a:r>
              <a:rPr lang="en-GB" sz="1200" dirty="0" smtClean="0"/>
              <a:t> je 11,8% </a:t>
            </a:r>
            <a:r>
              <a:rPr lang="en-GB" sz="1200" dirty="0" err="1" smtClean="0"/>
              <a:t>ispitanika</a:t>
            </a:r>
            <a:r>
              <a:rPr lang="en-GB" sz="1200" dirty="0" smtClean="0"/>
              <a:t>, </a:t>
            </a:r>
            <a:r>
              <a:rPr lang="en-GB" sz="1200" dirty="0" err="1" smtClean="0"/>
              <a:t>dok</a:t>
            </a:r>
            <a:r>
              <a:rPr lang="en-GB" sz="1200" dirty="0" smtClean="0"/>
              <a:t> je 7,6% </a:t>
            </a:r>
            <a:r>
              <a:rPr lang="en-GB" sz="1200" dirty="0" err="1" smtClean="0"/>
              <a:t>odgovorilo</a:t>
            </a:r>
            <a:r>
              <a:rPr lang="en-GB" sz="1200" dirty="0" smtClean="0"/>
              <a:t> </a:t>
            </a:r>
            <a:r>
              <a:rPr lang="en-GB" sz="1200" dirty="0" err="1" smtClean="0"/>
              <a:t>da</a:t>
            </a:r>
            <a:r>
              <a:rPr lang="en-GB" sz="1200" dirty="0" smtClean="0"/>
              <a:t> se </a:t>
            </a:r>
            <a:endParaRPr lang="sr-Latn-RS" sz="1200" dirty="0" smtClean="0"/>
          </a:p>
          <a:p>
            <a:r>
              <a:rPr lang="en-GB" sz="1200" dirty="0" err="1" smtClean="0"/>
              <a:t>uopšte</a:t>
            </a:r>
            <a:r>
              <a:rPr lang="en-GB" sz="1200" dirty="0" smtClean="0"/>
              <a:t> ne </a:t>
            </a:r>
            <a:r>
              <a:rPr lang="en-GB" sz="1200" dirty="0" err="1" smtClean="0"/>
              <a:t>slaže</a:t>
            </a:r>
            <a:r>
              <a:rPr lang="en-GB" sz="1200" dirty="0" smtClean="0"/>
              <a:t> </a:t>
            </a:r>
            <a:r>
              <a:rPr lang="en-GB" sz="1200" dirty="0" err="1" smtClean="0"/>
              <a:t>da</a:t>
            </a:r>
            <a:r>
              <a:rPr lang="en-GB" sz="1200" dirty="0" smtClean="0"/>
              <a:t> </a:t>
            </a:r>
            <a:r>
              <a:rPr lang="en-GB" sz="1200" dirty="0" err="1" smtClean="0"/>
              <a:t>ženama</a:t>
            </a:r>
            <a:r>
              <a:rPr lang="en-GB" sz="1200" dirty="0" smtClean="0"/>
              <a:t> </a:t>
            </a:r>
            <a:r>
              <a:rPr lang="en-GB" sz="1200" dirty="0" err="1" smtClean="0"/>
              <a:t>nije</a:t>
            </a:r>
            <a:r>
              <a:rPr lang="en-GB" sz="1200" dirty="0" smtClean="0"/>
              <a:t> </a:t>
            </a:r>
            <a:r>
              <a:rPr lang="en-GB" sz="1200" dirty="0" err="1" smtClean="0"/>
              <a:t>pruženo</a:t>
            </a:r>
            <a:r>
              <a:rPr lang="en-GB" sz="1200" dirty="0" smtClean="0"/>
              <a:t> </a:t>
            </a:r>
            <a:r>
              <a:rPr lang="en-GB" sz="1200" dirty="0" err="1" smtClean="0"/>
              <a:t>dovoljno</a:t>
            </a:r>
            <a:r>
              <a:rPr lang="en-GB" sz="1200" dirty="0" smtClean="0"/>
              <a:t> </a:t>
            </a:r>
            <a:r>
              <a:rPr lang="en-GB" sz="1200" dirty="0" err="1" smtClean="0"/>
              <a:t>prilike</a:t>
            </a:r>
            <a:r>
              <a:rPr lang="en-GB" sz="1200" dirty="0" smtClean="0"/>
              <a:t> </a:t>
            </a:r>
            <a:r>
              <a:rPr lang="en-GB" sz="1200" dirty="0" err="1" smtClean="0"/>
              <a:t>kako</a:t>
            </a:r>
            <a:r>
              <a:rPr lang="en-GB" sz="1200" dirty="0" smtClean="0"/>
              <a:t> bi </a:t>
            </a:r>
            <a:r>
              <a:rPr lang="en-GB" sz="1200" dirty="0" err="1" smtClean="0"/>
              <a:t>dokazale</a:t>
            </a:r>
            <a:r>
              <a:rPr lang="en-GB" sz="1200" dirty="0" smtClean="0"/>
              <a:t> </a:t>
            </a:r>
            <a:endParaRPr lang="sr-Latn-RS" sz="1200" dirty="0" smtClean="0"/>
          </a:p>
          <a:p>
            <a:r>
              <a:rPr lang="en-GB" sz="1200" dirty="0" err="1" smtClean="0"/>
              <a:t>da</a:t>
            </a:r>
            <a:r>
              <a:rPr lang="en-GB" sz="1200" dirty="0" smtClean="0"/>
              <a:t> </a:t>
            </a:r>
            <a:r>
              <a:rPr lang="en-GB" sz="1200" dirty="0" err="1" smtClean="0"/>
              <a:t>su</a:t>
            </a:r>
            <a:r>
              <a:rPr lang="sr-Latn-RS" sz="1200" dirty="0" smtClean="0"/>
              <a:t> </a:t>
            </a:r>
            <a:r>
              <a:rPr lang="en-GB" sz="1200" dirty="0" err="1" smtClean="0"/>
              <a:t>radno</a:t>
            </a:r>
            <a:r>
              <a:rPr lang="en-GB" sz="1200" dirty="0" smtClean="0"/>
              <a:t> </a:t>
            </a:r>
            <a:r>
              <a:rPr lang="en-GB" sz="1200" dirty="0" err="1" smtClean="0"/>
              <a:t>sposobne</a:t>
            </a:r>
            <a:r>
              <a:rPr lang="en-GB" sz="1200" dirty="0" smtClean="0"/>
              <a:t> </a:t>
            </a:r>
            <a:r>
              <a:rPr lang="en-GB" sz="1200" dirty="0" err="1" smtClean="0"/>
              <a:t>za</a:t>
            </a:r>
            <a:r>
              <a:rPr lang="en-GB" sz="1200" dirty="0" smtClean="0"/>
              <a:t> </a:t>
            </a:r>
            <a:r>
              <a:rPr lang="en-GB" sz="1200" dirty="0" err="1" smtClean="0"/>
              <a:t>rad</a:t>
            </a:r>
            <a:r>
              <a:rPr lang="en-GB" sz="1200" dirty="0" smtClean="0"/>
              <a:t> </a:t>
            </a:r>
            <a:r>
              <a:rPr lang="en-GB" sz="1200" dirty="0" err="1" smtClean="0"/>
              <a:t>na</a:t>
            </a:r>
            <a:r>
              <a:rPr lang="en-GB" sz="1200" dirty="0" smtClean="0"/>
              <a:t> </a:t>
            </a:r>
            <a:r>
              <a:rPr lang="en-GB" sz="1200" dirty="0" err="1" smtClean="0"/>
              <a:t>izvršnim</a:t>
            </a:r>
            <a:r>
              <a:rPr lang="en-GB" sz="1200" dirty="0" smtClean="0"/>
              <a:t> </a:t>
            </a:r>
            <a:r>
              <a:rPr lang="en-GB" sz="1200" dirty="0" err="1" smtClean="0"/>
              <a:t>pozicijama</a:t>
            </a:r>
            <a:r>
              <a:rPr lang="en-GB" sz="1200" dirty="0" smtClean="0"/>
              <a:t>. 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992977" y="3643320"/>
            <a:ext cx="120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sr-Latn-RS" altLang="ko-KR" sz="1200" dirty="0" smtClean="0">
                <a:solidFill>
                  <a:schemeClr val="bg1"/>
                </a:solidFill>
                <a:cs typeface="Arial" pitchFamily="34" charset="0"/>
              </a:rPr>
              <a:t>Uglavnom se slažem</a:t>
            </a:r>
            <a:endParaRPr lang="en-JM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70177" y="3643320"/>
            <a:ext cx="120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sr-Latn-RS" altLang="ko-KR" sz="1200" dirty="0" smtClean="0">
                <a:solidFill>
                  <a:schemeClr val="bg1"/>
                </a:solidFill>
                <a:cs typeface="Arial" pitchFamily="34" charset="0"/>
              </a:rPr>
              <a:t>U potpunosti se slažem</a:t>
            </a:r>
            <a:endParaRPr lang="en-JM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47377" y="3643320"/>
            <a:ext cx="120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sr-Latn-RS" altLang="ko-KR" sz="1200" dirty="0" smtClean="0">
                <a:solidFill>
                  <a:schemeClr val="bg1"/>
                </a:solidFill>
                <a:cs typeface="Arial" pitchFamily="34" charset="0"/>
              </a:rPr>
              <a:t>Uglavnom se ne slažem</a:t>
            </a:r>
            <a:endParaRPr lang="en-JM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24577" y="3681721"/>
            <a:ext cx="120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sr-Latn-RS" altLang="ko-KR" sz="1200" dirty="0" smtClean="0">
                <a:solidFill>
                  <a:schemeClr val="bg1"/>
                </a:solidFill>
                <a:cs typeface="Arial" pitchFamily="34" charset="0"/>
              </a:rPr>
              <a:t>Uopšte se ne slažem</a:t>
            </a:r>
            <a:endParaRPr lang="en-JM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214296"/>
            <a:ext cx="8501122" cy="648071"/>
          </a:xfrm>
        </p:spPr>
        <p:txBody>
          <a:bodyPr/>
          <a:lstStyle/>
          <a:p>
            <a:pPr algn="ctr"/>
            <a:r>
              <a:rPr lang="sr-Latn-RS" altLang="ko-KR" sz="1800" dirty="0" smtClean="0">
                <a:solidFill>
                  <a:schemeClr val="accent1"/>
                </a:solidFill>
              </a:rPr>
              <a:t>Ženama nije pruženo dovoljno prilika kako bi dokazale da su sposobne za rad na izvršnim pozicijama</a:t>
            </a:r>
            <a:endParaRPr lang="ko-KR" altLang="en-US" sz="1800" dirty="0">
              <a:solidFill>
                <a:schemeClr val="accent1"/>
              </a:solidFill>
            </a:endParaRPr>
          </a:p>
        </p:txBody>
      </p:sp>
      <p:pic>
        <p:nvPicPr>
          <p:cNvPr id="28" name="Picture Placeholder 27" descr="business-woman-vector-illustration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5000" r="15000"/>
          <a:stretch>
            <a:fillRect/>
          </a:stretch>
        </p:blipFill>
        <p:spPr/>
      </p:pic>
      <p:sp>
        <p:nvSpPr>
          <p:cNvPr id="30" name="TextBox 29"/>
          <p:cNvSpPr txBox="1"/>
          <p:nvPr/>
        </p:nvSpPr>
        <p:spPr>
          <a:xfrm>
            <a:off x="3143240" y="2786064"/>
            <a:ext cx="5643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solidFill>
                  <a:schemeClr val="bg1"/>
                </a:solidFill>
              </a:rPr>
              <a:t>   47%                33,6%              11,8%                7,6% </a:t>
            </a:r>
            <a:endParaRPr lang="sr-Latn-CS" sz="1600" dirty="0">
              <a:solidFill>
                <a:schemeClr val="bg1"/>
              </a:solidFill>
            </a:endParaRPr>
          </a:p>
        </p:txBody>
      </p:sp>
      <p:pic>
        <p:nvPicPr>
          <p:cNvPr id="16" name="Picture 15" descr="pngflow.com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858280" y="4643452"/>
            <a:ext cx="185776" cy="3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3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857224" y="500048"/>
            <a:ext cx="4685458" cy="108696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sr-Latn-RS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Sistem koji ženama garantuje fiksna mesta na vodećim pozicijama doprinosi njihovoj realnoj moći u </a:t>
            </a:r>
            <a:r>
              <a:rPr lang="sr-Latn-RS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odlučivanju</a:t>
            </a:r>
            <a:endParaRPr lang="en-US" altLang="ko-KR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Picture Placeholder 8" descr="ThinkstockPhotos-5329744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4549" r="12275"/>
          <a:stretch>
            <a:fillRect/>
          </a:stretch>
        </p:blipFill>
        <p:spPr>
          <a:xfrm>
            <a:off x="5857884" y="142858"/>
            <a:ext cx="3071834" cy="4861920"/>
          </a:xfrm>
        </p:spPr>
      </p:pic>
      <p:graphicFrame>
        <p:nvGraphicFramePr>
          <p:cNvPr id="10" name="Chart 9"/>
          <p:cNvGraphicFramePr/>
          <p:nvPr/>
        </p:nvGraphicFramePr>
        <p:xfrm>
          <a:off x="928662" y="1785932"/>
          <a:ext cx="478634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pngflow.com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858280" y="4643452"/>
            <a:ext cx="185776" cy="3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51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28610"/>
            <a:ext cx="9144000" cy="576064"/>
          </a:xfrm>
        </p:spPr>
        <p:txBody>
          <a:bodyPr/>
          <a:lstStyle/>
          <a:p>
            <a:r>
              <a:rPr lang="sr-Latn-RS" altLang="ko-KR" sz="2400" dirty="0" smtClean="0"/>
              <a:t>Pozicije koje zahtevaju liderske veštine više pristaju muškarcima nego </a:t>
            </a:r>
            <a:r>
              <a:rPr lang="sr-Latn-RS" altLang="ko-KR" sz="2400" dirty="0" smtClean="0"/>
              <a:t>ženama</a:t>
            </a:r>
            <a:endParaRPr lang="ko-KR" altLang="en-US" sz="2400" dirty="0"/>
          </a:p>
        </p:txBody>
      </p:sp>
      <p:grpSp>
        <p:nvGrpSpPr>
          <p:cNvPr id="5" name="Group 16"/>
          <p:cNvGrpSpPr/>
          <p:nvPr/>
        </p:nvGrpSpPr>
        <p:grpSpPr>
          <a:xfrm>
            <a:off x="5500694" y="2000246"/>
            <a:ext cx="631153" cy="1662297"/>
            <a:chOff x="798294" y="1135284"/>
            <a:chExt cx="1366873" cy="3600000"/>
          </a:xfrm>
        </p:grpSpPr>
        <p:sp>
          <p:nvSpPr>
            <p:cNvPr id="18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Round Same Side Corner Rectangle 8"/>
            <p:cNvSpPr>
              <a:spLocks noChangeAspect="1"/>
            </p:cNvSpPr>
            <p:nvPr/>
          </p:nvSpPr>
          <p:spPr>
            <a:xfrm>
              <a:off x="1096014" y="4015285"/>
              <a:ext cx="760767" cy="360001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ound Same Side Corner Rectangle 8"/>
            <p:cNvSpPr>
              <a:spLocks noChangeAspect="1"/>
            </p:cNvSpPr>
            <p:nvPr/>
          </p:nvSpPr>
          <p:spPr>
            <a:xfrm>
              <a:off x="1095431" y="4375283"/>
              <a:ext cx="760274" cy="360001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27"/>
          <p:cNvGrpSpPr/>
          <p:nvPr/>
        </p:nvGrpSpPr>
        <p:grpSpPr>
          <a:xfrm>
            <a:off x="4429124" y="2000246"/>
            <a:ext cx="631153" cy="1662297"/>
            <a:chOff x="798294" y="1135284"/>
            <a:chExt cx="1366873" cy="3600000"/>
          </a:xfrm>
          <a:solidFill>
            <a:srgbClr val="0DD2D9"/>
          </a:solidFill>
        </p:grpSpPr>
        <p:sp>
          <p:nvSpPr>
            <p:cNvPr id="29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38"/>
          <p:cNvGrpSpPr/>
          <p:nvPr/>
        </p:nvGrpSpPr>
        <p:grpSpPr>
          <a:xfrm>
            <a:off x="6500826" y="2000246"/>
            <a:ext cx="631153" cy="1662297"/>
            <a:chOff x="798294" y="1135284"/>
            <a:chExt cx="1366873" cy="3600000"/>
          </a:xfrm>
        </p:grpSpPr>
        <p:sp>
          <p:nvSpPr>
            <p:cNvPr id="40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Group 49"/>
          <p:cNvGrpSpPr/>
          <p:nvPr/>
        </p:nvGrpSpPr>
        <p:grpSpPr>
          <a:xfrm>
            <a:off x="7500958" y="2000246"/>
            <a:ext cx="631153" cy="1662297"/>
            <a:chOff x="798294" y="1135284"/>
            <a:chExt cx="1366873" cy="3600000"/>
          </a:xfrm>
        </p:grpSpPr>
        <p:sp>
          <p:nvSpPr>
            <p:cNvPr id="51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8" name="TextBox 4"/>
          <p:cNvSpPr txBox="1"/>
          <p:nvPr/>
        </p:nvSpPr>
        <p:spPr>
          <a:xfrm>
            <a:off x="6429388" y="3929072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7,2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9" name="TextBox 4"/>
          <p:cNvSpPr txBox="1"/>
          <p:nvPr/>
        </p:nvSpPr>
        <p:spPr>
          <a:xfrm>
            <a:off x="4357686" y="3929072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66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4"/>
          <p:cNvSpPr txBox="1"/>
          <p:nvPr/>
        </p:nvSpPr>
        <p:spPr>
          <a:xfrm>
            <a:off x="5357818" y="3929072"/>
            <a:ext cx="10356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24,9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TextBox 4"/>
          <p:cNvSpPr txBox="1"/>
          <p:nvPr/>
        </p:nvSpPr>
        <p:spPr>
          <a:xfrm>
            <a:off x="7500958" y="3929072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1,9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84"/>
          <p:cNvGrpSpPr/>
          <p:nvPr/>
        </p:nvGrpSpPr>
        <p:grpSpPr>
          <a:xfrm>
            <a:off x="571472" y="1785932"/>
            <a:ext cx="3305872" cy="2280622"/>
            <a:chOff x="771420" y="3174336"/>
            <a:chExt cx="2059657" cy="607524"/>
          </a:xfrm>
        </p:grpSpPr>
        <p:sp>
          <p:nvSpPr>
            <p:cNvPr id="86" name="TextBox 85"/>
            <p:cNvSpPr txBox="1"/>
            <p:nvPr/>
          </p:nvSpPr>
          <p:spPr>
            <a:xfrm>
              <a:off x="771420" y="3363726"/>
              <a:ext cx="2059657" cy="4181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GB" sz="1200" dirty="0" smtClean="0"/>
                <a:t>66%  </a:t>
              </a:r>
              <a:r>
                <a:rPr lang="en-GB" sz="1200" dirty="0" err="1" smtClean="0"/>
                <a:t>ispitanika</a:t>
              </a:r>
              <a:r>
                <a:rPr lang="en-GB" sz="1200" dirty="0" smtClean="0"/>
                <a:t> se </a:t>
              </a:r>
              <a:r>
                <a:rPr lang="en-GB" sz="1200" dirty="0" err="1" smtClean="0"/>
                <a:t>uopšte</a:t>
              </a:r>
              <a:r>
                <a:rPr lang="en-GB" sz="1200" dirty="0" smtClean="0"/>
                <a:t> ne </a:t>
              </a:r>
              <a:r>
                <a:rPr lang="en-GB" sz="1200" dirty="0" err="1" smtClean="0"/>
                <a:t>slaže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sa</a:t>
              </a:r>
              <a:r>
                <a:rPr lang="en-GB" sz="1200" dirty="0" smtClean="0"/>
                <a:t> </a:t>
              </a:r>
              <a:endParaRPr lang="sr-Latn-RS" sz="1200" dirty="0" smtClean="0"/>
            </a:p>
            <a:p>
              <a:pPr algn="just"/>
              <a:r>
                <a:rPr lang="en-GB" sz="1200" dirty="0" err="1" smtClean="0"/>
                <a:t>tvrdnjom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da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liderske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veštine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više</a:t>
              </a:r>
              <a:r>
                <a:rPr lang="en-GB" sz="1200" dirty="0" smtClean="0"/>
                <a:t> </a:t>
              </a:r>
              <a:endParaRPr lang="sr-Latn-RS" sz="1200" dirty="0" smtClean="0"/>
            </a:p>
            <a:p>
              <a:pPr algn="just"/>
              <a:r>
                <a:rPr lang="en-GB" sz="1200" dirty="0" err="1" smtClean="0"/>
                <a:t>pristaju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muškarcima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nego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ženama</a:t>
              </a:r>
              <a:endParaRPr lang="sr-Latn-RS" sz="1200" dirty="0" smtClean="0"/>
            </a:p>
            <a:p>
              <a:pPr algn="just"/>
              <a:r>
                <a:rPr lang="en-GB" sz="1200" dirty="0" smtClean="0"/>
                <a:t>24,9% se </a:t>
              </a:r>
              <a:r>
                <a:rPr lang="en-GB" sz="1200" dirty="0" err="1" smtClean="0"/>
                <a:t>uglavnom</a:t>
              </a:r>
              <a:r>
                <a:rPr lang="en-GB" sz="1200" dirty="0" smtClean="0"/>
                <a:t> ne </a:t>
              </a:r>
              <a:r>
                <a:rPr lang="en-GB" sz="1200" dirty="0" err="1" smtClean="0"/>
                <a:t>slaže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sa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tvrdnjom</a:t>
              </a:r>
              <a:r>
                <a:rPr lang="en-GB" sz="1200" dirty="0" smtClean="0"/>
                <a:t>, </a:t>
              </a:r>
              <a:endParaRPr lang="sr-Latn-RS" sz="1200" dirty="0" smtClean="0"/>
            </a:p>
            <a:p>
              <a:pPr algn="just"/>
              <a:r>
                <a:rPr lang="en-GB" sz="1200" dirty="0" err="1" smtClean="0"/>
                <a:t>dok</a:t>
              </a:r>
              <a:r>
                <a:rPr lang="en-GB" sz="1200" dirty="0" smtClean="0"/>
                <a:t> se 7,2% </a:t>
              </a:r>
              <a:r>
                <a:rPr lang="en-GB" sz="1200" dirty="0" err="1" smtClean="0"/>
                <a:t>uglavnom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slaže</a:t>
              </a:r>
              <a:r>
                <a:rPr lang="en-GB" sz="1200" dirty="0" smtClean="0"/>
                <a:t>, a 1,9% se u </a:t>
              </a:r>
              <a:endParaRPr lang="sr-Latn-RS" sz="1200" dirty="0" smtClean="0"/>
            </a:p>
            <a:p>
              <a:pPr algn="just"/>
              <a:r>
                <a:rPr lang="en-GB" sz="1200" dirty="0" err="1" smtClean="0"/>
                <a:t>potpunosti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slaže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da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pozicije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koje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zahtevaju</a:t>
              </a:r>
              <a:r>
                <a:rPr lang="en-GB" sz="1200" dirty="0" smtClean="0"/>
                <a:t> </a:t>
              </a:r>
              <a:endParaRPr lang="sr-Latn-RS" sz="1200" dirty="0" smtClean="0"/>
            </a:p>
            <a:p>
              <a:pPr algn="just"/>
              <a:r>
                <a:rPr lang="en-GB" sz="1200" dirty="0" err="1" smtClean="0"/>
                <a:t>liderske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veštine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više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pristaju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muškarcima</a:t>
              </a:r>
              <a:r>
                <a:rPr lang="en-GB" sz="1200" dirty="0" smtClean="0"/>
                <a:t> </a:t>
              </a:r>
              <a:endParaRPr lang="sr-Latn-RS" sz="1200" dirty="0" smtClean="0"/>
            </a:p>
            <a:p>
              <a:pPr algn="just"/>
              <a:r>
                <a:rPr lang="en-GB" sz="1200" dirty="0" err="1" smtClean="0"/>
                <a:t>nego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ženama</a:t>
              </a:r>
              <a:r>
                <a:rPr lang="en-GB" sz="1200" dirty="0" smtClean="0"/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15928" y="3174336"/>
              <a:ext cx="1557780" cy="1721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sr-Latn-R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Najveći broj ispitanika se ne slaže sa gore navedenom tvrdnjom.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61" name="Picture 60" descr="pngflow.com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858280" y="4643452"/>
            <a:ext cx="185776" cy="3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8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0" y="25734"/>
            <a:ext cx="8215338" cy="974379"/>
          </a:xfrm>
          <a:prstGeom prst="rect">
            <a:avLst/>
          </a:prstGeom>
        </p:spPr>
        <p:txBody>
          <a:bodyPr/>
          <a:lstStyle/>
          <a:p>
            <a:r>
              <a:rPr lang="sr-Latn-RS" altLang="ko-KR" sz="1800" dirty="0" smtClean="0"/>
              <a:t>Ma koliko lično verovao/la u jednakost polova, iskreno bih pre zaposlio/la muškarca u svojoj firmi</a:t>
            </a:r>
            <a:endParaRPr lang="ko-KR" altLang="en-US" sz="1800" dirty="0"/>
          </a:p>
        </p:txBody>
      </p:sp>
      <p:cxnSp>
        <p:nvCxnSpPr>
          <p:cNvPr id="3" name="Straight Connector 2"/>
          <p:cNvCxnSpPr>
            <a:stCxn id="9" idx="2"/>
            <a:endCxn id="18" idx="6"/>
          </p:cNvCxnSpPr>
          <p:nvPr/>
        </p:nvCxnSpPr>
        <p:spPr>
          <a:xfrm rot="10800000" flipH="1">
            <a:off x="1526672" y="3001519"/>
            <a:ext cx="6047434" cy="488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454664" y="2862391"/>
            <a:ext cx="288032" cy="288032"/>
            <a:chOff x="611560" y="2851238"/>
            <a:chExt cx="288032" cy="288032"/>
          </a:xfrm>
        </p:grpSpPr>
        <p:sp>
          <p:nvSpPr>
            <p:cNvPr id="8" name="Oval 7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00364" y="2857502"/>
            <a:ext cx="288032" cy="288032"/>
            <a:chOff x="611560" y="2851238"/>
            <a:chExt cx="288032" cy="288032"/>
          </a:xfrm>
        </p:grpSpPr>
        <p:sp>
          <p:nvSpPr>
            <p:cNvPr id="11" name="Oval 10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72132" y="2857502"/>
            <a:ext cx="288032" cy="288032"/>
            <a:chOff x="611560" y="2851238"/>
            <a:chExt cx="288032" cy="288032"/>
          </a:xfrm>
        </p:grpSpPr>
        <p:sp>
          <p:nvSpPr>
            <p:cNvPr id="14" name="Oval 13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58082" y="2857502"/>
            <a:ext cx="288032" cy="288032"/>
            <a:chOff x="611560" y="2851238"/>
            <a:chExt cx="288032" cy="288032"/>
          </a:xfrm>
        </p:grpSpPr>
        <p:sp>
          <p:nvSpPr>
            <p:cNvPr id="17" name="Oval 16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 Placeholder 17"/>
          <p:cNvSpPr txBox="1">
            <a:spLocks/>
          </p:cNvSpPr>
          <p:nvPr/>
        </p:nvSpPr>
        <p:spPr>
          <a:xfrm>
            <a:off x="5304622" y="2281436"/>
            <a:ext cx="1024939" cy="360040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R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5,5%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Placeholder 17"/>
          <p:cNvSpPr txBox="1">
            <a:spLocks/>
          </p:cNvSpPr>
          <p:nvPr/>
        </p:nvSpPr>
        <p:spPr>
          <a:xfrm>
            <a:off x="2492348" y="2283718"/>
            <a:ext cx="1024939" cy="360040"/>
          </a:xfrm>
          <a:prstGeom prst="rect">
            <a:avLst/>
          </a:prstGeom>
          <a:ln w="25400">
            <a:solidFill>
              <a:schemeClr val="accent4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R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16,8%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 Placeholder 17"/>
          <p:cNvSpPr txBox="1">
            <a:spLocks/>
          </p:cNvSpPr>
          <p:nvPr/>
        </p:nvSpPr>
        <p:spPr>
          <a:xfrm>
            <a:off x="1086211" y="3301034"/>
            <a:ext cx="1024939" cy="360040"/>
          </a:xfrm>
          <a:prstGeom prst="rect">
            <a:avLst/>
          </a:prstGeom>
          <a:ln w="25400">
            <a:solidFill>
              <a:schemeClr val="accent5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R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74,6%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8852" y="3775284"/>
            <a:ext cx="205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Uopšte se ne slažem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98359" y="1937561"/>
            <a:ext cx="205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Uglavnom se slažem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4989" y="1937561"/>
            <a:ext cx="205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Uglavnom se ne slažem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 Placeholder 17"/>
          <p:cNvSpPr txBox="1">
            <a:spLocks/>
          </p:cNvSpPr>
          <p:nvPr/>
        </p:nvSpPr>
        <p:spPr>
          <a:xfrm>
            <a:off x="7072330" y="3214692"/>
            <a:ext cx="1024939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R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3,1%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72264" y="3786196"/>
            <a:ext cx="205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 potpunosti se slažem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4" name="Picture 23" descr="pngflow.com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858280" y="4643452"/>
            <a:ext cx="185776" cy="3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92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734"/>
            <a:ext cx="8501090" cy="831503"/>
          </a:xfrm>
        </p:spPr>
        <p:txBody>
          <a:bodyPr/>
          <a:lstStyle/>
          <a:p>
            <a:r>
              <a:rPr lang="en-US" altLang="ko-KR" sz="2400" dirty="0">
                <a:solidFill>
                  <a:srgbClr val="0DD2D9"/>
                </a:solidFill>
              </a:rPr>
              <a:t> </a:t>
            </a:r>
            <a:r>
              <a:rPr lang="sr-Latn-RS" altLang="ko-KR" sz="2400" dirty="0" smtClean="0">
                <a:solidFill>
                  <a:schemeClr val="accent1"/>
                </a:solidFill>
              </a:rPr>
              <a:t>Ne verujem ženama policajcima,</a:t>
            </a:r>
            <a:r>
              <a:rPr lang="en-US" altLang="ko-KR" sz="2400" dirty="0" smtClean="0">
                <a:solidFill>
                  <a:srgbClr val="0DD2D9"/>
                </a:solidFill>
              </a:rPr>
              <a:t> </a:t>
            </a:r>
            <a:r>
              <a:rPr lang="sr-Latn-RS" altLang="ko-KR" sz="2400" dirty="0" smtClean="0"/>
              <a:t>muškarci su mnogo snažniji i bolji </a:t>
            </a:r>
            <a:r>
              <a:rPr lang="sr-Latn-RS" altLang="ko-KR" sz="2400" dirty="0" smtClean="0"/>
              <a:t>policajci</a:t>
            </a:r>
            <a:endParaRPr lang="ko-KR" alt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27950" y="1349355"/>
            <a:ext cx="3744416" cy="3306604"/>
            <a:chOff x="2166950" y="1239188"/>
            <a:chExt cx="3298100" cy="3348192"/>
          </a:xfrm>
        </p:grpSpPr>
        <p:sp>
          <p:nvSpPr>
            <p:cNvPr id="7" name="Flowchart: Extract 6"/>
            <p:cNvSpPr/>
            <p:nvPr/>
          </p:nvSpPr>
          <p:spPr>
            <a:xfrm>
              <a:off x="3006000" y="1239188"/>
              <a:ext cx="1620000" cy="1620000"/>
            </a:xfrm>
            <a:prstGeom prst="flowChartExtra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Flowchart: Extract 11"/>
            <p:cNvSpPr/>
            <p:nvPr/>
          </p:nvSpPr>
          <p:spPr>
            <a:xfrm>
              <a:off x="2166950" y="2967380"/>
              <a:ext cx="1620000" cy="1620000"/>
            </a:xfrm>
            <a:prstGeom prst="flowChartExtra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Flowchart: Extract 12"/>
            <p:cNvSpPr/>
            <p:nvPr/>
          </p:nvSpPr>
          <p:spPr>
            <a:xfrm>
              <a:off x="3845050" y="2967380"/>
              <a:ext cx="1620000" cy="1620000"/>
            </a:xfrm>
            <a:prstGeom prst="flowChartExtra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Flowchart: Merge 13"/>
            <p:cNvSpPr/>
            <p:nvPr/>
          </p:nvSpPr>
          <p:spPr>
            <a:xfrm>
              <a:off x="3060000" y="2942888"/>
              <a:ext cx="1512000" cy="1512000"/>
            </a:xfrm>
            <a:prstGeom prst="flowChartMerg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6" name="Text Placeholder 13"/>
          <p:cNvSpPr txBox="1">
            <a:spLocks/>
          </p:cNvSpPr>
          <p:nvPr/>
        </p:nvSpPr>
        <p:spPr>
          <a:xfrm>
            <a:off x="142844" y="1643056"/>
            <a:ext cx="2293105" cy="73935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sr-Latn-R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Ljudi veruju ženama policajcima.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44" y="2285998"/>
            <a:ext cx="177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Što je pokazalo istraživanje.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68153" y="1714494"/>
            <a:ext cx="437584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300" dirty="0" err="1" smtClean="0"/>
              <a:t>Kada</a:t>
            </a:r>
            <a:r>
              <a:rPr lang="en-GB" sz="1300" dirty="0" smtClean="0"/>
              <a:t> je u </a:t>
            </a:r>
            <a:r>
              <a:rPr lang="en-GB" sz="1300" dirty="0" err="1" smtClean="0"/>
              <a:t>pitanju</a:t>
            </a:r>
            <a:r>
              <a:rPr lang="en-GB" sz="1300" dirty="0" smtClean="0"/>
              <a:t> </a:t>
            </a:r>
            <a:r>
              <a:rPr lang="en-GB" sz="1300" dirty="0" err="1" smtClean="0"/>
              <a:t>stav</a:t>
            </a:r>
            <a:r>
              <a:rPr lang="en-GB" sz="1300" dirty="0" smtClean="0"/>
              <a:t> </a:t>
            </a:r>
            <a:r>
              <a:rPr lang="en-GB" sz="1300" dirty="0" err="1" smtClean="0"/>
              <a:t>dosta</a:t>
            </a:r>
            <a:r>
              <a:rPr lang="en-GB" sz="1300" dirty="0" smtClean="0"/>
              <a:t> </a:t>
            </a:r>
            <a:r>
              <a:rPr lang="en-GB" sz="1300" dirty="0" err="1" smtClean="0"/>
              <a:t>ljudi</a:t>
            </a:r>
            <a:r>
              <a:rPr lang="en-GB" sz="1300" dirty="0" smtClean="0"/>
              <a:t> ne </a:t>
            </a:r>
            <a:r>
              <a:rPr lang="en-GB" sz="1300" dirty="0" err="1" smtClean="0"/>
              <a:t>veruje</a:t>
            </a:r>
            <a:r>
              <a:rPr lang="en-GB" sz="1300" dirty="0" smtClean="0"/>
              <a:t> </a:t>
            </a:r>
            <a:r>
              <a:rPr lang="en-GB" sz="1300" dirty="0" err="1" smtClean="0"/>
              <a:t>ženama</a:t>
            </a:r>
            <a:r>
              <a:rPr lang="sr-Latn-RS" sz="1300" dirty="0" smtClean="0"/>
              <a:t> koje su</a:t>
            </a:r>
            <a:r>
              <a:rPr lang="en-GB" sz="1300" dirty="0" smtClean="0"/>
              <a:t> </a:t>
            </a:r>
            <a:r>
              <a:rPr lang="en-GB" sz="1300" dirty="0" err="1" smtClean="0"/>
              <a:t>policajcima</a:t>
            </a:r>
            <a:r>
              <a:rPr lang="en-GB" sz="1300" dirty="0" smtClean="0"/>
              <a:t>,</a:t>
            </a:r>
            <a:r>
              <a:rPr lang="sr-Latn-RS" sz="1300" dirty="0" smtClean="0"/>
              <a:t> a da su</a:t>
            </a:r>
            <a:r>
              <a:rPr lang="en-GB" sz="1300" dirty="0" smtClean="0"/>
              <a:t> </a:t>
            </a:r>
            <a:r>
              <a:rPr lang="en-GB" sz="1300" dirty="0" err="1" smtClean="0"/>
              <a:t>muškarci</a:t>
            </a:r>
            <a:r>
              <a:rPr lang="en-GB" sz="1300" dirty="0" smtClean="0"/>
              <a:t> </a:t>
            </a:r>
            <a:r>
              <a:rPr lang="en-GB" sz="1300" dirty="0" err="1" smtClean="0"/>
              <a:t>mnogo</a:t>
            </a:r>
            <a:r>
              <a:rPr lang="en-GB" sz="1300" dirty="0" smtClean="0"/>
              <a:t> </a:t>
            </a:r>
            <a:r>
              <a:rPr lang="en-GB" sz="1300" dirty="0" err="1" smtClean="0"/>
              <a:t>sna</a:t>
            </a:r>
            <a:r>
              <a:rPr lang="sr-Latn-RS" sz="1300" dirty="0" smtClean="0"/>
              <a:t>ž</a:t>
            </a:r>
            <a:r>
              <a:rPr lang="en-GB" sz="1300" dirty="0" err="1" smtClean="0"/>
              <a:t>niji</a:t>
            </a:r>
            <a:r>
              <a:rPr lang="en-GB" sz="1300" dirty="0" smtClean="0"/>
              <a:t> </a:t>
            </a:r>
            <a:r>
              <a:rPr lang="en-GB" sz="1300" dirty="0" err="1" smtClean="0"/>
              <a:t>i</a:t>
            </a:r>
            <a:r>
              <a:rPr lang="en-GB" sz="1300" dirty="0" smtClean="0"/>
              <a:t> </a:t>
            </a:r>
            <a:r>
              <a:rPr lang="en-GB" sz="1300" dirty="0" err="1" smtClean="0"/>
              <a:t>bolji</a:t>
            </a:r>
            <a:endParaRPr lang="sr-Latn-RS" sz="1300" dirty="0" smtClean="0"/>
          </a:p>
          <a:p>
            <a:pPr lvl="0"/>
            <a:r>
              <a:rPr lang="en-GB" sz="1300" dirty="0" err="1" smtClean="0"/>
              <a:t>policajci</a:t>
            </a:r>
            <a:r>
              <a:rPr lang="en-GB" sz="1300" dirty="0" smtClean="0"/>
              <a:t>, 68.5% </a:t>
            </a:r>
            <a:r>
              <a:rPr lang="en-GB" sz="1300" dirty="0" err="1" smtClean="0"/>
              <a:t>ispitanika</a:t>
            </a:r>
            <a:r>
              <a:rPr lang="en-GB" sz="1300" dirty="0" smtClean="0"/>
              <a:t> je </a:t>
            </a:r>
            <a:r>
              <a:rPr lang="en-GB" sz="1300" dirty="0" err="1" smtClean="0"/>
              <a:t>reklo</a:t>
            </a:r>
            <a:r>
              <a:rPr lang="en-GB" sz="1300" dirty="0" smtClean="0"/>
              <a:t> </a:t>
            </a:r>
            <a:r>
              <a:rPr lang="en-GB" sz="1300" dirty="0" err="1" smtClean="0"/>
              <a:t>da</a:t>
            </a:r>
            <a:r>
              <a:rPr lang="en-GB" sz="1300" dirty="0" smtClean="0"/>
              <a:t> se </a:t>
            </a:r>
            <a:r>
              <a:rPr lang="en-GB" sz="1300" dirty="0" err="1" smtClean="0"/>
              <a:t>uopšte</a:t>
            </a:r>
            <a:r>
              <a:rPr lang="en-GB" sz="1300" dirty="0" smtClean="0"/>
              <a:t> ne </a:t>
            </a:r>
            <a:endParaRPr lang="sr-Latn-RS" sz="1300" dirty="0" smtClean="0"/>
          </a:p>
          <a:p>
            <a:pPr lvl="0"/>
            <a:r>
              <a:rPr lang="en-GB" sz="1300" dirty="0" err="1" smtClean="0"/>
              <a:t>slaže</a:t>
            </a:r>
            <a:r>
              <a:rPr lang="en-GB" sz="1300" dirty="0" smtClean="0"/>
              <a:t> </a:t>
            </a:r>
            <a:r>
              <a:rPr lang="en-GB" sz="1300" dirty="0" err="1" smtClean="0"/>
              <a:t>sa</a:t>
            </a:r>
            <a:r>
              <a:rPr lang="en-GB" sz="1300" dirty="0" smtClean="0"/>
              <a:t> </a:t>
            </a:r>
            <a:r>
              <a:rPr lang="en-GB" sz="1300" dirty="0" err="1" smtClean="0"/>
              <a:t>tim</a:t>
            </a:r>
            <a:r>
              <a:rPr lang="sr-Latn-RS" sz="1300" dirty="0" smtClean="0"/>
              <a:t> stavom.</a:t>
            </a:r>
            <a:r>
              <a:rPr lang="en-GB" sz="1300" dirty="0" smtClean="0"/>
              <a:t> 21.4% </a:t>
            </a:r>
            <a:r>
              <a:rPr lang="en-GB" sz="1300" dirty="0" err="1" smtClean="0"/>
              <a:t>ispitanika</a:t>
            </a:r>
            <a:r>
              <a:rPr lang="en-GB" sz="1300" dirty="0" smtClean="0"/>
              <a:t> da se </a:t>
            </a:r>
            <a:r>
              <a:rPr lang="en-GB" sz="1300" dirty="0" err="1" smtClean="0"/>
              <a:t>uglavnom</a:t>
            </a:r>
            <a:r>
              <a:rPr lang="en-GB" sz="1300" dirty="0" smtClean="0"/>
              <a:t> ne </a:t>
            </a:r>
            <a:r>
              <a:rPr lang="sr-Latn-RS" sz="1300" dirty="0" smtClean="0"/>
              <a:t>sl</a:t>
            </a:r>
            <a:r>
              <a:rPr lang="en-GB" sz="1300" dirty="0" err="1" smtClean="0"/>
              <a:t>aže</a:t>
            </a:r>
            <a:r>
              <a:rPr lang="sr-Latn-RS" sz="1300" dirty="0" smtClean="0"/>
              <a:t> sa tim</a:t>
            </a:r>
            <a:r>
              <a:rPr lang="en-GB" sz="1300" dirty="0" smtClean="0"/>
              <a:t>, </a:t>
            </a:r>
            <a:r>
              <a:rPr lang="en-GB" sz="1300" dirty="0" err="1" smtClean="0"/>
              <a:t>dok</a:t>
            </a:r>
            <a:r>
              <a:rPr lang="en-GB" sz="1300" dirty="0" smtClean="0"/>
              <a:t> je 7.4% </a:t>
            </a:r>
            <a:r>
              <a:rPr lang="en-GB" sz="1300" dirty="0" err="1" smtClean="0"/>
              <a:t>ispitanih</a:t>
            </a:r>
            <a:r>
              <a:rPr lang="en-GB" sz="1300" dirty="0" smtClean="0"/>
              <a:t> </a:t>
            </a:r>
            <a:r>
              <a:rPr lang="en-GB" sz="1300" dirty="0" err="1" smtClean="0"/>
              <a:t>reklo</a:t>
            </a:r>
            <a:r>
              <a:rPr lang="en-GB" sz="1300" dirty="0" smtClean="0"/>
              <a:t> da </a:t>
            </a:r>
            <a:r>
              <a:rPr lang="sr-Latn-RS" sz="1300" dirty="0" smtClean="0"/>
              <a:t>s</a:t>
            </a:r>
            <a:r>
              <a:rPr lang="en-GB" sz="1300" dirty="0" smtClean="0"/>
              <a:t>e </a:t>
            </a:r>
            <a:r>
              <a:rPr lang="en-GB" sz="1300" dirty="0" err="1" smtClean="0"/>
              <a:t>uglavnom</a:t>
            </a:r>
            <a:r>
              <a:rPr lang="en-GB" sz="1300" dirty="0" smtClean="0"/>
              <a:t> </a:t>
            </a:r>
            <a:r>
              <a:rPr lang="en-GB" sz="1300" dirty="0" err="1" smtClean="0"/>
              <a:t>sla</a:t>
            </a:r>
            <a:r>
              <a:rPr lang="sr-Latn-RS" sz="1300" dirty="0" smtClean="0"/>
              <a:t>ž</a:t>
            </a:r>
            <a:r>
              <a:rPr lang="en-GB" sz="1300" dirty="0" smtClean="0"/>
              <a:t>e </a:t>
            </a:r>
            <a:r>
              <a:rPr lang="en-GB" sz="1300" dirty="0" err="1" smtClean="0"/>
              <a:t>i</a:t>
            </a:r>
            <a:r>
              <a:rPr lang="en-GB" sz="1300" dirty="0" smtClean="0"/>
              <a:t> 2.7% </a:t>
            </a:r>
            <a:r>
              <a:rPr lang="en-GB" sz="1300" dirty="0" err="1" smtClean="0"/>
              <a:t>da</a:t>
            </a:r>
            <a:r>
              <a:rPr lang="en-GB" sz="1300" dirty="0" smtClean="0"/>
              <a:t> se u </a:t>
            </a:r>
            <a:r>
              <a:rPr lang="en-GB" sz="1300" dirty="0" err="1" smtClean="0"/>
              <a:t>potpunosti</a:t>
            </a:r>
            <a:r>
              <a:rPr lang="en-GB" sz="1300" dirty="0" smtClean="0"/>
              <a:t> </a:t>
            </a:r>
            <a:r>
              <a:rPr lang="en-GB" sz="1300" dirty="0" err="1" smtClean="0"/>
              <a:t>slaže</a:t>
            </a:r>
            <a:r>
              <a:rPr lang="en-GB" sz="1300" dirty="0" smtClean="0"/>
              <a:t>. </a:t>
            </a:r>
            <a:r>
              <a:rPr lang="en-GB" sz="1300" dirty="0" err="1" smtClean="0"/>
              <a:t>Uzimajući</a:t>
            </a:r>
            <a:r>
              <a:rPr lang="en-GB" sz="1300" dirty="0" smtClean="0"/>
              <a:t> u </a:t>
            </a:r>
            <a:r>
              <a:rPr lang="en-GB" sz="1300" dirty="0" err="1" smtClean="0"/>
              <a:t>obzir</a:t>
            </a:r>
            <a:r>
              <a:rPr lang="en-GB" sz="1300" dirty="0" smtClean="0"/>
              <a:t> </a:t>
            </a:r>
            <a:r>
              <a:rPr lang="en-GB" sz="1300" dirty="0" err="1" smtClean="0"/>
              <a:t>naš</a:t>
            </a:r>
            <a:r>
              <a:rPr lang="en-GB" sz="1300" dirty="0" smtClean="0"/>
              <a:t> </a:t>
            </a:r>
            <a:r>
              <a:rPr lang="en-GB" sz="1300" dirty="0" err="1" smtClean="0"/>
              <a:t>mentalitet</a:t>
            </a:r>
            <a:r>
              <a:rPr lang="en-GB" sz="1300" dirty="0" smtClean="0"/>
              <a:t> </a:t>
            </a:r>
            <a:r>
              <a:rPr lang="en-GB" sz="1300" dirty="0" err="1" smtClean="0"/>
              <a:t>i</a:t>
            </a:r>
            <a:r>
              <a:rPr lang="en-GB" sz="1300" dirty="0" smtClean="0"/>
              <a:t> </a:t>
            </a:r>
            <a:r>
              <a:rPr lang="en-GB" sz="1300" dirty="0" err="1" smtClean="0"/>
              <a:t>borbe</a:t>
            </a:r>
            <a:r>
              <a:rPr lang="en-GB" sz="1300" dirty="0" smtClean="0"/>
              <a:t> </a:t>
            </a:r>
            <a:r>
              <a:rPr lang="en-GB" sz="1300" dirty="0" err="1" smtClean="0"/>
              <a:t>kroz</a:t>
            </a:r>
            <a:r>
              <a:rPr lang="en-GB" sz="1300" dirty="0" smtClean="0"/>
              <a:t> </a:t>
            </a:r>
            <a:r>
              <a:rPr lang="en-GB" sz="1300" dirty="0" err="1" smtClean="0"/>
              <a:t>istoriju</a:t>
            </a:r>
            <a:r>
              <a:rPr lang="en-GB" sz="1300" dirty="0" smtClean="0"/>
              <a:t> </a:t>
            </a:r>
            <a:r>
              <a:rPr lang="en-GB" sz="1300" dirty="0" err="1" smtClean="0"/>
              <a:t>našeg</a:t>
            </a:r>
            <a:r>
              <a:rPr lang="en-GB" sz="1300" dirty="0" smtClean="0"/>
              <a:t> </a:t>
            </a:r>
            <a:endParaRPr lang="sr-Latn-RS" sz="1300" dirty="0" smtClean="0"/>
          </a:p>
          <a:p>
            <a:pPr lvl="0"/>
            <a:r>
              <a:rPr lang="en-GB" sz="1300" dirty="0" err="1" smtClean="0"/>
              <a:t>naroda</a:t>
            </a:r>
            <a:r>
              <a:rPr lang="en-GB" sz="1300" dirty="0" smtClean="0"/>
              <a:t> </a:t>
            </a:r>
            <a:r>
              <a:rPr lang="en-GB" sz="1300" dirty="0" err="1" smtClean="0"/>
              <a:t>donekle</a:t>
            </a:r>
            <a:r>
              <a:rPr lang="en-GB" sz="1300" dirty="0" smtClean="0"/>
              <a:t> je </a:t>
            </a:r>
            <a:r>
              <a:rPr lang="en-GB" sz="1300" dirty="0" err="1" smtClean="0"/>
              <a:t>razumljivo</a:t>
            </a:r>
            <a:r>
              <a:rPr lang="en-GB" sz="1300" dirty="0" smtClean="0"/>
              <a:t> </a:t>
            </a:r>
            <a:r>
              <a:rPr lang="en-GB" sz="1300" dirty="0" err="1" smtClean="0"/>
              <a:t>zbog</a:t>
            </a:r>
            <a:r>
              <a:rPr lang="en-GB" sz="1300" dirty="0" smtClean="0"/>
              <a:t> </a:t>
            </a:r>
            <a:r>
              <a:rPr lang="en-GB" sz="1300" dirty="0" err="1" smtClean="0"/>
              <a:t>čega</a:t>
            </a:r>
            <a:r>
              <a:rPr lang="en-GB" sz="1300" dirty="0" smtClean="0"/>
              <a:t> </a:t>
            </a:r>
            <a:r>
              <a:rPr lang="en-GB" sz="1300" dirty="0" err="1" smtClean="0"/>
              <a:t>vlada</a:t>
            </a:r>
            <a:r>
              <a:rPr lang="en-GB" sz="1300" dirty="0" smtClean="0"/>
              <a:t> duh </a:t>
            </a:r>
            <a:endParaRPr lang="sr-Latn-RS" sz="1300" dirty="0" smtClean="0"/>
          </a:p>
          <a:p>
            <a:pPr lvl="0"/>
            <a:r>
              <a:rPr lang="en-GB" sz="1300" dirty="0" smtClean="0"/>
              <a:t>da </a:t>
            </a:r>
            <a:r>
              <a:rPr lang="en-GB" sz="1300" dirty="0" err="1" smtClean="0"/>
              <a:t>su</a:t>
            </a:r>
            <a:r>
              <a:rPr lang="en-GB" sz="1300" dirty="0" smtClean="0"/>
              <a:t> </a:t>
            </a:r>
            <a:r>
              <a:rPr lang="en-GB" sz="1300" dirty="0" err="1" smtClean="0"/>
              <a:t>muškarci</a:t>
            </a:r>
            <a:r>
              <a:rPr lang="en-GB" sz="1300" dirty="0" smtClean="0"/>
              <a:t> </a:t>
            </a:r>
            <a:r>
              <a:rPr lang="en-GB" sz="1300" dirty="0" err="1" smtClean="0"/>
              <a:t>spremniji</a:t>
            </a:r>
            <a:r>
              <a:rPr lang="en-GB" sz="1300" dirty="0" smtClean="0"/>
              <a:t> da </a:t>
            </a:r>
            <a:r>
              <a:rPr lang="en-GB" sz="1300" dirty="0" err="1" smtClean="0"/>
              <a:t>nas</a:t>
            </a:r>
            <a:r>
              <a:rPr lang="en-GB" sz="1300" dirty="0" smtClean="0"/>
              <a:t> </a:t>
            </a:r>
            <a:r>
              <a:rPr lang="en-GB" sz="1300" dirty="0" err="1" smtClean="0"/>
              <a:t>zaštite</a:t>
            </a:r>
            <a:r>
              <a:rPr lang="en-GB" sz="1300" dirty="0" smtClean="0"/>
              <a:t> </a:t>
            </a:r>
            <a:r>
              <a:rPr lang="en-GB" sz="1300" dirty="0" err="1" smtClean="0"/>
              <a:t>i</a:t>
            </a:r>
            <a:r>
              <a:rPr lang="en-GB" sz="1300" dirty="0" smtClean="0"/>
              <a:t> </a:t>
            </a:r>
            <a:r>
              <a:rPr lang="en-GB" sz="1300" dirty="0" err="1" smtClean="0"/>
              <a:t>odbrane</a:t>
            </a:r>
            <a:r>
              <a:rPr lang="sr-Latn-RS" sz="1300" dirty="0" smtClean="0"/>
              <a:t>, ipak </a:t>
            </a:r>
          </a:p>
          <a:p>
            <a:pPr lvl="0"/>
            <a:r>
              <a:rPr lang="sr-Latn-RS" sz="1300" dirty="0" smtClean="0"/>
              <a:t>kada su žene u policiji u pitanju stav je da im se veruje</a:t>
            </a:r>
            <a:r>
              <a:rPr lang="en-GB" sz="1300" dirty="0" smtClean="0"/>
              <a:t>.</a:t>
            </a:r>
            <a:endParaRPr lang="en-US" sz="1300" dirty="0" smtClean="0"/>
          </a:p>
          <a:p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28926" y="228599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68,5%</a:t>
            </a:r>
            <a:endParaRPr lang="sr-Latn-C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57620" y="392907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21,4%</a:t>
            </a:r>
            <a:endParaRPr lang="sr-Latn-CS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71670" y="392907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7,4%</a:t>
            </a:r>
            <a:endParaRPr lang="sr-Latn-C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28926" y="328613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2,7%</a:t>
            </a:r>
            <a:endParaRPr lang="sr-Latn-CS" dirty="0">
              <a:solidFill>
                <a:schemeClr val="bg1"/>
              </a:solidFill>
            </a:endParaRPr>
          </a:p>
        </p:txBody>
      </p:sp>
      <p:pic>
        <p:nvPicPr>
          <p:cNvPr id="18" name="Picture 17" descr="pngflow.com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858280" y="4643452"/>
            <a:ext cx="185776" cy="3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95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142844" y="214296"/>
            <a:ext cx="4214810" cy="114300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altLang="ko-KR" sz="2200" b="1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Verujem da i dalje važi </a:t>
            </a:r>
            <a:endParaRPr lang="en-US" altLang="ko-KR" sz="2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sr-Latn-R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podela na muške i ženske poslove</a:t>
            </a:r>
            <a:endParaRPr lang="ko-KR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6372200" y="2643758"/>
            <a:ext cx="2448272" cy="71053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7284" y="3305189"/>
            <a:ext cx="2218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</a:p>
        </p:txBody>
      </p:sp>
      <p:grpSp>
        <p:nvGrpSpPr>
          <p:cNvPr id="2" name="Group 6"/>
          <p:cNvGrpSpPr/>
          <p:nvPr/>
        </p:nvGrpSpPr>
        <p:grpSpPr>
          <a:xfrm rot="16200000">
            <a:off x="7293245" y="1888655"/>
            <a:ext cx="606182" cy="606182"/>
            <a:chOff x="7740552" y="3628849"/>
            <a:chExt cx="1800000" cy="1800000"/>
          </a:xfrm>
          <a:solidFill>
            <a:schemeClr val="bg1"/>
          </a:solidFill>
        </p:grpSpPr>
        <p:sp>
          <p:nvSpPr>
            <p:cNvPr id="8" name="Rectangle 7"/>
            <p:cNvSpPr/>
            <p:nvPr/>
          </p:nvSpPr>
          <p:spPr>
            <a:xfrm>
              <a:off x="7740552" y="3628849"/>
              <a:ext cx="216000" cy="18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8542684" y="4618860"/>
              <a:ext cx="216000" cy="14028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8542684" y="3035407"/>
              <a:ext cx="216000" cy="14028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636896" y="3732921"/>
              <a:ext cx="216000" cy="1591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324552" y="3628849"/>
              <a:ext cx="216000" cy="6118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324552" y="4816437"/>
              <a:ext cx="216000" cy="6118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8751744" y="3559910"/>
              <a:ext cx="216000" cy="1145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8751748" y="4351635"/>
              <a:ext cx="216000" cy="11456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21" name="Picture 20" descr="00up-paygap-illo-articleLar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95500"/>
            <a:ext cx="4572000" cy="3048000"/>
          </a:xfrm>
          <a:prstGeom prst="rect">
            <a:avLst/>
          </a:prstGeom>
        </p:spPr>
      </p:pic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663860742"/>
              </p:ext>
            </p:extLst>
          </p:nvPr>
        </p:nvGraphicFramePr>
        <p:xfrm>
          <a:off x="142844" y="1500180"/>
          <a:ext cx="4500594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23"/>
          <p:cNvSpPr/>
          <p:nvPr/>
        </p:nvSpPr>
        <p:spPr>
          <a:xfrm>
            <a:off x="4572000" y="0"/>
            <a:ext cx="4572000" cy="2214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5" name="TextBox 24"/>
          <p:cNvSpPr txBox="1"/>
          <p:nvPr/>
        </p:nvSpPr>
        <p:spPr>
          <a:xfrm>
            <a:off x="5072066" y="428610"/>
            <a:ext cx="357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Zbog</a:t>
            </a:r>
            <a:r>
              <a:rPr lang="en-GB" sz="1400" dirty="0" smtClean="0"/>
              <a:t> </a:t>
            </a:r>
            <a:r>
              <a:rPr lang="en-GB" sz="1400" dirty="0" err="1" smtClean="0"/>
              <a:t>velikog</a:t>
            </a:r>
            <a:r>
              <a:rPr lang="en-GB" sz="1400" dirty="0" smtClean="0"/>
              <a:t> </a:t>
            </a:r>
            <a:r>
              <a:rPr lang="en-GB" sz="1400" dirty="0" err="1" smtClean="0"/>
              <a:t>broja</a:t>
            </a:r>
            <a:r>
              <a:rPr lang="en-GB" sz="1400" dirty="0" smtClean="0"/>
              <a:t> </a:t>
            </a:r>
            <a:r>
              <a:rPr lang="en-GB" sz="1400" dirty="0" err="1" smtClean="0"/>
              <a:t>ljudi</a:t>
            </a:r>
            <a:r>
              <a:rPr lang="en-GB" sz="1400" dirty="0" smtClean="0"/>
              <a:t> </a:t>
            </a:r>
            <a:r>
              <a:rPr lang="en-GB" sz="1400" dirty="0" err="1" smtClean="0"/>
              <a:t>koji</a:t>
            </a:r>
            <a:r>
              <a:rPr lang="en-GB" sz="1400" dirty="0" smtClean="0"/>
              <a:t> </a:t>
            </a:r>
            <a:r>
              <a:rPr lang="en-GB" sz="1400" dirty="0" err="1" smtClean="0"/>
              <a:t>i</a:t>
            </a:r>
            <a:r>
              <a:rPr lang="en-GB" sz="1400" dirty="0" smtClean="0"/>
              <a:t> </a:t>
            </a:r>
            <a:r>
              <a:rPr lang="en-GB" sz="1400" dirty="0" err="1" smtClean="0"/>
              <a:t>dalje</a:t>
            </a:r>
            <a:r>
              <a:rPr lang="en-GB" sz="1400" dirty="0" smtClean="0"/>
              <a:t> </a:t>
            </a:r>
            <a:endParaRPr lang="sr-Latn-RS" sz="1400" dirty="0" smtClean="0"/>
          </a:p>
          <a:p>
            <a:r>
              <a:rPr lang="en-GB" sz="1400" dirty="0" err="1" smtClean="0"/>
              <a:t>smatraju</a:t>
            </a:r>
            <a:r>
              <a:rPr lang="en-GB" sz="1400" dirty="0" smtClean="0"/>
              <a:t> </a:t>
            </a:r>
            <a:r>
              <a:rPr lang="en-GB" sz="1400" dirty="0" err="1" smtClean="0"/>
              <a:t>da</a:t>
            </a:r>
            <a:r>
              <a:rPr lang="en-GB" sz="1400" dirty="0" smtClean="0"/>
              <a:t> </a:t>
            </a:r>
            <a:r>
              <a:rPr lang="en-GB" sz="1400" dirty="0" err="1" smtClean="0"/>
              <a:t>postoji</a:t>
            </a:r>
            <a:r>
              <a:rPr lang="en-GB" sz="1400" dirty="0" smtClean="0"/>
              <a:t> </a:t>
            </a:r>
            <a:r>
              <a:rPr lang="en-GB" sz="1400" dirty="0" err="1" smtClean="0"/>
              <a:t>rodna</a:t>
            </a:r>
            <a:r>
              <a:rPr lang="en-GB" sz="1400" dirty="0" smtClean="0"/>
              <a:t> </a:t>
            </a:r>
            <a:r>
              <a:rPr lang="en-GB" sz="1400" dirty="0" err="1" smtClean="0"/>
              <a:t>podela</a:t>
            </a:r>
            <a:r>
              <a:rPr lang="en-GB" sz="1400" dirty="0" smtClean="0"/>
              <a:t> </a:t>
            </a:r>
            <a:r>
              <a:rPr lang="en-GB" sz="1400" dirty="0" err="1" smtClean="0"/>
              <a:t>po</a:t>
            </a:r>
            <a:r>
              <a:rPr lang="en-GB" sz="1400" dirty="0" smtClean="0"/>
              <a:t> </a:t>
            </a:r>
            <a:endParaRPr lang="sr-Latn-RS" sz="1400" dirty="0" smtClean="0"/>
          </a:p>
          <a:p>
            <a:r>
              <a:rPr lang="en-GB" sz="1400" dirty="0" err="1" smtClean="0"/>
              <a:t>pitanju</a:t>
            </a:r>
            <a:r>
              <a:rPr lang="en-GB" sz="1400" dirty="0" smtClean="0"/>
              <a:t> </a:t>
            </a:r>
            <a:r>
              <a:rPr lang="en-GB" sz="1400" dirty="0" err="1" smtClean="0"/>
              <a:t>obavljanja</a:t>
            </a:r>
            <a:r>
              <a:rPr lang="en-GB" sz="1400" dirty="0" smtClean="0"/>
              <a:t> </a:t>
            </a:r>
            <a:r>
              <a:rPr lang="en-GB" sz="1400" dirty="0" err="1" smtClean="0"/>
              <a:t>poslova</a:t>
            </a:r>
            <a:r>
              <a:rPr lang="en-GB" sz="1400" dirty="0" smtClean="0"/>
              <a:t> </a:t>
            </a:r>
            <a:r>
              <a:rPr lang="en-GB" sz="1400" dirty="0" err="1" smtClean="0"/>
              <a:t>vode</a:t>
            </a:r>
            <a:r>
              <a:rPr lang="en-GB" sz="1400" dirty="0" smtClean="0"/>
              <a:t> se </a:t>
            </a:r>
            <a:endParaRPr lang="sr-Latn-RS" sz="1400" dirty="0" smtClean="0"/>
          </a:p>
          <a:p>
            <a:r>
              <a:rPr lang="en-GB" sz="1400" dirty="0" err="1" smtClean="0"/>
              <a:t>brojne</a:t>
            </a:r>
            <a:r>
              <a:rPr lang="en-GB" sz="1400" dirty="0" smtClean="0"/>
              <a:t> </a:t>
            </a:r>
            <a:r>
              <a:rPr lang="en-GB" sz="1400" dirty="0" err="1" smtClean="0"/>
              <a:t>kampanje</a:t>
            </a:r>
            <a:r>
              <a:rPr lang="en-GB" sz="1400" dirty="0" smtClean="0"/>
              <a:t> </a:t>
            </a:r>
            <a:r>
              <a:rPr lang="en-GB" sz="1400" dirty="0" err="1" smtClean="0"/>
              <a:t>koje</a:t>
            </a:r>
            <a:r>
              <a:rPr lang="en-GB" sz="1400" dirty="0" smtClean="0"/>
              <a:t> </a:t>
            </a:r>
            <a:r>
              <a:rPr lang="en-GB" sz="1400" dirty="0" err="1" smtClean="0"/>
              <a:t>proklamuju</a:t>
            </a:r>
            <a:r>
              <a:rPr lang="en-GB" sz="1400" dirty="0" smtClean="0"/>
              <a:t> </a:t>
            </a:r>
            <a:r>
              <a:rPr lang="en-GB" sz="1400" dirty="0" err="1" smtClean="0"/>
              <a:t>rodnu</a:t>
            </a:r>
            <a:endParaRPr lang="sr-Latn-RS" sz="1400" dirty="0" smtClean="0"/>
          </a:p>
          <a:p>
            <a:r>
              <a:rPr lang="en-GB" sz="1400" dirty="0" err="1" smtClean="0"/>
              <a:t>ravnopravnost</a:t>
            </a:r>
            <a:r>
              <a:rPr lang="en-GB" sz="1400" dirty="0" smtClean="0"/>
              <a:t>, a </a:t>
            </a:r>
            <a:r>
              <a:rPr lang="en-GB" sz="1400" dirty="0" err="1" smtClean="0"/>
              <a:t>na</a:t>
            </a:r>
            <a:r>
              <a:rPr lang="en-GB" sz="1400" dirty="0" smtClean="0"/>
              <a:t> </a:t>
            </a:r>
            <a:r>
              <a:rPr lang="en-GB" sz="1400" dirty="0" err="1" smtClean="0"/>
              <a:t>nama</a:t>
            </a:r>
            <a:r>
              <a:rPr lang="en-GB" sz="1400" dirty="0" smtClean="0"/>
              <a:t> </a:t>
            </a:r>
            <a:r>
              <a:rPr lang="en-GB" sz="1400" dirty="0" err="1" smtClean="0"/>
              <a:t>kao</a:t>
            </a:r>
            <a:r>
              <a:rPr lang="en-GB" sz="1400" dirty="0" smtClean="0"/>
              <a:t> </a:t>
            </a:r>
            <a:endParaRPr lang="sr-Latn-RS" sz="1400" dirty="0" smtClean="0"/>
          </a:p>
          <a:p>
            <a:r>
              <a:rPr lang="en-GB" sz="1400" dirty="0" err="1" smtClean="0"/>
              <a:t>pojedincima</a:t>
            </a:r>
            <a:r>
              <a:rPr lang="en-GB" sz="1400" dirty="0" smtClean="0"/>
              <a:t> je </a:t>
            </a:r>
            <a:r>
              <a:rPr lang="en-GB" sz="1400" dirty="0" err="1" smtClean="0"/>
              <a:t>da</a:t>
            </a:r>
            <a:r>
              <a:rPr lang="en-GB" sz="1400" dirty="0" smtClean="0"/>
              <a:t> to </a:t>
            </a:r>
            <a:r>
              <a:rPr lang="en-GB" sz="1400" dirty="0" err="1" smtClean="0"/>
              <a:t>poštujemo</a:t>
            </a:r>
            <a:r>
              <a:rPr lang="en-GB" sz="1400" dirty="0" smtClean="0"/>
              <a:t> </a:t>
            </a:r>
            <a:r>
              <a:rPr lang="en-GB" sz="1400" dirty="0" err="1" smtClean="0"/>
              <a:t>kako</a:t>
            </a:r>
            <a:r>
              <a:rPr lang="en-GB" sz="1400" dirty="0" smtClean="0"/>
              <a:t> </a:t>
            </a:r>
            <a:endParaRPr lang="sr-Latn-RS" sz="1400" dirty="0" smtClean="0"/>
          </a:p>
          <a:p>
            <a:r>
              <a:rPr lang="en-GB" sz="1400" dirty="0" err="1" smtClean="0"/>
              <a:t>možda</a:t>
            </a:r>
            <a:r>
              <a:rPr lang="en-GB" sz="1400" dirty="0" smtClean="0"/>
              <a:t> </a:t>
            </a:r>
            <a:r>
              <a:rPr lang="en-GB" sz="1400" dirty="0" err="1" smtClean="0"/>
              <a:t>i</a:t>
            </a:r>
            <a:r>
              <a:rPr lang="en-GB" sz="1400" dirty="0" smtClean="0"/>
              <a:t> </a:t>
            </a:r>
            <a:r>
              <a:rPr lang="en-GB" sz="1400" dirty="0" err="1" smtClean="0"/>
              <a:t>sami</a:t>
            </a:r>
            <a:r>
              <a:rPr lang="en-GB" sz="1400" dirty="0" smtClean="0"/>
              <a:t> ne </a:t>
            </a:r>
            <a:r>
              <a:rPr lang="en-GB" sz="1400" dirty="0" err="1" smtClean="0"/>
              <a:t>bismo</a:t>
            </a:r>
            <a:r>
              <a:rPr lang="en-GB" sz="1400" dirty="0" smtClean="0"/>
              <a:t> </a:t>
            </a:r>
            <a:r>
              <a:rPr lang="en-GB" sz="1400" dirty="0" err="1" smtClean="0"/>
              <a:t>bili</a:t>
            </a:r>
            <a:r>
              <a:rPr lang="en-GB" sz="1400" dirty="0" smtClean="0"/>
              <a:t> </a:t>
            </a:r>
            <a:r>
              <a:rPr lang="en-GB" sz="1400" dirty="0" err="1" smtClean="0"/>
              <a:t>žrtve</a:t>
            </a:r>
            <a:r>
              <a:rPr lang="en-GB" sz="1400" dirty="0" smtClean="0"/>
              <a:t> </a:t>
            </a:r>
            <a:endParaRPr lang="sr-Latn-RS" sz="1400" dirty="0" smtClean="0"/>
          </a:p>
          <a:p>
            <a:r>
              <a:rPr lang="en-GB" sz="1400" dirty="0" err="1" smtClean="0"/>
              <a:t>diskriminacije</a:t>
            </a:r>
            <a:r>
              <a:rPr lang="en-GB" sz="1400" dirty="0" smtClean="0"/>
              <a:t> </a:t>
            </a:r>
            <a:r>
              <a:rPr lang="en-GB" sz="1400" dirty="0" err="1" smtClean="0"/>
              <a:t>po</a:t>
            </a:r>
            <a:r>
              <a:rPr lang="en-GB" sz="1400" dirty="0" smtClean="0"/>
              <a:t> tom </a:t>
            </a:r>
            <a:r>
              <a:rPr lang="en-GB" sz="1400" dirty="0" err="1" smtClean="0"/>
              <a:t>pitanju</a:t>
            </a:r>
            <a:r>
              <a:rPr lang="en-GB" sz="1400" dirty="0" smtClean="0"/>
              <a:t>.</a:t>
            </a:r>
            <a:endParaRPr lang="sr-Latn-CS" sz="1400" dirty="0"/>
          </a:p>
        </p:txBody>
      </p:sp>
      <p:pic>
        <p:nvPicPr>
          <p:cNvPr id="18" name="Picture 17" descr="pngflow.com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858280" y="4643452"/>
            <a:ext cx="185776" cy="3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99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291830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모바일 이미지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l"/>
            <a:r>
              <a:rPr lang="sr-Latn-RS" altLang="ko-KR" sz="2000" b="1" dirty="0" smtClean="0">
                <a:solidFill>
                  <a:schemeClr val="accent1"/>
                </a:solidFill>
                <a:cs typeface="Arial" pitchFamily="34" charset="0"/>
              </a:rPr>
              <a:t>U vreme nestašice posla, muškarci trebaju da imaju prednost pri zapošljavanju u odnosu na žene. Stavovi ženskih ispitanika su: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2066" y="1285866"/>
            <a:ext cx="785818" cy="64294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072066" y="2357436"/>
            <a:ext cx="785818" cy="67909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072066" y="3286130"/>
            <a:ext cx="801064" cy="64294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72066" y="4071948"/>
            <a:ext cx="808542" cy="71438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96778" y="1437495"/>
            <a:ext cx="2527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Uopšte se ne slažem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96778" y="2509065"/>
            <a:ext cx="2527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Uglavnom se ne slažem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96778" y="3437759"/>
            <a:ext cx="2527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Uglavnom se slažem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57884" y="4295015"/>
            <a:ext cx="2527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 potpunosti se slažem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8" name="Picture Placeholder 17" descr="Gender-Pay-Gap-1170x65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980" r="6980"/>
          <a:stretch>
            <a:fillRect/>
          </a:stretch>
        </p:blipFill>
        <p:spPr/>
      </p:pic>
      <p:sp>
        <p:nvSpPr>
          <p:cNvPr id="19" name="TextBox 18"/>
          <p:cNvSpPr txBox="1"/>
          <p:nvPr/>
        </p:nvSpPr>
        <p:spPr>
          <a:xfrm>
            <a:off x="5072066" y="142874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68,9%</a:t>
            </a:r>
            <a:endParaRPr lang="sr-Latn-CS" dirty="0"/>
          </a:p>
        </p:txBody>
      </p:sp>
      <p:sp>
        <p:nvSpPr>
          <p:cNvPr id="21" name="TextBox 20"/>
          <p:cNvSpPr txBox="1"/>
          <p:nvPr/>
        </p:nvSpPr>
        <p:spPr>
          <a:xfrm>
            <a:off x="5072066" y="250031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19,6%</a:t>
            </a:r>
            <a:endParaRPr lang="sr-Latn-CS" dirty="0"/>
          </a:p>
        </p:txBody>
      </p:sp>
      <p:sp>
        <p:nvSpPr>
          <p:cNvPr id="22" name="TextBox 21"/>
          <p:cNvSpPr txBox="1"/>
          <p:nvPr/>
        </p:nvSpPr>
        <p:spPr>
          <a:xfrm>
            <a:off x="5214942" y="34290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8%</a:t>
            </a:r>
            <a:endParaRPr lang="sr-Latn-CS" dirty="0"/>
          </a:p>
        </p:txBody>
      </p:sp>
      <p:sp>
        <p:nvSpPr>
          <p:cNvPr id="24" name="TextBox 23"/>
          <p:cNvSpPr txBox="1"/>
          <p:nvPr/>
        </p:nvSpPr>
        <p:spPr>
          <a:xfrm>
            <a:off x="5143504" y="428626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3,5%</a:t>
            </a:r>
            <a:endParaRPr lang="sr-Latn-CS" dirty="0"/>
          </a:p>
        </p:txBody>
      </p:sp>
      <p:pic>
        <p:nvPicPr>
          <p:cNvPr id="25" name="Picture 24" descr="pngflow.com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858280" y="4643452"/>
            <a:ext cx="185776" cy="3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2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>
            <a:extLst>
              <a:ext uri="{FF2B5EF4-FFF2-40B4-BE49-F238E27FC236}">
                <a16:creationId xmlns:a16="http://schemas.microsoft.com/office/drawing/2014/main" xmlns="" id="{04CF25FC-2ECD-4FE8-91A3-C0D267485565}"/>
              </a:ext>
            </a:extLst>
          </p:cNvPr>
          <p:cNvSpPr/>
          <p:nvPr/>
        </p:nvSpPr>
        <p:spPr>
          <a:xfrm>
            <a:off x="2143108" y="-14907"/>
            <a:ext cx="4845818" cy="5158407"/>
          </a:xfrm>
          <a:prstGeom prst="parallelogram">
            <a:avLst>
              <a:gd name="adj" fmla="val 226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5653E0-7E0C-437E-8B95-49E2113A3519}"/>
              </a:ext>
            </a:extLst>
          </p:cNvPr>
          <p:cNvSpPr txBox="1"/>
          <p:nvPr/>
        </p:nvSpPr>
        <p:spPr>
          <a:xfrm>
            <a:off x="3428992" y="142858"/>
            <a:ext cx="2676330" cy="623248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3600" b="1" i="1" dirty="0" smtClean="0">
                <a:solidFill>
                  <a:schemeClr val="bg1"/>
                </a:solidFill>
                <a:cs typeface="Arial" pitchFamily="34" charset="0"/>
              </a:rPr>
              <a:t>O </a:t>
            </a:r>
            <a:r>
              <a:rPr lang="en-US" altLang="ko-KR" sz="3600" b="1" i="1" dirty="0" err="1" smtClean="0">
                <a:solidFill>
                  <a:schemeClr val="bg1"/>
                </a:solidFill>
                <a:cs typeface="Arial" pitchFamily="34" charset="0"/>
              </a:rPr>
              <a:t>projektu</a:t>
            </a:r>
            <a:r>
              <a:rPr lang="en-US" altLang="ko-KR" sz="3600" b="1" i="1" dirty="0" smtClean="0">
                <a:solidFill>
                  <a:schemeClr val="bg1"/>
                </a:solidFill>
                <a:cs typeface="Arial" pitchFamily="34" charset="0"/>
              </a:rPr>
              <a:t>:</a:t>
            </a:r>
            <a:endParaRPr lang="ko-KR" altLang="en-US" sz="36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3794211-9DD2-420B-9F29-D02768D05B3A}"/>
              </a:ext>
            </a:extLst>
          </p:cNvPr>
          <p:cNvSpPr txBox="1"/>
          <p:nvPr/>
        </p:nvSpPr>
        <p:spPr>
          <a:xfrm>
            <a:off x="2916103" y="1131590"/>
            <a:ext cx="3299828" cy="3085460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GB" sz="1400" b="1" dirty="0" err="1" smtClean="0">
                <a:solidFill>
                  <a:schemeClr val="bg1"/>
                </a:solidFill>
              </a:rPr>
              <a:t>Žene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nedovoljno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učestvuju</a:t>
            </a:r>
            <a:r>
              <a:rPr lang="en-GB" sz="1400" b="1" dirty="0" smtClean="0">
                <a:solidFill>
                  <a:schemeClr val="bg1"/>
                </a:solidFill>
              </a:rPr>
              <a:t> u </a:t>
            </a:r>
            <a:r>
              <a:rPr lang="en-GB" sz="1400" b="1" dirty="0" err="1" smtClean="0">
                <a:solidFill>
                  <a:schemeClr val="bg1"/>
                </a:solidFill>
              </a:rPr>
              <a:t>javnom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i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političkom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životu</a:t>
            </a:r>
            <a:r>
              <a:rPr lang="en-GB" sz="1400" b="1" dirty="0" smtClean="0">
                <a:solidFill>
                  <a:schemeClr val="bg1"/>
                </a:solidFill>
              </a:rPr>
              <a:t>, </a:t>
            </a:r>
            <a:r>
              <a:rPr lang="en-GB" sz="1400" b="1" dirty="0" err="1" smtClean="0">
                <a:solidFill>
                  <a:schemeClr val="bg1"/>
                </a:solidFill>
              </a:rPr>
              <a:t>što</a:t>
            </a:r>
            <a:r>
              <a:rPr lang="en-GB" sz="1400" b="1" dirty="0" smtClean="0">
                <a:solidFill>
                  <a:schemeClr val="bg1"/>
                </a:solidFill>
              </a:rPr>
              <a:t> se </a:t>
            </a:r>
            <a:r>
              <a:rPr lang="en-GB" sz="1400" b="1" dirty="0" err="1" smtClean="0">
                <a:solidFill>
                  <a:schemeClr val="bg1"/>
                </a:solidFill>
              </a:rPr>
              <a:t>naročito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1400" b="1" dirty="0" err="1" smtClean="0">
                <a:solidFill>
                  <a:schemeClr val="bg1"/>
                </a:solidFill>
              </a:rPr>
              <a:t>odnosi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na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žene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iz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osetljivih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društvenih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grupa</a:t>
            </a:r>
            <a:r>
              <a:rPr lang="en-GB" sz="1400" b="1" dirty="0" smtClean="0">
                <a:solidFill>
                  <a:schemeClr val="bg1"/>
                </a:solidFill>
              </a:rPr>
              <a:t>. </a:t>
            </a:r>
            <a:r>
              <a:rPr lang="en-GB" sz="1400" b="1" dirty="0" err="1" smtClean="0">
                <a:solidFill>
                  <a:schemeClr val="bg1"/>
                </a:solidFill>
              </a:rPr>
              <a:t>Iako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Zakon</a:t>
            </a:r>
            <a:r>
              <a:rPr lang="en-GB" sz="1400" b="1" dirty="0" smtClean="0">
                <a:solidFill>
                  <a:schemeClr val="bg1"/>
                </a:solidFill>
              </a:rPr>
              <a:t> o </a:t>
            </a:r>
            <a:r>
              <a:rPr lang="en-GB" sz="1400" b="1" dirty="0" err="1" smtClean="0">
                <a:solidFill>
                  <a:schemeClr val="bg1"/>
                </a:solidFill>
              </a:rPr>
              <a:t>radu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uređuje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1400" b="1" dirty="0" err="1" smtClean="0">
                <a:solidFill>
                  <a:schemeClr val="bg1"/>
                </a:solidFill>
              </a:rPr>
              <a:t>položaj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i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prava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zaposlenih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žena</a:t>
            </a:r>
            <a:r>
              <a:rPr lang="en-GB" sz="1400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GB" sz="1400" b="1" dirty="0" err="1" smtClean="0">
                <a:solidFill>
                  <a:schemeClr val="bg1"/>
                </a:solidFill>
              </a:rPr>
              <a:t>slučajevi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diskriminacije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žena</a:t>
            </a:r>
            <a:r>
              <a:rPr lang="en-GB" sz="1400" b="1" dirty="0" smtClean="0">
                <a:solidFill>
                  <a:schemeClr val="bg1"/>
                </a:solidFill>
              </a:rPr>
              <a:t> u </a:t>
            </a:r>
            <a:r>
              <a:rPr lang="en-GB" sz="1400" b="1" dirty="0" err="1" smtClean="0">
                <a:solidFill>
                  <a:schemeClr val="bg1"/>
                </a:solidFill>
              </a:rPr>
              <a:t>ovoj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1400" b="1" dirty="0" err="1" smtClean="0">
                <a:solidFill>
                  <a:schemeClr val="bg1"/>
                </a:solidFill>
              </a:rPr>
              <a:t>oblasti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još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uvek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postoje</a:t>
            </a:r>
            <a:r>
              <a:rPr lang="en-GB" sz="1400" b="1" dirty="0" smtClean="0">
                <a:solidFill>
                  <a:schemeClr val="bg1"/>
                </a:solidFill>
              </a:rPr>
              <a:t>. </a:t>
            </a:r>
            <a:r>
              <a:rPr lang="en-GB" sz="1400" b="1" dirty="0" err="1" smtClean="0">
                <a:solidFill>
                  <a:schemeClr val="bg1"/>
                </a:solidFill>
              </a:rPr>
              <a:t>Ovim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1400" b="1" dirty="0" err="1" smtClean="0">
                <a:solidFill>
                  <a:schemeClr val="bg1"/>
                </a:solidFill>
              </a:rPr>
              <a:t>istraživanjem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želimo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da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podignemo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1400" b="1" dirty="0" err="1" smtClean="0">
                <a:solidFill>
                  <a:schemeClr val="bg1"/>
                </a:solidFill>
              </a:rPr>
              <a:t>svest</a:t>
            </a:r>
            <a:r>
              <a:rPr lang="en-GB" sz="1400" b="1" dirty="0" smtClean="0">
                <a:solidFill>
                  <a:schemeClr val="bg1"/>
                </a:solidFill>
              </a:rPr>
              <a:t> o </a:t>
            </a:r>
            <a:r>
              <a:rPr lang="en-GB" sz="1400" b="1" dirty="0" err="1" smtClean="0">
                <a:solidFill>
                  <a:schemeClr val="bg1"/>
                </a:solidFill>
              </a:rPr>
              <a:t>problemu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koji</a:t>
            </a:r>
            <a:r>
              <a:rPr lang="en-GB" sz="1400" b="1" dirty="0" smtClean="0">
                <a:solidFill>
                  <a:schemeClr val="bg1"/>
                </a:solidFill>
              </a:rPr>
              <a:t> se </a:t>
            </a:r>
            <a:r>
              <a:rPr lang="en-GB" sz="1400" b="1" dirty="0" err="1" smtClean="0">
                <a:solidFill>
                  <a:schemeClr val="bg1"/>
                </a:solidFill>
              </a:rPr>
              <a:t>tiče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1400" b="1" dirty="0" err="1" smtClean="0">
                <a:solidFill>
                  <a:schemeClr val="bg1"/>
                </a:solidFill>
              </a:rPr>
              <a:t>zastupljenosti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žena</a:t>
            </a:r>
            <a:r>
              <a:rPr lang="en-GB" sz="1400" b="1" dirty="0" smtClean="0">
                <a:solidFill>
                  <a:schemeClr val="bg1"/>
                </a:solidFill>
              </a:rPr>
              <a:t> u </a:t>
            </a:r>
            <a:r>
              <a:rPr lang="en-GB" sz="1400" b="1" dirty="0" err="1" smtClean="0">
                <a:solidFill>
                  <a:schemeClr val="bg1"/>
                </a:solidFill>
              </a:rPr>
              <a:t>Srbiji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i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1400" b="1" dirty="0" err="1" smtClean="0">
                <a:solidFill>
                  <a:schemeClr val="bg1"/>
                </a:solidFill>
              </a:rPr>
              <a:t>ravnopravnosti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sa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muškarcima</a:t>
            </a:r>
            <a:r>
              <a:rPr lang="en-GB" sz="14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GB" sz="1400" b="1" dirty="0" err="1" smtClean="0">
                <a:solidFill>
                  <a:schemeClr val="bg1"/>
                </a:solidFill>
              </a:rPr>
              <a:t>Smatramo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važnim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doprinosom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teoriji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dobijanje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podataka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koji</a:t>
            </a:r>
            <a:r>
              <a:rPr lang="en-GB" sz="1400" b="1" dirty="0" smtClean="0">
                <a:solidFill>
                  <a:schemeClr val="bg1"/>
                </a:solidFill>
              </a:rPr>
              <a:t> se </a:t>
            </a:r>
            <a:r>
              <a:rPr lang="en-GB" sz="1400" b="1" dirty="0" err="1" smtClean="0">
                <a:solidFill>
                  <a:schemeClr val="bg1"/>
                </a:solidFill>
              </a:rPr>
              <a:t>odnose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na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situaciju</a:t>
            </a:r>
            <a:r>
              <a:rPr lang="en-GB" sz="1400" b="1" dirty="0" smtClean="0">
                <a:solidFill>
                  <a:schemeClr val="bg1"/>
                </a:solidFill>
              </a:rPr>
              <a:t> u </a:t>
            </a:r>
            <a:r>
              <a:rPr lang="en-GB" sz="1400" b="1" dirty="0" err="1" smtClean="0">
                <a:solidFill>
                  <a:schemeClr val="bg1"/>
                </a:solidFill>
              </a:rPr>
              <a:t>Srbiji</a:t>
            </a:r>
            <a:r>
              <a:rPr lang="en-GB" sz="1400" b="1" dirty="0" smtClean="0">
                <a:solidFill>
                  <a:schemeClr val="bg1"/>
                </a:solidFill>
              </a:rPr>
              <a:t>.</a:t>
            </a:r>
            <a:endParaRPr lang="ko-KR" altLang="en-US" sz="14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" name="Picture Placeholder 9" descr="ThinkstockPhotos-532974458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8200" r="8200"/>
          <a:stretch>
            <a:fillRect/>
          </a:stretch>
        </p:blipFill>
        <p:spPr>
          <a:xfrm>
            <a:off x="0" y="242509"/>
            <a:ext cx="2682479" cy="3208734"/>
          </a:xfrm>
        </p:spPr>
      </p:pic>
      <p:pic>
        <p:nvPicPr>
          <p:cNvPr id="12" name="Picture Placeholder 11" descr="Gender-Pay-Gap-1170x650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6341" r="26341"/>
          <a:stretch>
            <a:fillRect/>
          </a:stretch>
        </p:blipFill>
        <p:spPr>
          <a:xfrm>
            <a:off x="6387703" y="1624419"/>
            <a:ext cx="2756297" cy="3236119"/>
          </a:xfrm>
        </p:spPr>
      </p:pic>
    </p:spTree>
    <p:extLst>
      <p:ext uri="{BB962C8B-B14F-4D97-AF65-F5344CB8AC3E}">
        <p14:creationId xmlns:p14="http://schemas.microsoft.com/office/powerpoint/2010/main" val="31155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dirty="0" err="1" smtClean="0">
                <a:solidFill>
                  <a:srgbClr val="FCBCEE"/>
                </a:solidFill>
              </a:rPr>
              <a:t>Lepo</a:t>
            </a:r>
            <a:r>
              <a:rPr lang="en-GB" sz="2800" dirty="0" smtClean="0">
                <a:solidFill>
                  <a:srgbClr val="FCBCEE"/>
                </a:solidFill>
              </a:rPr>
              <a:t> je </a:t>
            </a:r>
            <a:r>
              <a:rPr lang="en-GB" sz="2800" dirty="0" err="1" smtClean="0">
                <a:solidFill>
                  <a:srgbClr val="FCBCEE"/>
                </a:solidFill>
              </a:rPr>
              <a:t>znati</a:t>
            </a:r>
            <a:r>
              <a:rPr lang="en-GB" sz="2800" dirty="0" smtClean="0">
                <a:solidFill>
                  <a:srgbClr val="FCBCEE"/>
                </a:solidFill>
              </a:rPr>
              <a:t> </a:t>
            </a:r>
            <a:r>
              <a:rPr lang="en-GB" sz="2800" dirty="0" err="1" smtClean="0">
                <a:solidFill>
                  <a:srgbClr val="FCBCEE"/>
                </a:solidFill>
              </a:rPr>
              <a:t>da</a:t>
            </a:r>
            <a:r>
              <a:rPr lang="en-GB" sz="2800" dirty="0" smtClean="0">
                <a:solidFill>
                  <a:srgbClr val="FCBCEE"/>
                </a:solidFill>
              </a:rPr>
              <a:t> </a:t>
            </a:r>
            <a:r>
              <a:rPr lang="en-GB" sz="2800" dirty="0" err="1" smtClean="0">
                <a:solidFill>
                  <a:srgbClr val="FCBCEE"/>
                </a:solidFill>
              </a:rPr>
              <a:t>kod</a:t>
            </a:r>
            <a:r>
              <a:rPr lang="en-GB" sz="2800" dirty="0" smtClean="0">
                <a:solidFill>
                  <a:srgbClr val="FCBCEE"/>
                </a:solidFill>
              </a:rPr>
              <a:t> </a:t>
            </a:r>
            <a:r>
              <a:rPr lang="en-GB" sz="2800" dirty="0" err="1" smtClean="0">
                <a:solidFill>
                  <a:srgbClr val="FCBCEE"/>
                </a:solidFill>
              </a:rPr>
              <a:t>nas</a:t>
            </a:r>
            <a:r>
              <a:rPr lang="en-GB" sz="2800" dirty="0" smtClean="0">
                <a:solidFill>
                  <a:srgbClr val="FCBCEE"/>
                </a:solidFill>
              </a:rPr>
              <a:t> </a:t>
            </a:r>
            <a:r>
              <a:rPr lang="en-GB" sz="2800" dirty="0" err="1" smtClean="0">
                <a:solidFill>
                  <a:srgbClr val="FCBCEE"/>
                </a:solidFill>
              </a:rPr>
              <a:t>vlada</a:t>
            </a:r>
            <a:r>
              <a:rPr lang="en-GB" sz="2800" dirty="0" smtClean="0">
                <a:solidFill>
                  <a:srgbClr val="FCBCEE"/>
                </a:solidFill>
              </a:rPr>
              <a:t> duh </a:t>
            </a:r>
            <a:r>
              <a:rPr lang="en-GB" sz="2800" dirty="0" err="1" smtClean="0">
                <a:solidFill>
                  <a:srgbClr val="FCBCEE"/>
                </a:solidFill>
              </a:rPr>
              <a:t>jednakosti</a:t>
            </a:r>
            <a:endParaRPr lang="en-US" altLang="ko-KR" sz="2800" b="1" dirty="0">
              <a:solidFill>
                <a:srgbClr val="FCBCE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789" y="3643320"/>
            <a:ext cx="830500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/>
            <a:r>
              <a:rPr lang="en-GB" sz="1200" dirty="0" err="1" smtClean="0"/>
              <a:t>Kroz</a:t>
            </a:r>
            <a:r>
              <a:rPr lang="en-GB" sz="1200" dirty="0" smtClean="0"/>
              <a:t> </a:t>
            </a:r>
            <a:r>
              <a:rPr lang="en-GB" sz="1200" dirty="0" err="1" smtClean="0"/>
              <a:t>istoriju</a:t>
            </a:r>
            <a:r>
              <a:rPr lang="en-GB" sz="1200" dirty="0" smtClean="0"/>
              <a:t> je </a:t>
            </a:r>
            <a:r>
              <a:rPr lang="en-GB" sz="1200" dirty="0" err="1" smtClean="0"/>
              <a:t>opšte</a:t>
            </a:r>
            <a:r>
              <a:rPr lang="en-GB" sz="1200" dirty="0" smtClean="0"/>
              <a:t> </a:t>
            </a:r>
            <a:r>
              <a:rPr lang="en-GB" sz="1200" dirty="0" err="1" smtClean="0"/>
              <a:t>poznata</a:t>
            </a:r>
            <a:r>
              <a:rPr lang="en-GB" sz="1200" dirty="0" smtClean="0"/>
              <a:t> </a:t>
            </a:r>
            <a:r>
              <a:rPr lang="en-GB" sz="1200" dirty="0" err="1" smtClean="0"/>
              <a:t>činjenica</a:t>
            </a:r>
            <a:r>
              <a:rPr lang="en-GB" sz="1200" dirty="0" smtClean="0"/>
              <a:t> </a:t>
            </a:r>
            <a:r>
              <a:rPr lang="en-GB" sz="1200" dirty="0" err="1" smtClean="0"/>
              <a:t>duge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mukotrpne</a:t>
            </a:r>
            <a:r>
              <a:rPr lang="en-GB" sz="1200" dirty="0" smtClean="0"/>
              <a:t> </a:t>
            </a:r>
            <a:r>
              <a:rPr lang="en-GB" sz="1200" dirty="0" err="1" smtClean="0"/>
              <a:t>borbe</a:t>
            </a:r>
            <a:r>
              <a:rPr lang="en-GB" sz="1200" dirty="0" smtClean="0"/>
              <a:t> </a:t>
            </a:r>
            <a:r>
              <a:rPr lang="en-GB" sz="1200" dirty="0" err="1" smtClean="0"/>
              <a:t>samih</a:t>
            </a:r>
            <a:r>
              <a:rPr lang="en-GB" sz="1200" dirty="0" smtClean="0"/>
              <a:t> </a:t>
            </a:r>
            <a:r>
              <a:rPr lang="en-GB" sz="1200" dirty="0" err="1" smtClean="0"/>
              <a:t>žena</a:t>
            </a:r>
            <a:r>
              <a:rPr lang="en-GB" sz="1200" dirty="0" smtClean="0"/>
              <a:t> </a:t>
            </a:r>
            <a:r>
              <a:rPr lang="en-GB" sz="1200" dirty="0" err="1" smtClean="0"/>
              <a:t>za</a:t>
            </a:r>
            <a:r>
              <a:rPr lang="en-GB" sz="1200" dirty="0" smtClean="0"/>
              <a:t> </a:t>
            </a:r>
            <a:r>
              <a:rPr lang="en-GB" sz="1200" dirty="0" err="1" smtClean="0"/>
              <a:t>njihova</a:t>
            </a:r>
            <a:r>
              <a:rPr lang="en-GB" sz="1200" dirty="0" smtClean="0"/>
              <a:t> </a:t>
            </a:r>
            <a:r>
              <a:rPr lang="en-GB" sz="1200" dirty="0" err="1" smtClean="0"/>
              <a:t>prava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jednakosti</a:t>
            </a:r>
            <a:r>
              <a:rPr lang="en-GB" sz="1200" dirty="0" smtClean="0"/>
              <a:t> </a:t>
            </a:r>
            <a:r>
              <a:rPr lang="en-GB" sz="1200" dirty="0" err="1" smtClean="0"/>
              <a:t>sa</a:t>
            </a:r>
            <a:r>
              <a:rPr lang="en-GB" sz="1200" dirty="0" smtClean="0"/>
              <a:t> </a:t>
            </a:r>
            <a:r>
              <a:rPr lang="en-GB" sz="1200" dirty="0" err="1" smtClean="0"/>
              <a:t>muškarcim</a:t>
            </a:r>
            <a:r>
              <a:rPr lang="sr-Latn-RS" sz="1200" dirty="0"/>
              <a:t>a</a:t>
            </a:r>
            <a:r>
              <a:rPr lang="sr-Latn-RS" sz="1200" dirty="0" smtClean="0"/>
              <a:t>.</a:t>
            </a:r>
            <a:r>
              <a:rPr lang="en-GB" sz="1200" dirty="0" smtClean="0"/>
              <a:t> </a:t>
            </a:r>
            <a:r>
              <a:rPr lang="en-GB" sz="1200" dirty="0" err="1" smtClean="0"/>
              <a:t>Iako</a:t>
            </a:r>
            <a:r>
              <a:rPr lang="en-GB" sz="1200" dirty="0" smtClean="0"/>
              <a:t> </a:t>
            </a:r>
            <a:r>
              <a:rPr lang="en-GB" sz="1200" dirty="0" err="1" smtClean="0"/>
              <a:t>su</a:t>
            </a:r>
            <a:r>
              <a:rPr lang="en-GB" sz="1200" dirty="0" smtClean="0"/>
              <a:t> se </a:t>
            </a:r>
            <a:r>
              <a:rPr lang="en-GB" sz="1200" dirty="0" err="1" smtClean="0"/>
              <a:t>žene</a:t>
            </a:r>
            <a:r>
              <a:rPr lang="en-GB" sz="1200" dirty="0" smtClean="0"/>
              <a:t> </a:t>
            </a:r>
            <a:r>
              <a:rPr lang="en-GB" sz="1200" dirty="0" err="1" smtClean="0"/>
              <a:t>izborile</a:t>
            </a:r>
            <a:r>
              <a:rPr lang="en-GB" sz="1200" dirty="0" smtClean="0"/>
              <a:t> </a:t>
            </a:r>
            <a:r>
              <a:rPr lang="en-GB" sz="1200" dirty="0" err="1" smtClean="0"/>
              <a:t>za</a:t>
            </a:r>
            <a:r>
              <a:rPr lang="en-GB" sz="1200" dirty="0" smtClean="0"/>
              <a:t> </a:t>
            </a:r>
            <a:r>
              <a:rPr lang="en-GB" sz="1200" dirty="0" err="1" smtClean="0"/>
              <a:t>svoja</a:t>
            </a:r>
            <a:r>
              <a:rPr lang="en-GB" sz="1200" dirty="0" smtClean="0"/>
              <a:t> </a:t>
            </a:r>
            <a:r>
              <a:rPr lang="en-GB" sz="1200" dirty="0" err="1" smtClean="0"/>
              <a:t>prava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jednakosti</a:t>
            </a:r>
            <a:r>
              <a:rPr lang="en-GB" sz="1200" dirty="0" smtClean="0"/>
              <a:t> u </a:t>
            </a:r>
            <a:r>
              <a:rPr lang="en-GB" sz="1200" dirty="0" err="1" smtClean="0"/>
              <a:t>ve</a:t>
            </a:r>
            <a:r>
              <a:rPr lang="sr-Latn-RS" sz="1200" dirty="0" smtClean="0"/>
              <a:t>ć</a:t>
            </a:r>
            <a:r>
              <a:rPr lang="en-GB" sz="1200" dirty="0" err="1" smtClean="0"/>
              <a:t>ini</a:t>
            </a:r>
            <a:r>
              <a:rPr lang="en-GB" sz="1200" dirty="0" smtClean="0"/>
              <a:t> </a:t>
            </a:r>
            <a:r>
              <a:rPr lang="en-GB" sz="1200" dirty="0" err="1" smtClean="0"/>
              <a:t>svetskih</a:t>
            </a:r>
            <a:r>
              <a:rPr lang="en-GB" sz="1200" dirty="0" smtClean="0"/>
              <a:t> </a:t>
            </a:r>
            <a:r>
              <a:rPr lang="en-GB" sz="1200" dirty="0" err="1" smtClean="0"/>
              <a:t>država</a:t>
            </a:r>
            <a:r>
              <a:rPr lang="en-GB" sz="1200" dirty="0" smtClean="0"/>
              <a:t> </a:t>
            </a:r>
            <a:r>
              <a:rPr lang="en-GB" sz="1200" dirty="0" err="1" smtClean="0"/>
              <a:t>su</a:t>
            </a:r>
            <a:r>
              <a:rPr lang="en-GB" sz="1200" dirty="0" smtClean="0"/>
              <a:t> </a:t>
            </a:r>
            <a:r>
              <a:rPr lang="en-GB" sz="1200" dirty="0" err="1" smtClean="0"/>
              <a:t>jednako</a:t>
            </a:r>
            <a:r>
              <a:rPr lang="en-GB" sz="1200" dirty="0" smtClean="0"/>
              <a:t> </a:t>
            </a:r>
            <a:r>
              <a:rPr lang="en-GB" sz="1200" dirty="0" err="1" smtClean="0"/>
              <a:t>tretirane</a:t>
            </a:r>
            <a:r>
              <a:rPr lang="en-GB" sz="1200" dirty="0" smtClean="0"/>
              <a:t>. </a:t>
            </a:r>
            <a:r>
              <a:rPr lang="en-GB" sz="1200" dirty="0" err="1" smtClean="0"/>
              <a:t>Lepo</a:t>
            </a:r>
            <a:r>
              <a:rPr lang="en-GB" sz="1200" dirty="0" smtClean="0"/>
              <a:t> je </a:t>
            </a:r>
            <a:r>
              <a:rPr lang="en-GB" sz="1200" dirty="0" err="1" smtClean="0"/>
              <a:t>znati</a:t>
            </a:r>
            <a:r>
              <a:rPr lang="en-GB" sz="1200" dirty="0" smtClean="0"/>
              <a:t> </a:t>
            </a:r>
            <a:endParaRPr lang="sr-Latn-RS" sz="1200" dirty="0" smtClean="0"/>
          </a:p>
          <a:p>
            <a:pPr lvl="0" algn="just"/>
            <a:r>
              <a:rPr lang="en-GB" sz="1200" dirty="0" err="1" smtClean="0"/>
              <a:t>da</a:t>
            </a:r>
            <a:r>
              <a:rPr lang="en-GB" sz="1200" dirty="0" smtClean="0"/>
              <a:t> </a:t>
            </a:r>
            <a:r>
              <a:rPr lang="en-GB" sz="1200" dirty="0" err="1" smtClean="0"/>
              <a:t>kod</a:t>
            </a:r>
            <a:r>
              <a:rPr lang="en-GB" sz="1200" dirty="0" smtClean="0"/>
              <a:t> </a:t>
            </a:r>
            <a:r>
              <a:rPr lang="en-GB" sz="1200" dirty="0" err="1" smtClean="0"/>
              <a:t>nas</a:t>
            </a:r>
            <a:r>
              <a:rPr lang="en-GB" sz="1200" dirty="0" smtClean="0"/>
              <a:t> </a:t>
            </a:r>
            <a:r>
              <a:rPr lang="en-GB" sz="1200" dirty="0" err="1" smtClean="0"/>
              <a:t>vlada</a:t>
            </a:r>
            <a:r>
              <a:rPr lang="en-GB" sz="1200" dirty="0" smtClean="0"/>
              <a:t> duh </a:t>
            </a:r>
            <a:r>
              <a:rPr lang="en-GB" sz="1200" dirty="0" err="1" smtClean="0"/>
              <a:t>jednakosti</a:t>
            </a:r>
            <a:r>
              <a:rPr lang="en-GB" sz="1200" dirty="0" smtClean="0"/>
              <a:t> </a:t>
            </a:r>
            <a:r>
              <a:rPr lang="en-GB" sz="1200" dirty="0" err="1" smtClean="0"/>
              <a:t>što</a:t>
            </a:r>
            <a:r>
              <a:rPr lang="en-GB" sz="1200" dirty="0" smtClean="0"/>
              <a:t> je </a:t>
            </a:r>
            <a:r>
              <a:rPr lang="en-GB" sz="1200" dirty="0" err="1" smtClean="0"/>
              <a:t>kroz</a:t>
            </a:r>
            <a:r>
              <a:rPr lang="en-GB" sz="1200" dirty="0" smtClean="0"/>
              <a:t> </a:t>
            </a:r>
            <a:r>
              <a:rPr lang="en-GB" sz="1200" dirty="0" err="1" smtClean="0"/>
              <a:t>anketu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pokazano</a:t>
            </a:r>
            <a:r>
              <a:rPr lang="en-GB" sz="1200" dirty="0" smtClean="0"/>
              <a:t> </a:t>
            </a:r>
            <a:r>
              <a:rPr lang="en-GB" sz="1200" dirty="0" err="1" smtClean="0"/>
              <a:t>na</a:t>
            </a:r>
            <a:r>
              <a:rPr lang="en-GB" sz="1200" dirty="0" smtClean="0"/>
              <a:t> </a:t>
            </a:r>
            <a:r>
              <a:rPr lang="en-GB" sz="1200" dirty="0" err="1" smtClean="0"/>
              <a:t>osnovu</a:t>
            </a:r>
            <a:r>
              <a:rPr lang="en-GB" sz="1200" dirty="0" smtClean="0"/>
              <a:t> </a:t>
            </a:r>
            <a:r>
              <a:rPr lang="en-GB" sz="1200" dirty="0" err="1" smtClean="0"/>
              <a:t>stava</a:t>
            </a:r>
            <a:r>
              <a:rPr lang="en-GB" sz="1200" dirty="0" smtClean="0"/>
              <a:t> 77.7% </a:t>
            </a:r>
            <a:r>
              <a:rPr lang="en-GB" sz="1200" dirty="0" err="1" smtClean="0"/>
              <a:t>ispitanika</a:t>
            </a:r>
            <a:r>
              <a:rPr lang="en-GB" sz="1200" dirty="0" smtClean="0"/>
              <a:t> </a:t>
            </a:r>
            <a:r>
              <a:rPr lang="en-GB" sz="1200" dirty="0" err="1" smtClean="0"/>
              <a:t>koji</a:t>
            </a:r>
            <a:r>
              <a:rPr lang="en-GB" sz="1200" dirty="0" smtClean="0"/>
              <a:t> se </a:t>
            </a:r>
            <a:r>
              <a:rPr lang="en-GB" sz="1200" dirty="0" err="1" smtClean="0"/>
              <a:t>upošte</a:t>
            </a:r>
            <a:r>
              <a:rPr lang="en-GB" sz="1200" dirty="0" smtClean="0"/>
              <a:t> ne </a:t>
            </a:r>
            <a:endParaRPr lang="sr-Latn-RS" sz="1200" dirty="0" smtClean="0"/>
          </a:p>
          <a:p>
            <a:pPr lvl="0" algn="just"/>
            <a:r>
              <a:rPr lang="en-GB" sz="1200" dirty="0" err="1" smtClean="0"/>
              <a:t>sla</a:t>
            </a:r>
            <a:r>
              <a:rPr lang="sr-Latn-RS" sz="1200" dirty="0" smtClean="0"/>
              <a:t>ž</a:t>
            </a:r>
            <a:r>
              <a:rPr lang="en-GB" sz="1200" dirty="0" smtClean="0"/>
              <a:t>u </a:t>
            </a:r>
            <a:r>
              <a:rPr lang="en-GB" sz="1200" dirty="0" err="1" smtClean="0"/>
              <a:t>i</a:t>
            </a:r>
            <a:r>
              <a:rPr lang="en-GB" sz="1200" dirty="0" smtClean="0"/>
              <a:t> 16.5% </a:t>
            </a:r>
            <a:r>
              <a:rPr lang="en-GB" sz="1200" dirty="0" err="1" smtClean="0"/>
              <a:t>ispitanika</a:t>
            </a:r>
            <a:r>
              <a:rPr lang="en-GB" sz="1200" dirty="0" smtClean="0"/>
              <a:t> </a:t>
            </a:r>
            <a:r>
              <a:rPr lang="en-GB" sz="1200" dirty="0" err="1" smtClean="0"/>
              <a:t>koji</a:t>
            </a:r>
            <a:r>
              <a:rPr lang="en-GB" sz="1200" dirty="0" smtClean="0"/>
              <a:t> se </a:t>
            </a:r>
            <a:r>
              <a:rPr lang="en-GB" sz="1200" dirty="0" err="1" smtClean="0"/>
              <a:t>uglavnom</a:t>
            </a:r>
            <a:r>
              <a:rPr lang="en-GB" sz="1200" dirty="0" smtClean="0"/>
              <a:t> ne </a:t>
            </a:r>
            <a:r>
              <a:rPr lang="en-GB" sz="1200" dirty="0" err="1" smtClean="0"/>
              <a:t>slažu</a:t>
            </a:r>
            <a:r>
              <a:rPr lang="en-GB" sz="1200" dirty="0" smtClean="0"/>
              <a:t> </a:t>
            </a:r>
            <a:r>
              <a:rPr lang="en-GB" sz="1200" dirty="0" err="1" smtClean="0"/>
              <a:t>sa</a:t>
            </a:r>
            <a:r>
              <a:rPr lang="en-GB" sz="1200" dirty="0" smtClean="0"/>
              <a:t> </a:t>
            </a:r>
            <a:r>
              <a:rPr lang="en-GB" sz="1200" dirty="0" err="1" smtClean="0"/>
              <a:t>stavom</a:t>
            </a:r>
            <a:r>
              <a:rPr lang="en-GB" sz="1200" dirty="0" smtClean="0"/>
              <a:t> da </a:t>
            </a:r>
            <a:r>
              <a:rPr lang="en-GB" sz="1200" dirty="0" err="1" smtClean="0"/>
              <a:t>muškarci</a:t>
            </a:r>
            <a:r>
              <a:rPr lang="en-GB" sz="1200" dirty="0" smtClean="0"/>
              <a:t> </a:t>
            </a:r>
            <a:r>
              <a:rPr lang="en-GB" sz="1200" dirty="0" err="1" smtClean="0"/>
              <a:t>mogu</a:t>
            </a:r>
            <a:r>
              <a:rPr lang="en-GB" sz="1200" dirty="0" smtClean="0"/>
              <a:t> </a:t>
            </a:r>
            <a:r>
              <a:rPr lang="en-GB" sz="1200" dirty="0" err="1" smtClean="0"/>
              <a:t>mnogo</a:t>
            </a:r>
            <a:r>
              <a:rPr lang="en-GB" sz="1200" dirty="0" smtClean="0"/>
              <a:t> </a:t>
            </a:r>
            <a:r>
              <a:rPr lang="en-GB" sz="1200" dirty="0" err="1" smtClean="0"/>
              <a:t>više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bolje</a:t>
            </a:r>
            <a:r>
              <a:rPr lang="en-GB" sz="1200" dirty="0" smtClean="0"/>
              <a:t> da </a:t>
            </a:r>
            <a:r>
              <a:rPr lang="en-GB" sz="1200" dirty="0" err="1" smtClean="0"/>
              <a:t>rade</a:t>
            </a:r>
            <a:r>
              <a:rPr lang="en-GB" sz="1200" dirty="0" smtClean="0"/>
              <a:t> pa je </a:t>
            </a:r>
            <a:endParaRPr lang="sr-Latn-RS" sz="1200" dirty="0" smtClean="0"/>
          </a:p>
          <a:p>
            <a:pPr lvl="0" algn="just"/>
            <a:r>
              <a:rPr lang="en-GB" sz="1200" dirty="0" err="1" smtClean="0"/>
              <a:t>zato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logičnije</a:t>
            </a:r>
            <a:r>
              <a:rPr lang="en-GB" sz="1200" dirty="0" smtClean="0"/>
              <a:t> </a:t>
            </a:r>
            <a:r>
              <a:rPr lang="en-GB" sz="1200" dirty="0" err="1" smtClean="0"/>
              <a:t>da</a:t>
            </a:r>
            <a:r>
              <a:rPr lang="en-GB" sz="1200" dirty="0" smtClean="0"/>
              <a:t> </a:t>
            </a:r>
            <a:r>
              <a:rPr lang="en-GB" sz="1200" dirty="0" err="1" smtClean="0"/>
              <a:t>budu</a:t>
            </a:r>
            <a:r>
              <a:rPr lang="en-GB" sz="1200" dirty="0" smtClean="0"/>
              <a:t> </a:t>
            </a:r>
            <a:r>
              <a:rPr lang="en-GB" sz="1200" dirty="0" err="1" smtClean="0"/>
              <a:t>bolje</a:t>
            </a:r>
            <a:r>
              <a:rPr lang="en-GB" sz="1200" dirty="0" smtClean="0"/>
              <a:t> </a:t>
            </a:r>
            <a:r>
              <a:rPr lang="en-GB" sz="1200" dirty="0" err="1" smtClean="0"/>
              <a:t>plaćeni</a:t>
            </a:r>
            <a:r>
              <a:rPr lang="en-GB" sz="1200" dirty="0" smtClean="0"/>
              <a:t>, 1.6% </a:t>
            </a:r>
            <a:r>
              <a:rPr lang="en-GB" sz="1200" dirty="0" err="1" smtClean="0"/>
              <a:t>ispitanika</a:t>
            </a:r>
            <a:r>
              <a:rPr lang="en-GB" sz="1200" dirty="0" smtClean="0"/>
              <a:t> se u </a:t>
            </a:r>
            <a:r>
              <a:rPr lang="en-GB" sz="1200" dirty="0" err="1" smtClean="0"/>
              <a:t>potpunosti</a:t>
            </a:r>
            <a:r>
              <a:rPr lang="en-GB" sz="1200" dirty="0" smtClean="0"/>
              <a:t> </a:t>
            </a:r>
            <a:r>
              <a:rPr lang="en-GB" sz="1200" dirty="0" err="1" smtClean="0"/>
              <a:t>slažu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4.5% </a:t>
            </a:r>
            <a:r>
              <a:rPr lang="en-GB" sz="1200" dirty="0" err="1" smtClean="0"/>
              <a:t>ispitanika</a:t>
            </a:r>
            <a:r>
              <a:rPr lang="en-GB" sz="1200" dirty="0" smtClean="0"/>
              <a:t> </a:t>
            </a:r>
            <a:r>
              <a:rPr lang="en-GB" sz="1200" dirty="0" err="1" smtClean="0"/>
              <a:t>koji</a:t>
            </a:r>
            <a:r>
              <a:rPr lang="en-GB" sz="1200" dirty="0" smtClean="0"/>
              <a:t> se </a:t>
            </a:r>
            <a:r>
              <a:rPr lang="en-GB" sz="1200" dirty="0" err="1" smtClean="0"/>
              <a:t>uglavnom</a:t>
            </a:r>
            <a:r>
              <a:rPr lang="en-GB" sz="1200" dirty="0" smtClean="0"/>
              <a:t> </a:t>
            </a:r>
            <a:r>
              <a:rPr lang="en-GB" sz="1200" dirty="0" err="1" smtClean="0"/>
              <a:t>slažu</a:t>
            </a:r>
            <a:r>
              <a:rPr lang="en-GB" sz="1200" dirty="0" smtClean="0"/>
              <a:t>, </a:t>
            </a:r>
            <a:endParaRPr lang="sr-Latn-RS" sz="1200" dirty="0" smtClean="0"/>
          </a:p>
          <a:p>
            <a:pPr lvl="0" algn="just"/>
            <a:r>
              <a:rPr lang="en-GB" sz="1200" dirty="0" err="1" smtClean="0"/>
              <a:t>stoga</a:t>
            </a:r>
            <a:r>
              <a:rPr lang="en-GB" sz="1200" dirty="0" smtClean="0"/>
              <a:t> ne </a:t>
            </a:r>
            <a:r>
              <a:rPr lang="en-GB" sz="1200" dirty="0" err="1" smtClean="0"/>
              <a:t>poštuju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ne dele </a:t>
            </a:r>
            <a:r>
              <a:rPr lang="en-GB" sz="1200" dirty="0" err="1" smtClean="0"/>
              <a:t>iste</a:t>
            </a:r>
            <a:r>
              <a:rPr lang="en-GB" sz="1200" dirty="0" smtClean="0"/>
              <a:t> </a:t>
            </a:r>
            <a:r>
              <a:rPr lang="en-GB" sz="1200" dirty="0" err="1" smtClean="0"/>
              <a:t>vrednosti</a:t>
            </a:r>
            <a:r>
              <a:rPr lang="en-GB" sz="1200" dirty="0" smtClean="0"/>
              <a:t>.</a:t>
            </a:r>
            <a:endParaRPr lang="en-US" sz="1200" dirty="0"/>
          </a:p>
        </p:txBody>
      </p:sp>
      <p:pic>
        <p:nvPicPr>
          <p:cNvPr id="22" name="Picture Placeholder 21" descr="woman-right-women-resist-symbol-illustration_143407-1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208" t="22976" r="-1208" b="16083"/>
          <a:stretch>
            <a:fillRect/>
          </a:stretch>
        </p:blipFill>
        <p:spPr>
          <a:xfrm>
            <a:off x="473951" y="790395"/>
            <a:ext cx="8272848" cy="2586575"/>
          </a:xfrm>
        </p:spPr>
      </p:pic>
    </p:spTree>
    <p:extLst>
      <p:ext uri="{BB962C8B-B14F-4D97-AF65-F5344CB8AC3E}">
        <p14:creationId xmlns:p14="http://schemas.microsoft.com/office/powerpoint/2010/main" val="33074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224" y="285734"/>
            <a:ext cx="5072098" cy="888358"/>
          </a:xfrm>
          <a:prstGeom prst="rect">
            <a:avLst/>
          </a:prstGeom>
        </p:spPr>
        <p:txBody>
          <a:bodyPr/>
          <a:lstStyle/>
          <a:p>
            <a:r>
              <a:rPr lang="sr-Latn-RS" sz="2000" dirty="0" smtClean="0"/>
              <a:t>Izazov modernog života je uskladiti karijeru,</a:t>
            </a:r>
          </a:p>
          <a:p>
            <a:r>
              <a:rPr lang="sr-Latn-RS" sz="2000" dirty="0" smtClean="0"/>
              <a:t>društveni život i porodicu. Generalno, šta </a:t>
            </a:r>
          </a:p>
          <a:p>
            <a:r>
              <a:rPr lang="sr-Latn-RS" sz="2000" dirty="0" smtClean="0"/>
              <a:t>mislite ko to bolje postiže?</a:t>
            </a:r>
            <a:endParaRPr lang="en-US" sz="2000" dirty="0"/>
          </a:p>
        </p:txBody>
      </p:sp>
      <p:sp>
        <p:nvSpPr>
          <p:cNvPr id="3" name="자유형: 도형 40">
            <a:extLst>
              <a:ext uri="{FF2B5EF4-FFF2-40B4-BE49-F238E27FC236}">
                <a16:creationId xmlns:a16="http://schemas.microsoft.com/office/drawing/2014/main" xmlns="" id="{0050AD94-7CC1-45DB-93D9-F1F84D753CFC}"/>
              </a:ext>
            </a:extLst>
          </p:cNvPr>
          <p:cNvSpPr/>
          <p:nvPr/>
        </p:nvSpPr>
        <p:spPr>
          <a:xfrm>
            <a:off x="4886449" y="1390428"/>
            <a:ext cx="546386" cy="2980888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6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2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6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1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2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자유형: 도형 39">
            <a:extLst>
              <a:ext uri="{FF2B5EF4-FFF2-40B4-BE49-F238E27FC236}">
                <a16:creationId xmlns:a16="http://schemas.microsoft.com/office/drawing/2014/main" xmlns="" id="{3C5EF04B-2B15-4478-8975-9071D123521E}"/>
              </a:ext>
            </a:extLst>
          </p:cNvPr>
          <p:cNvSpPr/>
          <p:nvPr/>
        </p:nvSpPr>
        <p:spPr>
          <a:xfrm>
            <a:off x="5840136" y="1390428"/>
            <a:ext cx="546386" cy="2980888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6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2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6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1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2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: 도형 38">
            <a:extLst>
              <a:ext uri="{FF2B5EF4-FFF2-40B4-BE49-F238E27FC236}">
                <a16:creationId xmlns:a16="http://schemas.microsoft.com/office/drawing/2014/main" xmlns="" id="{66C7FD5A-F08D-4FA4-A9B1-D9956AFF20C9}"/>
              </a:ext>
            </a:extLst>
          </p:cNvPr>
          <p:cNvSpPr/>
          <p:nvPr/>
        </p:nvSpPr>
        <p:spPr>
          <a:xfrm>
            <a:off x="6793822" y="1390428"/>
            <a:ext cx="546386" cy="2980888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5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1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5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0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1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165B617-797E-4CAD-859B-D205E012F2C3}"/>
              </a:ext>
            </a:extLst>
          </p:cNvPr>
          <p:cNvSpPr/>
          <p:nvPr/>
        </p:nvSpPr>
        <p:spPr>
          <a:xfrm>
            <a:off x="4972514" y="3911306"/>
            <a:ext cx="378042" cy="3780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4BFD41A-E2C8-4AF6-844F-AC5C76FA6071}"/>
              </a:ext>
            </a:extLst>
          </p:cNvPr>
          <p:cNvSpPr/>
          <p:nvPr/>
        </p:nvSpPr>
        <p:spPr>
          <a:xfrm>
            <a:off x="5925569" y="3911306"/>
            <a:ext cx="378042" cy="3780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4903122-AC09-45D3-A8E8-32A7353FB41A}"/>
              </a:ext>
            </a:extLst>
          </p:cNvPr>
          <p:cNvSpPr/>
          <p:nvPr/>
        </p:nvSpPr>
        <p:spPr>
          <a:xfrm>
            <a:off x="6878624" y="3911306"/>
            <a:ext cx="378042" cy="3780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그룹 3">
            <a:extLst>
              <a:ext uri="{FF2B5EF4-FFF2-40B4-BE49-F238E27FC236}">
                <a16:creationId xmlns:a16="http://schemas.microsoft.com/office/drawing/2014/main" xmlns="" id="{06811D62-B5F2-4893-A5D4-0887A6EAB6B7}"/>
              </a:ext>
            </a:extLst>
          </p:cNvPr>
          <p:cNvGrpSpPr/>
          <p:nvPr/>
        </p:nvGrpSpPr>
        <p:grpSpPr>
          <a:xfrm>
            <a:off x="642910" y="1388296"/>
            <a:ext cx="3929092" cy="757087"/>
            <a:chOff x="859043" y="1763138"/>
            <a:chExt cx="4314440" cy="10094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77656A2-4CFA-4DFF-BE88-B40013240FE4}"/>
                </a:ext>
              </a:extLst>
            </p:cNvPr>
            <p:cNvSpPr/>
            <p:nvPr/>
          </p:nvSpPr>
          <p:spPr>
            <a:xfrm>
              <a:off x="859043" y="2198070"/>
              <a:ext cx="3971662" cy="574516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sr-Latn-R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Ispitanika smatra da se žene bolje suočavaju sa izazovom modernog života.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DA58606-ACC1-4053-9BBE-F0D42E0CFD61}"/>
                </a:ext>
              </a:extLst>
            </p:cNvPr>
            <p:cNvSpPr/>
            <p:nvPr/>
          </p:nvSpPr>
          <p:spPr>
            <a:xfrm>
              <a:off x="867594" y="1763138"/>
              <a:ext cx="430588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RS" altLang="ko-KR" b="1" dirty="0" smtClean="0">
                  <a:solidFill>
                    <a:schemeClr val="accent1"/>
                  </a:solidFill>
                </a:rPr>
                <a:t>59</a:t>
              </a:r>
              <a:r>
                <a:rPr lang="en-US" altLang="ko-KR" b="1" dirty="0" smtClean="0">
                  <a:solidFill>
                    <a:schemeClr val="accent1"/>
                  </a:solidFill>
                </a:rPr>
                <a:t>%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그룹 4">
            <a:extLst>
              <a:ext uri="{FF2B5EF4-FFF2-40B4-BE49-F238E27FC236}">
                <a16:creationId xmlns:a16="http://schemas.microsoft.com/office/drawing/2014/main" xmlns="" id="{09FFEBF1-07D6-4EEC-8DAC-C8AE338EACF9}"/>
              </a:ext>
            </a:extLst>
          </p:cNvPr>
          <p:cNvGrpSpPr/>
          <p:nvPr/>
        </p:nvGrpSpPr>
        <p:grpSpPr>
          <a:xfrm>
            <a:off x="642910" y="2235104"/>
            <a:ext cx="3929092" cy="767533"/>
            <a:chOff x="859043" y="2644566"/>
            <a:chExt cx="4314440" cy="10233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050D41A-32A6-4637-892F-288953F94441}"/>
                </a:ext>
              </a:extLst>
            </p:cNvPr>
            <p:cNvSpPr/>
            <p:nvPr/>
          </p:nvSpPr>
          <p:spPr>
            <a:xfrm>
              <a:off x="859043" y="3093427"/>
              <a:ext cx="3971663" cy="574516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sr-Latn-R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Ispitanika smatra da se i žene i muškarci dobro suočavaju sa izazovom modernog života.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34A5BE1-F8D5-471C-A23D-A28D93FEFFA3}"/>
                </a:ext>
              </a:extLst>
            </p:cNvPr>
            <p:cNvSpPr/>
            <p:nvPr/>
          </p:nvSpPr>
          <p:spPr>
            <a:xfrm>
              <a:off x="867594" y="2644566"/>
              <a:ext cx="430588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RS" altLang="ko-KR" b="1" dirty="0" smtClean="0">
                  <a:solidFill>
                    <a:schemeClr val="accent2"/>
                  </a:solidFill>
                </a:rPr>
                <a:t>22</a:t>
              </a:r>
              <a:r>
                <a:rPr lang="en-US" altLang="ko-KR" b="1" dirty="0" smtClean="0">
                  <a:solidFill>
                    <a:schemeClr val="accent2"/>
                  </a:solidFill>
                </a:rPr>
                <a:t>%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7" name="그룹 7">
            <a:extLst>
              <a:ext uri="{FF2B5EF4-FFF2-40B4-BE49-F238E27FC236}">
                <a16:creationId xmlns:a16="http://schemas.microsoft.com/office/drawing/2014/main" xmlns="" id="{6311E8A5-6A86-4B50-A037-2F8173D49CE4}"/>
              </a:ext>
            </a:extLst>
          </p:cNvPr>
          <p:cNvGrpSpPr/>
          <p:nvPr/>
        </p:nvGrpSpPr>
        <p:grpSpPr>
          <a:xfrm>
            <a:off x="650697" y="3081913"/>
            <a:ext cx="3921305" cy="777979"/>
            <a:chOff x="867594" y="3525994"/>
            <a:chExt cx="4305889" cy="103730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F2A94CC3-D0DB-4257-8F29-8661E3C60C5B}"/>
                </a:ext>
              </a:extLst>
            </p:cNvPr>
            <p:cNvSpPr/>
            <p:nvPr/>
          </p:nvSpPr>
          <p:spPr>
            <a:xfrm>
              <a:off x="937488" y="3988783"/>
              <a:ext cx="3971662" cy="574516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sr-Latn-R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Ispitanika smatra da se muškarci bolje suočavaju sa izazovom modernog života.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92864F8-1414-4AE0-9430-FA7EC72E1F00}"/>
                </a:ext>
              </a:extLst>
            </p:cNvPr>
            <p:cNvSpPr/>
            <p:nvPr/>
          </p:nvSpPr>
          <p:spPr>
            <a:xfrm>
              <a:off x="867594" y="3525994"/>
              <a:ext cx="430588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RS" altLang="ko-KR" b="1" dirty="0" smtClean="0">
                  <a:solidFill>
                    <a:schemeClr val="accent3"/>
                  </a:solidFill>
                </a:rPr>
                <a:t>19</a:t>
              </a:r>
              <a:r>
                <a:rPr lang="en-US" altLang="ko-KR" b="1" dirty="0" smtClean="0">
                  <a:solidFill>
                    <a:schemeClr val="accent3"/>
                  </a:solidFill>
                </a:rPr>
                <a:t>%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3976294-9FDD-499F-8E2D-459861337FCE}"/>
              </a:ext>
            </a:extLst>
          </p:cNvPr>
          <p:cNvSpPr/>
          <p:nvPr/>
        </p:nvSpPr>
        <p:spPr>
          <a:xfrm>
            <a:off x="4929190" y="4429138"/>
            <a:ext cx="71438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sr-Latn-R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59%</a:t>
            </a:r>
            <a:br>
              <a:rPr lang="sr-Latn-R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1D3261B-38E6-497A-979A-199EEBA72C3F}"/>
              </a:ext>
            </a:extLst>
          </p:cNvPr>
          <p:cNvSpPr/>
          <p:nvPr/>
        </p:nvSpPr>
        <p:spPr>
          <a:xfrm>
            <a:off x="5857884" y="4429138"/>
            <a:ext cx="619595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sr-Latn-R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DB0F738-51D3-4EC5-9794-F3C57058BA7A}"/>
              </a:ext>
            </a:extLst>
          </p:cNvPr>
          <p:cNvSpPr/>
          <p:nvPr/>
        </p:nvSpPr>
        <p:spPr>
          <a:xfrm>
            <a:off x="6786578" y="4429138"/>
            <a:ext cx="599365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sr-Latn-R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7" name="차트 32">
            <a:extLst>
              <a:ext uri="{FF2B5EF4-FFF2-40B4-BE49-F238E27FC236}">
                <a16:creationId xmlns:a16="http://schemas.microsoft.com/office/drawing/2014/main" xmlns="" id="{22F92F20-4066-4526-A960-37153D675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748955"/>
              </p:ext>
            </p:extLst>
          </p:nvPr>
        </p:nvGraphicFramePr>
        <p:xfrm>
          <a:off x="4572000" y="1892353"/>
          <a:ext cx="4029075" cy="2208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Picture 21" descr="pngflow.com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858280" y="4643452"/>
            <a:ext cx="185776" cy="3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60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successful-woman-standing-scales-choosing-career-family-business_53562-8123.jpg"/>
          <p:cNvPicPr>
            <a:picLocks noGrp="1" noChangeAspect="1"/>
          </p:cNvPicPr>
          <p:nvPr>
            <p:ph type="pic" sz="quarter" idx="41"/>
          </p:nvPr>
        </p:nvPicPr>
        <p:blipFill>
          <a:blip r:embed="rId2"/>
          <a:srcRect l="6004" r="6004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C4C7F2B-B328-4AFB-BE2D-568DEA4FC20E}"/>
              </a:ext>
            </a:extLst>
          </p:cNvPr>
          <p:cNvSpPr/>
          <p:nvPr/>
        </p:nvSpPr>
        <p:spPr>
          <a:xfrm>
            <a:off x="2171700" y="357172"/>
            <a:ext cx="6972300" cy="1267015"/>
          </a:xfrm>
          <a:prstGeom prst="rect">
            <a:avLst/>
          </a:prstGeom>
          <a:gradFill flip="none" rotWithShape="1">
            <a:gsLst>
              <a:gs pos="42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F225A4-8CC3-460A-A396-37B5ACC90204}"/>
              </a:ext>
            </a:extLst>
          </p:cNvPr>
          <p:cNvSpPr txBox="1"/>
          <p:nvPr/>
        </p:nvSpPr>
        <p:spPr>
          <a:xfrm>
            <a:off x="4929190" y="500048"/>
            <a:ext cx="3989253" cy="830997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sr-Latn-RS" altLang="ko-KR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Porodična i poslovna sfera, kao dva najdominantnija područja ljudskog života, isključuju jedna drugu.</a:t>
            </a:r>
            <a:endParaRPr lang="ko-KR" altLang="en-US" dirty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060256570"/>
              </p:ext>
            </p:extLst>
          </p:nvPr>
        </p:nvGraphicFramePr>
        <p:xfrm>
          <a:off x="5286380" y="1714494"/>
          <a:ext cx="3857620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pngflow.com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858280" y="4643452"/>
            <a:ext cx="185776" cy="3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07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2932411" y="1321736"/>
            <a:ext cx="3237359" cy="3237359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42858"/>
            <a:ext cx="8001024" cy="617189"/>
          </a:xfrm>
        </p:spPr>
        <p:txBody>
          <a:bodyPr/>
          <a:lstStyle/>
          <a:p>
            <a:r>
              <a:rPr lang="sr-Latn-RS" altLang="ko-KR" sz="1800" dirty="0" smtClean="0">
                <a:solidFill>
                  <a:schemeClr val="accent1"/>
                </a:solidFill>
              </a:rPr>
              <a:t>Nije dobro kada se u porodici promene uloge pa žena počne da zarađuje više od muškarca. Stavovi žena su:</a:t>
            </a:r>
            <a:endParaRPr lang="ko-KR" altLang="en-US" sz="1800" dirty="0"/>
          </a:p>
        </p:txBody>
      </p:sp>
      <p:sp>
        <p:nvSpPr>
          <p:cNvPr id="41" name="Oval 40"/>
          <p:cNvSpPr/>
          <p:nvPr/>
        </p:nvSpPr>
        <p:spPr>
          <a:xfrm>
            <a:off x="2786050" y="3500444"/>
            <a:ext cx="785818" cy="7143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Oval 41"/>
          <p:cNvSpPr/>
          <p:nvPr/>
        </p:nvSpPr>
        <p:spPr>
          <a:xfrm>
            <a:off x="2714612" y="1643056"/>
            <a:ext cx="857256" cy="785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Oval 42"/>
          <p:cNvSpPr/>
          <p:nvPr/>
        </p:nvSpPr>
        <p:spPr>
          <a:xfrm>
            <a:off x="5572132" y="1643056"/>
            <a:ext cx="785818" cy="7858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val 43"/>
          <p:cNvSpPr/>
          <p:nvPr/>
        </p:nvSpPr>
        <p:spPr>
          <a:xfrm>
            <a:off x="5715008" y="3500444"/>
            <a:ext cx="764852" cy="7143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571472" y="1714494"/>
            <a:ext cx="2091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Uopšte se ne slažem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2910" y="3643320"/>
            <a:ext cx="2091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Uglavnom se slažem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57950" y="1643056"/>
            <a:ext cx="2091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Uglavnom se ne slažem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72264" y="3714758"/>
            <a:ext cx="2091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 potpunosti se slažem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7" name="Picture Placeholder 47" descr="female-ceos-influential-women-business-1068x713.jpg"/>
          <p:cNvPicPr>
            <a:picLocks noChangeAspect="1"/>
          </p:cNvPicPr>
          <p:nvPr/>
        </p:nvPicPr>
        <p:blipFill>
          <a:blip r:embed="rId2"/>
          <a:srcRect l="16620" r="16620"/>
          <a:stretch>
            <a:fillRect/>
          </a:stretch>
        </p:blipFill>
        <p:spPr>
          <a:xfrm>
            <a:off x="3357554" y="1731354"/>
            <a:ext cx="2428892" cy="2428892"/>
          </a:xfrm>
          <a:prstGeom prst="ellipse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786050" y="185737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58%</a:t>
            </a:r>
            <a:endParaRPr lang="sr-Latn-CS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72132" y="185737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24,7%</a:t>
            </a:r>
            <a:endParaRPr lang="sr-Latn-CS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86050" y="364332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solidFill>
                  <a:schemeClr val="bg1"/>
                </a:solidFill>
              </a:rPr>
              <a:t>14%</a:t>
            </a:r>
            <a:endParaRPr lang="sr-Latn-CS" sz="2000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786446" y="364332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3,3%</a:t>
            </a:r>
            <a:endParaRPr lang="sr-Latn-CS" dirty="0">
              <a:solidFill>
                <a:schemeClr val="bg1"/>
              </a:solidFill>
            </a:endParaRPr>
          </a:p>
        </p:txBody>
      </p:sp>
      <p:pic>
        <p:nvPicPr>
          <p:cNvPr id="17" name="Picture 16" descr="pngflow.com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858280" y="4643452"/>
            <a:ext cx="185776" cy="3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17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91680" y="357172"/>
            <a:ext cx="7452320" cy="576064"/>
          </a:xfrm>
        </p:spPr>
        <p:txBody>
          <a:bodyPr/>
          <a:lstStyle/>
          <a:p>
            <a:r>
              <a:rPr lang="sr-Latn-R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Zaključak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8219" y="1209551"/>
            <a:ext cx="6192688" cy="353050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00298" y="1357304"/>
            <a:ext cx="538407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200" dirty="0" smtClean="0"/>
              <a:t> </a:t>
            </a:r>
            <a:endParaRPr lang="en-US" sz="1200" dirty="0" smtClean="0"/>
          </a:p>
          <a:p>
            <a:r>
              <a:rPr lang="en-GB" sz="1200" dirty="0" smtClean="0"/>
              <a:t>U </a:t>
            </a:r>
            <a:r>
              <a:rPr lang="en-GB" sz="1200" dirty="0" err="1" smtClean="0"/>
              <a:t>ovom</a:t>
            </a:r>
            <a:r>
              <a:rPr lang="en-GB" sz="1200" dirty="0" smtClean="0"/>
              <a:t> </a:t>
            </a:r>
            <a:r>
              <a:rPr lang="en-GB" sz="1200" dirty="0" err="1" smtClean="0"/>
              <a:t>istraživanju</a:t>
            </a:r>
            <a:r>
              <a:rPr lang="en-GB" sz="1200" dirty="0" smtClean="0"/>
              <a:t>, </a:t>
            </a:r>
            <a:r>
              <a:rPr lang="en-GB" sz="1200" dirty="0" err="1" smtClean="0"/>
              <a:t>težili</a:t>
            </a:r>
            <a:r>
              <a:rPr lang="en-GB" sz="1200" dirty="0" smtClean="0"/>
              <a:t> </a:t>
            </a:r>
            <a:r>
              <a:rPr lang="en-GB" sz="1200" dirty="0" err="1" smtClean="0"/>
              <a:t>smo</a:t>
            </a:r>
            <a:r>
              <a:rPr lang="en-GB" sz="1200" dirty="0" smtClean="0"/>
              <a:t> ka tome </a:t>
            </a:r>
            <a:r>
              <a:rPr lang="en-GB" sz="1200" dirty="0" err="1" smtClean="0"/>
              <a:t>da</a:t>
            </a:r>
            <a:r>
              <a:rPr lang="en-GB" sz="1200" dirty="0" smtClean="0"/>
              <a:t> </a:t>
            </a:r>
            <a:r>
              <a:rPr lang="en-GB" sz="1200" dirty="0" err="1" smtClean="0"/>
              <a:t>prikupimo</a:t>
            </a:r>
            <a:r>
              <a:rPr lang="en-GB" sz="1200" dirty="0" smtClean="0"/>
              <a:t> </a:t>
            </a:r>
            <a:r>
              <a:rPr lang="en-GB" sz="1200" dirty="0" err="1" smtClean="0"/>
              <a:t>informacije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stvorimo</a:t>
            </a:r>
            <a:r>
              <a:rPr lang="en-GB" sz="1200" dirty="0" smtClean="0"/>
              <a:t> </a:t>
            </a:r>
            <a:endParaRPr lang="sr-Latn-RS" sz="1200" dirty="0" smtClean="0"/>
          </a:p>
          <a:p>
            <a:r>
              <a:rPr lang="en-GB" sz="1200" dirty="0" err="1" smtClean="0"/>
              <a:t>uvid</a:t>
            </a:r>
            <a:r>
              <a:rPr lang="en-GB" sz="1200" dirty="0" smtClean="0"/>
              <a:t> o </a:t>
            </a:r>
            <a:r>
              <a:rPr lang="en-GB" sz="1200" dirty="0" err="1" smtClean="0"/>
              <a:t>stavovima</a:t>
            </a:r>
            <a:r>
              <a:rPr lang="en-GB" sz="1200" dirty="0" smtClean="0"/>
              <a:t> </a:t>
            </a:r>
            <a:r>
              <a:rPr lang="en-GB" sz="1200" dirty="0" err="1" smtClean="0"/>
              <a:t>građan</a:t>
            </a:r>
            <a:r>
              <a:rPr lang="sr-Latn-RS" sz="1200" dirty="0" smtClean="0"/>
              <a:t>ki i građan</a:t>
            </a:r>
            <a:r>
              <a:rPr lang="en-GB" sz="1200" dirty="0" smtClean="0"/>
              <a:t>a </a:t>
            </a:r>
            <a:r>
              <a:rPr lang="en-GB" sz="1200" dirty="0" err="1" smtClean="0"/>
              <a:t>na</a:t>
            </a:r>
            <a:r>
              <a:rPr lang="en-GB" sz="1200" dirty="0" smtClean="0"/>
              <a:t> </a:t>
            </a:r>
            <a:r>
              <a:rPr lang="en-GB" sz="1200" dirty="0" err="1" smtClean="0"/>
              <a:t>temu</a:t>
            </a:r>
            <a:r>
              <a:rPr lang="en-GB" sz="1200" dirty="0" smtClean="0"/>
              <a:t> </a:t>
            </a:r>
            <a:r>
              <a:rPr lang="en-GB" sz="1200" dirty="0" err="1" smtClean="0"/>
              <a:t>koja</a:t>
            </a:r>
            <a:r>
              <a:rPr lang="en-GB" sz="1200" dirty="0" smtClean="0"/>
              <a:t> je </a:t>
            </a:r>
            <a:r>
              <a:rPr lang="en-GB" sz="1200" dirty="0" err="1" smtClean="0"/>
              <a:t>vezana</a:t>
            </a:r>
            <a:r>
              <a:rPr lang="en-GB" sz="1200" dirty="0" smtClean="0"/>
              <a:t> </a:t>
            </a:r>
            <a:r>
              <a:rPr lang="en-GB" sz="1200" dirty="0" err="1" smtClean="0"/>
              <a:t>za</a:t>
            </a:r>
            <a:r>
              <a:rPr lang="en-GB" sz="1200" dirty="0" smtClean="0"/>
              <a:t> </a:t>
            </a:r>
            <a:r>
              <a:rPr lang="en-GB" sz="1200" dirty="0" err="1" smtClean="0"/>
              <a:t>zastupljenost</a:t>
            </a:r>
            <a:r>
              <a:rPr lang="en-GB" sz="1200" dirty="0" smtClean="0"/>
              <a:t> </a:t>
            </a:r>
            <a:r>
              <a:rPr lang="en-GB" sz="1200" dirty="0" err="1" smtClean="0"/>
              <a:t>žena</a:t>
            </a:r>
            <a:r>
              <a:rPr lang="en-GB" sz="1200" dirty="0" smtClean="0"/>
              <a:t> </a:t>
            </a:r>
            <a:r>
              <a:rPr lang="en-GB" sz="1200" dirty="0" err="1" smtClean="0"/>
              <a:t>na</a:t>
            </a:r>
            <a:r>
              <a:rPr lang="en-GB" sz="1200" dirty="0" smtClean="0"/>
              <a:t> </a:t>
            </a:r>
            <a:r>
              <a:rPr lang="en-GB" sz="1200" dirty="0" err="1" smtClean="0"/>
              <a:t>značajnim</a:t>
            </a:r>
            <a:r>
              <a:rPr lang="en-GB" sz="1200" dirty="0" smtClean="0"/>
              <a:t> </a:t>
            </a:r>
            <a:r>
              <a:rPr lang="en-GB" sz="1200" dirty="0" err="1" smtClean="0"/>
              <a:t>društvenim</a:t>
            </a:r>
            <a:r>
              <a:rPr lang="en-GB" sz="1200" dirty="0" smtClean="0"/>
              <a:t> </a:t>
            </a:r>
            <a:r>
              <a:rPr lang="en-GB" sz="1200" dirty="0" err="1" smtClean="0"/>
              <a:t>položajima</a:t>
            </a:r>
            <a:r>
              <a:rPr lang="en-GB" sz="1200" dirty="0" smtClean="0"/>
              <a:t> u </a:t>
            </a:r>
            <a:r>
              <a:rPr lang="en-GB" sz="1200" dirty="0" err="1" smtClean="0"/>
              <a:t>Srbiji</a:t>
            </a:r>
            <a:r>
              <a:rPr lang="en-GB" sz="1200" dirty="0" smtClean="0"/>
              <a:t>. </a:t>
            </a:r>
            <a:endParaRPr lang="sr-Latn-RS" sz="1200" dirty="0" smtClean="0"/>
          </a:p>
          <a:p>
            <a:endParaRPr lang="en-US" sz="1200" dirty="0" smtClean="0"/>
          </a:p>
          <a:p>
            <a:r>
              <a:rPr lang="en-GB" sz="1200" dirty="0" err="1" smtClean="0"/>
              <a:t>Iako</a:t>
            </a:r>
            <a:r>
              <a:rPr lang="en-GB" sz="1200" dirty="0" smtClean="0"/>
              <a:t> je u </a:t>
            </a:r>
            <a:r>
              <a:rPr lang="en-GB" sz="1200" dirty="0" err="1" smtClean="0"/>
              <a:t>našoj</a:t>
            </a:r>
            <a:r>
              <a:rPr lang="en-GB" sz="1200" dirty="0" smtClean="0"/>
              <a:t> </a:t>
            </a:r>
            <a:r>
              <a:rPr lang="en-GB" sz="1200" dirty="0" err="1" smtClean="0"/>
              <a:t>zemlji</a:t>
            </a:r>
            <a:r>
              <a:rPr lang="en-GB" sz="1200" dirty="0" smtClean="0"/>
              <a:t> </a:t>
            </a:r>
            <a:r>
              <a:rPr lang="en-GB" sz="1200" dirty="0" err="1" smtClean="0"/>
              <a:t>donet</a:t>
            </a:r>
            <a:r>
              <a:rPr lang="en-GB" sz="1200" dirty="0" smtClean="0"/>
              <a:t>  </a:t>
            </a:r>
            <a:r>
              <a:rPr lang="en-GB" sz="1200" dirty="0" err="1" smtClean="0"/>
              <a:t>Zakon</a:t>
            </a:r>
            <a:r>
              <a:rPr lang="en-GB" sz="1200" dirty="0" smtClean="0"/>
              <a:t> o </a:t>
            </a:r>
            <a:r>
              <a:rPr lang="en-GB" sz="1200" dirty="0" err="1" smtClean="0"/>
              <a:t>ravnopravnosti</a:t>
            </a:r>
            <a:r>
              <a:rPr lang="en-GB" sz="1200" dirty="0" smtClean="0"/>
              <a:t> </a:t>
            </a:r>
            <a:r>
              <a:rPr lang="en-GB" sz="1200" dirty="0" err="1" smtClean="0"/>
              <a:t>polova</a:t>
            </a:r>
            <a:r>
              <a:rPr lang="en-GB" sz="1200" dirty="0" smtClean="0"/>
              <a:t>, </a:t>
            </a:r>
            <a:r>
              <a:rPr lang="en-GB" sz="1200" dirty="0" err="1" smtClean="0"/>
              <a:t>postavlja</a:t>
            </a:r>
            <a:r>
              <a:rPr lang="en-GB" sz="1200" dirty="0" smtClean="0"/>
              <a:t> se </a:t>
            </a:r>
            <a:endParaRPr lang="sr-Latn-RS" sz="1200" dirty="0" smtClean="0"/>
          </a:p>
          <a:p>
            <a:r>
              <a:rPr lang="en-GB" sz="1200" dirty="0" err="1" smtClean="0"/>
              <a:t>pitanje</a:t>
            </a:r>
            <a:r>
              <a:rPr lang="en-GB" sz="1200" dirty="0" smtClean="0"/>
              <a:t> </a:t>
            </a:r>
            <a:r>
              <a:rPr lang="en-GB" sz="1200" dirty="0" err="1" smtClean="0"/>
              <a:t>koliko</a:t>
            </a:r>
            <a:r>
              <a:rPr lang="en-GB" sz="1200" dirty="0" smtClean="0"/>
              <a:t> je </a:t>
            </a:r>
            <a:r>
              <a:rPr lang="en-GB" sz="1200" dirty="0" err="1" smtClean="0"/>
              <a:t>njegovo</a:t>
            </a:r>
            <a:r>
              <a:rPr lang="en-GB" sz="1200" dirty="0" smtClean="0"/>
              <a:t> </a:t>
            </a:r>
            <a:r>
              <a:rPr lang="en-GB" sz="1200" dirty="0" err="1" smtClean="0"/>
              <a:t>stupanje</a:t>
            </a:r>
            <a:r>
              <a:rPr lang="en-GB" sz="1200" dirty="0" smtClean="0"/>
              <a:t> </a:t>
            </a:r>
            <a:r>
              <a:rPr lang="en-GB" sz="1200" dirty="0" err="1" smtClean="0"/>
              <a:t>na</a:t>
            </a:r>
            <a:r>
              <a:rPr lang="en-GB" sz="1200" dirty="0" smtClean="0"/>
              <a:t> </a:t>
            </a:r>
            <a:r>
              <a:rPr lang="en-GB" sz="1200" dirty="0" err="1" smtClean="0"/>
              <a:t>snagu</a:t>
            </a:r>
            <a:r>
              <a:rPr lang="en-GB" sz="1200" dirty="0" smtClean="0"/>
              <a:t> </a:t>
            </a:r>
            <a:r>
              <a:rPr lang="en-GB" sz="1200" dirty="0" err="1" smtClean="0"/>
              <a:t>zaista</a:t>
            </a:r>
            <a:r>
              <a:rPr lang="en-GB" sz="1200" dirty="0" smtClean="0"/>
              <a:t> </a:t>
            </a:r>
            <a:r>
              <a:rPr lang="en-GB" sz="1200" dirty="0" err="1" smtClean="0"/>
              <a:t>promenilo</a:t>
            </a:r>
            <a:r>
              <a:rPr lang="en-GB" sz="1200" dirty="0" smtClean="0"/>
              <a:t> </a:t>
            </a:r>
            <a:r>
              <a:rPr lang="en-GB" sz="1200" dirty="0" err="1" smtClean="0"/>
              <a:t>situaciju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endParaRPr lang="sr-Latn-RS" sz="1200" dirty="0" smtClean="0"/>
          </a:p>
          <a:p>
            <a:r>
              <a:rPr lang="en-GB" sz="1200" dirty="0" err="1" smtClean="0"/>
              <a:t>uticalo</a:t>
            </a:r>
            <a:r>
              <a:rPr lang="en-GB" sz="1200" dirty="0" smtClean="0"/>
              <a:t> </a:t>
            </a:r>
            <a:r>
              <a:rPr lang="en-GB" sz="1200" dirty="0" err="1" smtClean="0"/>
              <a:t>na</a:t>
            </a:r>
            <a:r>
              <a:rPr lang="en-GB" sz="1200" dirty="0" smtClean="0"/>
              <a:t> to da </a:t>
            </a:r>
            <a:r>
              <a:rPr lang="en-GB" sz="1200" dirty="0" err="1" smtClean="0"/>
              <a:t>žene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muškarce</a:t>
            </a:r>
            <a:r>
              <a:rPr lang="en-GB" sz="1200" dirty="0" smtClean="0"/>
              <a:t> </a:t>
            </a:r>
            <a:r>
              <a:rPr lang="en-GB" sz="1200" dirty="0" err="1" smtClean="0"/>
              <a:t>smatramo</a:t>
            </a:r>
            <a:r>
              <a:rPr lang="sr-Latn-RS" sz="1200" dirty="0" smtClean="0"/>
              <a:t> u potupnosti</a:t>
            </a:r>
            <a:r>
              <a:rPr lang="en-GB" sz="1200" dirty="0" smtClean="0"/>
              <a:t> </a:t>
            </a:r>
            <a:r>
              <a:rPr lang="en-GB" sz="1200" dirty="0" err="1" smtClean="0"/>
              <a:t>ravnopravnim</a:t>
            </a:r>
            <a:r>
              <a:rPr lang="en-GB" sz="1200" dirty="0" smtClean="0"/>
              <a:t>.</a:t>
            </a:r>
            <a:endParaRPr lang="sr-Latn-RS" sz="1200" dirty="0" smtClean="0"/>
          </a:p>
          <a:p>
            <a:endParaRPr lang="en-US" sz="1200" dirty="0" smtClean="0"/>
          </a:p>
          <a:p>
            <a:r>
              <a:rPr lang="en-GB" sz="1200" dirty="0" err="1" smtClean="0"/>
              <a:t>Neke</a:t>
            </a:r>
            <a:r>
              <a:rPr lang="en-GB" sz="1200" dirty="0" smtClean="0"/>
              <a:t> od </a:t>
            </a:r>
            <a:r>
              <a:rPr lang="en-GB" sz="1200" dirty="0" err="1" smtClean="0"/>
              <a:t>prikupljenih</a:t>
            </a:r>
            <a:r>
              <a:rPr lang="en-GB" sz="1200" dirty="0" smtClean="0"/>
              <a:t> inform</a:t>
            </a:r>
            <a:r>
              <a:rPr lang="sr-Latn-RS" sz="1200" dirty="0" smtClean="0"/>
              <a:t>a</a:t>
            </a:r>
            <a:r>
              <a:rPr lang="en-GB" sz="1200" dirty="0" err="1" smtClean="0"/>
              <a:t>cija</a:t>
            </a:r>
            <a:r>
              <a:rPr lang="en-GB" sz="1200" dirty="0" smtClean="0"/>
              <a:t> </a:t>
            </a:r>
            <a:r>
              <a:rPr lang="en-GB" sz="1200" dirty="0" err="1" smtClean="0"/>
              <a:t>nam</a:t>
            </a:r>
            <a:r>
              <a:rPr lang="en-GB" sz="1200" dirty="0" smtClean="0"/>
              <a:t> </a:t>
            </a:r>
            <a:r>
              <a:rPr lang="en-GB" sz="1200" dirty="0" err="1" smtClean="0"/>
              <a:t>govore</a:t>
            </a:r>
            <a:r>
              <a:rPr lang="en-GB" sz="1200" dirty="0" smtClean="0"/>
              <a:t> da </a:t>
            </a:r>
            <a:r>
              <a:rPr lang="en-GB" sz="1200" dirty="0" err="1" smtClean="0"/>
              <a:t>ako</a:t>
            </a:r>
            <a:r>
              <a:rPr lang="en-GB" sz="1200" dirty="0" smtClean="0"/>
              <a:t> </a:t>
            </a:r>
            <a:r>
              <a:rPr lang="en-GB" sz="1200" dirty="0" err="1" smtClean="0"/>
              <a:t>pitamo</a:t>
            </a:r>
            <a:r>
              <a:rPr lang="en-GB" sz="1200" dirty="0" smtClean="0"/>
              <a:t> </a:t>
            </a:r>
            <a:r>
              <a:rPr lang="en-GB" sz="1200" dirty="0" err="1" smtClean="0"/>
              <a:t>muškarce</a:t>
            </a:r>
            <a:r>
              <a:rPr lang="en-GB" sz="1200" dirty="0" smtClean="0"/>
              <a:t>, </a:t>
            </a:r>
            <a:r>
              <a:rPr lang="en-GB" sz="1200" dirty="0" err="1" smtClean="0"/>
              <a:t>bitnu</a:t>
            </a:r>
            <a:r>
              <a:rPr lang="en-GB" sz="1200" dirty="0" smtClean="0"/>
              <a:t> </a:t>
            </a:r>
            <a:r>
              <a:rPr lang="en-GB" sz="1200" dirty="0" err="1" smtClean="0"/>
              <a:t>ulogu</a:t>
            </a:r>
            <a:r>
              <a:rPr lang="en-GB" sz="1200" dirty="0" smtClean="0"/>
              <a:t> </a:t>
            </a:r>
            <a:r>
              <a:rPr lang="en-GB" sz="1200" dirty="0" err="1" smtClean="0"/>
              <a:t>prilikom</a:t>
            </a:r>
            <a:r>
              <a:rPr lang="en-GB" sz="1200" dirty="0" smtClean="0"/>
              <a:t> </a:t>
            </a:r>
            <a:r>
              <a:rPr lang="en-GB" sz="1200" dirty="0" err="1" smtClean="0"/>
              <a:t>zapošljavanja</a:t>
            </a:r>
            <a:r>
              <a:rPr lang="en-GB" sz="1200" dirty="0" smtClean="0"/>
              <a:t> </a:t>
            </a:r>
            <a:r>
              <a:rPr lang="en-GB" sz="1200" dirty="0" err="1" smtClean="0"/>
              <a:t>žena</a:t>
            </a:r>
            <a:r>
              <a:rPr lang="en-GB" sz="1200" dirty="0" smtClean="0"/>
              <a:t> </a:t>
            </a:r>
            <a:r>
              <a:rPr lang="en-GB" sz="1200" dirty="0" err="1" smtClean="0"/>
              <a:t>igraju</a:t>
            </a:r>
            <a:r>
              <a:rPr lang="en-GB" sz="1200" dirty="0" smtClean="0"/>
              <a:t> </a:t>
            </a:r>
            <a:r>
              <a:rPr lang="en-GB" sz="1200" dirty="0" err="1" smtClean="0"/>
              <a:t>stručna</a:t>
            </a:r>
            <a:r>
              <a:rPr lang="en-GB" sz="1200" dirty="0" smtClean="0"/>
              <a:t> </a:t>
            </a:r>
            <a:r>
              <a:rPr lang="en-GB" sz="1200" dirty="0" err="1" smtClean="0"/>
              <a:t>kvalifikacija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radno</a:t>
            </a:r>
            <a:r>
              <a:rPr lang="en-GB" sz="1200" dirty="0" smtClean="0"/>
              <a:t> </a:t>
            </a:r>
            <a:r>
              <a:rPr lang="en-GB" sz="1200" dirty="0" err="1" smtClean="0"/>
              <a:t>iskustvo</a:t>
            </a:r>
            <a:r>
              <a:rPr lang="en-GB" sz="1200" dirty="0" smtClean="0"/>
              <a:t>, </a:t>
            </a:r>
            <a:r>
              <a:rPr lang="en-GB" sz="1200" dirty="0" err="1" smtClean="0"/>
              <a:t>fizički</a:t>
            </a:r>
            <a:r>
              <a:rPr lang="en-GB" sz="1200" dirty="0" smtClean="0"/>
              <a:t> </a:t>
            </a:r>
            <a:r>
              <a:rPr lang="en-GB" sz="1200" dirty="0" err="1" smtClean="0"/>
              <a:t>izgled</a:t>
            </a:r>
            <a:r>
              <a:rPr lang="en-GB" sz="1200" dirty="0" smtClean="0"/>
              <a:t>, </a:t>
            </a:r>
            <a:r>
              <a:rPr lang="en-GB" sz="1200" dirty="0" err="1" smtClean="0"/>
              <a:t>kao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bračni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roditeljski</a:t>
            </a:r>
            <a:r>
              <a:rPr lang="en-GB" sz="1200" dirty="0" smtClean="0"/>
              <a:t> status. </a:t>
            </a:r>
            <a:r>
              <a:rPr lang="en-GB" sz="1200" dirty="0" err="1" smtClean="0"/>
              <a:t>Takođe</a:t>
            </a:r>
            <a:r>
              <a:rPr lang="en-GB" sz="1200" dirty="0" smtClean="0"/>
              <a:t>, </a:t>
            </a:r>
            <a:r>
              <a:rPr lang="en-GB" sz="1200" dirty="0" err="1" smtClean="0"/>
              <a:t>ako</a:t>
            </a:r>
            <a:r>
              <a:rPr lang="en-GB" sz="1200" dirty="0" smtClean="0"/>
              <a:t> </a:t>
            </a:r>
            <a:r>
              <a:rPr lang="en-GB" sz="1200" dirty="0" err="1" smtClean="0"/>
              <a:t>govorimo</a:t>
            </a:r>
            <a:r>
              <a:rPr lang="en-GB" sz="1200" dirty="0" smtClean="0"/>
              <a:t> o </a:t>
            </a:r>
            <a:endParaRPr lang="sr-Latn-RS" sz="1200" dirty="0" smtClean="0"/>
          </a:p>
          <a:p>
            <a:r>
              <a:rPr lang="en-GB" sz="1200" dirty="0" err="1" smtClean="0"/>
              <a:t>mobingu</a:t>
            </a:r>
            <a:r>
              <a:rPr lang="en-GB" sz="1200" dirty="0" smtClean="0"/>
              <a:t>, </a:t>
            </a:r>
            <a:r>
              <a:rPr lang="en-GB" sz="1200" dirty="0" err="1" smtClean="0"/>
              <a:t>većina</a:t>
            </a:r>
            <a:r>
              <a:rPr lang="en-GB" sz="1200" dirty="0" smtClean="0"/>
              <a:t> </a:t>
            </a:r>
            <a:r>
              <a:rPr lang="en-GB" sz="1200" dirty="0" err="1" smtClean="0"/>
              <a:t>smatra</a:t>
            </a:r>
            <a:r>
              <a:rPr lang="en-GB" sz="1200" dirty="0" smtClean="0"/>
              <a:t> </a:t>
            </a:r>
            <a:r>
              <a:rPr lang="en-GB" sz="1200" dirty="0" err="1" smtClean="0"/>
              <a:t>da</a:t>
            </a:r>
            <a:r>
              <a:rPr lang="en-GB" sz="1200" dirty="0" smtClean="0"/>
              <a:t> </a:t>
            </a:r>
            <a:r>
              <a:rPr lang="en-GB" sz="1200" dirty="0" err="1" smtClean="0"/>
              <a:t>su</a:t>
            </a:r>
            <a:r>
              <a:rPr lang="en-GB" sz="1200" dirty="0" smtClean="0"/>
              <a:t> </a:t>
            </a:r>
            <a:r>
              <a:rPr lang="en-GB" sz="1200" dirty="0" err="1" smtClean="0"/>
              <a:t>žene</a:t>
            </a:r>
            <a:r>
              <a:rPr lang="en-GB" sz="1200" dirty="0" smtClean="0"/>
              <a:t> </a:t>
            </a:r>
            <a:r>
              <a:rPr lang="en-GB" sz="1200" dirty="0" err="1" smtClean="0"/>
              <a:t>podložnije</a:t>
            </a:r>
            <a:r>
              <a:rPr lang="en-GB" sz="1200" dirty="0" smtClean="0"/>
              <a:t> </a:t>
            </a:r>
            <a:r>
              <a:rPr lang="en-GB" sz="1200" dirty="0" err="1" smtClean="0"/>
              <a:t>istom</a:t>
            </a:r>
            <a:r>
              <a:rPr lang="en-GB" sz="1200" dirty="0" smtClean="0"/>
              <a:t>. </a:t>
            </a:r>
            <a:r>
              <a:rPr lang="en-GB" sz="1200" dirty="0" err="1" smtClean="0"/>
              <a:t>Među</a:t>
            </a:r>
            <a:r>
              <a:rPr lang="en-GB" sz="1200" dirty="0" smtClean="0"/>
              <a:t> </a:t>
            </a:r>
            <a:r>
              <a:rPr lang="en-GB" sz="1200" dirty="0" err="1" smtClean="0"/>
              <a:t>ispitanicima</a:t>
            </a:r>
            <a:r>
              <a:rPr lang="en-GB" sz="1200" dirty="0" smtClean="0"/>
              <a:t> </a:t>
            </a:r>
            <a:endParaRPr lang="sr-Latn-RS" sz="1200" dirty="0" smtClean="0"/>
          </a:p>
          <a:p>
            <a:r>
              <a:rPr lang="en-GB" sz="1200" dirty="0" err="1" smtClean="0"/>
              <a:t>vlada</a:t>
            </a:r>
            <a:r>
              <a:rPr lang="en-GB" sz="1200" dirty="0" smtClean="0"/>
              <a:t> </a:t>
            </a:r>
            <a:r>
              <a:rPr lang="en-GB" sz="1200" dirty="0" err="1" smtClean="0"/>
              <a:t>mišljenje</a:t>
            </a:r>
            <a:r>
              <a:rPr lang="en-GB" sz="1200" dirty="0" smtClean="0"/>
              <a:t> </a:t>
            </a:r>
            <a:r>
              <a:rPr lang="en-GB" sz="1200" dirty="0" err="1" smtClean="0"/>
              <a:t>da</a:t>
            </a:r>
            <a:r>
              <a:rPr lang="en-GB" sz="1200" dirty="0" smtClean="0"/>
              <a:t> </a:t>
            </a:r>
            <a:r>
              <a:rPr lang="en-GB" sz="1200" dirty="0" err="1" smtClean="0"/>
              <a:t>ženama</a:t>
            </a:r>
            <a:r>
              <a:rPr lang="en-GB" sz="1200" dirty="0" smtClean="0"/>
              <a:t> </a:t>
            </a:r>
            <a:r>
              <a:rPr lang="en-GB" sz="1200" dirty="0" err="1" smtClean="0"/>
              <a:t>nije</a:t>
            </a:r>
            <a:r>
              <a:rPr lang="en-GB" sz="1200" dirty="0" smtClean="0"/>
              <a:t> </a:t>
            </a:r>
            <a:r>
              <a:rPr lang="en-GB" sz="1200" dirty="0" err="1" smtClean="0"/>
              <a:t>pruženo</a:t>
            </a:r>
            <a:r>
              <a:rPr lang="en-GB" sz="1200" dirty="0" smtClean="0"/>
              <a:t> </a:t>
            </a:r>
            <a:r>
              <a:rPr lang="en-GB" sz="1200" dirty="0" err="1" smtClean="0"/>
              <a:t>dovoljno</a:t>
            </a:r>
            <a:r>
              <a:rPr lang="en-GB" sz="1200" dirty="0" smtClean="0"/>
              <a:t> </a:t>
            </a:r>
            <a:r>
              <a:rPr lang="en-GB" sz="1200" dirty="0" err="1" smtClean="0"/>
              <a:t>prilika</a:t>
            </a:r>
            <a:r>
              <a:rPr lang="en-GB" sz="1200" dirty="0" smtClean="0"/>
              <a:t> </a:t>
            </a:r>
            <a:r>
              <a:rPr lang="en-GB" sz="1200" dirty="0" err="1" smtClean="0"/>
              <a:t>da</a:t>
            </a:r>
            <a:r>
              <a:rPr lang="en-GB" sz="1200" dirty="0" smtClean="0"/>
              <a:t> </a:t>
            </a:r>
            <a:r>
              <a:rPr lang="en-GB" sz="1200" dirty="0" err="1" smtClean="0"/>
              <a:t>pokažu</a:t>
            </a:r>
            <a:r>
              <a:rPr lang="en-GB" sz="1200" dirty="0" smtClean="0"/>
              <a:t> </a:t>
            </a:r>
            <a:r>
              <a:rPr lang="en-GB" sz="1200" dirty="0" err="1" smtClean="0"/>
              <a:t>svoje</a:t>
            </a:r>
            <a:r>
              <a:rPr lang="en-GB" sz="1200" dirty="0" smtClean="0"/>
              <a:t> </a:t>
            </a:r>
            <a:endParaRPr lang="sr-Latn-RS" sz="1200" dirty="0" smtClean="0"/>
          </a:p>
          <a:p>
            <a:r>
              <a:rPr lang="en-GB" sz="1200" dirty="0" err="1" smtClean="0"/>
              <a:t>umeće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sposobnosti</a:t>
            </a:r>
            <a:r>
              <a:rPr lang="en-GB" sz="1200" dirty="0" smtClean="0"/>
              <a:t> </a:t>
            </a:r>
            <a:r>
              <a:rPr lang="en-GB" sz="1200" dirty="0" err="1" smtClean="0"/>
              <a:t>na</a:t>
            </a:r>
            <a:r>
              <a:rPr lang="en-GB" sz="1200" dirty="0" smtClean="0"/>
              <a:t> </a:t>
            </a:r>
            <a:r>
              <a:rPr lang="en-GB" sz="1200" dirty="0" err="1" smtClean="0"/>
              <a:t>liderskim</a:t>
            </a:r>
            <a:r>
              <a:rPr lang="en-GB" sz="1200" dirty="0" smtClean="0"/>
              <a:t> </a:t>
            </a:r>
            <a:r>
              <a:rPr lang="en-GB" sz="1200" dirty="0" err="1" smtClean="0"/>
              <a:t>pozicijama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da je </a:t>
            </a:r>
            <a:r>
              <a:rPr lang="en-GB" sz="1200" dirty="0" err="1" smtClean="0"/>
              <a:t>upravo</a:t>
            </a:r>
            <a:r>
              <a:rPr lang="en-GB" sz="1200" dirty="0" smtClean="0"/>
              <a:t> to </a:t>
            </a:r>
            <a:r>
              <a:rPr lang="en-GB" sz="1200" dirty="0" err="1" smtClean="0"/>
              <a:t>razlog</a:t>
            </a:r>
            <a:r>
              <a:rPr lang="en-GB" sz="1200" dirty="0" smtClean="0"/>
              <a:t> </a:t>
            </a:r>
            <a:r>
              <a:rPr lang="en-GB" sz="1200" dirty="0" err="1" smtClean="0"/>
              <a:t>veće</a:t>
            </a:r>
            <a:r>
              <a:rPr lang="sr-Latn-RS" sz="1200" dirty="0"/>
              <a:t> </a:t>
            </a:r>
            <a:endParaRPr lang="sr-Latn-RS" sz="1200" dirty="0" smtClean="0"/>
          </a:p>
          <a:p>
            <a:r>
              <a:rPr lang="en-GB" sz="1200" dirty="0" err="1" smtClean="0"/>
              <a:t>zastupljenosti</a:t>
            </a:r>
            <a:r>
              <a:rPr lang="en-GB" sz="1200" dirty="0" smtClean="0"/>
              <a:t> </a:t>
            </a:r>
            <a:r>
              <a:rPr lang="en-GB" sz="1200" dirty="0" err="1" smtClean="0"/>
              <a:t>muškaraca</a:t>
            </a:r>
            <a:r>
              <a:rPr lang="en-GB" sz="1200" dirty="0" smtClean="0"/>
              <a:t> </a:t>
            </a:r>
            <a:r>
              <a:rPr lang="en-GB" sz="1200" dirty="0" err="1" smtClean="0"/>
              <a:t>na</a:t>
            </a:r>
            <a:r>
              <a:rPr lang="en-GB" sz="1200" dirty="0" smtClean="0"/>
              <a:t> </a:t>
            </a:r>
            <a:r>
              <a:rPr lang="en-GB" sz="1200" dirty="0" err="1" smtClean="0"/>
              <a:t>istim</a:t>
            </a:r>
            <a:r>
              <a:rPr lang="en-GB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4089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4000" y="357172"/>
            <a:ext cx="7560000" cy="77653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1"/>
                </a:solidFill>
              </a:rPr>
              <a:t>Z</a:t>
            </a:r>
            <a:r>
              <a:rPr lang="sr-Latn-RS" altLang="ko-KR" dirty="0" smtClean="0">
                <a:solidFill>
                  <a:schemeClr val="accent1"/>
                </a:solidFill>
              </a:rPr>
              <a:t>a kraj</a:t>
            </a:r>
            <a:endParaRPr lang="ko-KR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71604" y="1357304"/>
            <a:ext cx="5322046" cy="2062103"/>
            <a:chOff x="515169" y="2337262"/>
            <a:chExt cx="2585081" cy="2104581"/>
          </a:xfrm>
        </p:grpSpPr>
        <p:sp>
          <p:nvSpPr>
            <p:cNvPr id="5" name="TextBox 4"/>
            <p:cNvSpPr txBox="1"/>
            <p:nvPr/>
          </p:nvSpPr>
          <p:spPr>
            <a:xfrm>
              <a:off x="515169" y="2337262"/>
              <a:ext cx="2585081" cy="2104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err="1" smtClean="0"/>
                <a:t>Naime</a:t>
              </a:r>
              <a:r>
                <a:rPr lang="en-GB" sz="1600" dirty="0" smtClean="0"/>
                <a:t>, </a:t>
              </a:r>
              <a:r>
                <a:rPr lang="en-GB" sz="1600" dirty="0" err="1" smtClean="0"/>
                <a:t>ovim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istraživanjem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smo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došli</a:t>
              </a:r>
              <a:r>
                <a:rPr lang="en-GB" sz="1600" dirty="0" smtClean="0"/>
                <a:t> do </a:t>
              </a:r>
              <a:r>
                <a:rPr lang="en-GB" sz="1600" dirty="0" err="1" smtClean="0"/>
                <a:t>konkretnih</a:t>
              </a:r>
              <a:r>
                <a:rPr lang="en-GB" sz="1600" dirty="0" smtClean="0"/>
                <a:t> </a:t>
              </a:r>
              <a:endParaRPr lang="sr-Latn-RS" sz="1600" dirty="0" smtClean="0"/>
            </a:p>
            <a:p>
              <a:r>
                <a:rPr lang="en-GB" sz="1600" dirty="0" err="1" smtClean="0"/>
                <a:t>podataka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koji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zapravo</a:t>
              </a:r>
              <a:r>
                <a:rPr lang="en-GB" sz="1600" dirty="0" smtClean="0"/>
                <a:t> ne </a:t>
              </a:r>
              <a:r>
                <a:rPr lang="en-GB" sz="1600" dirty="0" err="1" smtClean="0"/>
                <a:t>pokazuju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toliko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loše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rezultate</a:t>
              </a:r>
              <a:r>
                <a:rPr lang="en-GB" sz="1600" dirty="0" smtClean="0"/>
                <a:t>. </a:t>
              </a:r>
              <a:endParaRPr lang="sr-Latn-RS" sz="1600" dirty="0" smtClean="0"/>
            </a:p>
            <a:p>
              <a:endParaRPr lang="sr-Latn-RS" sz="1600" dirty="0" smtClean="0"/>
            </a:p>
            <a:p>
              <a:endParaRPr lang="sr-Latn-RS" sz="1600" dirty="0" smtClean="0"/>
            </a:p>
            <a:p>
              <a:endParaRPr lang="sr-Latn-RS" sz="1600" dirty="0" smtClean="0"/>
            </a:p>
            <a:p>
              <a:endParaRPr lang="sr-Latn-RS" sz="1600" dirty="0" smtClean="0"/>
            </a:p>
            <a:p>
              <a:r>
                <a:rPr lang="en-GB" sz="1600" dirty="0" smtClean="0"/>
                <a:t>To je </a:t>
              </a:r>
              <a:r>
                <a:rPr lang="en-GB" sz="1600" dirty="0" err="1" smtClean="0"/>
                <a:t>ono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na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čemu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treba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raditi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i</a:t>
              </a:r>
              <a:r>
                <a:rPr lang="en-GB" sz="1600" dirty="0" smtClean="0"/>
                <a:t> ka </a:t>
              </a:r>
              <a:r>
                <a:rPr lang="en-GB" sz="1600" dirty="0" err="1" smtClean="0"/>
                <a:t>čemu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treba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težiti</a:t>
              </a:r>
              <a:r>
                <a:rPr lang="sr-Latn-RS" sz="1600" dirty="0"/>
                <a:t>!</a:t>
              </a:r>
              <a:endParaRPr lang="en-US" sz="1600" dirty="0" smtClean="0"/>
            </a:p>
            <a:p>
              <a:endParaRPr 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7177" y="2993448"/>
              <a:ext cx="2407524" cy="84811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u="sng" dirty="0" err="1" smtClean="0">
                  <a:solidFill>
                    <a:schemeClr val="bg1"/>
                  </a:solidFill>
                </a:rPr>
                <a:t>Činjenica</a:t>
              </a:r>
              <a:r>
                <a:rPr lang="en-GB" sz="1600" u="sng" dirty="0" smtClean="0">
                  <a:solidFill>
                    <a:schemeClr val="bg1"/>
                  </a:solidFill>
                </a:rPr>
                <a:t> je </a:t>
              </a:r>
              <a:r>
                <a:rPr lang="en-GB" sz="1600" u="sng" dirty="0" err="1" smtClean="0">
                  <a:solidFill>
                    <a:schemeClr val="bg1"/>
                  </a:solidFill>
                </a:rPr>
                <a:t>da</a:t>
              </a:r>
              <a:r>
                <a:rPr lang="en-GB" sz="1600" u="sng" dirty="0" smtClean="0">
                  <a:solidFill>
                    <a:schemeClr val="bg1"/>
                  </a:solidFill>
                </a:rPr>
                <a:t> </a:t>
              </a:r>
              <a:r>
                <a:rPr lang="en-GB" sz="1600" u="sng" dirty="0" err="1" smtClean="0">
                  <a:solidFill>
                    <a:schemeClr val="bg1"/>
                  </a:solidFill>
                </a:rPr>
                <a:t>na</a:t>
              </a:r>
              <a:r>
                <a:rPr lang="en-GB" sz="1600" u="sng" dirty="0" smtClean="0">
                  <a:solidFill>
                    <a:schemeClr val="bg1"/>
                  </a:solidFill>
                </a:rPr>
                <a:t> </a:t>
              </a:r>
              <a:r>
                <a:rPr lang="en-GB" sz="1600" u="sng" dirty="0" err="1" smtClean="0">
                  <a:solidFill>
                    <a:schemeClr val="bg1"/>
                  </a:solidFill>
                </a:rPr>
                <a:t>mnogim</a:t>
              </a:r>
              <a:r>
                <a:rPr lang="en-GB" sz="1600" u="sng" dirty="0" smtClean="0">
                  <a:solidFill>
                    <a:schemeClr val="bg1"/>
                  </a:solidFill>
                </a:rPr>
                <a:t> </a:t>
              </a:r>
              <a:r>
                <a:rPr lang="en-GB" sz="1600" u="sng" dirty="0" err="1" smtClean="0">
                  <a:solidFill>
                    <a:schemeClr val="bg1"/>
                  </a:solidFill>
                </a:rPr>
                <a:t>segmentima</a:t>
              </a:r>
              <a:r>
                <a:rPr lang="en-GB" sz="1600" u="sng" dirty="0" smtClean="0">
                  <a:solidFill>
                    <a:schemeClr val="bg1"/>
                  </a:solidFill>
                </a:rPr>
                <a:t> </a:t>
              </a:r>
              <a:r>
                <a:rPr lang="en-GB" sz="1600" u="sng" dirty="0" err="1" smtClean="0">
                  <a:solidFill>
                    <a:schemeClr val="bg1"/>
                  </a:solidFill>
                </a:rPr>
                <a:t>mora</a:t>
              </a:r>
              <a:r>
                <a:rPr lang="en-GB" sz="1600" u="sng" dirty="0" smtClean="0">
                  <a:solidFill>
                    <a:schemeClr val="bg1"/>
                  </a:solidFill>
                </a:rPr>
                <a:t> </a:t>
              </a:r>
              <a:r>
                <a:rPr lang="en-GB" sz="1600" u="sng" dirty="0" err="1" smtClean="0">
                  <a:solidFill>
                    <a:schemeClr val="bg1"/>
                  </a:solidFill>
                </a:rPr>
                <a:t>da</a:t>
              </a:r>
              <a:r>
                <a:rPr lang="en-GB" sz="1600" u="sng" dirty="0" smtClean="0">
                  <a:solidFill>
                    <a:schemeClr val="bg1"/>
                  </a:solidFill>
                </a:rPr>
                <a:t> se </a:t>
              </a:r>
              <a:endParaRPr lang="sr-Latn-RS" sz="1600" u="sng" dirty="0" smtClean="0">
                <a:solidFill>
                  <a:schemeClr val="bg1"/>
                </a:solidFill>
              </a:endParaRPr>
            </a:p>
            <a:p>
              <a:r>
                <a:rPr lang="en-GB" sz="1600" u="sng" dirty="0" err="1" smtClean="0">
                  <a:solidFill>
                    <a:schemeClr val="bg1"/>
                  </a:solidFill>
                </a:rPr>
                <a:t>radi</a:t>
              </a:r>
              <a:r>
                <a:rPr lang="en-GB" sz="1600" u="sng" dirty="0" smtClean="0">
                  <a:solidFill>
                    <a:schemeClr val="bg1"/>
                  </a:solidFill>
                </a:rPr>
                <a:t>, </a:t>
              </a:r>
              <a:r>
                <a:rPr lang="en-GB" sz="1600" u="sng" dirty="0" err="1" smtClean="0">
                  <a:solidFill>
                    <a:schemeClr val="bg1"/>
                  </a:solidFill>
                </a:rPr>
                <a:t>menja</a:t>
              </a:r>
              <a:r>
                <a:rPr lang="en-GB" sz="1600" u="sng" dirty="0" smtClean="0">
                  <a:solidFill>
                    <a:schemeClr val="bg1"/>
                  </a:solidFill>
                </a:rPr>
                <a:t> </a:t>
              </a:r>
              <a:r>
                <a:rPr lang="en-GB" sz="1600" u="sng" dirty="0" err="1" smtClean="0">
                  <a:solidFill>
                    <a:schemeClr val="bg1"/>
                  </a:solidFill>
                </a:rPr>
                <a:t>i</a:t>
              </a:r>
              <a:r>
                <a:rPr lang="en-GB" sz="1600" u="sng" dirty="0" smtClean="0">
                  <a:solidFill>
                    <a:schemeClr val="bg1"/>
                  </a:solidFill>
                </a:rPr>
                <a:t> </a:t>
              </a:r>
              <a:r>
                <a:rPr lang="en-GB" sz="1600" u="sng" dirty="0" err="1" smtClean="0">
                  <a:solidFill>
                    <a:schemeClr val="bg1"/>
                  </a:solidFill>
                </a:rPr>
                <a:t>unapre</a:t>
              </a:r>
              <a:r>
                <a:rPr lang="sr-Latn-RS" sz="1600" u="sng" dirty="0" smtClean="0">
                  <a:solidFill>
                    <a:schemeClr val="bg1"/>
                  </a:solidFill>
                </a:rPr>
                <a:t>đ</a:t>
              </a:r>
              <a:r>
                <a:rPr lang="en-GB" sz="1600" u="sng" dirty="0" err="1" smtClean="0">
                  <a:solidFill>
                    <a:schemeClr val="bg1"/>
                  </a:solidFill>
                </a:rPr>
                <a:t>uje</a:t>
              </a:r>
              <a:r>
                <a:rPr lang="en-GB" sz="1600" u="sng" dirty="0" smtClean="0">
                  <a:solidFill>
                    <a:schemeClr val="bg1"/>
                  </a:solidFill>
                </a:rPr>
                <a:t> </a:t>
              </a:r>
              <a:r>
                <a:rPr lang="en-GB" sz="1600" u="sng" dirty="0" err="1" smtClean="0">
                  <a:solidFill>
                    <a:schemeClr val="bg1"/>
                  </a:solidFill>
                </a:rPr>
                <a:t>uloga</a:t>
              </a:r>
              <a:r>
                <a:rPr lang="en-GB" sz="1600" u="sng" dirty="0" smtClean="0">
                  <a:solidFill>
                    <a:schemeClr val="bg1"/>
                  </a:solidFill>
                </a:rPr>
                <a:t> </a:t>
              </a:r>
              <a:r>
                <a:rPr lang="en-GB" sz="1600" u="sng" dirty="0" err="1" smtClean="0">
                  <a:solidFill>
                    <a:schemeClr val="bg1"/>
                  </a:solidFill>
                </a:rPr>
                <a:t>žena</a:t>
              </a:r>
              <a:r>
                <a:rPr lang="en-GB" sz="1600" u="sng" dirty="0" smtClean="0">
                  <a:solidFill>
                    <a:schemeClr val="bg1"/>
                  </a:solidFill>
                </a:rPr>
                <a:t>, </a:t>
              </a:r>
              <a:r>
                <a:rPr lang="en-GB" sz="1600" u="sng" dirty="0" err="1" smtClean="0">
                  <a:solidFill>
                    <a:schemeClr val="bg1"/>
                  </a:solidFill>
                </a:rPr>
                <a:t>kako</a:t>
              </a:r>
              <a:r>
                <a:rPr lang="en-GB" sz="1600" u="sng" dirty="0" smtClean="0">
                  <a:solidFill>
                    <a:schemeClr val="bg1"/>
                  </a:solidFill>
                </a:rPr>
                <a:t> bi se </a:t>
              </a:r>
              <a:endParaRPr lang="sr-Latn-RS" sz="1600" u="sng" dirty="0" smtClean="0">
                <a:solidFill>
                  <a:schemeClr val="bg1"/>
                </a:solidFill>
              </a:endParaRPr>
            </a:p>
            <a:p>
              <a:r>
                <a:rPr lang="en-GB" sz="1600" u="sng" dirty="0" err="1" smtClean="0">
                  <a:solidFill>
                    <a:schemeClr val="bg1"/>
                  </a:solidFill>
                </a:rPr>
                <a:t>postigla</a:t>
              </a:r>
              <a:r>
                <a:rPr lang="en-GB" sz="1600" u="sng" dirty="0" smtClean="0">
                  <a:solidFill>
                    <a:schemeClr val="bg1"/>
                  </a:solidFill>
                </a:rPr>
                <a:t> </a:t>
              </a:r>
              <a:r>
                <a:rPr lang="en-GB" sz="1600" u="sng" dirty="0" err="1" smtClean="0">
                  <a:solidFill>
                    <a:schemeClr val="bg1"/>
                  </a:solidFill>
                </a:rPr>
                <a:t>totalna</a:t>
              </a:r>
              <a:r>
                <a:rPr lang="en-GB" sz="1600" u="sng" dirty="0" smtClean="0">
                  <a:solidFill>
                    <a:schemeClr val="bg1"/>
                  </a:solidFill>
                </a:rPr>
                <a:t> </a:t>
              </a:r>
              <a:r>
                <a:rPr lang="en-GB" sz="1600" u="sng" dirty="0" err="1" smtClean="0">
                  <a:solidFill>
                    <a:schemeClr val="bg1"/>
                  </a:solidFill>
                </a:rPr>
                <a:t>ravnopravnost</a:t>
              </a:r>
              <a:r>
                <a:rPr lang="sr-Latn-RS" sz="1600" u="sng" dirty="0" smtClean="0">
                  <a:solidFill>
                    <a:schemeClr val="bg1"/>
                  </a:solidFill>
                </a:rPr>
                <a:t> između polova.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52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female-ceos-influential-women-business-1068x71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42910" y="0"/>
            <a:ext cx="8107680" cy="3925824"/>
          </a:xfrm>
        </p:spPr>
      </p:pic>
      <p:sp>
        <p:nvSpPr>
          <p:cNvPr id="7" name="Rectangle 6"/>
          <p:cNvSpPr/>
          <p:nvPr/>
        </p:nvSpPr>
        <p:spPr>
          <a:xfrm>
            <a:off x="1357290" y="2643188"/>
            <a:ext cx="6500858" cy="2500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642910" y="2428874"/>
            <a:ext cx="3888432" cy="96744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 </a:t>
            </a:r>
            <a:r>
              <a:rPr lang="en-US" altLang="ko-KR" sz="24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projektu</a:t>
            </a:r>
            <a:r>
              <a:rPr lang="en-US" altLang="ko-KR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:</a:t>
            </a:r>
            <a:endParaRPr lang="en-US" altLang="ko-K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371475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CS" dirty="0"/>
          </a:p>
        </p:txBody>
      </p:sp>
      <p:sp>
        <p:nvSpPr>
          <p:cNvPr id="10" name="TextBox 9"/>
          <p:cNvSpPr txBox="1"/>
          <p:nvPr/>
        </p:nvSpPr>
        <p:spPr>
          <a:xfrm>
            <a:off x="1500166" y="3112175"/>
            <a:ext cx="5643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chemeClr val="bg1"/>
                </a:solidFill>
              </a:rPr>
              <a:t>Način </a:t>
            </a:r>
            <a:r>
              <a:rPr lang="sr-Latn-RS" sz="1400" dirty="0" smtClean="0">
                <a:solidFill>
                  <a:schemeClr val="bg1"/>
                </a:solidFill>
              </a:rPr>
              <a:t>prikupljanja podataka: Google </a:t>
            </a:r>
            <a:r>
              <a:rPr lang="sr-Latn-RS" sz="1400" smtClean="0">
                <a:solidFill>
                  <a:schemeClr val="bg1"/>
                </a:solidFill>
              </a:rPr>
              <a:t>online </a:t>
            </a:r>
            <a:r>
              <a:rPr lang="sr-Latn-RS" sz="1400" smtClean="0">
                <a:solidFill>
                  <a:schemeClr val="bg1"/>
                </a:solidFill>
              </a:rPr>
              <a:t>upitnik</a:t>
            </a:r>
            <a:r>
              <a:rPr lang="sr-Latn-RS" sz="1400" dirty="0" smtClean="0">
                <a:solidFill>
                  <a:schemeClr val="bg1"/>
                </a:solidFill>
              </a:rPr>
              <a:t/>
            </a:r>
            <a:br>
              <a:rPr lang="sr-Latn-RS" sz="1400" dirty="0" smtClean="0">
                <a:solidFill>
                  <a:schemeClr val="bg1"/>
                </a:solidFill>
              </a:rPr>
            </a:br>
            <a:r>
              <a:rPr lang="sr-Latn-RS" sz="1400" dirty="0" smtClean="0">
                <a:solidFill>
                  <a:schemeClr val="bg1"/>
                </a:solidFill>
              </a:rPr>
              <a:t>Broj ispitanika: 710</a:t>
            </a:r>
            <a:br>
              <a:rPr lang="sr-Latn-RS" sz="1400" dirty="0" smtClean="0">
                <a:solidFill>
                  <a:schemeClr val="bg1"/>
                </a:solidFill>
              </a:rPr>
            </a:br>
            <a:r>
              <a:rPr lang="sr-Latn-RS" sz="1400" dirty="0" smtClean="0">
                <a:solidFill>
                  <a:schemeClr val="bg1"/>
                </a:solidFill>
              </a:rPr>
              <a:t>Vreme: </a:t>
            </a:r>
            <a:r>
              <a:rPr lang="en-US" sz="1400" dirty="0" smtClean="0">
                <a:solidFill>
                  <a:schemeClr val="bg1"/>
                </a:solidFill>
              </a:rPr>
              <a:t>od</a:t>
            </a:r>
            <a:r>
              <a:rPr lang="sr-Latn-RS" sz="1400" dirty="0" smtClean="0">
                <a:solidFill>
                  <a:schemeClr val="bg1"/>
                </a:solidFill>
              </a:rPr>
              <a:t> 06.04. do 18.04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r>
              <a:rPr lang="sr-Latn-RS" sz="1400" dirty="0" smtClean="0">
                <a:solidFill>
                  <a:schemeClr val="bg1"/>
                </a:solidFill>
              </a:rPr>
              <a:t>2020.</a:t>
            </a:r>
            <a:br>
              <a:rPr lang="sr-Latn-RS" sz="1400" dirty="0" smtClean="0">
                <a:solidFill>
                  <a:schemeClr val="bg1"/>
                </a:solidFill>
              </a:rPr>
            </a:br>
            <a:r>
              <a:rPr lang="sr-Latn-RS" sz="1400" dirty="0" smtClean="0">
                <a:solidFill>
                  <a:schemeClr val="bg1"/>
                </a:solidFill>
              </a:rPr>
              <a:t>Prosečna starost ispitanika: 28 godina</a:t>
            </a:r>
          </a:p>
          <a:p>
            <a:r>
              <a:rPr lang="sr-Latn-RS" sz="1400" dirty="0" smtClean="0">
                <a:solidFill>
                  <a:schemeClr val="bg1"/>
                </a:solidFill>
              </a:rPr>
              <a:t>Pol: 68,3% ženski, 37,7% muški</a:t>
            </a:r>
            <a:br>
              <a:rPr lang="sr-Latn-RS" sz="1400" dirty="0" smtClean="0">
                <a:solidFill>
                  <a:schemeClr val="bg1"/>
                </a:solidFill>
              </a:rPr>
            </a:br>
            <a:r>
              <a:rPr lang="sr-Latn-RS" sz="1400" dirty="0" smtClean="0">
                <a:solidFill>
                  <a:schemeClr val="bg1"/>
                </a:solidFill>
              </a:rPr>
              <a:t>Sredina: 66,5% urbana, 33,5% </a:t>
            </a:r>
            <a:r>
              <a:rPr lang="sr-Latn-RS" sz="1400" dirty="0" smtClean="0">
                <a:solidFill>
                  <a:schemeClr val="bg1"/>
                </a:solidFill>
              </a:rPr>
              <a:t>ruralna</a:t>
            </a:r>
            <a:endParaRPr lang="sr-Cyrl-RS" sz="1400" dirty="0" smtClean="0">
              <a:solidFill>
                <a:schemeClr val="bg1"/>
              </a:solidFill>
            </a:endParaRPr>
          </a:p>
          <a:p>
            <a:r>
              <a:rPr lang="sr-Cyrl-RS" sz="1400" dirty="0" smtClean="0">
                <a:solidFill>
                  <a:schemeClr val="bg1"/>
                </a:solidFill>
              </a:rPr>
              <a:t>Т</a:t>
            </a:r>
            <a:r>
              <a:rPr lang="sr-Latn-RS" sz="1400" dirty="0" smtClean="0">
                <a:solidFill>
                  <a:schemeClr val="bg1"/>
                </a:solidFill>
              </a:rPr>
              <a:t>eritorija </a:t>
            </a:r>
            <a:r>
              <a:rPr lang="sr-Latn-RS" sz="1400" dirty="0" smtClean="0">
                <a:solidFill>
                  <a:schemeClr val="bg1"/>
                </a:solidFill>
              </a:rPr>
              <a:t>cele </a:t>
            </a:r>
            <a:r>
              <a:rPr lang="en-US" sz="1400" dirty="0" smtClean="0">
                <a:solidFill>
                  <a:schemeClr val="bg1"/>
                </a:solidFill>
              </a:rPr>
              <a:t>R</a:t>
            </a:r>
            <a:r>
              <a:rPr lang="sr-Latn-RS" sz="1400" dirty="0" smtClean="0">
                <a:solidFill>
                  <a:schemeClr val="bg1"/>
                </a:solidFill>
              </a:rPr>
              <a:t>epublike </a:t>
            </a:r>
            <a:r>
              <a:rPr lang="sr-Latn-RS" sz="1400" dirty="0" smtClean="0">
                <a:solidFill>
                  <a:schemeClr val="bg1"/>
                </a:solidFill>
              </a:rPr>
              <a:t>Srbije</a:t>
            </a:r>
            <a:r>
              <a:rPr lang="sr-Latn-RS" sz="1400" dirty="0" smtClean="0">
                <a:solidFill>
                  <a:schemeClr val="bg1"/>
                </a:solidFill>
              </a:rPr>
              <a:t/>
            </a:r>
            <a:br>
              <a:rPr lang="sr-Latn-RS" sz="1400" dirty="0" smtClean="0">
                <a:solidFill>
                  <a:schemeClr val="bg1"/>
                </a:solidFill>
              </a:rPr>
            </a:br>
            <a:endParaRPr lang="sr-Latn-C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2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7"/>
          <p:cNvGraphicFramePr/>
          <p:nvPr>
            <p:extLst>
              <p:ext uri="{D42A27DB-BD31-4B8C-83A1-F6EECF244321}">
                <p14:modId xmlns:p14="http://schemas.microsoft.com/office/powerpoint/2010/main" val="2407807920"/>
              </p:ext>
            </p:extLst>
          </p:nvPr>
        </p:nvGraphicFramePr>
        <p:xfrm>
          <a:off x="4794888" y="3169924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7" name="Chart 7">
            <a:extLst>
              <a:ext uri="{FF2B5EF4-FFF2-40B4-BE49-F238E27FC236}">
                <a16:creationId xmlns:a16="http://schemas.microsoft.com/office/drawing/2014/main" xmlns="" id="{1AA8FAD0-5315-4C1A-8085-AE378AD41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081183"/>
              </p:ext>
            </p:extLst>
          </p:nvPr>
        </p:nvGraphicFramePr>
        <p:xfrm>
          <a:off x="3021694" y="3169924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Chart 7">
            <a:extLst>
              <a:ext uri="{FF2B5EF4-FFF2-40B4-BE49-F238E27FC236}">
                <a16:creationId xmlns:a16="http://schemas.microsoft.com/office/drawing/2014/main" xmlns="" id="{B83B27F1-7412-4BD5-AD18-417A688613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5856345"/>
              </p:ext>
            </p:extLst>
          </p:nvPr>
        </p:nvGraphicFramePr>
        <p:xfrm>
          <a:off x="4794888" y="1517029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Chart 7">
            <a:extLst>
              <a:ext uri="{FF2B5EF4-FFF2-40B4-BE49-F238E27FC236}">
                <a16:creationId xmlns:a16="http://schemas.microsoft.com/office/drawing/2014/main" xmlns="" id="{795F1F48-807F-432D-AA98-D3D48B2DD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662449"/>
              </p:ext>
            </p:extLst>
          </p:nvPr>
        </p:nvGraphicFramePr>
        <p:xfrm>
          <a:off x="3021694" y="1517029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571486"/>
            <a:ext cx="9144000" cy="576064"/>
          </a:xfrm>
        </p:spPr>
        <p:txBody>
          <a:bodyPr/>
          <a:lstStyle/>
          <a:p>
            <a:r>
              <a:rPr lang="en-US" altLang="ko-KR" sz="2000" dirty="0" err="1" smtClean="0"/>
              <a:t>Da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li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mislite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da</a:t>
            </a:r>
            <a:r>
              <a:rPr lang="en-US" altLang="ko-KR" sz="2000" dirty="0" smtClean="0"/>
              <a:t> je </a:t>
            </a:r>
            <a:r>
              <a:rPr lang="en-US" altLang="ko-KR" sz="2000" dirty="0" err="1" smtClean="0"/>
              <a:t>ravnopravnost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polova</a:t>
            </a:r>
            <a:r>
              <a:rPr lang="en-US" altLang="ko-KR" sz="2000" dirty="0" smtClean="0"/>
              <a:t>, </a:t>
            </a:r>
            <a:r>
              <a:rPr lang="en-US" altLang="ko-KR" sz="2000" dirty="0" err="1" smtClean="0"/>
              <a:t>koja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podrazumeva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ravnopravno</a:t>
            </a:r>
            <a:r>
              <a:rPr lang="en-US" altLang="ko-KR" sz="2000" dirty="0" smtClean="0"/>
              <a:t> u</a:t>
            </a:r>
            <a:r>
              <a:rPr lang="sr-Latn-RS" altLang="ko-KR" sz="2000" dirty="0" smtClean="0"/>
              <a:t>češće u svim oblastima života,</a:t>
            </a:r>
            <a:r>
              <a:rPr lang="en-US" altLang="ko-KR" sz="2000" dirty="0" smtClean="0"/>
              <a:t> </a:t>
            </a:r>
            <a:r>
              <a:rPr lang="sr-Latn-RS" altLang="ko-KR" sz="2000" dirty="0" smtClean="0"/>
              <a:t>ostvarena u našem društvu?</a:t>
            </a:r>
            <a:endParaRPr lang="ko-KR" alt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5082287" y="1806768"/>
            <a:ext cx="714923" cy="7149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3322849" y="1806768"/>
            <a:ext cx="714923" cy="7149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286116" y="2000246"/>
            <a:ext cx="846052" cy="30777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sr-Latn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51,6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2000246"/>
            <a:ext cx="872564" cy="30777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sr-Latn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36,9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13421" y="3463745"/>
            <a:ext cx="714923" cy="7149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5082287" y="3463745"/>
            <a:ext cx="714923" cy="7149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072066" y="3643320"/>
            <a:ext cx="801126" cy="30777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sr-Latn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4,4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6116" y="3643320"/>
            <a:ext cx="846053" cy="30777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sr-Latn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7,1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75808" y="2011400"/>
            <a:ext cx="468000" cy="46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6228184" y="2011400"/>
            <a:ext cx="468000" cy="46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2375808" y="3674569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19"/>
          <p:cNvSpPr/>
          <p:nvPr/>
        </p:nvSpPr>
        <p:spPr>
          <a:xfrm>
            <a:off x="6228184" y="3674569"/>
            <a:ext cx="468000" cy="4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385034" y="2068367"/>
            <a:ext cx="423664" cy="338554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6935" y="2068367"/>
            <a:ext cx="423664" cy="338554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85034" y="3745400"/>
            <a:ext cx="423664" cy="338554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6935" y="3745400"/>
            <a:ext cx="423664" cy="338554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6578" y="2000246"/>
            <a:ext cx="2016224" cy="276999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sr-Latn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Uglavnom nije ostvarena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6578" y="3714758"/>
            <a:ext cx="2016224" cy="276999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sr-Latn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Uopšte nije ostvarena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5720" y="2071684"/>
            <a:ext cx="2016224" cy="276999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r"/>
            <a:r>
              <a:rPr lang="sr-Latn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Uglavnom jeste ostvarena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20" y="3714758"/>
            <a:ext cx="2016224" cy="276999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r"/>
            <a:r>
              <a:rPr lang="sr-Latn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 potpunosti je ostvarena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1" name="Picture 30" descr="pngflow.co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58281" y="4739389"/>
            <a:ext cx="285719" cy="40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5720" y="214296"/>
            <a:ext cx="6434056" cy="542925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0" indent="0">
              <a:buNone/>
            </a:pPr>
            <a:r>
              <a:rPr lang="sr-Latn-RS" sz="1800" dirty="0" smtClean="0"/>
              <a:t>U kojoj meri poslodavci zaista poštuju zakon o ravnopravnosti polova koji obuhvata između ostalog i zdravstvenu zaštitu u </a:t>
            </a:r>
          </a:p>
          <a:p>
            <a:pPr marL="0" indent="0">
              <a:buNone/>
            </a:pPr>
            <a:r>
              <a:rPr lang="sr-Latn-RS" sz="1800" dirty="0" smtClean="0"/>
              <a:t>vezi sa planiranjem porodice?</a:t>
            </a:r>
            <a:endParaRPr lang="en-US" sz="1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0BF9AB6-DCC6-4B58-8780-88EBCBD2ABAC}"/>
              </a:ext>
            </a:extLst>
          </p:cNvPr>
          <p:cNvSpPr/>
          <p:nvPr/>
        </p:nvSpPr>
        <p:spPr>
          <a:xfrm>
            <a:off x="4643438" y="2285998"/>
            <a:ext cx="642942" cy="5285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455AC8B-CD69-4F97-B9D6-1D63815BB00C}"/>
              </a:ext>
            </a:extLst>
          </p:cNvPr>
          <p:cNvSpPr/>
          <p:nvPr/>
        </p:nvSpPr>
        <p:spPr>
          <a:xfrm>
            <a:off x="4357686" y="2928940"/>
            <a:ext cx="642942" cy="4907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5DCF461-67DB-4D6D-A1E3-FE8D5A3E0800}"/>
              </a:ext>
            </a:extLst>
          </p:cNvPr>
          <p:cNvSpPr/>
          <p:nvPr/>
        </p:nvSpPr>
        <p:spPr>
          <a:xfrm>
            <a:off x="4071934" y="3500444"/>
            <a:ext cx="642942" cy="5000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6D16B92-78F3-43FB-A492-30E3E6F5B71C}"/>
              </a:ext>
            </a:extLst>
          </p:cNvPr>
          <p:cNvSpPr/>
          <p:nvPr/>
        </p:nvSpPr>
        <p:spPr>
          <a:xfrm>
            <a:off x="3786182" y="4071948"/>
            <a:ext cx="642942" cy="5000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FF6F5FA-1A3A-48B3-B81E-7E6496E037F4}"/>
              </a:ext>
            </a:extLst>
          </p:cNvPr>
          <p:cNvSpPr/>
          <p:nvPr/>
        </p:nvSpPr>
        <p:spPr>
          <a:xfrm>
            <a:off x="4429124" y="1643056"/>
            <a:ext cx="642942" cy="57150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9123E0-DEBD-48C0-8428-7B0C021E24DF}"/>
              </a:ext>
            </a:extLst>
          </p:cNvPr>
          <p:cNvSpPr txBox="1"/>
          <p:nvPr/>
        </p:nvSpPr>
        <p:spPr>
          <a:xfrm>
            <a:off x="4286248" y="1785932"/>
            <a:ext cx="878313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Latn-RS" altLang="ko-KR" sz="1500" b="1" dirty="0" smtClean="0">
                <a:solidFill>
                  <a:schemeClr val="bg1"/>
                </a:solidFill>
                <a:cs typeface="Arial" pitchFamily="34" charset="0"/>
              </a:rPr>
              <a:t>42,7%</a:t>
            </a:r>
            <a:endParaRPr lang="ko-KR" altLang="en-US" sz="15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33EF2F-A4CB-41A4-BA12-412037694DF1}"/>
              </a:ext>
            </a:extLst>
          </p:cNvPr>
          <p:cNvSpPr txBox="1"/>
          <p:nvPr/>
        </p:nvSpPr>
        <p:spPr>
          <a:xfrm>
            <a:off x="4623815" y="2388796"/>
            <a:ext cx="753626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Latn-RS" altLang="ko-KR" sz="1500" b="1" dirty="0" smtClean="0">
                <a:solidFill>
                  <a:schemeClr val="bg1"/>
                </a:solidFill>
                <a:cs typeface="Arial" pitchFamily="34" charset="0"/>
              </a:rPr>
              <a:t>31,1%</a:t>
            </a:r>
            <a:endParaRPr lang="ko-KR" altLang="en-US" sz="15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F4F3DF1-B5CC-4FB4-AC9A-54171FC49A01}"/>
              </a:ext>
            </a:extLst>
          </p:cNvPr>
          <p:cNvSpPr txBox="1"/>
          <p:nvPr/>
        </p:nvSpPr>
        <p:spPr>
          <a:xfrm>
            <a:off x="4179713" y="2986048"/>
            <a:ext cx="963791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Latn-RS" altLang="ko-KR" sz="1500" b="1" dirty="0" smtClean="0">
                <a:solidFill>
                  <a:schemeClr val="bg1"/>
                </a:solidFill>
                <a:cs typeface="Arial" pitchFamily="34" charset="0"/>
              </a:rPr>
              <a:t>15,1%</a:t>
            </a:r>
            <a:endParaRPr lang="ko-KR" altLang="en-US" sz="15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EABD5D-A20A-4DFA-932C-D8A832A04865}"/>
              </a:ext>
            </a:extLst>
          </p:cNvPr>
          <p:cNvSpPr txBox="1"/>
          <p:nvPr/>
        </p:nvSpPr>
        <p:spPr>
          <a:xfrm>
            <a:off x="3857620" y="4143386"/>
            <a:ext cx="444610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Latn-RS" altLang="ko-KR" sz="1500" b="1" dirty="0" smtClean="0">
                <a:solidFill>
                  <a:schemeClr val="bg1"/>
                </a:solidFill>
                <a:cs typeface="Arial" pitchFamily="34" charset="0"/>
              </a:rPr>
              <a:t>4%</a:t>
            </a:r>
            <a:endParaRPr lang="ko-KR" altLang="en-US" sz="15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E1C124E-51B2-4A48-A550-AF966EA03A14}"/>
              </a:ext>
            </a:extLst>
          </p:cNvPr>
          <p:cNvSpPr txBox="1"/>
          <p:nvPr/>
        </p:nvSpPr>
        <p:spPr>
          <a:xfrm>
            <a:off x="4000496" y="3571882"/>
            <a:ext cx="745328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Latn-RS" altLang="ko-KR" sz="1500" b="1" dirty="0" smtClean="0">
                <a:solidFill>
                  <a:schemeClr val="bg1"/>
                </a:solidFill>
                <a:cs typeface="Arial" pitchFamily="34" charset="0"/>
              </a:rPr>
              <a:t>7,1%</a:t>
            </a:r>
            <a:endParaRPr lang="ko-KR" altLang="en-US" sz="15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E72F82E-A1F1-48C1-9E99-F45DBC8FECFD}"/>
              </a:ext>
            </a:extLst>
          </p:cNvPr>
          <p:cNvSpPr txBox="1"/>
          <p:nvPr/>
        </p:nvSpPr>
        <p:spPr>
          <a:xfrm>
            <a:off x="1071538" y="1785932"/>
            <a:ext cx="32556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Uglavnom poštuju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DCCFA90-BDEE-488C-9980-88F40DB0262D}"/>
              </a:ext>
            </a:extLst>
          </p:cNvPr>
          <p:cNvSpPr txBox="1"/>
          <p:nvPr/>
        </p:nvSpPr>
        <p:spPr>
          <a:xfrm>
            <a:off x="1285852" y="2412356"/>
            <a:ext cx="32556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Uglavnom ne poštuju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F929CDA-49E2-4117-B773-39FB86C7D070}"/>
              </a:ext>
            </a:extLst>
          </p:cNvPr>
          <p:cNvSpPr txBox="1"/>
          <p:nvPr/>
        </p:nvSpPr>
        <p:spPr>
          <a:xfrm>
            <a:off x="1071538" y="2983860"/>
            <a:ext cx="32556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Nemam stav/nisam informisan/a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397BB47-8204-464B-9FC0-C95173483B57}"/>
              </a:ext>
            </a:extLst>
          </p:cNvPr>
          <p:cNvSpPr txBox="1"/>
          <p:nvPr/>
        </p:nvSpPr>
        <p:spPr>
          <a:xfrm>
            <a:off x="714348" y="3626802"/>
            <a:ext cx="32556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Uopšte ne poštuju 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F672971-4B51-4213-B5A3-8CB2AA830EBB}"/>
              </a:ext>
            </a:extLst>
          </p:cNvPr>
          <p:cNvSpPr txBox="1"/>
          <p:nvPr/>
        </p:nvSpPr>
        <p:spPr>
          <a:xfrm>
            <a:off x="500034" y="4169722"/>
            <a:ext cx="32556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Poštuju u potpunosti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그룹 3">
            <a:extLst>
              <a:ext uri="{FF2B5EF4-FFF2-40B4-BE49-F238E27FC236}">
                <a16:creationId xmlns:a16="http://schemas.microsoft.com/office/drawing/2014/main" xmlns="" id="{E98F6B98-F90E-4767-B245-FE6789DBD110}"/>
              </a:ext>
            </a:extLst>
          </p:cNvPr>
          <p:cNvGrpSpPr/>
          <p:nvPr/>
        </p:nvGrpSpPr>
        <p:grpSpPr>
          <a:xfrm>
            <a:off x="5215882" y="1056128"/>
            <a:ext cx="3266352" cy="3485539"/>
            <a:chOff x="7334031" y="1957602"/>
            <a:chExt cx="3916604" cy="4179425"/>
          </a:xfrm>
        </p:grpSpPr>
        <p:sp>
          <p:nvSpPr>
            <p:cNvPr id="29" name="Isosceles Triangle 1">
              <a:extLst>
                <a:ext uri="{FF2B5EF4-FFF2-40B4-BE49-F238E27FC236}">
                  <a16:creationId xmlns:a16="http://schemas.microsoft.com/office/drawing/2014/main" xmlns="" id="{27AA3B9E-9F4B-4320-9D32-517062683A0F}"/>
                </a:ext>
              </a:extLst>
            </p:cNvPr>
            <p:cNvSpPr/>
            <p:nvPr/>
          </p:nvSpPr>
          <p:spPr>
            <a:xfrm>
              <a:off x="7334031" y="4888932"/>
              <a:ext cx="1941697" cy="1248095"/>
            </a:xfrm>
            <a:custGeom>
              <a:avLst/>
              <a:gdLst/>
              <a:ahLst/>
              <a:cxnLst/>
              <a:rect l="l" t="t" r="r" b="b"/>
              <a:pathLst>
                <a:path w="1512168" h="972000">
                  <a:moveTo>
                    <a:pt x="504056" y="0"/>
                  </a:moveTo>
                  <a:lnTo>
                    <a:pt x="1512168" y="0"/>
                  </a:lnTo>
                  <a:lnTo>
                    <a:pt x="1512168" y="972000"/>
                  </a:lnTo>
                  <a:lnTo>
                    <a:pt x="0" y="972000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/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xmlns="" id="{662FC34B-D675-4EA2-AEE0-F5A6516F69A1}"/>
                </a:ext>
              </a:extLst>
            </p:cNvPr>
            <p:cNvSpPr/>
            <p:nvPr/>
          </p:nvSpPr>
          <p:spPr>
            <a:xfrm rot="19800000">
              <a:off x="8184184" y="1957602"/>
              <a:ext cx="1294465" cy="1600904"/>
            </a:xfrm>
            <a:custGeom>
              <a:avLst/>
              <a:gdLst/>
              <a:ahLst/>
              <a:cxnLst/>
              <a:rect l="l" t="t" r="r" b="b"/>
              <a:pathLst>
                <a:path w="1294465" h="1600904">
                  <a:moveTo>
                    <a:pt x="647233" y="0"/>
                  </a:moveTo>
                  <a:lnTo>
                    <a:pt x="1294465" y="1248095"/>
                  </a:lnTo>
                  <a:lnTo>
                    <a:pt x="730978" y="1248095"/>
                  </a:lnTo>
                  <a:cubicBezTo>
                    <a:pt x="732008" y="1357299"/>
                    <a:pt x="814164" y="1343408"/>
                    <a:pt x="825235" y="1451213"/>
                  </a:cubicBezTo>
                  <a:cubicBezTo>
                    <a:pt x="824578" y="1543844"/>
                    <a:pt x="757290" y="1593445"/>
                    <a:pt x="652160" y="1600904"/>
                  </a:cubicBezTo>
                  <a:cubicBezTo>
                    <a:pt x="563856" y="1598932"/>
                    <a:pt x="475031" y="1557072"/>
                    <a:pt x="469230" y="1479280"/>
                  </a:cubicBezTo>
                  <a:cubicBezTo>
                    <a:pt x="469784" y="1377606"/>
                    <a:pt x="572108" y="1350747"/>
                    <a:pt x="560674" y="1248095"/>
                  </a:cubicBezTo>
                  <a:lnTo>
                    <a:pt x="0" y="1248095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31" name="Isosceles Triangle 4">
              <a:extLst>
                <a:ext uri="{FF2B5EF4-FFF2-40B4-BE49-F238E27FC236}">
                  <a16:creationId xmlns:a16="http://schemas.microsoft.com/office/drawing/2014/main" xmlns="" id="{2078FBB0-FA24-4B4E-831A-D6E37AD5A4BE}"/>
                </a:ext>
              </a:extLst>
            </p:cNvPr>
            <p:cNvSpPr/>
            <p:nvPr/>
          </p:nvSpPr>
          <p:spPr>
            <a:xfrm>
              <a:off x="7991235" y="3640053"/>
              <a:ext cx="1294465" cy="1583028"/>
            </a:xfrm>
            <a:custGeom>
              <a:avLst/>
              <a:gdLst/>
              <a:ahLst/>
              <a:cxnLst/>
              <a:rect l="l" t="t" r="r" b="b"/>
              <a:pathLst>
                <a:path w="1294465" h="1583028">
                  <a:moveTo>
                    <a:pt x="647233" y="0"/>
                  </a:moveTo>
                  <a:lnTo>
                    <a:pt x="1207846" y="0"/>
                  </a:lnTo>
                  <a:cubicBezTo>
                    <a:pt x="1221046" y="104799"/>
                    <a:pt x="1117021" y="131256"/>
                    <a:pt x="1116463" y="233773"/>
                  </a:cubicBezTo>
                  <a:cubicBezTo>
                    <a:pt x="1122156" y="310112"/>
                    <a:pt x="1207800" y="351849"/>
                    <a:pt x="1294465" y="354722"/>
                  </a:cubicBezTo>
                  <a:lnTo>
                    <a:pt x="1294465" y="1248095"/>
                  </a:lnTo>
                  <a:lnTo>
                    <a:pt x="732378" y="1248095"/>
                  </a:lnTo>
                  <a:cubicBezTo>
                    <a:pt x="741388" y="1338213"/>
                    <a:pt x="814812" y="1331847"/>
                    <a:pt x="825235" y="1433338"/>
                  </a:cubicBezTo>
                  <a:cubicBezTo>
                    <a:pt x="824578" y="1525968"/>
                    <a:pt x="757290" y="1575569"/>
                    <a:pt x="652160" y="1583028"/>
                  </a:cubicBezTo>
                  <a:cubicBezTo>
                    <a:pt x="563856" y="1581056"/>
                    <a:pt x="475032" y="1539196"/>
                    <a:pt x="469230" y="1461404"/>
                  </a:cubicBezTo>
                  <a:cubicBezTo>
                    <a:pt x="469751" y="1365932"/>
                    <a:pt x="560004" y="1336426"/>
                    <a:pt x="561088" y="1248095"/>
                  </a:cubicBezTo>
                  <a:lnTo>
                    <a:pt x="0" y="1248095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/>
            </a:p>
          </p:txBody>
        </p:sp>
        <p:sp>
          <p:nvSpPr>
            <p:cNvPr id="32" name="Isosceles Triangle 4">
              <a:extLst>
                <a:ext uri="{FF2B5EF4-FFF2-40B4-BE49-F238E27FC236}">
                  <a16:creationId xmlns:a16="http://schemas.microsoft.com/office/drawing/2014/main" xmlns="" id="{DDD29276-8F6A-4B7C-BE6A-6AB54B7D0446}"/>
                </a:ext>
              </a:extLst>
            </p:cNvPr>
            <p:cNvSpPr/>
            <p:nvPr/>
          </p:nvSpPr>
          <p:spPr>
            <a:xfrm flipH="1">
              <a:off x="8950381" y="3640054"/>
              <a:ext cx="1614390" cy="1248095"/>
            </a:xfrm>
            <a:custGeom>
              <a:avLst/>
              <a:gdLst/>
              <a:ahLst/>
              <a:cxnLst/>
              <a:rect l="l" t="t" r="r" b="b"/>
              <a:pathLst>
                <a:path w="1614390" h="1248095">
                  <a:moveTo>
                    <a:pt x="1206748" y="0"/>
                  </a:moveTo>
                  <a:lnTo>
                    <a:pt x="647233" y="0"/>
                  </a:lnTo>
                  <a:lnTo>
                    <a:pt x="0" y="1248095"/>
                  </a:lnTo>
                  <a:lnTo>
                    <a:pt x="1294465" y="1248095"/>
                  </a:lnTo>
                  <a:lnTo>
                    <a:pt x="1294465" y="710919"/>
                  </a:lnTo>
                  <a:cubicBezTo>
                    <a:pt x="1369199" y="726645"/>
                    <a:pt x="1369193" y="792243"/>
                    <a:pt x="1464699" y="802051"/>
                  </a:cubicBezTo>
                  <a:cubicBezTo>
                    <a:pt x="1557329" y="801393"/>
                    <a:pt x="1606931" y="734105"/>
                    <a:pt x="1614390" y="628975"/>
                  </a:cubicBezTo>
                  <a:cubicBezTo>
                    <a:pt x="1612417" y="540671"/>
                    <a:pt x="1570557" y="451847"/>
                    <a:pt x="1492766" y="446046"/>
                  </a:cubicBezTo>
                  <a:cubicBezTo>
                    <a:pt x="1402925" y="446535"/>
                    <a:pt x="1371498" y="526484"/>
                    <a:pt x="1294465" y="537352"/>
                  </a:cubicBezTo>
                  <a:lnTo>
                    <a:pt x="1294465" y="354151"/>
                  </a:lnTo>
                  <a:lnTo>
                    <a:pt x="1285364" y="355396"/>
                  </a:lnTo>
                  <a:cubicBezTo>
                    <a:pt x="1180234" y="347937"/>
                    <a:pt x="1112946" y="298336"/>
                    <a:pt x="1112288" y="205706"/>
                  </a:cubicBezTo>
                  <a:cubicBezTo>
                    <a:pt x="1123447" y="97055"/>
                    <a:pt x="1206810" y="112018"/>
                    <a:pt x="1206748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/>
            </a:p>
          </p:txBody>
        </p:sp>
        <p:sp>
          <p:nvSpPr>
            <p:cNvPr id="33" name="Isosceles Triangle 1">
              <a:extLst>
                <a:ext uri="{FF2B5EF4-FFF2-40B4-BE49-F238E27FC236}">
                  <a16:creationId xmlns:a16="http://schemas.microsoft.com/office/drawing/2014/main" xmlns="" id="{47F94EF6-CC34-474C-8377-B34E276E4855}"/>
                </a:ext>
              </a:extLst>
            </p:cNvPr>
            <p:cNvSpPr/>
            <p:nvPr/>
          </p:nvSpPr>
          <p:spPr>
            <a:xfrm flipH="1">
              <a:off x="8960436" y="4545884"/>
              <a:ext cx="2290199" cy="1580780"/>
            </a:xfrm>
            <a:custGeom>
              <a:avLst/>
              <a:gdLst/>
              <a:ahLst/>
              <a:cxnLst/>
              <a:rect l="l" t="t" r="r" b="b"/>
              <a:pathLst>
                <a:path w="2290199" h="1580780">
                  <a:moveTo>
                    <a:pt x="1339903" y="0"/>
                  </a:moveTo>
                  <a:cubicBezTo>
                    <a:pt x="1251599" y="1972"/>
                    <a:pt x="1162775" y="43832"/>
                    <a:pt x="1156973" y="121624"/>
                  </a:cubicBezTo>
                  <a:cubicBezTo>
                    <a:pt x="1157489" y="216276"/>
                    <a:pt x="1246203" y="246090"/>
                    <a:pt x="1248883" y="332684"/>
                  </a:cubicBezTo>
                  <a:lnTo>
                    <a:pt x="647233" y="332684"/>
                  </a:lnTo>
                  <a:lnTo>
                    <a:pt x="0" y="1580780"/>
                  </a:lnTo>
                  <a:lnTo>
                    <a:pt x="1941698" y="1580780"/>
                  </a:lnTo>
                  <a:lnTo>
                    <a:pt x="1941698" y="1040816"/>
                  </a:lnTo>
                  <a:cubicBezTo>
                    <a:pt x="2046243" y="1043701"/>
                    <a:pt x="2034149" y="1123813"/>
                    <a:pt x="2140508" y="1134736"/>
                  </a:cubicBezTo>
                  <a:cubicBezTo>
                    <a:pt x="2233138" y="1134078"/>
                    <a:pt x="2282740" y="1066790"/>
                    <a:pt x="2290199" y="961660"/>
                  </a:cubicBezTo>
                  <a:cubicBezTo>
                    <a:pt x="2288226" y="873356"/>
                    <a:pt x="2246366" y="784532"/>
                    <a:pt x="2168575" y="778731"/>
                  </a:cubicBezTo>
                  <a:cubicBezTo>
                    <a:pt x="2068337" y="779277"/>
                    <a:pt x="2040816" y="878736"/>
                    <a:pt x="1941698" y="870274"/>
                  </a:cubicBezTo>
                  <a:lnTo>
                    <a:pt x="1941698" y="332684"/>
                  </a:lnTo>
                  <a:lnTo>
                    <a:pt x="1420297" y="332684"/>
                  </a:lnTo>
                  <a:cubicBezTo>
                    <a:pt x="1430362" y="244914"/>
                    <a:pt x="1502643" y="250328"/>
                    <a:pt x="1512978" y="149690"/>
                  </a:cubicBezTo>
                  <a:cubicBezTo>
                    <a:pt x="1512321" y="57060"/>
                    <a:pt x="1445033" y="7459"/>
                    <a:pt x="1339903" y="0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1E2EF09-A00B-4E5D-A114-3116A86C74C4}"/>
                </a:ext>
              </a:extLst>
            </p:cNvPr>
            <p:cNvSpPr txBox="1"/>
            <p:nvPr/>
          </p:nvSpPr>
          <p:spPr>
            <a:xfrm rot="19822586">
              <a:off x="8379422" y="2585677"/>
              <a:ext cx="919160" cy="405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42,7%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E8A71CB3-A47F-477A-A1A7-08B409D4B179}"/>
                </a:ext>
              </a:extLst>
            </p:cNvPr>
            <p:cNvSpPr txBox="1"/>
            <p:nvPr/>
          </p:nvSpPr>
          <p:spPr>
            <a:xfrm>
              <a:off x="8275159" y="4374564"/>
              <a:ext cx="919160" cy="40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31,1%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1C1A786-6F6D-4827-B6B0-5ABF3385AA9E}"/>
                </a:ext>
              </a:extLst>
            </p:cNvPr>
            <p:cNvSpPr txBox="1"/>
            <p:nvPr/>
          </p:nvSpPr>
          <p:spPr>
            <a:xfrm>
              <a:off x="9303074" y="4117586"/>
              <a:ext cx="919160" cy="405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15,1%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5EE8863-95C4-4A96-AB9A-73F44C8D60FD}"/>
                </a:ext>
              </a:extLst>
            </p:cNvPr>
            <p:cNvSpPr txBox="1"/>
            <p:nvPr/>
          </p:nvSpPr>
          <p:spPr>
            <a:xfrm>
              <a:off x="8018180" y="5402479"/>
              <a:ext cx="782688" cy="405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7,1%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FA58BAB-4DF9-4B90-BA28-B7BDB767767B}"/>
                </a:ext>
              </a:extLst>
            </p:cNvPr>
            <p:cNvSpPr txBox="1"/>
            <p:nvPr/>
          </p:nvSpPr>
          <p:spPr>
            <a:xfrm>
              <a:off x="9817032" y="5402479"/>
              <a:ext cx="577022" cy="405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4%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Freeform 15">
            <a:extLst>
              <a:ext uri="{FF2B5EF4-FFF2-40B4-BE49-F238E27FC236}">
                <a16:creationId xmlns:a16="http://schemas.microsoft.com/office/drawing/2014/main" xmlns="" id="{C5DC843A-41DA-4E93-A025-A503089D8B60}"/>
              </a:ext>
            </a:extLst>
          </p:cNvPr>
          <p:cNvSpPr/>
          <p:nvPr/>
        </p:nvSpPr>
        <p:spPr>
          <a:xfrm flipH="1">
            <a:off x="6430645" y="309991"/>
            <a:ext cx="1309074" cy="1511540"/>
          </a:xfrm>
          <a:custGeom>
            <a:avLst/>
            <a:gdLst>
              <a:gd name="connsiteX0" fmla="*/ 657277 w 1286167"/>
              <a:gd name="connsiteY0" fmla="*/ 0 h 1635343"/>
              <a:gd name="connsiteX1" fmla="*/ 0 w 1286167"/>
              <a:gd name="connsiteY1" fmla="*/ 85964 h 1635343"/>
              <a:gd name="connsiteX2" fmla="*/ 202361 w 1286167"/>
              <a:gd name="connsiteY2" fmla="*/ 516695 h 1635343"/>
              <a:gd name="connsiteX3" fmla="*/ 281735 w 1286167"/>
              <a:gd name="connsiteY3" fmla="*/ 1030909 h 1635343"/>
              <a:gd name="connsiteX4" fmla="*/ 617145 w 1286167"/>
              <a:gd name="connsiteY4" fmla="*/ 1624788 h 1635343"/>
              <a:gd name="connsiteX5" fmla="*/ 670736 w 1286167"/>
              <a:gd name="connsiteY5" fmla="*/ 1347585 h 1635343"/>
              <a:gd name="connsiteX6" fmla="*/ 584804 w 1286167"/>
              <a:gd name="connsiteY6" fmla="*/ 1105319 h 1635343"/>
              <a:gd name="connsiteX7" fmla="*/ 626846 w 1286167"/>
              <a:gd name="connsiteY7" fmla="*/ 930825 h 1635343"/>
              <a:gd name="connsiteX8" fmla="*/ 1012531 w 1286167"/>
              <a:gd name="connsiteY8" fmla="*/ 1142811 h 1635343"/>
              <a:gd name="connsiteX9" fmla="*/ 1015937 w 1286167"/>
              <a:gd name="connsiteY9" fmla="*/ 1241005 h 1635343"/>
              <a:gd name="connsiteX10" fmla="*/ 1286167 w 1286167"/>
              <a:gd name="connsiteY10" fmla="*/ 1072342 h 1635343"/>
              <a:gd name="connsiteX11" fmla="*/ 1262175 w 1286167"/>
              <a:gd name="connsiteY11" fmla="*/ 962717 h 1635343"/>
              <a:gd name="connsiteX12" fmla="*/ 903613 w 1286167"/>
              <a:gd name="connsiteY12" fmla="*/ 532228 h 1635343"/>
              <a:gd name="connsiteX13" fmla="*/ 658324 w 1286167"/>
              <a:gd name="connsiteY13" fmla="*/ 353162 h 1635343"/>
              <a:gd name="connsiteX14" fmla="*/ 657277 w 1286167"/>
              <a:gd name="connsiteY14" fmla="*/ 0 h 1635343"/>
              <a:gd name="connsiteX0" fmla="*/ 657277 w 1286167"/>
              <a:gd name="connsiteY0" fmla="*/ 0 h 1567090"/>
              <a:gd name="connsiteX1" fmla="*/ 0 w 1286167"/>
              <a:gd name="connsiteY1" fmla="*/ 85964 h 1567090"/>
              <a:gd name="connsiteX2" fmla="*/ 202361 w 1286167"/>
              <a:gd name="connsiteY2" fmla="*/ 516695 h 1567090"/>
              <a:gd name="connsiteX3" fmla="*/ 281735 w 1286167"/>
              <a:gd name="connsiteY3" fmla="*/ 1030909 h 1567090"/>
              <a:gd name="connsiteX4" fmla="*/ 785395 w 1286167"/>
              <a:gd name="connsiteY4" fmla="*/ 1551636 h 1567090"/>
              <a:gd name="connsiteX5" fmla="*/ 670736 w 1286167"/>
              <a:gd name="connsiteY5" fmla="*/ 1347585 h 1567090"/>
              <a:gd name="connsiteX6" fmla="*/ 584804 w 1286167"/>
              <a:gd name="connsiteY6" fmla="*/ 1105319 h 1567090"/>
              <a:gd name="connsiteX7" fmla="*/ 626846 w 1286167"/>
              <a:gd name="connsiteY7" fmla="*/ 930825 h 1567090"/>
              <a:gd name="connsiteX8" fmla="*/ 1012531 w 1286167"/>
              <a:gd name="connsiteY8" fmla="*/ 1142811 h 1567090"/>
              <a:gd name="connsiteX9" fmla="*/ 1015937 w 1286167"/>
              <a:gd name="connsiteY9" fmla="*/ 1241005 h 1567090"/>
              <a:gd name="connsiteX10" fmla="*/ 1286167 w 1286167"/>
              <a:gd name="connsiteY10" fmla="*/ 1072342 h 1567090"/>
              <a:gd name="connsiteX11" fmla="*/ 1262175 w 1286167"/>
              <a:gd name="connsiteY11" fmla="*/ 962717 h 1567090"/>
              <a:gd name="connsiteX12" fmla="*/ 903613 w 1286167"/>
              <a:gd name="connsiteY12" fmla="*/ 532228 h 1567090"/>
              <a:gd name="connsiteX13" fmla="*/ 658324 w 1286167"/>
              <a:gd name="connsiteY13" fmla="*/ 353162 h 1567090"/>
              <a:gd name="connsiteX14" fmla="*/ 657277 w 1286167"/>
              <a:gd name="connsiteY14" fmla="*/ 0 h 1567090"/>
              <a:gd name="connsiteX0" fmla="*/ 657277 w 1286167"/>
              <a:gd name="connsiteY0" fmla="*/ 0 h 1561547"/>
              <a:gd name="connsiteX1" fmla="*/ 0 w 1286167"/>
              <a:gd name="connsiteY1" fmla="*/ 85964 h 1561547"/>
              <a:gd name="connsiteX2" fmla="*/ 202361 w 1286167"/>
              <a:gd name="connsiteY2" fmla="*/ 516695 h 1561547"/>
              <a:gd name="connsiteX3" fmla="*/ 281735 w 1286167"/>
              <a:gd name="connsiteY3" fmla="*/ 1030909 h 1561547"/>
              <a:gd name="connsiteX4" fmla="*/ 785395 w 1286167"/>
              <a:gd name="connsiteY4" fmla="*/ 1551636 h 1561547"/>
              <a:gd name="connsiteX5" fmla="*/ 707312 w 1286167"/>
              <a:gd name="connsiteY5" fmla="*/ 1259803 h 1561547"/>
              <a:gd name="connsiteX6" fmla="*/ 584804 w 1286167"/>
              <a:gd name="connsiteY6" fmla="*/ 1105319 h 1561547"/>
              <a:gd name="connsiteX7" fmla="*/ 626846 w 1286167"/>
              <a:gd name="connsiteY7" fmla="*/ 930825 h 1561547"/>
              <a:gd name="connsiteX8" fmla="*/ 1012531 w 1286167"/>
              <a:gd name="connsiteY8" fmla="*/ 1142811 h 1561547"/>
              <a:gd name="connsiteX9" fmla="*/ 1015937 w 1286167"/>
              <a:gd name="connsiteY9" fmla="*/ 1241005 h 1561547"/>
              <a:gd name="connsiteX10" fmla="*/ 1286167 w 1286167"/>
              <a:gd name="connsiteY10" fmla="*/ 1072342 h 1561547"/>
              <a:gd name="connsiteX11" fmla="*/ 1262175 w 1286167"/>
              <a:gd name="connsiteY11" fmla="*/ 962717 h 1561547"/>
              <a:gd name="connsiteX12" fmla="*/ 903613 w 1286167"/>
              <a:gd name="connsiteY12" fmla="*/ 532228 h 1561547"/>
              <a:gd name="connsiteX13" fmla="*/ 658324 w 1286167"/>
              <a:gd name="connsiteY13" fmla="*/ 353162 h 1561547"/>
              <a:gd name="connsiteX14" fmla="*/ 657277 w 1286167"/>
              <a:gd name="connsiteY14" fmla="*/ 0 h 1561547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84804 w 1286167"/>
              <a:gd name="connsiteY6" fmla="*/ 1105319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99435 w 1286167"/>
              <a:gd name="connsiteY6" fmla="*/ 1076058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99435 w 1286167"/>
              <a:gd name="connsiteY6" fmla="*/ 1076058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2240"/>
              <a:gd name="connsiteX1" fmla="*/ 0 w 1286167"/>
              <a:gd name="connsiteY1" fmla="*/ 85964 h 1562240"/>
              <a:gd name="connsiteX2" fmla="*/ 202361 w 1286167"/>
              <a:gd name="connsiteY2" fmla="*/ 516695 h 1562240"/>
              <a:gd name="connsiteX3" fmla="*/ 281735 w 1286167"/>
              <a:gd name="connsiteY3" fmla="*/ 1030909 h 1562240"/>
              <a:gd name="connsiteX4" fmla="*/ 785395 w 1286167"/>
              <a:gd name="connsiteY4" fmla="*/ 1551636 h 1562240"/>
              <a:gd name="connsiteX5" fmla="*/ 758519 w 1286167"/>
              <a:gd name="connsiteY5" fmla="*/ 1296379 h 1562240"/>
              <a:gd name="connsiteX6" fmla="*/ 599435 w 1286167"/>
              <a:gd name="connsiteY6" fmla="*/ 1076058 h 1562240"/>
              <a:gd name="connsiteX7" fmla="*/ 626846 w 1286167"/>
              <a:gd name="connsiteY7" fmla="*/ 930825 h 1562240"/>
              <a:gd name="connsiteX8" fmla="*/ 1012531 w 1286167"/>
              <a:gd name="connsiteY8" fmla="*/ 1142811 h 1562240"/>
              <a:gd name="connsiteX9" fmla="*/ 1015937 w 1286167"/>
              <a:gd name="connsiteY9" fmla="*/ 1241005 h 1562240"/>
              <a:gd name="connsiteX10" fmla="*/ 1286167 w 1286167"/>
              <a:gd name="connsiteY10" fmla="*/ 1072342 h 1562240"/>
              <a:gd name="connsiteX11" fmla="*/ 1262175 w 1286167"/>
              <a:gd name="connsiteY11" fmla="*/ 962717 h 1562240"/>
              <a:gd name="connsiteX12" fmla="*/ 903613 w 1286167"/>
              <a:gd name="connsiteY12" fmla="*/ 532228 h 1562240"/>
              <a:gd name="connsiteX13" fmla="*/ 658324 w 1286167"/>
              <a:gd name="connsiteY13" fmla="*/ 353162 h 1562240"/>
              <a:gd name="connsiteX14" fmla="*/ 657277 w 1286167"/>
              <a:gd name="connsiteY14" fmla="*/ 0 h 1562240"/>
              <a:gd name="connsiteX0" fmla="*/ 657277 w 1286167"/>
              <a:gd name="connsiteY0" fmla="*/ 0 h 1562240"/>
              <a:gd name="connsiteX1" fmla="*/ 0 w 1286167"/>
              <a:gd name="connsiteY1" fmla="*/ 85964 h 1562240"/>
              <a:gd name="connsiteX2" fmla="*/ 202361 w 1286167"/>
              <a:gd name="connsiteY2" fmla="*/ 516695 h 1562240"/>
              <a:gd name="connsiteX3" fmla="*/ 281735 w 1286167"/>
              <a:gd name="connsiteY3" fmla="*/ 1104061 h 1562240"/>
              <a:gd name="connsiteX4" fmla="*/ 785395 w 1286167"/>
              <a:gd name="connsiteY4" fmla="*/ 1551636 h 1562240"/>
              <a:gd name="connsiteX5" fmla="*/ 758519 w 1286167"/>
              <a:gd name="connsiteY5" fmla="*/ 1296379 h 1562240"/>
              <a:gd name="connsiteX6" fmla="*/ 599435 w 1286167"/>
              <a:gd name="connsiteY6" fmla="*/ 1076058 h 1562240"/>
              <a:gd name="connsiteX7" fmla="*/ 626846 w 1286167"/>
              <a:gd name="connsiteY7" fmla="*/ 930825 h 1562240"/>
              <a:gd name="connsiteX8" fmla="*/ 1012531 w 1286167"/>
              <a:gd name="connsiteY8" fmla="*/ 1142811 h 1562240"/>
              <a:gd name="connsiteX9" fmla="*/ 1015937 w 1286167"/>
              <a:gd name="connsiteY9" fmla="*/ 1241005 h 1562240"/>
              <a:gd name="connsiteX10" fmla="*/ 1286167 w 1286167"/>
              <a:gd name="connsiteY10" fmla="*/ 1072342 h 1562240"/>
              <a:gd name="connsiteX11" fmla="*/ 1262175 w 1286167"/>
              <a:gd name="connsiteY11" fmla="*/ 962717 h 1562240"/>
              <a:gd name="connsiteX12" fmla="*/ 903613 w 1286167"/>
              <a:gd name="connsiteY12" fmla="*/ 532228 h 1562240"/>
              <a:gd name="connsiteX13" fmla="*/ 658324 w 1286167"/>
              <a:gd name="connsiteY13" fmla="*/ 353162 h 1562240"/>
              <a:gd name="connsiteX14" fmla="*/ 657277 w 1286167"/>
              <a:gd name="connsiteY14" fmla="*/ 0 h 1562240"/>
              <a:gd name="connsiteX0" fmla="*/ 671907 w 1300797"/>
              <a:gd name="connsiteY0" fmla="*/ 1818 h 1564058"/>
              <a:gd name="connsiteX1" fmla="*/ 0 w 1300797"/>
              <a:gd name="connsiteY1" fmla="*/ 0 h 1564058"/>
              <a:gd name="connsiteX2" fmla="*/ 216991 w 1300797"/>
              <a:gd name="connsiteY2" fmla="*/ 518513 h 1564058"/>
              <a:gd name="connsiteX3" fmla="*/ 296365 w 1300797"/>
              <a:gd name="connsiteY3" fmla="*/ 1105879 h 1564058"/>
              <a:gd name="connsiteX4" fmla="*/ 800025 w 1300797"/>
              <a:gd name="connsiteY4" fmla="*/ 1553454 h 1564058"/>
              <a:gd name="connsiteX5" fmla="*/ 773149 w 1300797"/>
              <a:gd name="connsiteY5" fmla="*/ 1298197 h 1564058"/>
              <a:gd name="connsiteX6" fmla="*/ 614065 w 1300797"/>
              <a:gd name="connsiteY6" fmla="*/ 1077876 h 1564058"/>
              <a:gd name="connsiteX7" fmla="*/ 641476 w 1300797"/>
              <a:gd name="connsiteY7" fmla="*/ 932643 h 1564058"/>
              <a:gd name="connsiteX8" fmla="*/ 1027161 w 1300797"/>
              <a:gd name="connsiteY8" fmla="*/ 1144629 h 1564058"/>
              <a:gd name="connsiteX9" fmla="*/ 1030567 w 1300797"/>
              <a:gd name="connsiteY9" fmla="*/ 1242823 h 1564058"/>
              <a:gd name="connsiteX10" fmla="*/ 1300797 w 1300797"/>
              <a:gd name="connsiteY10" fmla="*/ 1074160 h 1564058"/>
              <a:gd name="connsiteX11" fmla="*/ 1276805 w 1300797"/>
              <a:gd name="connsiteY11" fmla="*/ 964535 h 1564058"/>
              <a:gd name="connsiteX12" fmla="*/ 918243 w 1300797"/>
              <a:gd name="connsiteY12" fmla="*/ 534046 h 1564058"/>
              <a:gd name="connsiteX13" fmla="*/ 672954 w 1300797"/>
              <a:gd name="connsiteY13" fmla="*/ 354980 h 1564058"/>
              <a:gd name="connsiteX14" fmla="*/ 671907 w 1300797"/>
              <a:gd name="connsiteY14" fmla="*/ 1818 h 1564058"/>
              <a:gd name="connsiteX0" fmla="*/ 423190 w 1300797"/>
              <a:gd name="connsiteY0" fmla="*/ 0 h 1569555"/>
              <a:gd name="connsiteX1" fmla="*/ 0 w 1300797"/>
              <a:gd name="connsiteY1" fmla="*/ 5497 h 1569555"/>
              <a:gd name="connsiteX2" fmla="*/ 216991 w 1300797"/>
              <a:gd name="connsiteY2" fmla="*/ 524010 h 1569555"/>
              <a:gd name="connsiteX3" fmla="*/ 296365 w 1300797"/>
              <a:gd name="connsiteY3" fmla="*/ 1111376 h 1569555"/>
              <a:gd name="connsiteX4" fmla="*/ 800025 w 1300797"/>
              <a:gd name="connsiteY4" fmla="*/ 1558951 h 1569555"/>
              <a:gd name="connsiteX5" fmla="*/ 773149 w 1300797"/>
              <a:gd name="connsiteY5" fmla="*/ 1303694 h 1569555"/>
              <a:gd name="connsiteX6" fmla="*/ 614065 w 1300797"/>
              <a:gd name="connsiteY6" fmla="*/ 1083373 h 1569555"/>
              <a:gd name="connsiteX7" fmla="*/ 641476 w 1300797"/>
              <a:gd name="connsiteY7" fmla="*/ 938140 h 1569555"/>
              <a:gd name="connsiteX8" fmla="*/ 1027161 w 1300797"/>
              <a:gd name="connsiteY8" fmla="*/ 1150126 h 1569555"/>
              <a:gd name="connsiteX9" fmla="*/ 1030567 w 1300797"/>
              <a:gd name="connsiteY9" fmla="*/ 1248320 h 1569555"/>
              <a:gd name="connsiteX10" fmla="*/ 1300797 w 1300797"/>
              <a:gd name="connsiteY10" fmla="*/ 1079657 h 1569555"/>
              <a:gd name="connsiteX11" fmla="*/ 1276805 w 1300797"/>
              <a:gd name="connsiteY11" fmla="*/ 970032 h 1569555"/>
              <a:gd name="connsiteX12" fmla="*/ 918243 w 1300797"/>
              <a:gd name="connsiteY12" fmla="*/ 539543 h 1569555"/>
              <a:gd name="connsiteX13" fmla="*/ 672954 w 1300797"/>
              <a:gd name="connsiteY13" fmla="*/ 360477 h 1569555"/>
              <a:gd name="connsiteX14" fmla="*/ 423190 w 1300797"/>
              <a:gd name="connsiteY14" fmla="*/ 0 h 1569555"/>
              <a:gd name="connsiteX0" fmla="*/ 576810 w 1454417"/>
              <a:gd name="connsiteY0" fmla="*/ 0 h 1569555"/>
              <a:gd name="connsiteX1" fmla="*/ 0 w 1454417"/>
              <a:gd name="connsiteY1" fmla="*/ 137170 h 1569555"/>
              <a:gd name="connsiteX2" fmla="*/ 370611 w 1454417"/>
              <a:gd name="connsiteY2" fmla="*/ 524010 h 1569555"/>
              <a:gd name="connsiteX3" fmla="*/ 449985 w 1454417"/>
              <a:gd name="connsiteY3" fmla="*/ 1111376 h 1569555"/>
              <a:gd name="connsiteX4" fmla="*/ 953645 w 1454417"/>
              <a:gd name="connsiteY4" fmla="*/ 1558951 h 1569555"/>
              <a:gd name="connsiteX5" fmla="*/ 926769 w 1454417"/>
              <a:gd name="connsiteY5" fmla="*/ 1303694 h 1569555"/>
              <a:gd name="connsiteX6" fmla="*/ 767685 w 1454417"/>
              <a:gd name="connsiteY6" fmla="*/ 1083373 h 1569555"/>
              <a:gd name="connsiteX7" fmla="*/ 795096 w 1454417"/>
              <a:gd name="connsiteY7" fmla="*/ 938140 h 1569555"/>
              <a:gd name="connsiteX8" fmla="*/ 1180781 w 1454417"/>
              <a:gd name="connsiteY8" fmla="*/ 1150126 h 1569555"/>
              <a:gd name="connsiteX9" fmla="*/ 1184187 w 1454417"/>
              <a:gd name="connsiteY9" fmla="*/ 1248320 h 1569555"/>
              <a:gd name="connsiteX10" fmla="*/ 1454417 w 1454417"/>
              <a:gd name="connsiteY10" fmla="*/ 1079657 h 1569555"/>
              <a:gd name="connsiteX11" fmla="*/ 1430425 w 1454417"/>
              <a:gd name="connsiteY11" fmla="*/ 970032 h 1569555"/>
              <a:gd name="connsiteX12" fmla="*/ 1071863 w 1454417"/>
              <a:gd name="connsiteY12" fmla="*/ 539543 h 1569555"/>
              <a:gd name="connsiteX13" fmla="*/ 826574 w 1454417"/>
              <a:gd name="connsiteY13" fmla="*/ 360477 h 1569555"/>
              <a:gd name="connsiteX14" fmla="*/ 576810 w 1454417"/>
              <a:gd name="connsiteY14" fmla="*/ 0 h 1569555"/>
              <a:gd name="connsiteX0" fmla="*/ 576810 w 1454417"/>
              <a:gd name="connsiteY0" fmla="*/ 0 h 1569555"/>
              <a:gd name="connsiteX1" fmla="*/ 0 w 1454417"/>
              <a:gd name="connsiteY1" fmla="*/ 137170 h 1569555"/>
              <a:gd name="connsiteX2" fmla="*/ 370611 w 1454417"/>
              <a:gd name="connsiteY2" fmla="*/ 524010 h 1569555"/>
              <a:gd name="connsiteX3" fmla="*/ 449985 w 1454417"/>
              <a:gd name="connsiteY3" fmla="*/ 1111376 h 1569555"/>
              <a:gd name="connsiteX4" fmla="*/ 953645 w 1454417"/>
              <a:gd name="connsiteY4" fmla="*/ 1558951 h 1569555"/>
              <a:gd name="connsiteX5" fmla="*/ 926769 w 1454417"/>
              <a:gd name="connsiteY5" fmla="*/ 1303694 h 1569555"/>
              <a:gd name="connsiteX6" fmla="*/ 767685 w 1454417"/>
              <a:gd name="connsiteY6" fmla="*/ 1083373 h 1569555"/>
              <a:gd name="connsiteX7" fmla="*/ 795096 w 1454417"/>
              <a:gd name="connsiteY7" fmla="*/ 938140 h 1569555"/>
              <a:gd name="connsiteX8" fmla="*/ 1180781 w 1454417"/>
              <a:gd name="connsiteY8" fmla="*/ 1150126 h 1569555"/>
              <a:gd name="connsiteX9" fmla="*/ 1184187 w 1454417"/>
              <a:gd name="connsiteY9" fmla="*/ 1248320 h 1569555"/>
              <a:gd name="connsiteX10" fmla="*/ 1454417 w 1454417"/>
              <a:gd name="connsiteY10" fmla="*/ 1079657 h 1569555"/>
              <a:gd name="connsiteX11" fmla="*/ 1430425 w 1454417"/>
              <a:gd name="connsiteY11" fmla="*/ 970032 h 1569555"/>
              <a:gd name="connsiteX12" fmla="*/ 1071863 w 1454417"/>
              <a:gd name="connsiteY12" fmla="*/ 539543 h 1569555"/>
              <a:gd name="connsiteX13" fmla="*/ 826574 w 1454417"/>
              <a:gd name="connsiteY13" fmla="*/ 360477 h 1569555"/>
              <a:gd name="connsiteX14" fmla="*/ 576810 w 1454417"/>
              <a:gd name="connsiteY14" fmla="*/ 0 h 1569555"/>
              <a:gd name="connsiteX0" fmla="*/ 481712 w 1359319"/>
              <a:gd name="connsiteY0" fmla="*/ 0 h 1569555"/>
              <a:gd name="connsiteX1" fmla="*/ 0 w 1359319"/>
              <a:gd name="connsiteY1" fmla="*/ 173746 h 1569555"/>
              <a:gd name="connsiteX2" fmla="*/ 275513 w 1359319"/>
              <a:gd name="connsiteY2" fmla="*/ 524010 h 1569555"/>
              <a:gd name="connsiteX3" fmla="*/ 354887 w 1359319"/>
              <a:gd name="connsiteY3" fmla="*/ 1111376 h 1569555"/>
              <a:gd name="connsiteX4" fmla="*/ 858547 w 1359319"/>
              <a:gd name="connsiteY4" fmla="*/ 1558951 h 1569555"/>
              <a:gd name="connsiteX5" fmla="*/ 831671 w 1359319"/>
              <a:gd name="connsiteY5" fmla="*/ 1303694 h 1569555"/>
              <a:gd name="connsiteX6" fmla="*/ 672587 w 1359319"/>
              <a:gd name="connsiteY6" fmla="*/ 1083373 h 1569555"/>
              <a:gd name="connsiteX7" fmla="*/ 699998 w 1359319"/>
              <a:gd name="connsiteY7" fmla="*/ 938140 h 1569555"/>
              <a:gd name="connsiteX8" fmla="*/ 1085683 w 1359319"/>
              <a:gd name="connsiteY8" fmla="*/ 1150126 h 1569555"/>
              <a:gd name="connsiteX9" fmla="*/ 1089089 w 1359319"/>
              <a:gd name="connsiteY9" fmla="*/ 1248320 h 1569555"/>
              <a:gd name="connsiteX10" fmla="*/ 1359319 w 1359319"/>
              <a:gd name="connsiteY10" fmla="*/ 1079657 h 1569555"/>
              <a:gd name="connsiteX11" fmla="*/ 1335327 w 1359319"/>
              <a:gd name="connsiteY11" fmla="*/ 970032 h 1569555"/>
              <a:gd name="connsiteX12" fmla="*/ 976765 w 1359319"/>
              <a:gd name="connsiteY12" fmla="*/ 539543 h 1569555"/>
              <a:gd name="connsiteX13" fmla="*/ 731476 w 1359319"/>
              <a:gd name="connsiteY13" fmla="*/ 360477 h 1569555"/>
              <a:gd name="connsiteX14" fmla="*/ 481712 w 1359319"/>
              <a:gd name="connsiteY14" fmla="*/ 0 h 156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9319" h="1569555">
                <a:moveTo>
                  <a:pt x="481712" y="0"/>
                </a:moveTo>
                <a:lnTo>
                  <a:pt x="0" y="173746"/>
                </a:lnTo>
                <a:cubicBezTo>
                  <a:pt x="156408" y="327895"/>
                  <a:pt x="235460" y="366520"/>
                  <a:pt x="275513" y="524010"/>
                </a:cubicBezTo>
                <a:cubicBezTo>
                  <a:pt x="305214" y="688403"/>
                  <a:pt x="276554" y="939924"/>
                  <a:pt x="354887" y="1111376"/>
                </a:cubicBezTo>
                <a:cubicBezTo>
                  <a:pt x="514114" y="1391429"/>
                  <a:pt x="819538" y="1558054"/>
                  <a:pt x="858547" y="1558951"/>
                </a:cubicBezTo>
                <a:cubicBezTo>
                  <a:pt x="918941" y="1614168"/>
                  <a:pt x="990000" y="1442526"/>
                  <a:pt x="831671" y="1303694"/>
                </a:cubicBezTo>
                <a:cubicBezTo>
                  <a:pt x="783217" y="1229194"/>
                  <a:pt x="691562" y="1180029"/>
                  <a:pt x="672587" y="1083373"/>
                </a:cubicBezTo>
                <a:cubicBezTo>
                  <a:pt x="664534" y="998822"/>
                  <a:pt x="629286" y="951447"/>
                  <a:pt x="699998" y="938140"/>
                </a:cubicBezTo>
                <a:cubicBezTo>
                  <a:pt x="772331" y="938959"/>
                  <a:pt x="999946" y="982285"/>
                  <a:pt x="1085683" y="1150126"/>
                </a:cubicBezTo>
                <a:cubicBezTo>
                  <a:pt x="1085248" y="1181184"/>
                  <a:pt x="1086375" y="1214348"/>
                  <a:pt x="1089089" y="1248320"/>
                </a:cubicBezTo>
                <a:lnTo>
                  <a:pt x="1359319" y="1079657"/>
                </a:lnTo>
                <a:cubicBezTo>
                  <a:pt x="1350276" y="1041053"/>
                  <a:pt x="1342018" y="1003838"/>
                  <a:pt x="1335327" y="970032"/>
                </a:cubicBezTo>
                <a:cubicBezTo>
                  <a:pt x="1258828" y="807882"/>
                  <a:pt x="1077407" y="641135"/>
                  <a:pt x="976765" y="539543"/>
                </a:cubicBezTo>
                <a:cubicBezTo>
                  <a:pt x="844384" y="437291"/>
                  <a:pt x="815539" y="414413"/>
                  <a:pt x="731476" y="360477"/>
                </a:cubicBezTo>
                <a:lnTo>
                  <a:pt x="481712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8A2A92C4-0962-4DAB-B170-B57E82B46513}"/>
              </a:ext>
            </a:extLst>
          </p:cNvPr>
          <p:cNvSpPr/>
          <p:nvPr/>
        </p:nvSpPr>
        <p:spPr>
          <a:xfrm rot="2072551">
            <a:off x="7019451" y="433844"/>
            <a:ext cx="651887" cy="257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41" name="Rectangle 42">
            <a:extLst>
              <a:ext uri="{FF2B5EF4-FFF2-40B4-BE49-F238E27FC236}">
                <a16:creationId xmlns:a16="http://schemas.microsoft.com/office/drawing/2014/main" xmlns="" id="{443E35B1-E802-4B54-AD31-60B2A120AEB8}"/>
              </a:ext>
            </a:extLst>
          </p:cNvPr>
          <p:cNvSpPr/>
          <p:nvPr/>
        </p:nvSpPr>
        <p:spPr>
          <a:xfrm rot="2072551">
            <a:off x="7269639" y="-304238"/>
            <a:ext cx="799978" cy="859550"/>
          </a:xfrm>
          <a:custGeom>
            <a:avLst/>
            <a:gdLst>
              <a:gd name="connsiteX0" fmla="*/ 0 w 777759"/>
              <a:gd name="connsiteY0" fmla="*/ 0 h 968130"/>
              <a:gd name="connsiteX1" fmla="*/ 777759 w 777759"/>
              <a:gd name="connsiteY1" fmla="*/ 0 h 968130"/>
              <a:gd name="connsiteX2" fmla="*/ 777759 w 777759"/>
              <a:gd name="connsiteY2" fmla="*/ 968130 h 968130"/>
              <a:gd name="connsiteX3" fmla="*/ 0 w 777759"/>
              <a:gd name="connsiteY3" fmla="*/ 968130 h 968130"/>
              <a:gd name="connsiteX4" fmla="*/ 0 w 777759"/>
              <a:gd name="connsiteY4" fmla="*/ 0 h 968130"/>
              <a:gd name="connsiteX0" fmla="*/ 0 w 789458"/>
              <a:gd name="connsiteY0" fmla="*/ 500269 h 968130"/>
              <a:gd name="connsiteX1" fmla="*/ 789458 w 789458"/>
              <a:gd name="connsiteY1" fmla="*/ 0 h 968130"/>
              <a:gd name="connsiteX2" fmla="*/ 789458 w 789458"/>
              <a:gd name="connsiteY2" fmla="*/ 968130 h 968130"/>
              <a:gd name="connsiteX3" fmla="*/ 11699 w 789458"/>
              <a:gd name="connsiteY3" fmla="*/ 968130 h 968130"/>
              <a:gd name="connsiteX4" fmla="*/ 0 w 789458"/>
              <a:gd name="connsiteY4" fmla="*/ 500269 h 968130"/>
              <a:gd name="connsiteX0" fmla="*/ 0 w 788533"/>
              <a:gd name="connsiteY0" fmla="*/ 562468 h 968130"/>
              <a:gd name="connsiteX1" fmla="*/ 788533 w 788533"/>
              <a:gd name="connsiteY1" fmla="*/ 0 h 968130"/>
              <a:gd name="connsiteX2" fmla="*/ 788533 w 788533"/>
              <a:gd name="connsiteY2" fmla="*/ 968130 h 968130"/>
              <a:gd name="connsiteX3" fmla="*/ 10774 w 788533"/>
              <a:gd name="connsiteY3" fmla="*/ 968130 h 968130"/>
              <a:gd name="connsiteX4" fmla="*/ 0 w 788533"/>
              <a:gd name="connsiteY4" fmla="*/ 562468 h 968130"/>
              <a:gd name="connsiteX0" fmla="*/ 0 w 788995"/>
              <a:gd name="connsiteY0" fmla="*/ 531368 h 968130"/>
              <a:gd name="connsiteX1" fmla="*/ 788995 w 788995"/>
              <a:gd name="connsiteY1" fmla="*/ 0 h 968130"/>
              <a:gd name="connsiteX2" fmla="*/ 788995 w 788995"/>
              <a:gd name="connsiteY2" fmla="*/ 968130 h 968130"/>
              <a:gd name="connsiteX3" fmla="*/ 11236 w 788995"/>
              <a:gd name="connsiteY3" fmla="*/ 968130 h 968130"/>
              <a:gd name="connsiteX4" fmla="*/ 0 w 788995"/>
              <a:gd name="connsiteY4" fmla="*/ 531368 h 968130"/>
              <a:gd name="connsiteX0" fmla="*/ 0 w 791382"/>
              <a:gd name="connsiteY0" fmla="*/ 370911 h 968130"/>
              <a:gd name="connsiteX1" fmla="*/ 791382 w 791382"/>
              <a:gd name="connsiteY1" fmla="*/ 0 h 968130"/>
              <a:gd name="connsiteX2" fmla="*/ 791382 w 791382"/>
              <a:gd name="connsiteY2" fmla="*/ 968130 h 968130"/>
              <a:gd name="connsiteX3" fmla="*/ 13623 w 791382"/>
              <a:gd name="connsiteY3" fmla="*/ 968130 h 968130"/>
              <a:gd name="connsiteX4" fmla="*/ 0 w 791382"/>
              <a:gd name="connsiteY4" fmla="*/ 370911 h 968130"/>
              <a:gd name="connsiteX0" fmla="*/ 0 w 797009"/>
              <a:gd name="connsiteY0" fmla="*/ 545890 h 1143109"/>
              <a:gd name="connsiteX1" fmla="*/ 797009 w 797009"/>
              <a:gd name="connsiteY1" fmla="*/ 0 h 1143109"/>
              <a:gd name="connsiteX2" fmla="*/ 791382 w 797009"/>
              <a:gd name="connsiteY2" fmla="*/ 1143109 h 1143109"/>
              <a:gd name="connsiteX3" fmla="*/ 13623 w 797009"/>
              <a:gd name="connsiteY3" fmla="*/ 1143109 h 1143109"/>
              <a:gd name="connsiteX4" fmla="*/ 0 w 797009"/>
              <a:gd name="connsiteY4" fmla="*/ 545890 h 1143109"/>
              <a:gd name="connsiteX0" fmla="*/ 0 w 789665"/>
              <a:gd name="connsiteY0" fmla="*/ 805888 h 1143109"/>
              <a:gd name="connsiteX1" fmla="*/ 789665 w 789665"/>
              <a:gd name="connsiteY1" fmla="*/ 0 h 1143109"/>
              <a:gd name="connsiteX2" fmla="*/ 784038 w 789665"/>
              <a:gd name="connsiteY2" fmla="*/ 1143109 h 1143109"/>
              <a:gd name="connsiteX3" fmla="*/ 6279 w 789665"/>
              <a:gd name="connsiteY3" fmla="*/ 1143109 h 1143109"/>
              <a:gd name="connsiteX4" fmla="*/ 0 w 789665"/>
              <a:gd name="connsiteY4" fmla="*/ 805888 h 1143109"/>
              <a:gd name="connsiteX0" fmla="*/ 0 w 786044"/>
              <a:gd name="connsiteY0" fmla="*/ 537896 h 875117"/>
              <a:gd name="connsiteX1" fmla="*/ 786044 w 786044"/>
              <a:gd name="connsiteY1" fmla="*/ 0 h 875117"/>
              <a:gd name="connsiteX2" fmla="*/ 784038 w 786044"/>
              <a:gd name="connsiteY2" fmla="*/ 875117 h 875117"/>
              <a:gd name="connsiteX3" fmla="*/ 6279 w 786044"/>
              <a:gd name="connsiteY3" fmla="*/ 875117 h 875117"/>
              <a:gd name="connsiteX4" fmla="*/ 0 w 786044"/>
              <a:gd name="connsiteY4" fmla="*/ 537896 h 875117"/>
              <a:gd name="connsiteX0" fmla="*/ 0 w 784222"/>
              <a:gd name="connsiteY0" fmla="*/ 555319 h 892540"/>
              <a:gd name="connsiteX1" fmla="*/ 774722 w 784222"/>
              <a:gd name="connsiteY1" fmla="*/ 0 h 892540"/>
              <a:gd name="connsiteX2" fmla="*/ 784038 w 784222"/>
              <a:gd name="connsiteY2" fmla="*/ 892540 h 892540"/>
              <a:gd name="connsiteX3" fmla="*/ 6279 w 784222"/>
              <a:gd name="connsiteY3" fmla="*/ 892540 h 892540"/>
              <a:gd name="connsiteX4" fmla="*/ 0 w 784222"/>
              <a:gd name="connsiteY4" fmla="*/ 555319 h 89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222" h="892540">
                <a:moveTo>
                  <a:pt x="0" y="555319"/>
                </a:moveTo>
                <a:lnTo>
                  <a:pt x="774722" y="0"/>
                </a:lnTo>
                <a:cubicBezTo>
                  <a:pt x="772846" y="381036"/>
                  <a:pt x="785914" y="511504"/>
                  <a:pt x="784038" y="892540"/>
                </a:cubicBezTo>
                <a:lnTo>
                  <a:pt x="6279" y="892540"/>
                </a:lnTo>
                <a:lnTo>
                  <a:pt x="0" y="55531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pic>
        <p:nvPicPr>
          <p:cNvPr id="42" name="Picture 41" descr="pngflow.c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8281" y="4739389"/>
            <a:ext cx="285719" cy="40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6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tint val="66000"/>
                <a:satMod val="160000"/>
                <a:alpha val="21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714876" y="1785934"/>
            <a:ext cx="3827164" cy="2387385"/>
            <a:chOff x="1472558" y="998559"/>
            <a:chExt cx="2765965" cy="514721"/>
          </a:xfrm>
        </p:grpSpPr>
        <p:sp>
          <p:nvSpPr>
            <p:cNvPr id="14" name="TextBox 13"/>
            <p:cNvSpPr txBox="1"/>
            <p:nvPr/>
          </p:nvSpPr>
          <p:spPr>
            <a:xfrm>
              <a:off x="1472558" y="1121775"/>
              <a:ext cx="2220073" cy="391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1400" dirty="0" smtClean="0"/>
                <a:t>Na </a:t>
              </a:r>
              <a:r>
                <a:rPr lang="en-GB" sz="1400" dirty="0" err="1" smtClean="0"/>
                <a:t>pitanje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ko</a:t>
              </a:r>
              <a:r>
                <a:rPr lang="en-GB" sz="1400" dirty="0" smtClean="0"/>
                <a:t> u </a:t>
              </a:r>
              <a:r>
                <a:rPr lang="en-GB" sz="1400" dirty="0" err="1" smtClean="0"/>
                <a:t>Srbiji</a:t>
              </a:r>
              <a:r>
                <a:rPr lang="en-GB" sz="1400" dirty="0" smtClean="0"/>
                <a:t> do</a:t>
              </a:r>
              <a:r>
                <a:rPr lang="sr-Latn-RS" sz="1400" dirty="0" smtClean="0"/>
                <a:t>ž</a:t>
              </a:r>
              <a:r>
                <a:rPr lang="en-GB" sz="1400" dirty="0" err="1" smtClean="0"/>
                <a:t>ivljava</a:t>
              </a:r>
              <a:r>
                <a:rPr lang="en-GB" sz="1400" dirty="0" smtClean="0"/>
                <a:t> </a:t>
              </a:r>
              <a:endParaRPr lang="sr-Latn-RS" sz="1400" dirty="0" smtClean="0"/>
            </a:p>
            <a:p>
              <a:pPr lvl="0"/>
              <a:r>
                <a:rPr lang="sr-Latn-RS" sz="1400" dirty="0"/>
                <a:t>č</a:t>
              </a:r>
              <a:r>
                <a:rPr lang="en-GB" sz="1400" dirty="0" smtClean="0"/>
                <a:t>e</a:t>
              </a:r>
              <a:r>
                <a:rPr lang="sr-Latn-RS" sz="1400" dirty="0" smtClean="0"/>
                <a:t>šć</a:t>
              </a:r>
              <a:r>
                <a:rPr lang="en-GB" sz="1400" dirty="0" smtClean="0"/>
                <a:t>e </a:t>
              </a:r>
              <a:r>
                <a:rPr lang="en-GB" sz="1400" dirty="0" err="1" smtClean="0"/>
                <a:t>mobing</a:t>
              </a:r>
              <a:r>
                <a:rPr lang="en-GB" sz="1400" dirty="0" smtClean="0"/>
                <a:t>, </a:t>
              </a:r>
              <a:r>
                <a:rPr lang="en-GB" sz="1400" dirty="0" err="1" smtClean="0"/>
                <a:t>prema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stavovima</a:t>
              </a:r>
              <a:r>
                <a:rPr lang="sr-Latn-RS" sz="1400" dirty="0" smtClean="0"/>
                <a:t> više od 50%</a:t>
              </a:r>
              <a:r>
                <a:rPr lang="en-GB" sz="1400" dirty="0" smtClean="0"/>
                <a:t> m</a:t>
              </a:r>
              <a:r>
                <a:rPr lang="sr-Latn-RS" sz="1400" dirty="0" smtClean="0"/>
                <a:t>uških ispitanika, smatraju da su to ŽENE, </a:t>
              </a:r>
              <a:r>
                <a:rPr lang="en-GB" sz="1400" dirty="0" err="1" smtClean="0"/>
                <a:t>dok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svega</a:t>
              </a:r>
              <a:r>
                <a:rPr lang="en-GB" sz="1400" dirty="0" smtClean="0"/>
                <a:t> 6,7%</a:t>
              </a:r>
              <a:r>
                <a:rPr lang="sr-Latn-RS" sz="1400" dirty="0" smtClean="0"/>
                <a:t> smatra da se odnosi na </a:t>
              </a:r>
              <a:r>
                <a:rPr lang="en-GB" sz="1400" dirty="0" smtClean="0"/>
                <a:t>mu</a:t>
              </a:r>
              <a:r>
                <a:rPr lang="sr-Latn-RS" sz="1400" dirty="0" smtClean="0"/>
                <a:t>š</a:t>
              </a:r>
              <a:r>
                <a:rPr lang="en-GB" sz="1400" dirty="0" err="1" smtClean="0"/>
                <a:t>karc</a:t>
              </a:r>
              <a:r>
                <a:rPr lang="sr-Latn-RS" sz="1400" dirty="0" smtClean="0"/>
                <a:t>e. </a:t>
              </a:r>
              <a:r>
                <a:rPr lang="en-GB" sz="1400" dirty="0" err="1" smtClean="0"/>
                <a:t>Kada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govorimo</a:t>
              </a:r>
              <a:r>
                <a:rPr lang="en-GB" sz="1400" dirty="0" smtClean="0"/>
                <a:t> o </a:t>
              </a:r>
              <a:r>
                <a:rPr lang="en-GB" sz="1400" dirty="0" err="1" smtClean="0"/>
                <a:t>podjednakom</a:t>
              </a:r>
              <a:r>
                <a:rPr lang="en-GB" sz="1400" dirty="0" smtClean="0"/>
                <a:t> </a:t>
              </a:r>
              <a:endParaRPr lang="sr-Latn-RS" sz="1400" dirty="0" smtClean="0"/>
            </a:p>
            <a:p>
              <a:pPr lvl="0"/>
              <a:r>
                <a:rPr lang="en-GB" sz="1400" dirty="0" err="1" smtClean="0"/>
                <a:t>mobingu</a:t>
              </a:r>
              <a:r>
                <a:rPr lang="en-GB" sz="1400" dirty="0" smtClean="0"/>
                <a:t>,</a:t>
              </a:r>
              <a:r>
                <a:rPr lang="sr-Latn-RS" sz="1400" dirty="0" smtClean="0"/>
                <a:t> da postoji na poslu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smatra</a:t>
              </a:r>
              <a:r>
                <a:rPr lang="sr-Latn-RS" sz="1400" dirty="0"/>
                <a:t> </a:t>
              </a:r>
              <a:r>
                <a:rPr lang="en-GB" sz="1400" dirty="0" smtClean="0"/>
                <a:t>40</a:t>
              </a:r>
              <a:r>
                <a:rPr lang="sr-Latn-RS" sz="1400" dirty="0" smtClean="0"/>
                <a:t>,9</a:t>
              </a:r>
              <a:r>
                <a:rPr lang="en-GB" sz="1400" dirty="0" smtClean="0"/>
                <a:t>%</a:t>
              </a:r>
              <a:r>
                <a:rPr lang="sr-Latn-RS" sz="1400" dirty="0"/>
                <a:t> </a:t>
              </a:r>
              <a:r>
                <a:rPr lang="sr-Latn-RS" sz="1400" dirty="0" smtClean="0"/>
                <a:t>ispitanih</a:t>
              </a:r>
              <a:r>
                <a:rPr lang="en-GB" sz="1400" dirty="0" smtClean="0"/>
                <a:t>.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72558" y="998559"/>
              <a:ext cx="2765965" cy="72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Žene češće doživljavaju mobing?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ko-KR" sz="2000" dirty="0" smtClean="0">
                <a:solidFill>
                  <a:schemeClr val="accent1"/>
                </a:solidFill>
              </a:rPr>
              <a:t>Šta mislite, ko na poslovima u Srbiji češće doživljava mobing?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4200880143"/>
              </p:ext>
            </p:extLst>
          </p:nvPr>
        </p:nvGraphicFramePr>
        <p:xfrm>
          <a:off x="0" y="1428742"/>
          <a:ext cx="457200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pngflow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8281" y="4739389"/>
            <a:ext cx="285719" cy="40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2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07640" y="2928940"/>
            <a:ext cx="3136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Na </a:t>
            </a:r>
            <a:r>
              <a:rPr lang="en-GB" sz="1400" dirty="0" err="1" smtClean="0"/>
              <a:t>pitanje</a:t>
            </a:r>
            <a:r>
              <a:rPr lang="en-GB" sz="1400" dirty="0" smtClean="0"/>
              <a:t> </a:t>
            </a:r>
            <a:r>
              <a:rPr lang="en-GB" sz="1400" dirty="0" err="1" smtClean="0"/>
              <a:t>da</a:t>
            </a:r>
            <a:r>
              <a:rPr lang="en-GB" sz="1400" dirty="0" smtClean="0"/>
              <a:t> </a:t>
            </a:r>
            <a:r>
              <a:rPr lang="en-GB" sz="1400" dirty="0" err="1" smtClean="0"/>
              <a:t>li</a:t>
            </a:r>
            <a:r>
              <a:rPr lang="en-GB" sz="1400" dirty="0" smtClean="0"/>
              <a:t> </a:t>
            </a:r>
            <a:r>
              <a:rPr lang="en-GB" sz="1400" dirty="0" err="1" smtClean="0"/>
              <a:t>su</a:t>
            </a:r>
            <a:r>
              <a:rPr lang="en-GB" sz="1400" dirty="0" smtClean="0"/>
              <a:t> </a:t>
            </a:r>
            <a:r>
              <a:rPr lang="en-GB" sz="1400" dirty="0" err="1" smtClean="0"/>
              <a:t>muškarci</a:t>
            </a:r>
            <a:r>
              <a:rPr lang="en-GB" sz="1400" dirty="0" smtClean="0"/>
              <a:t> </a:t>
            </a:r>
            <a:r>
              <a:rPr lang="en-GB" sz="1400" dirty="0" err="1" smtClean="0"/>
              <a:t>bolji</a:t>
            </a:r>
            <a:r>
              <a:rPr lang="en-GB" sz="1400" dirty="0" smtClean="0"/>
              <a:t> </a:t>
            </a:r>
            <a:endParaRPr lang="sr-Latn-RS" sz="1400" dirty="0" smtClean="0"/>
          </a:p>
          <a:p>
            <a:r>
              <a:rPr lang="en-GB" sz="1400" dirty="0" err="1" smtClean="0"/>
              <a:t>političari</a:t>
            </a:r>
            <a:r>
              <a:rPr lang="en-GB" sz="1400" dirty="0" smtClean="0"/>
              <a:t> </a:t>
            </a:r>
            <a:r>
              <a:rPr lang="en-GB" sz="1400" dirty="0" err="1" smtClean="0"/>
              <a:t>od</a:t>
            </a:r>
            <a:r>
              <a:rPr lang="en-GB" sz="1400" dirty="0" smtClean="0"/>
              <a:t> </a:t>
            </a:r>
            <a:r>
              <a:rPr lang="en-GB" sz="1400" dirty="0" err="1" smtClean="0"/>
              <a:t>žena</a:t>
            </a:r>
            <a:r>
              <a:rPr lang="en-GB" sz="1400" dirty="0" smtClean="0"/>
              <a:t> </a:t>
            </a:r>
            <a:r>
              <a:rPr lang="en-GB" sz="1400" dirty="0" err="1" smtClean="0"/>
              <a:t>podaci</a:t>
            </a:r>
            <a:r>
              <a:rPr lang="en-GB" sz="1400" dirty="0" smtClean="0"/>
              <a:t> </a:t>
            </a:r>
            <a:r>
              <a:rPr lang="en-GB" sz="1400" dirty="0" err="1" smtClean="0"/>
              <a:t>govore</a:t>
            </a:r>
            <a:r>
              <a:rPr lang="en-GB" sz="1400" dirty="0" smtClean="0"/>
              <a:t> </a:t>
            </a:r>
            <a:r>
              <a:rPr lang="en-GB" sz="1400" dirty="0" err="1" smtClean="0"/>
              <a:t>da</a:t>
            </a:r>
            <a:r>
              <a:rPr lang="en-GB" sz="1400" dirty="0" smtClean="0"/>
              <a:t> </a:t>
            </a:r>
            <a:endParaRPr lang="sr-Latn-RS" sz="1400" dirty="0" smtClean="0"/>
          </a:p>
          <a:p>
            <a:r>
              <a:rPr lang="en-GB" sz="1400" dirty="0" smtClean="0"/>
              <a:t>se </a:t>
            </a:r>
            <a:r>
              <a:rPr lang="en-GB" sz="1400" dirty="0" err="1" smtClean="0"/>
              <a:t>polovina</a:t>
            </a:r>
            <a:r>
              <a:rPr lang="en-GB" sz="1400" dirty="0" smtClean="0"/>
              <a:t> </a:t>
            </a:r>
            <a:r>
              <a:rPr lang="en-GB" sz="1400" dirty="0" err="1" smtClean="0"/>
              <a:t>ispitanika</a:t>
            </a:r>
            <a:r>
              <a:rPr lang="en-GB" sz="1400" dirty="0" smtClean="0"/>
              <a:t> </a:t>
            </a:r>
            <a:r>
              <a:rPr lang="en-GB" sz="1400" dirty="0" err="1" smtClean="0"/>
              <a:t>uopšte</a:t>
            </a:r>
            <a:r>
              <a:rPr lang="en-GB" sz="1400" dirty="0" smtClean="0"/>
              <a:t> ne </a:t>
            </a:r>
            <a:endParaRPr lang="sr-Latn-RS" sz="1400" dirty="0" smtClean="0"/>
          </a:p>
          <a:p>
            <a:r>
              <a:rPr lang="en-GB" sz="1400" dirty="0" err="1" smtClean="0"/>
              <a:t>slaže</a:t>
            </a:r>
            <a:r>
              <a:rPr lang="en-GB" sz="1400" dirty="0" smtClean="0"/>
              <a:t> </a:t>
            </a:r>
            <a:r>
              <a:rPr lang="en-GB" sz="1400" dirty="0" err="1" smtClean="0"/>
              <a:t>sa</a:t>
            </a:r>
            <a:r>
              <a:rPr lang="en-GB" sz="1400" dirty="0" smtClean="0"/>
              <a:t> time 62,7%, </a:t>
            </a:r>
            <a:r>
              <a:rPr lang="en-GB" sz="1400" dirty="0" err="1" smtClean="0"/>
              <a:t>uglavnom</a:t>
            </a:r>
            <a:r>
              <a:rPr lang="en-GB" sz="1400" dirty="0" smtClean="0"/>
              <a:t> se ne </a:t>
            </a:r>
            <a:r>
              <a:rPr lang="en-GB" sz="1400" dirty="0" err="1" smtClean="0"/>
              <a:t>slažu</a:t>
            </a:r>
            <a:r>
              <a:rPr lang="en-GB" sz="1400" dirty="0" smtClean="0"/>
              <a:t> 24,5 % </a:t>
            </a:r>
            <a:r>
              <a:rPr lang="en-GB" sz="1400" dirty="0" err="1" smtClean="0"/>
              <a:t>ispitanika</a:t>
            </a:r>
            <a:r>
              <a:rPr lang="en-GB" sz="1400" dirty="0" smtClean="0"/>
              <a:t>, </a:t>
            </a:r>
            <a:r>
              <a:rPr lang="en-GB" sz="1400" dirty="0" err="1" smtClean="0"/>
              <a:t>dok</a:t>
            </a:r>
            <a:r>
              <a:rPr lang="en-GB" sz="1400" dirty="0" smtClean="0"/>
              <a:t> se </a:t>
            </a:r>
            <a:endParaRPr lang="sr-Latn-RS" sz="1400" dirty="0" smtClean="0"/>
          </a:p>
          <a:p>
            <a:r>
              <a:rPr lang="en-GB" sz="1400" dirty="0" smtClean="0"/>
              <a:t>10,9% </a:t>
            </a:r>
            <a:r>
              <a:rPr lang="en-GB" sz="1400" dirty="0" err="1" smtClean="0"/>
              <a:t>ispitanika</a:t>
            </a:r>
            <a:r>
              <a:rPr lang="en-GB" sz="1400" dirty="0" smtClean="0"/>
              <a:t> </a:t>
            </a:r>
            <a:r>
              <a:rPr lang="en-GB" sz="1400" dirty="0" err="1" smtClean="0"/>
              <a:t>uglavnom</a:t>
            </a:r>
            <a:r>
              <a:rPr lang="en-GB" sz="1400" dirty="0" smtClean="0"/>
              <a:t> </a:t>
            </a:r>
            <a:r>
              <a:rPr lang="en-GB" sz="1400" dirty="0" err="1" smtClean="0"/>
              <a:t>slaže</a:t>
            </a:r>
            <a:r>
              <a:rPr lang="en-GB" sz="1400" dirty="0" smtClean="0"/>
              <a:t>, a </a:t>
            </a:r>
            <a:endParaRPr lang="sr-Latn-RS" sz="1400" dirty="0" smtClean="0"/>
          </a:p>
          <a:p>
            <a:r>
              <a:rPr lang="en-GB" sz="1400" dirty="0" smtClean="0"/>
              <a:t>1,9% se u </a:t>
            </a:r>
            <a:r>
              <a:rPr lang="en-GB" sz="1400" dirty="0" err="1" smtClean="0"/>
              <a:t>potpunosti</a:t>
            </a:r>
            <a:r>
              <a:rPr lang="en-GB" sz="1400" dirty="0" smtClean="0"/>
              <a:t> </a:t>
            </a:r>
            <a:r>
              <a:rPr lang="en-GB" sz="1400" dirty="0" err="1" smtClean="0"/>
              <a:t>slaže</a:t>
            </a:r>
            <a:r>
              <a:rPr lang="en-GB" sz="1400" dirty="0" smtClean="0"/>
              <a:t> </a:t>
            </a:r>
            <a:r>
              <a:rPr lang="en-GB" sz="1400" dirty="0" err="1" smtClean="0"/>
              <a:t>sa</a:t>
            </a:r>
            <a:r>
              <a:rPr lang="en-GB" sz="1400" dirty="0" smtClean="0"/>
              <a:t> time</a:t>
            </a:r>
            <a:endParaRPr lang="sr-Latn-RS" sz="1400" dirty="0" smtClean="0"/>
          </a:p>
          <a:p>
            <a:r>
              <a:rPr lang="en-GB" sz="1400" dirty="0" smtClean="0"/>
              <a:t> </a:t>
            </a:r>
            <a:r>
              <a:rPr lang="en-GB" sz="1400" dirty="0" err="1" smtClean="0"/>
              <a:t>da</a:t>
            </a:r>
            <a:r>
              <a:rPr lang="en-GB" sz="1400" dirty="0" smtClean="0"/>
              <a:t> </a:t>
            </a:r>
            <a:r>
              <a:rPr lang="en-GB" sz="1400" dirty="0" err="1" smtClean="0"/>
              <a:t>su</a:t>
            </a:r>
            <a:r>
              <a:rPr lang="en-GB" sz="1400" dirty="0" smtClean="0"/>
              <a:t> </a:t>
            </a:r>
            <a:r>
              <a:rPr lang="en-GB" sz="1400" dirty="0" err="1" smtClean="0"/>
              <a:t>muškarci</a:t>
            </a:r>
            <a:r>
              <a:rPr lang="en-GB" sz="1400" dirty="0" smtClean="0"/>
              <a:t> </a:t>
            </a:r>
            <a:r>
              <a:rPr lang="en-GB" sz="1400" dirty="0" err="1" smtClean="0"/>
              <a:t>bolji</a:t>
            </a:r>
            <a:r>
              <a:rPr lang="en-GB" sz="1400" dirty="0" smtClean="0"/>
              <a:t> </a:t>
            </a:r>
            <a:r>
              <a:rPr lang="en-GB" sz="1400" dirty="0" err="1" smtClean="0"/>
              <a:t>političari</a:t>
            </a:r>
            <a:r>
              <a:rPr lang="en-GB" sz="1400" dirty="0" smtClean="0"/>
              <a:t> </a:t>
            </a:r>
            <a:r>
              <a:rPr lang="en-GB" sz="1400" dirty="0" err="1" smtClean="0"/>
              <a:t>od</a:t>
            </a:r>
            <a:r>
              <a:rPr lang="en-GB" sz="1400" dirty="0" smtClean="0"/>
              <a:t> </a:t>
            </a:r>
            <a:endParaRPr lang="sr-Latn-RS" sz="1400" dirty="0" smtClean="0"/>
          </a:p>
          <a:p>
            <a:r>
              <a:rPr lang="en-GB" sz="1400" dirty="0" err="1" smtClean="0"/>
              <a:t>žena</a:t>
            </a:r>
            <a:r>
              <a:rPr lang="en-GB" sz="1400" dirty="0" smtClean="0"/>
              <a:t>. </a:t>
            </a:r>
            <a:endParaRPr lang="en-US" sz="1400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142844" y="214296"/>
            <a:ext cx="9144000" cy="776530"/>
          </a:xfrm>
        </p:spPr>
        <p:txBody>
          <a:bodyPr/>
          <a:lstStyle/>
          <a:p>
            <a:r>
              <a:rPr lang="sr-Latn-RS" altLang="ko-KR" sz="2000" dirty="0" smtClean="0">
                <a:solidFill>
                  <a:schemeClr val="tx1"/>
                </a:solidFill>
              </a:rPr>
              <a:t>U celini, muškarci su bolji političari od žena?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21" name="Chart 20"/>
          <p:cNvGraphicFramePr/>
          <p:nvPr/>
        </p:nvGraphicFramePr>
        <p:xfrm>
          <a:off x="285720" y="1357304"/>
          <a:ext cx="5072066" cy="292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pngflow.com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858280" y="4643452"/>
            <a:ext cx="185776" cy="3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2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8543" y="254632"/>
            <a:ext cx="4656465" cy="1031234"/>
          </a:xfrm>
          <a:prstGeom prst="rect">
            <a:avLst/>
          </a:prstGeom>
        </p:spPr>
        <p:txBody>
          <a:bodyPr/>
          <a:lstStyle/>
          <a:p>
            <a:r>
              <a:rPr lang="sr-Latn-RS" sz="1600" dirty="0" smtClean="0"/>
              <a:t>Uloge muškaraca i žena u porodici se </a:t>
            </a:r>
          </a:p>
          <a:p>
            <a:r>
              <a:rPr lang="sr-Latn-RS" sz="1600" dirty="0" smtClean="0"/>
              <a:t>moraju razlikovati jer su žene te koje bi </a:t>
            </a:r>
          </a:p>
          <a:p>
            <a:r>
              <a:rPr lang="sr-Latn-RS" sz="1600" dirty="0" smtClean="0"/>
              <a:t>trebalo da se primarno posvete </a:t>
            </a:r>
          </a:p>
          <a:p>
            <a:r>
              <a:rPr lang="sr-Latn-RS" sz="1600" dirty="0" smtClean="0"/>
              <a:t>domaćinstvu?</a:t>
            </a:r>
            <a:endParaRPr lang="en-US" sz="1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158ECCC-D876-428E-A95F-8070074EBF01}"/>
              </a:ext>
            </a:extLst>
          </p:cNvPr>
          <p:cNvGrpSpPr/>
          <p:nvPr/>
        </p:nvGrpSpPr>
        <p:grpSpPr>
          <a:xfrm>
            <a:off x="3643306" y="1214428"/>
            <a:ext cx="1032550" cy="715584"/>
            <a:chOff x="6485792" y="1401372"/>
            <a:chExt cx="1923961" cy="6011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EBAE04D-C935-4AE8-99E1-D6981327CC50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900" dirty="0" smtClean="0">
                  <a:cs typeface="Arial" pitchFamily="34" charset="0"/>
                </a:rPr>
                <a:t>Uglavnom nema</a:t>
              </a:r>
              <a:endParaRPr lang="en-US" altLang="ko-KR" sz="900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80E2DF1-A6B0-42DF-AD96-1FF778EFAF6C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4881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sr-Latn-RS" altLang="ko-KR" sz="1100" b="1" dirty="0" smtClean="0">
                  <a:cs typeface="Arial" pitchFamily="34" charset="0"/>
                </a:rPr>
                <a:t>35%</a:t>
              </a:r>
              <a:endParaRPr lang="ko-KR" altLang="en-US" sz="1100" b="1" dirty="0"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756AB59-6FB7-4DB6-9A40-2875C0AE9F70}"/>
              </a:ext>
            </a:extLst>
          </p:cNvPr>
          <p:cNvGrpSpPr/>
          <p:nvPr/>
        </p:nvGrpSpPr>
        <p:grpSpPr>
          <a:xfrm>
            <a:off x="500034" y="2000246"/>
            <a:ext cx="1457449" cy="642942"/>
            <a:chOff x="6478358" y="1401372"/>
            <a:chExt cx="1931395" cy="5791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F8289EC-53A2-4C3F-9162-34D1D1479F58}"/>
                </a:ext>
              </a:extLst>
            </p:cNvPr>
            <p:cNvSpPr txBox="1"/>
            <p:nvPr/>
          </p:nvSpPr>
          <p:spPr>
            <a:xfrm>
              <a:off x="6478358" y="1672771"/>
              <a:ext cx="192396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altLang="ko-KR" sz="900" dirty="0" smtClean="0">
                  <a:cs typeface="Arial" pitchFamily="34" charset="0"/>
                </a:rPr>
                <a:t>Uopšte nema</a:t>
              </a:r>
              <a:endParaRPr lang="en-US" altLang="ko-KR" sz="9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2B29609-C9A5-4958-9206-52E564B338F4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4881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sr-Latn-RS" altLang="ko-KR" sz="1100" b="1" dirty="0" smtClean="0">
                  <a:cs typeface="Arial" pitchFamily="34" charset="0"/>
                </a:rPr>
                <a:t>31%</a:t>
              </a:r>
              <a:endParaRPr lang="ko-KR" altLang="en-US" sz="1100" b="1" dirty="0"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801E4B4-0BF9-4D65-8A22-B16EA66AECFA}"/>
              </a:ext>
            </a:extLst>
          </p:cNvPr>
          <p:cNvGrpSpPr/>
          <p:nvPr/>
        </p:nvGrpSpPr>
        <p:grpSpPr>
          <a:xfrm>
            <a:off x="3214678" y="2928940"/>
            <a:ext cx="1025716" cy="669822"/>
            <a:chOff x="6485792" y="1401372"/>
            <a:chExt cx="1923961" cy="6011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6D390EA-BE8F-4B02-8A92-5D7C3F48C0AE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900" dirty="0" smtClean="0">
                  <a:cs typeface="Arial" pitchFamily="34" charset="0"/>
                </a:rPr>
                <a:t>Uglavnom ima</a:t>
              </a:r>
              <a:endParaRPr lang="en-US" altLang="ko-KR" sz="900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F34DDB3-F5B9-48E8-9C53-3B747369983C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4881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sr-Latn-RS" altLang="ko-KR" sz="1100" b="1" dirty="0" smtClean="0">
                  <a:cs typeface="Arial" pitchFamily="34" charset="0"/>
                </a:rPr>
                <a:t>27%</a:t>
              </a:r>
              <a:endParaRPr lang="ko-KR" altLang="en-US" sz="1100" b="1" dirty="0"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F97D279-822E-4B07-8E6E-8DACA253419B}"/>
              </a:ext>
            </a:extLst>
          </p:cNvPr>
          <p:cNvGrpSpPr/>
          <p:nvPr/>
        </p:nvGrpSpPr>
        <p:grpSpPr>
          <a:xfrm>
            <a:off x="357158" y="3714758"/>
            <a:ext cx="1301815" cy="668416"/>
            <a:chOff x="6485792" y="1401372"/>
            <a:chExt cx="1923961" cy="601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837E103-4385-4CFD-A812-E31473F23B54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altLang="ko-KR" sz="900" dirty="0" smtClean="0">
                  <a:cs typeface="Arial" pitchFamily="34" charset="0"/>
                </a:rPr>
                <a:t>Veoma ima</a:t>
              </a:r>
              <a:endParaRPr lang="en-US" altLang="ko-KR" sz="900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75100A5-F08E-4532-9152-A6F7B35DDAF0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4881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sr-Latn-RS" altLang="ko-KR" sz="1100" b="1" dirty="0" smtClean="0">
                  <a:cs typeface="Arial" pitchFamily="34" charset="0"/>
                </a:rPr>
                <a:t>7%</a:t>
              </a:r>
              <a:endParaRPr lang="ko-KR" altLang="en-US" sz="1100" b="1" dirty="0">
                <a:cs typeface="Arial" pitchFamily="34" charset="0"/>
              </a:endParaRPr>
            </a:p>
          </p:txBody>
        </p:sp>
      </p:grpSp>
      <p:grpSp>
        <p:nvGrpSpPr>
          <p:cNvPr id="15" name="Group 23">
            <a:extLst>
              <a:ext uri="{FF2B5EF4-FFF2-40B4-BE49-F238E27FC236}">
                <a16:creationId xmlns:a16="http://schemas.microsoft.com/office/drawing/2014/main" xmlns="" id="{839D5A35-78BF-4232-986D-C090EAB57995}"/>
              </a:ext>
            </a:extLst>
          </p:cNvPr>
          <p:cNvGrpSpPr/>
          <p:nvPr/>
        </p:nvGrpSpPr>
        <p:grpSpPr>
          <a:xfrm rot="836653">
            <a:off x="1916408" y="1264826"/>
            <a:ext cx="1381805" cy="3030699"/>
            <a:chOff x="1958009" y="1647453"/>
            <a:chExt cx="1995552" cy="4661970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xmlns="" id="{57E38A12-5E12-4722-964B-D9FA2017807B}"/>
                </a:ext>
              </a:extLst>
            </p:cNvPr>
            <p:cNvSpPr/>
            <p:nvPr/>
          </p:nvSpPr>
          <p:spPr>
            <a:xfrm rot="19800000" flipH="1">
              <a:off x="1958009" y="5170092"/>
              <a:ext cx="1330546" cy="1139331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xmlns="" id="{C0FC6E75-10A6-4229-A35F-91925F17437D}"/>
                </a:ext>
              </a:extLst>
            </p:cNvPr>
            <p:cNvSpPr/>
            <p:nvPr/>
          </p:nvSpPr>
          <p:spPr>
            <a:xfrm rot="19800000" flipH="1">
              <a:off x="2623015" y="1647453"/>
              <a:ext cx="1330546" cy="1139331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xmlns="" id="{878C5C1C-00FF-4CB0-993E-4666ACADAD44}"/>
                </a:ext>
              </a:extLst>
            </p:cNvPr>
            <p:cNvSpPr/>
            <p:nvPr/>
          </p:nvSpPr>
          <p:spPr>
            <a:xfrm rot="19800000" flipH="1">
              <a:off x="1958009" y="2821666"/>
              <a:ext cx="1330546" cy="1139331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xmlns="" id="{D3D09FB6-E52C-4203-8CBF-C98377D595EA}"/>
                </a:ext>
              </a:extLst>
            </p:cNvPr>
            <p:cNvSpPr/>
            <p:nvPr/>
          </p:nvSpPr>
          <p:spPr>
            <a:xfrm rot="19800000" flipH="1">
              <a:off x="2623015" y="3995880"/>
              <a:ext cx="1330546" cy="1139331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5348884-2FE8-4DB8-809B-452A638E397F}"/>
              </a:ext>
            </a:extLst>
          </p:cNvPr>
          <p:cNvSpPr txBox="1"/>
          <p:nvPr/>
        </p:nvSpPr>
        <p:spPr>
          <a:xfrm>
            <a:off x="2857488" y="1428742"/>
            <a:ext cx="495527" cy="577081"/>
          </a:xfrm>
          <a:prstGeom prst="rect">
            <a:avLst/>
          </a:prstGeom>
          <a:noFill/>
          <a:ln w="3175">
            <a:noFill/>
          </a:ln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sz="3300" b="1" dirty="0">
                <a:solidFill>
                  <a:schemeClr val="accent1"/>
                </a:solidFill>
                <a:cs typeface="Arial" pitchFamily="34" charset="0"/>
              </a:rPr>
              <a:t>A</a:t>
            </a:r>
            <a:endParaRPr lang="ko-KR" altLang="en-US" sz="33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F01BC5A-486F-4BEA-9812-0D76890CF164}"/>
              </a:ext>
            </a:extLst>
          </p:cNvPr>
          <p:cNvSpPr txBox="1"/>
          <p:nvPr/>
        </p:nvSpPr>
        <p:spPr>
          <a:xfrm>
            <a:off x="2214546" y="2071684"/>
            <a:ext cx="495527" cy="577081"/>
          </a:xfrm>
          <a:prstGeom prst="rect">
            <a:avLst/>
          </a:prstGeom>
          <a:noFill/>
          <a:ln w="3175">
            <a:noFill/>
          </a:ln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sz="3300" b="1" dirty="0">
                <a:solidFill>
                  <a:schemeClr val="accent1"/>
                </a:solidFill>
                <a:cs typeface="Arial" pitchFamily="34" charset="0"/>
              </a:rPr>
              <a:t>B</a:t>
            </a:r>
            <a:endParaRPr lang="ko-KR" altLang="en-US" sz="33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911D6CE-7668-49BF-BCEB-73C61A75C475}"/>
              </a:ext>
            </a:extLst>
          </p:cNvPr>
          <p:cNvSpPr txBox="1"/>
          <p:nvPr/>
        </p:nvSpPr>
        <p:spPr>
          <a:xfrm>
            <a:off x="2500298" y="2928940"/>
            <a:ext cx="495527" cy="577081"/>
          </a:xfrm>
          <a:prstGeom prst="rect">
            <a:avLst/>
          </a:prstGeom>
          <a:noFill/>
          <a:ln w="3175">
            <a:noFill/>
          </a:ln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sz="3300" b="1" dirty="0">
                <a:solidFill>
                  <a:schemeClr val="accent3"/>
                </a:solidFill>
                <a:cs typeface="Arial" pitchFamily="34" charset="0"/>
              </a:rPr>
              <a:t>C</a:t>
            </a:r>
            <a:endParaRPr lang="ko-KR" altLang="en-US" sz="33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0111AC3-B6A9-4D6F-9911-92D8227A0107}"/>
              </a:ext>
            </a:extLst>
          </p:cNvPr>
          <p:cNvSpPr txBox="1"/>
          <p:nvPr/>
        </p:nvSpPr>
        <p:spPr>
          <a:xfrm>
            <a:off x="1857356" y="3571882"/>
            <a:ext cx="495527" cy="577081"/>
          </a:xfrm>
          <a:prstGeom prst="rect">
            <a:avLst/>
          </a:prstGeom>
          <a:noFill/>
          <a:ln w="3175">
            <a:noFill/>
          </a:ln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sz="3300" b="1" dirty="0">
                <a:solidFill>
                  <a:schemeClr val="accent1"/>
                </a:solidFill>
                <a:cs typeface="Arial" pitchFamily="34" charset="0"/>
              </a:rPr>
              <a:t>D</a:t>
            </a:r>
            <a:endParaRPr lang="ko-KR" altLang="en-US" sz="33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000628" y="1714494"/>
            <a:ext cx="3827164" cy="2602822"/>
            <a:chOff x="1472558" y="998559"/>
            <a:chExt cx="2765965" cy="561169"/>
          </a:xfrm>
        </p:grpSpPr>
        <p:sp>
          <p:nvSpPr>
            <p:cNvPr id="25" name="TextBox 24"/>
            <p:cNvSpPr txBox="1"/>
            <p:nvPr/>
          </p:nvSpPr>
          <p:spPr>
            <a:xfrm>
              <a:off x="1472558" y="1121774"/>
              <a:ext cx="2633110" cy="437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400" dirty="0" smtClean="0"/>
                <a:t>Š</a:t>
              </a:r>
              <a:r>
                <a:rPr lang="en-GB" sz="1400" dirty="0" smtClean="0"/>
                <a:t>to se </a:t>
              </a:r>
              <a:r>
                <a:rPr lang="en-GB" sz="1400" dirty="0" err="1" smtClean="0"/>
                <a:t>ti</a:t>
              </a:r>
              <a:r>
                <a:rPr lang="sr-Latn-RS" sz="1400" dirty="0" smtClean="0"/>
                <a:t>č</a:t>
              </a:r>
              <a:r>
                <a:rPr lang="en-GB" sz="1400" dirty="0" smtClean="0"/>
                <a:t>e mu</a:t>
              </a:r>
              <a:r>
                <a:rPr lang="sr-Latn-RS" sz="1400" dirty="0" smtClean="0"/>
                <a:t>š</a:t>
              </a:r>
              <a:r>
                <a:rPr lang="en-GB" sz="1400" dirty="0" err="1" smtClean="0"/>
                <a:t>ko</a:t>
              </a:r>
              <a:r>
                <a:rPr lang="en-GB" sz="1400" dirty="0" smtClean="0"/>
                <a:t>-</a:t>
              </a:r>
              <a:r>
                <a:rPr lang="sr-Latn-RS" sz="1400" dirty="0" smtClean="0"/>
                <a:t>ž</a:t>
              </a:r>
              <a:r>
                <a:rPr lang="en-GB" sz="1400" dirty="0" err="1" smtClean="0"/>
                <a:t>enskih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uloga</a:t>
              </a:r>
              <a:r>
                <a:rPr lang="en-GB" sz="1400" dirty="0" smtClean="0"/>
                <a:t> u </a:t>
              </a:r>
              <a:r>
                <a:rPr lang="en-GB" sz="1400" dirty="0" err="1" smtClean="0"/>
                <a:t>porodici</a:t>
              </a:r>
              <a:endParaRPr lang="sr-Latn-RS" sz="1400" dirty="0" smtClean="0"/>
            </a:p>
            <a:p>
              <a:r>
                <a:rPr lang="en-GB" sz="1400" dirty="0" smtClean="0"/>
                <a:t>7% </a:t>
              </a:r>
              <a:r>
                <a:rPr lang="en-GB" sz="1400" dirty="0" err="1" smtClean="0"/>
                <a:t>ispitanika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smatra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da</a:t>
              </a:r>
              <a:r>
                <a:rPr lang="en-GB" sz="1400" dirty="0" smtClean="0"/>
                <a:t> je </a:t>
              </a:r>
              <a:r>
                <a:rPr lang="en-GB" sz="1400" dirty="0" err="1" smtClean="0"/>
                <a:t>razlika</a:t>
              </a:r>
              <a:r>
                <a:rPr lang="en-GB" sz="1400" dirty="0" smtClean="0"/>
                <a:t> u </a:t>
              </a:r>
              <a:endParaRPr lang="sr-Latn-RS" sz="1400" dirty="0" smtClean="0"/>
            </a:p>
            <a:p>
              <a:r>
                <a:rPr lang="en-GB" sz="1400" dirty="0" err="1" smtClean="0"/>
                <a:t>ulogama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veoma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bitna</a:t>
              </a:r>
              <a:r>
                <a:rPr lang="en-GB" sz="1400" dirty="0" smtClean="0"/>
                <a:t>, </a:t>
              </a:r>
              <a:r>
                <a:rPr lang="en-GB" sz="1400" dirty="0" err="1" smtClean="0"/>
                <a:t>dok</a:t>
              </a:r>
              <a:r>
                <a:rPr lang="en-GB" sz="1400" dirty="0" smtClean="0"/>
                <a:t> 27% </a:t>
              </a:r>
              <a:r>
                <a:rPr lang="en-GB" sz="1400" dirty="0" err="1" smtClean="0"/>
                <a:t>smatra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da</a:t>
              </a:r>
              <a:r>
                <a:rPr lang="en-GB" sz="1400" dirty="0" smtClean="0"/>
                <a:t> </a:t>
              </a:r>
              <a:endParaRPr lang="sr-Latn-RS" sz="1400" dirty="0" smtClean="0"/>
            </a:p>
            <a:p>
              <a:r>
                <a:rPr lang="en-GB" sz="1400" dirty="0" smtClean="0"/>
                <a:t>ta </a:t>
              </a:r>
              <a:r>
                <a:rPr lang="en-GB" sz="1400" dirty="0" err="1" smtClean="0"/>
                <a:t>razlika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treba</a:t>
              </a:r>
              <a:r>
                <a:rPr lang="en-GB" sz="1400" dirty="0" smtClean="0"/>
                <a:t> da </a:t>
              </a:r>
              <a:r>
                <a:rPr lang="en-GB" sz="1400" dirty="0" err="1" smtClean="0"/>
                <a:t>postoji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i</a:t>
              </a:r>
              <a:r>
                <a:rPr lang="en-GB" sz="1400" dirty="0" smtClean="0"/>
                <a:t> da </a:t>
              </a:r>
              <a:r>
                <a:rPr lang="en-GB" sz="1400" dirty="0" err="1" smtClean="0"/>
                <a:t>su</a:t>
              </a:r>
              <a:r>
                <a:rPr lang="en-GB" sz="1400" dirty="0" smtClean="0"/>
                <a:t> </a:t>
              </a:r>
              <a:r>
                <a:rPr lang="sr-Latn-RS" sz="1400" dirty="0" err="1"/>
                <a:t>ž</a:t>
              </a:r>
              <a:r>
                <a:rPr lang="en-GB" sz="1400" dirty="0" err="1" smtClean="0"/>
                <a:t>ene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te</a:t>
              </a:r>
              <a:endParaRPr lang="sr-Latn-RS" sz="1400" dirty="0" smtClean="0"/>
            </a:p>
            <a:p>
              <a:r>
                <a:rPr lang="en-GB" sz="1400" dirty="0" smtClean="0"/>
                <a:t> </a:t>
              </a:r>
              <a:r>
                <a:rPr lang="en-GB" sz="1400" dirty="0" err="1" smtClean="0"/>
                <a:t>koje</a:t>
              </a:r>
              <a:r>
                <a:rPr lang="en-GB" sz="1400" dirty="0" smtClean="0"/>
                <a:t> bi </a:t>
              </a:r>
              <a:r>
                <a:rPr lang="en-GB" sz="1400" dirty="0" err="1" smtClean="0"/>
                <a:t>trebalo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da</a:t>
              </a:r>
              <a:r>
                <a:rPr lang="en-GB" sz="1400" dirty="0" smtClean="0"/>
                <a:t> se </a:t>
              </a:r>
              <a:r>
                <a:rPr lang="en-GB" sz="1400" dirty="0" err="1" smtClean="0"/>
                <a:t>primarno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posvete</a:t>
              </a:r>
              <a:r>
                <a:rPr lang="en-GB" sz="1400" dirty="0" smtClean="0"/>
                <a:t> </a:t>
              </a:r>
              <a:endParaRPr lang="sr-Latn-RS" sz="1400" dirty="0" smtClean="0"/>
            </a:p>
            <a:p>
              <a:r>
                <a:rPr lang="en-GB" sz="1400" dirty="0" err="1" smtClean="0"/>
                <a:t>doma</a:t>
              </a:r>
              <a:r>
                <a:rPr lang="sr-Latn-RS" sz="1400" dirty="0" smtClean="0"/>
                <a:t>ć</a:t>
              </a:r>
              <a:r>
                <a:rPr lang="en-GB" sz="1400" dirty="0" err="1" smtClean="0"/>
                <a:t>instvu</a:t>
              </a:r>
              <a:r>
                <a:rPr lang="en-GB" sz="1400" dirty="0" smtClean="0"/>
                <a:t>. </a:t>
              </a:r>
              <a:r>
                <a:rPr lang="en-GB" sz="1400" dirty="0" err="1" smtClean="0"/>
                <a:t>Tako</a:t>
              </a:r>
              <a:r>
                <a:rPr lang="sr-Latn-RS" sz="1400" dirty="0" smtClean="0"/>
                <a:t>đ</a:t>
              </a:r>
              <a:r>
                <a:rPr lang="en-GB" sz="1400" dirty="0" smtClean="0"/>
                <a:t>e, vi</a:t>
              </a:r>
              <a:r>
                <a:rPr lang="sr-Latn-RS" sz="1400" dirty="0"/>
                <a:t>š</a:t>
              </a:r>
              <a:r>
                <a:rPr lang="en-GB" sz="1400" dirty="0" smtClean="0"/>
                <a:t>e od 30% </a:t>
              </a:r>
              <a:r>
                <a:rPr lang="en-GB" sz="1400" dirty="0" err="1" smtClean="0"/>
                <a:t>smatra</a:t>
              </a:r>
              <a:r>
                <a:rPr lang="en-GB" sz="1400" dirty="0" smtClean="0"/>
                <a:t> da </a:t>
              </a:r>
              <a:r>
                <a:rPr lang="en-GB" sz="1400" dirty="0" err="1" smtClean="0"/>
                <a:t>nema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razlike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i</a:t>
              </a:r>
              <a:r>
                <a:rPr lang="en-GB" sz="1400" dirty="0" smtClean="0"/>
                <a:t> da </a:t>
              </a:r>
              <a:r>
                <a:rPr lang="en-GB" sz="1400" dirty="0" err="1" smtClean="0"/>
                <a:t>uop</a:t>
              </a:r>
              <a:r>
                <a:rPr lang="sr-Latn-RS" sz="1400" dirty="0" smtClean="0"/>
                <a:t>š</a:t>
              </a:r>
              <a:r>
                <a:rPr lang="en-GB" sz="1400" dirty="0" err="1" smtClean="0"/>
                <a:t>te</a:t>
              </a:r>
              <a:r>
                <a:rPr lang="en-GB" sz="1400" dirty="0" smtClean="0"/>
                <a:t> ne bi </a:t>
              </a:r>
              <a:r>
                <a:rPr lang="en-GB" sz="1400" dirty="0" err="1" smtClean="0"/>
                <a:t>trebalo</a:t>
              </a:r>
              <a:r>
                <a:rPr lang="en-GB" sz="1400" dirty="0" smtClean="0"/>
                <a:t> da </a:t>
              </a:r>
              <a:r>
                <a:rPr lang="en-GB" sz="1400" dirty="0" err="1" smtClean="0"/>
                <a:t>bude</a:t>
              </a:r>
              <a:r>
                <a:rPr lang="en-GB" sz="1400" dirty="0" smtClean="0"/>
                <a:t>.</a:t>
              </a:r>
              <a:endParaRPr lang="en-US" sz="1400" dirty="0" smtClean="0"/>
            </a:p>
            <a:p>
              <a:pPr lvl="0"/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2558" y="998559"/>
              <a:ext cx="2765965" cy="126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Uloge muškarca i žena se ne moraju razlikovati?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pic>
        <p:nvPicPr>
          <p:cNvPr id="27" name="Picture 26" descr="pngflow.c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8281" y="4643452"/>
            <a:ext cx="285719" cy="40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9"/>
          <p:cNvSpPr/>
          <p:nvPr/>
        </p:nvSpPr>
        <p:spPr>
          <a:xfrm>
            <a:off x="5140178" y="1517667"/>
            <a:ext cx="932020" cy="48258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Latn-RS" altLang="ko-KR" sz="1500" b="1" dirty="0" smtClean="0">
                <a:latin typeface="Arial" pitchFamily="34" charset="0"/>
                <a:cs typeface="Arial" pitchFamily="34" charset="0"/>
              </a:rPr>
              <a:t>0,6%</a:t>
            </a:r>
            <a:endParaRPr lang="ko-KR" alt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직사각형 15"/>
          <p:cNvSpPr/>
          <p:nvPr/>
        </p:nvSpPr>
        <p:spPr>
          <a:xfrm>
            <a:off x="5140178" y="2080531"/>
            <a:ext cx="932020" cy="491219"/>
          </a:xfrm>
          <a:prstGeom prst="ellipse">
            <a:avLst/>
          </a:prstGeom>
          <a:solidFill>
            <a:schemeClr val="accent2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Latn-RS" altLang="ko-KR" sz="1500" b="1" dirty="0" smtClean="0">
                <a:latin typeface="Arial" pitchFamily="34" charset="0"/>
                <a:cs typeface="Arial" pitchFamily="34" charset="0"/>
              </a:rPr>
              <a:t>1,6%</a:t>
            </a:r>
            <a:endParaRPr lang="ko-KR" alt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직사각형 17"/>
          <p:cNvSpPr/>
          <p:nvPr/>
        </p:nvSpPr>
        <p:spPr>
          <a:xfrm>
            <a:off x="5140178" y="2714626"/>
            <a:ext cx="1003458" cy="581892"/>
          </a:xfrm>
          <a:prstGeom prst="ellipse">
            <a:avLst/>
          </a:prstGeom>
          <a:solidFill>
            <a:schemeClr val="accent3"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Latn-RS" altLang="ko-KR" sz="1400" b="1" dirty="0" smtClean="0">
                <a:latin typeface="Arial" pitchFamily="34" charset="0"/>
                <a:cs typeface="Arial" pitchFamily="34" charset="0"/>
              </a:rPr>
              <a:t>20,8%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직사각형 19"/>
          <p:cNvSpPr/>
          <p:nvPr/>
        </p:nvSpPr>
        <p:spPr>
          <a:xfrm>
            <a:off x="5143504" y="3357568"/>
            <a:ext cx="1071570" cy="601125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Latn-RS" altLang="ko-KR" sz="1500" b="1" dirty="0" smtClean="0">
                <a:latin typeface="Arial" pitchFamily="34" charset="0"/>
                <a:cs typeface="Arial" pitchFamily="34" charset="0"/>
              </a:rPr>
              <a:t>29,2%</a:t>
            </a:r>
            <a:endParaRPr lang="ko-KR" alt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직사각형 21"/>
          <p:cNvSpPr/>
          <p:nvPr/>
        </p:nvSpPr>
        <p:spPr>
          <a:xfrm>
            <a:off x="5140178" y="4023092"/>
            <a:ext cx="1074896" cy="620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Latn-RS" altLang="ko-KR" sz="1600" b="1" dirty="0" smtClean="0">
                <a:latin typeface="Arial" pitchFamily="34" charset="0"/>
                <a:cs typeface="Arial" pitchFamily="34" charset="0"/>
              </a:rPr>
              <a:t>47,8%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직선 연결선 2"/>
          <p:cNvCxnSpPr/>
          <p:nvPr/>
        </p:nvCxnSpPr>
        <p:spPr>
          <a:xfrm>
            <a:off x="3015942" y="1769667"/>
            <a:ext cx="201622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24"/>
          <p:cNvCxnSpPr/>
          <p:nvPr/>
        </p:nvCxnSpPr>
        <p:spPr>
          <a:xfrm>
            <a:off x="3375982" y="2403969"/>
            <a:ext cx="165618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25"/>
          <p:cNvCxnSpPr/>
          <p:nvPr/>
        </p:nvCxnSpPr>
        <p:spPr>
          <a:xfrm>
            <a:off x="3736022" y="3027677"/>
            <a:ext cx="129614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6"/>
          <p:cNvCxnSpPr/>
          <p:nvPr/>
        </p:nvCxnSpPr>
        <p:spPr>
          <a:xfrm>
            <a:off x="4132166" y="3651385"/>
            <a:ext cx="900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7"/>
          <p:cNvCxnSpPr/>
          <p:nvPr/>
        </p:nvCxnSpPr>
        <p:spPr>
          <a:xfrm>
            <a:off x="4528110" y="4275093"/>
            <a:ext cx="50405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9461" y="1571618"/>
            <a:ext cx="283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Samo otac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9461" y="2151875"/>
            <a:ext cx="283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Pretežno otac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36" y="2857502"/>
            <a:ext cx="283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Samo majka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70899" y="3500444"/>
            <a:ext cx="283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Podjednako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xfrm>
            <a:off x="0" y="71420"/>
            <a:ext cx="9144000" cy="776530"/>
          </a:xfrm>
        </p:spPr>
        <p:txBody>
          <a:bodyPr/>
          <a:lstStyle/>
          <a:p>
            <a:r>
              <a:rPr lang="sr-Latn-RS" altLang="ko-KR" sz="2100" dirty="0" smtClean="0">
                <a:solidFill>
                  <a:schemeClr val="accent1"/>
                </a:solidFill>
              </a:rPr>
              <a:t>U vašem domaćinstvu kućne poslove obavlja najčešće</a:t>
            </a:r>
            <a:r>
              <a:rPr lang="en-US" altLang="ko-KR" sz="2100" dirty="0" smtClean="0">
                <a:solidFill>
                  <a:schemeClr val="accent1"/>
                </a:solidFill>
              </a:rPr>
              <a:t>?</a:t>
            </a:r>
            <a:endParaRPr lang="ko-KR" altLang="en-US" sz="2100" dirty="0"/>
          </a:p>
        </p:txBody>
      </p:sp>
      <p:graphicFrame>
        <p:nvGraphicFramePr>
          <p:cNvPr id="29" name="SmartArt Placeholder 13">
            <a:extLst>
              <a:ext uri="{FF2B5EF4-FFF2-40B4-BE49-F238E27FC236}">
                <a16:creationId xmlns:a16="http://schemas.microsoft.com/office/drawing/2014/main" xmlns="" id="{3EBE4ED4-C58E-4D4D-AB93-644278D344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181967"/>
              </p:ext>
            </p:extLst>
          </p:nvPr>
        </p:nvGraphicFramePr>
        <p:xfrm>
          <a:off x="612169" y="1149092"/>
          <a:ext cx="3807929" cy="3566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직사각형 9">
            <a:extLst>
              <a:ext uri="{FF2B5EF4-FFF2-40B4-BE49-F238E27FC236}">
                <a16:creationId xmlns:a16="http://schemas.microsoft.com/office/drawing/2014/main" xmlns="" id="{E156B583-BB30-496B-A91A-4E537D30184C}"/>
              </a:ext>
            </a:extLst>
          </p:cNvPr>
          <p:cNvSpPr/>
          <p:nvPr/>
        </p:nvSpPr>
        <p:spPr>
          <a:xfrm>
            <a:off x="2341932" y="1637759"/>
            <a:ext cx="351655" cy="3223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A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직사각형 15">
            <a:extLst>
              <a:ext uri="{FF2B5EF4-FFF2-40B4-BE49-F238E27FC236}">
                <a16:creationId xmlns:a16="http://schemas.microsoft.com/office/drawing/2014/main" xmlns="" id="{F52629E1-39A1-445E-9359-6A1F4D350669}"/>
              </a:ext>
            </a:extLst>
          </p:cNvPr>
          <p:cNvSpPr/>
          <p:nvPr/>
        </p:nvSpPr>
        <p:spPr>
          <a:xfrm>
            <a:off x="2341932" y="2280448"/>
            <a:ext cx="351655" cy="3223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B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직사각형 17">
            <a:extLst>
              <a:ext uri="{FF2B5EF4-FFF2-40B4-BE49-F238E27FC236}">
                <a16:creationId xmlns:a16="http://schemas.microsoft.com/office/drawing/2014/main" xmlns="" id="{DBED8BAC-7703-490A-97DA-E0AE242DDB00}"/>
              </a:ext>
            </a:extLst>
          </p:cNvPr>
          <p:cNvSpPr/>
          <p:nvPr/>
        </p:nvSpPr>
        <p:spPr>
          <a:xfrm>
            <a:off x="2341932" y="2923137"/>
            <a:ext cx="351655" cy="3223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C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직사각형 19">
            <a:extLst>
              <a:ext uri="{FF2B5EF4-FFF2-40B4-BE49-F238E27FC236}">
                <a16:creationId xmlns:a16="http://schemas.microsoft.com/office/drawing/2014/main" xmlns="" id="{9E97F621-4F8D-4511-A512-FF657F799481}"/>
              </a:ext>
            </a:extLst>
          </p:cNvPr>
          <p:cNvSpPr/>
          <p:nvPr/>
        </p:nvSpPr>
        <p:spPr>
          <a:xfrm>
            <a:off x="2341932" y="3565826"/>
            <a:ext cx="351655" cy="3223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D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직사각형 21">
            <a:extLst>
              <a:ext uri="{FF2B5EF4-FFF2-40B4-BE49-F238E27FC236}">
                <a16:creationId xmlns:a16="http://schemas.microsoft.com/office/drawing/2014/main" xmlns="" id="{295654F3-2D5B-43B4-B031-8E01D19B16D5}"/>
              </a:ext>
            </a:extLst>
          </p:cNvPr>
          <p:cNvSpPr/>
          <p:nvPr/>
        </p:nvSpPr>
        <p:spPr>
          <a:xfrm>
            <a:off x="2341932" y="4208516"/>
            <a:ext cx="351655" cy="3223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E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15074" y="4152139"/>
            <a:ext cx="283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PRETEŽNO MAJKA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4" name="Picture 23" descr="pngflow.c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58281" y="4739389"/>
            <a:ext cx="285719" cy="40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7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D2D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D2D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1609</Words>
  <Application>Microsoft Office PowerPoint</Application>
  <PresentationFormat>On-screen Show (16:9)</PresentationFormat>
  <Paragraphs>283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 Unicode MS</vt:lpstr>
      <vt:lpstr>맑은 고딕</vt:lpstr>
      <vt:lpstr>Arial</vt:lpstr>
      <vt:lpstr>Cover and End Slide Master</vt:lpstr>
      <vt:lpstr>Contents Slide Master</vt:lpstr>
      <vt:lpstr>Section Break Slide Master</vt:lpstr>
      <vt:lpstr>Zastupljenost žena na značajnim društvenim položajima u Srbiji  Metodologija politikoloških istraživanja sa statistikom</vt:lpstr>
      <vt:lpstr>PowerPoint Presentation</vt:lpstr>
      <vt:lpstr>PowerPoint Presentation</vt:lpstr>
      <vt:lpstr>PowerPoint Presentation</vt:lpstr>
      <vt:lpstr>PowerPoint Presentation</vt:lpstr>
      <vt:lpstr>Šta mislite, ko na poslovima u Srbiji češće doživljava mobing?</vt:lpstr>
      <vt:lpstr>U celini, muškarci su bolji političari od žena?</vt:lpstr>
      <vt:lpstr>PowerPoint Presentation</vt:lpstr>
      <vt:lpstr>U vašem domaćinstvu kućne poslove obavlja najčešće?</vt:lpstr>
      <vt:lpstr>PowerPoint Presentation</vt:lpstr>
      <vt:lpstr>Da li biste glasali za ženu na izborima za predsednika?</vt:lpstr>
      <vt:lpstr>Na vodećim pozicijama potrebno nam je više?</vt:lpstr>
      <vt:lpstr>Ženama nije pruženo dovoljno prilika kako bi dokazale da su sposobne za rad na izvršnim pozicijama</vt:lpstr>
      <vt:lpstr>PowerPoint Presentation</vt:lpstr>
      <vt:lpstr>PowerPoint Presentation</vt:lpstr>
      <vt:lpstr>Ma koliko lično verovao/la u jednakost polova, iskreno bih pre zaposlio/la muškarca u svojoj firmi</vt:lpstr>
      <vt:lpstr> Ne verujem ženama policajcima, muškarci su mnogo snažniji i bolji policajci</vt:lpstr>
      <vt:lpstr>PowerPoint Presentation</vt:lpstr>
      <vt:lpstr>U vreme nestašice posla, muškarci trebaju da imaju prednost pri zapošljavanju u odnosu na žene. Stavovi ženskih ispitanika su:</vt:lpstr>
      <vt:lpstr>PowerPoint Presentation</vt:lpstr>
      <vt:lpstr>PowerPoint Presentation</vt:lpstr>
      <vt:lpstr>PowerPoint Presentation</vt:lpstr>
      <vt:lpstr>Nije dobro kada se u porodici promene uloge pa žena počne da zarađuje više od muškarca. Stavovi žena su:</vt:lpstr>
      <vt:lpstr>PowerPoint Presentation</vt:lpstr>
      <vt:lpstr>Za kraj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Nenad Spasojevic</cp:lastModifiedBy>
  <cp:revision>187</cp:revision>
  <dcterms:created xsi:type="dcterms:W3CDTF">2016-11-07T07:00:36Z</dcterms:created>
  <dcterms:modified xsi:type="dcterms:W3CDTF">2020-05-21T11:25:53Z</dcterms:modified>
</cp:coreProperties>
</file>