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18" r:id="rId5"/>
    <p:sldId id="257" r:id="rId6"/>
    <p:sldId id="271" r:id="rId7"/>
    <p:sldId id="272" r:id="rId8"/>
    <p:sldId id="260" r:id="rId9"/>
    <p:sldId id="309" r:id="rId10"/>
    <p:sldId id="306" r:id="rId11"/>
    <p:sldId id="280" r:id="rId12"/>
    <p:sldId id="279" r:id="rId13"/>
    <p:sldId id="293" r:id="rId14"/>
    <p:sldId id="297" r:id="rId15"/>
    <p:sldId id="285" r:id="rId16"/>
    <p:sldId id="308" r:id="rId17"/>
    <p:sldId id="307" r:id="rId18"/>
    <p:sldId id="302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261" r:id="rId28"/>
    <p:sldId id="262" r:id="rId29"/>
    <p:sldId id="274" r:id="rId30"/>
    <p:sldId id="275" r:id="rId31"/>
    <p:sldId id="276" r:id="rId32"/>
    <p:sldId id="319" r:id="rId33"/>
    <p:sldId id="320" r:id="rId34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FF9933"/>
    <a:srgbClr val="33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9" autoAdjust="0"/>
    <p:restoredTop sz="94671" autoAdjust="0"/>
  </p:normalViewPr>
  <p:slideViewPr>
    <p:cSldViewPr snapToGrid="0" showGuides="1">
      <p:cViewPr>
        <p:scale>
          <a:sx n="66" d="100"/>
          <a:sy n="66" d="100"/>
        </p:scale>
        <p:origin x="-84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8"/>
    </p:cViewPr>
  </p:sorterViewPr>
  <p:notesViewPr>
    <p:cSldViewPr snapToGrid="0" showGuides="1">
      <p:cViewPr varScale="1">
        <p:scale>
          <a:sx n="56" d="100"/>
          <a:sy n="56" d="100"/>
        </p:scale>
        <p:origin x="-2874" y="-84"/>
      </p:cViewPr>
      <p:guideLst>
        <p:guide orient="horz" pos="290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Latn-RS" dirty="0" smtClean="0">
              <a:latin typeface="Cambria" pitchFamily="18" charset="0"/>
              <a:ea typeface="Cambria" pitchFamily="18" charset="0"/>
            </a:rPr>
            <a:t>1. korak</a:t>
          </a:r>
          <a:endParaRPr lang="en-US" dirty="0">
            <a:latin typeface="Cambria" pitchFamily="18" charset="0"/>
            <a:ea typeface="Cambria" pitchFamily="18" charset="0"/>
          </a:endParaRPr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r>
            <a:rPr lang="sr-Latn-RS" dirty="0" smtClean="0">
              <a:latin typeface="Cambria" pitchFamily="18" charset="0"/>
              <a:ea typeface="Cambria" pitchFamily="18" charset="0"/>
            </a:rPr>
            <a:t>Vaša motivacija</a:t>
          </a:r>
          <a:endParaRPr lang="en-US" dirty="0">
            <a:latin typeface="Cambria" pitchFamily="18" charset="0"/>
            <a:ea typeface="Cambria" pitchFamily="18" charset="0"/>
          </a:endParaRP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9D46839-CD06-4669-AAE4-4D1E9AFEDA78}">
      <dgm:prSet phldrT="[Text]" custT="1"/>
      <dgm:spPr/>
      <dgm:t>
        <a:bodyPr/>
        <a:lstStyle/>
        <a:p>
          <a:r>
            <a:rPr lang="sr-Latn-RS" sz="1800" dirty="0" smtClean="0">
              <a:latin typeface="Cambria" pitchFamily="18" charset="0"/>
              <a:ea typeface="Cambria" pitchFamily="18" charset="0"/>
            </a:rPr>
            <a:t>Vaši resursi </a:t>
          </a:r>
          <a:r>
            <a:rPr lang="sr-Latn-RS" sz="1600" dirty="0" smtClean="0">
              <a:latin typeface="Cambria" pitchFamily="18" charset="0"/>
              <a:ea typeface="Cambria" pitchFamily="18" charset="0"/>
            </a:rPr>
            <a:t>(znanje, veštine...)</a:t>
          </a:r>
          <a:endParaRPr lang="en-US" sz="1600" dirty="0">
            <a:latin typeface="Cambria" pitchFamily="18" charset="0"/>
            <a:ea typeface="Cambria" pitchFamily="18" charset="0"/>
          </a:endParaRPr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/>
        </a:p>
      </dgm:t>
    </dgm:pt>
    <dgm:pt modelId="{7CB6360B-4022-4E96-922B-A12DE0E2A39F}">
      <dgm:prSet phldrT="[Text]"/>
      <dgm:spPr/>
      <dgm:t>
        <a:bodyPr/>
        <a:lstStyle/>
        <a:p>
          <a:r>
            <a:rPr lang="sr-Latn-RS" dirty="0" smtClean="0">
              <a:latin typeface="Cambria" pitchFamily="18" charset="0"/>
              <a:ea typeface="Cambria" pitchFamily="18" charset="0"/>
            </a:rPr>
            <a:t>Mogućnosti (obaveze, vreme...)</a:t>
          </a:r>
          <a:endParaRPr lang="en-US" dirty="0">
            <a:latin typeface="Cambria" pitchFamily="18" charset="0"/>
            <a:ea typeface="Cambria" pitchFamily="18" charset="0"/>
          </a:endParaRPr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/>
        </a:p>
      </dgm:t>
    </dgm:pt>
    <dgm:pt modelId="{70879558-61CA-4CCD-B2D6-5349B01EF337}">
      <dgm:prSet phldrT="[Text]"/>
      <dgm:spPr/>
      <dgm:t>
        <a:bodyPr/>
        <a:lstStyle/>
        <a:p>
          <a:r>
            <a:rPr lang="sr-Latn-RS" dirty="0" smtClean="0">
              <a:latin typeface="Cambria" pitchFamily="18" charset="0"/>
              <a:ea typeface="Cambria" pitchFamily="18" charset="0"/>
            </a:rPr>
            <a:t>Posebni uslovi (npr. mesto)</a:t>
          </a:r>
          <a:endParaRPr lang="en-US" dirty="0">
            <a:latin typeface="Cambria" pitchFamily="18" charset="0"/>
            <a:ea typeface="Cambria" pitchFamily="18" charset="0"/>
          </a:endParaRPr>
        </a:p>
      </dgm:t>
    </dgm:pt>
    <dgm:pt modelId="{95F5E6EE-4E8D-49F8-8C9E-8BBFD01B6A0E}" type="parTrans" cxnId="{8FAB4659-6291-457D-941A-93BCD304031A}">
      <dgm:prSet/>
      <dgm:spPr/>
      <dgm:t>
        <a:bodyPr/>
        <a:lstStyle/>
        <a:p>
          <a:endParaRPr lang="en-US"/>
        </a:p>
      </dgm:t>
    </dgm:pt>
    <dgm:pt modelId="{053E317B-DD3F-4AFF-90D1-A55D37D325DC}" type="sibTrans" cxnId="{8FAB4659-6291-457D-941A-93BCD304031A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sr-Latn-RS" dirty="0" smtClean="0">
              <a:latin typeface="Cambria" pitchFamily="18" charset="0"/>
              <a:ea typeface="Cambria" pitchFamily="18" charset="0"/>
            </a:rPr>
            <a:t>2. korak</a:t>
          </a:r>
          <a:endParaRPr lang="en-US" dirty="0">
            <a:latin typeface="Cambria" pitchFamily="18" charset="0"/>
            <a:ea typeface="Cambria" pitchFamily="18" charset="0"/>
          </a:endParaRPr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sr-Latn-RS" dirty="0" smtClean="0">
              <a:latin typeface="Cambria" pitchFamily="18" charset="0"/>
              <a:ea typeface="Cambria" pitchFamily="18" charset="0"/>
            </a:rPr>
            <a:t>Pokretanje volonterskog servisa</a:t>
          </a:r>
          <a:endParaRPr lang="en-US" dirty="0">
            <a:latin typeface="Cambria" pitchFamily="18" charset="0"/>
            <a:ea typeface="Cambria" pitchFamily="18" charset="0"/>
          </a:endParaRP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 custT="1"/>
      <dgm:spPr/>
      <dgm:t>
        <a:bodyPr/>
        <a:lstStyle/>
        <a:p>
          <a:r>
            <a:rPr lang="sr-Latn-RS" sz="1600" dirty="0" smtClean="0">
              <a:latin typeface="Cambria" pitchFamily="18" charset="0"/>
              <a:ea typeface="Cambria" pitchFamily="18" charset="0"/>
            </a:rPr>
            <a:t>Mapiranje potreba</a:t>
          </a:r>
          <a:endParaRPr lang="en-US" sz="1600" dirty="0">
            <a:latin typeface="Cambria" pitchFamily="18" charset="0"/>
            <a:ea typeface="Cambria" pitchFamily="18" charset="0"/>
          </a:endParaRPr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 custT="1"/>
      <dgm:spPr/>
      <dgm:t>
        <a:bodyPr/>
        <a:lstStyle/>
        <a:p>
          <a:r>
            <a:rPr lang="sr-Latn-RS" sz="1800" dirty="0" smtClean="0">
              <a:latin typeface="Cambria" pitchFamily="18" charset="0"/>
              <a:ea typeface="Cambria" pitchFamily="18" charset="0"/>
            </a:rPr>
            <a:t>Zajednički plan aktivnosti</a:t>
          </a:r>
          <a:endParaRPr lang="en-US" sz="1800" dirty="0">
            <a:latin typeface="Cambria" pitchFamily="18" charset="0"/>
            <a:ea typeface="Cambria" pitchFamily="18" charset="0"/>
          </a:endParaRPr>
        </a:p>
      </dgm: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Cambria" pitchFamily="18" charset="0"/>
              <a:ea typeface="Cambria" pitchFamily="18" charset="0"/>
            </a:rPr>
            <a:t>3</a:t>
          </a:r>
          <a:r>
            <a:rPr lang="sr-Latn-RS" dirty="0" smtClean="0">
              <a:latin typeface="Cambria" pitchFamily="18" charset="0"/>
              <a:ea typeface="Cambria" pitchFamily="18" charset="0"/>
            </a:rPr>
            <a:t>. korak</a:t>
          </a:r>
          <a:endParaRPr lang="en-US" dirty="0">
            <a:latin typeface="Cambria" pitchFamily="18" charset="0"/>
            <a:ea typeface="Cambria" pitchFamily="18" charset="0"/>
          </a:endParaRPr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 custT="1"/>
      <dgm:spPr/>
      <dgm:t>
        <a:bodyPr/>
        <a:lstStyle/>
        <a:p>
          <a:r>
            <a:rPr lang="sr-Latn-RS" sz="1800" dirty="0" smtClean="0">
              <a:latin typeface="Cambria" pitchFamily="18" charset="0"/>
              <a:ea typeface="Cambria" pitchFamily="18" charset="0"/>
            </a:rPr>
            <a:t>Obuke</a:t>
          </a:r>
          <a:endParaRPr lang="en-US" sz="1800" dirty="0">
            <a:latin typeface="Cambria" pitchFamily="18" charset="0"/>
            <a:ea typeface="Cambria" pitchFamily="18" charset="0"/>
          </a:endParaRP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/>
      <dgm:spPr/>
      <dgm:t>
        <a:bodyPr/>
        <a:lstStyle/>
        <a:p>
          <a:r>
            <a:rPr lang="sr-Latn-RS" dirty="0" smtClean="0">
              <a:latin typeface="Cambria" pitchFamily="18" charset="0"/>
              <a:ea typeface="Cambria" pitchFamily="18" charset="0"/>
            </a:rPr>
            <a:t>Praćenje situacije i usklađivanje aktivnosti</a:t>
          </a:r>
        </a:p>
        <a:p>
          <a:endParaRPr lang="en-US" dirty="0">
            <a:latin typeface="Cambria" pitchFamily="18" charset="0"/>
            <a:ea typeface="Cambria" pitchFamily="18" charset="0"/>
          </a:endParaRPr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r>
            <a:rPr lang="en-US" dirty="0" smtClean="0">
              <a:latin typeface="Cambria" pitchFamily="18" charset="0"/>
              <a:ea typeface="Cambria" pitchFamily="18" charset="0"/>
            </a:rPr>
            <a:t>4</a:t>
          </a:r>
          <a:r>
            <a:rPr lang="sr-Latn-RS" dirty="0" smtClean="0">
              <a:latin typeface="Cambria" pitchFamily="18" charset="0"/>
              <a:ea typeface="Cambria" pitchFamily="18" charset="0"/>
            </a:rPr>
            <a:t>. korak</a:t>
          </a:r>
          <a:endParaRPr lang="en-US" dirty="0">
            <a:latin typeface="Cambria" pitchFamily="18" charset="0"/>
            <a:ea typeface="Cambria" pitchFamily="18" charset="0"/>
          </a:endParaRPr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sr-Latn-RS" dirty="0" smtClean="0">
              <a:latin typeface="Cambria" pitchFamily="18" charset="0"/>
              <a:ea typeface="Cambria" pitchFamily="18" charset="0"/>
            </a:rPr>
            <a:t>Volonterski rad (iz stana i na terenu</a:t>
          </a:r>
          <a:endParaRPr lang="en-US" dirty="0">
            <a:latin typeface="Cambria" pitchFamily="18" charset="0"/>
            <a:ea typeface="Cambria" pitchFamily="18" charset="0"/>
          </a:endParaRPr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50451020-5E1A-4778-9E8D-169182A36191}">
      <dgm:prSet phldrT="[Text]"/>
      <dgm:spPr/>
      <dgm:t>
        <a:bodyPr/>
        <a:lstStyle/>
        <a:p>
          <a:r>
            <a:rPr lang="sr-Latn-RS" dirty="0" smtClean="0">
              <a:latin typeface="Cambria" pitchFamily="18" charset="0"/>
              <a:ea typeface="Cambria" pitchFamily="18" charset="0"/>
            </a:rPr>
            <a:t>Stručna i supervizijska podrška</a:t>
          </a:r>
          <a:endParaRPr lang="en-US" dirty="0"/>
        </a:p>
      </dgm:t>
    </dgm:pt>
    <dgm:pt modelId="{7DFC3849-4A12-49FB-B614-8AFD597CCB9E}" type="parTrans" cxnId="{0F86DBDB-3C4F-4C84-981B-7F4CA2A8EAF3}">
      <dgm:prSet/>
      <dgm:spPr/>
      <dgm:t>
        <a:bodyPr/>
        <a:lstStyle/>
        <a:p>
          <a:endParaRPr lang="en-US"/>
        </a:p>
      </dgm:t>
    </dgm:pt>
    <dgm:pt modelId="{EEDE2474-4F18-4F59-8E58-6382D253E514}" type="sibTrans" cxnId="{0F86DBDB-3C4F-4C84-981B-7F4CA2A8EAF3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1" custLinFactNeighborX="-631" custLinFactNeighborY="-10400"/>
      <dgm:spPr/>
      <dgm:t>
        <a:bodyPr/>
        <a:lstStyle/>
        <a:p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1" custLinFactNeighborX="631" custLinFactNeighborY="-946"/>
      <dgm:spPr/>
      <dgm:t>
        <a:bodyPr/>
        <a:lstStyle/>
        <a:p>
          <a:endParaRPr lang="en-US"/>
        </a:p>
      </dgm:t>
    </dgm:pt>
    <dgm:pt modelId="{4AE7D907-B6F4-4647-AB3F-ABE94C438AE8}" type="pres">
      <dgm:prSet presAssocID="{F9D46839-CD06-4669-AAE4-4D1E9AFEDA78}" presName="childTx" presStyleLbl="bgAccFollow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1" custLinFactNeighborX="-631" custLinFactNeighborY="6619"/>
      <dgm:spPr/>
      <dgm:t>
        <a:bodyPr/>
        <a:lstStyle/>
        <a:p>
          <a:endParaRPr lang="en-US"/>
        </a:p>
      </dgm:t>
    </dgm:pt>
    <dgm:pt modelId="{D685DD23-B321-4B5E-842F-394CB33239FA}" type="pres">
      <dgm:prSet presAssocID="{7CB6360B-4022-4E96-922B-A12DE0E2A39F}" presName="childTx" presStyleLbl="bgAccFollow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1" custLinFactNeighborY="15128"/>
      <dgm:spPr/>
      <dgm:t>
        <a:bodyPr/>
        <a:lstStyle/>
        <a:p>
          <a:endParaRPr lang="en-US"/>
        </a:p>
      </dgm:t>
    </dgm:pt>
    <dgm:pt modelId="{3EBE42F0-6491-49CC-95DC-985BA00CD458}" type="pres">
      <dgm:prSet presAssocID="{70879558-61CA-4CCD-B2D6-5349B01EF337}" presName="childTx" presStyleLbl="bgAccFollow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 custLinFactNeighborX="902" custLinFactNeighborY="-10406"/>
      <dgm:spPr/>
      <dgm:t>
        <a:bodyPr/>
        <a:lstStyle/>
        <a:p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1" custLinFactNeighborX="-2523" custLinFactNeighborY="946"/>
      <dgm:spPr/>
      <dgm:t>
        <a:bodyPr/>
        <a:lstStyle/>
        <a:p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1" custLinFactNeighborX="-3153" custLinFactNeighborY="17019"/>
      <dgm:spPr/>
      <dgm:t>
        <a:bodyPr/>
        <a:lstStyle/>
        <a:p>
          <a:endParaRPr lang="en-US"/>
        </a:p>
      </dgm:t>
    </dgm:pt>
    <dgm:pt modelId="{B12AEB83-0A64-4B36-BF01-B2F834861BAA}" type="pres">
      <dgm:prSet presAssocID="{29E78340-8EBE-415C-B973-78A91A054B9C}" presName="childTx" presStyleLbl="bgAccFollow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1" custLinFactNeighborX="-2523" custLinFactNeighborY="26475"/>
      <dgm:spPr/>
      <dgm:t>
        <a:bodyPr/>
        <a:lstStyle/>
        <a:p>
          <a:endParaRPr lang="en-US"/>
        </a:p>
      </dgm:t>
    </dgm:pt>
    <dgm:pt modelId="{E1767793-EDD5-4203-A612-8120A71CA906}" type="pres">
      <dgm:prSet presAssocID="{8321AB85-EA8C-4958-B404-B4C118CB3C18}" presName="childTx" presStyleLbl="bgAccFollow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 custLinFactNeighborX="2523" custLinFactNeighborY="-16082"/>
      <dgm:spPr/>
      <dgm:t>
        <a:bodyPr/>
        <a:lstStyle/>
        <a:p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7" presStyleCnt="11"/>
      <dgm:spPr/>
      <dgm:t>
        <a:bodyPr/>
        <a:lstStyle/>
        <a:p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8" presStyleCnt="11" custScaleY="145825" custLinFactNeighborX="-631" custLinFactNeighborY="15129"/>
      <dgm:spPr/>
      <dgm:t>
        <a:bodyPr/>
        <a:lstStyle/>
        <a:p>
          <a:endParaRPr lang="en-US"/>
        </a:p>
      </dgm:t>
    </dgm:pt>
    <dgm:pt modelId="{96624143-7928-48E9-817F-BC4A07250C32}" type="pres">
      <dgm:prSet presAssocID="{3D5CDB25-F8FA-444B-8D4A-1D29D0CBA282}" presName="childTx" presStyleLbl="bgAccFollow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 custLinFactNeighborX="-631" custLinFactNeighborY="-10406"/>
      <dgm:spPr/>
      <dgm:t>
        <a:bodyPr/>
        <a:lstStyle/>
        <a:p>
          <a:endParaRPr lang="en-US"/>
        </a:p>
      </dgm:t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9" presStyleCnt="11" custLinFactNeighborX="-631" custLinFactNeighborY="3782"/>
      <dgm:spPr/>
      <dgm:t>
        <a:bodyPr/>
        <a:lstStyle/>
        <a:p>
          <a:endParaRPr lang="en-US"/>
        </a:p>
      </dgm:t>
    </dgm:pt>
    <dgm:pt modelId="{5B88A17E-EFF5-4A04-9CC9-D2131DA9ECCC}" type="pres">
      <dgm:prSet presAssocID="{7FCE83D9-631B-4420-BBFC-CA0AFA59F747}" presName="firstChildTx" presStyleLbl="bgAccFollow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0" presStyleCnt="11" custLinFactNeighborX="-902" custLinFactNeighborY="15128"/>
      <dgm:spPr/>
      <dgm:t>
        <a:bodyPr/>
        <a:lstStyle/>
        <a:p>
          <a:endParaRPr lang="en-US"/>
        </a:p>
      </dgm:t>
    </dgm:pt>
    <dgm:pt modelId="{2B18CCD9-D6B1-4225-8D26-4BA691BB1837}" type="pres">
      <dgm:prSet presAssocID="{50451020-5E1A-4778-9E8D-169182A36191}" presName="childTx" presStyleLbl="bgAccFollow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 custLinFactNeighborY="-11352"/>
      <dgm:spPr/>
      <dgm:t>
        <a:bodyPr/>
        <a:lstStyle/>
        <a:p>
          <a:endParaRPr lang="en-US"/>
        </a:p>
      </dgm:t>
    </dgm:pt>
  </dgm:ptLst>
  <dgm:cxnLst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09831" y="500462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Cambria" pitchFamily="18" charset="0"/>
              <a:ea typeface="Cambria" pitchFamily="18" charset="0"/>
            </a:rPr>
            <a:t>Vaša motivacija</a:t>
          </a:r>
          <a:endParaRPr lang="en-US" sz="1600" kern="1200" dirty="0">
            <a:latin typeface="Cambria" pitchFamily="18" charset="0"/>
            <a:ea typeface="Cambria" pitchFamily="18" charset="0"/>
          </a:endParaRPr>
        </a:p>
      </dsp:txBody>
      <dsp:txXfrm>
        <a:off x="1054024" y="500462"/>
        <a:ext cx="1282015" cy="1017981"/>
      </dsp:txXfrm>
    </dsp:sp>
    <dsp:sp modelId="{59179C9B-8BA4-4AC7-ACB1-A12DE00142E2}">
      <dsp:nvSpPr>
        <dsp:cNvPr id="0" name=""/>
        <dsp:cNvSpPr/>
      </dsp:nvSpPr>
      <dsp:spPr>
        <a:xfrm>
          <a:off x="829091" y="161468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Cambria" pitchFamily="18" charset="0"/>
              <a:ea typeface="Cambria" pitchFamily="18" charset="0"/>
            </a:rPr>
            <a:t>Vaši resursi </a:t>
          </a:r>
          <a:r>
            <a:rPr lang="sr-Latn-RS" sz="1600" kern="1200" dirty="0" smtClean="0">
              <a:latin typeface="Cambria" pitchFamily="18" charset="0"/>
              <a:ea typeface="Cambria" pitchFamily="18" charset="0"/>
            </a:rPr>
            <a:t>(znanje, veštine...)</a:t>
          </a:r>
          <a:endParaRPr lang="en-US" sz="1600" kern="1200" dirty="0">
            <a:latin typeface="Cambria" pitchFamily="18" charset="0"/>
            <a:ea typeface="Cambria" pitchFamily="18" charset="0"/>
          </a:endParaRPr>
        </a:p>
      </dsp:txBody>
      <dsp:txXfrm>
        <a:off x="1073285" y="1614683"/>
        <a:ext cx="1282015" cy="1017981"/>
      </dsp:txXfrm>
    </dsp:sp>
    <dsp:sp modelId="{1877502C-A892-4DC0-ADA6-FA065097BB90}">
      <dsp:nvSpPr>
        <dsp:cNvPr id="0" name=""/>
        <dsp:cNvSpPr/>
      </dsp:nvSpPr>
      <dsp:spPr>
        <a:xfrm>
          <a:off x="809831" y="2709675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Cambria" pitchFamily="18" charset="0"/>
              <a:ea typeface="Cambria" pitchFamily="18" charset="0"/>
            </a:rPr>
            <a:t>Mogućnosti (obaveze, vreme...)</a:t>
          </a:r>
          <a:endParaRPr lang="en-US" sz="1600" kern="1200" dirty="0">
            <a:latin typeface="Cambria" pitchFamily="18" charset="0"/>
            <a:ea typeface="Cambria" pitchFamily="18" charset="0"/>
          </a:endParaRPr>
        </a:p>
      </dsp:txBody>
      <dsp:txXfrm>
        <a:off x="1054024" y="2709675"/>
        <a:ext cx="1282015" cy="1017981"/>
      </dsp:txXfrm>
    </dsp:sp>
    <dsp:sp modelId="{51F68A05-A560-4C6F-BC90-521AEF3B0907}">
      <dsp:nvSpPr>
        <dsp:cNvPr id="0" name=""/>
        <dsp:cNvSpPr/>
      </dsp:nvSpPr>
      <dsp:spPr>
        <a:xfrm>
          <a:off x="819461" y="3814277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Cambria" pitchFamily="18" charset="0"/>
              <a:ea typeface="Cambria" pitchFamily="18" charset="0"/>
            </a:rPr>
            <a:t>Posebni uslovi (npr. mesto)</a:t>
          </a:r>
          <a:endParaRPr lang="en-US" sz="1600" kern="1200" dirty="0">
            <a:latin typeface="Cambria" pitchFamily="18" charset="0"/>
            <a:ea typeface="Cambria" pitchFamily="18" charset="0"/>
          </a:endParaRPr>
        </a:p>
      </dsp:txBody>
      <dsp:txXfrm>
        <a:off x="1063655" y="3814277"/>
        <a:ext cx="1282015" cy="1017981"/>
      </dsp:txXfrm>
    </dsp:sp>
    <dsp:sp modelId="{FC7ED273-8CFD-43C2-9C05-44FADF3E0637}">
      <dsp:nvSpPr>
        <dsp:cNvPr id="0" name=""/>
        <dsp:cNvSpPr/>
      </dsp:nvSpPr>
      <dsp:spPr>
        <a:xfrm>
          <a:off x="19249" y="93465"/>
          <a:ext cx="1017472" cy="1017472"/>
        </a:xfrm>
        <a:prstGeom prst="ellipse">
          <a:avLst/>
        </a:prstGeom>
        <a:solidFill>
          <a:schemeClr val="accent2"/>
        </a:solidFill>
        <a:ln w="48000" cap="flat" cmpd="thickThin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300" kern="1200" dirty="0" smtClean="0">
              <a:latin typeface="Cambria" pitchFamily="18" charset="0"/>
              <a:ea typeface="Cambria" pitchFamily="18" charset="0"/>
            </a:rPr>
            <a:t>1. korak</a:t>
          </a:r>
          <a:endParaRPr lang="en-US" sz="2300" kern="1200" dirty="0">
            <a:latin typeface="Cambria" pitchFamily="18" charset="0"/>
            <a:ea typeface="Cambria" pitchFamily="18" charset="0"/>
          </a:endParaRPr>
        </a:p>
      </dsp:txBody>
      <dsp:txXfrm>
        <a:off x="168254" y="242470"/>
        <a:ext cx="719462" cy="719462"/>
      </dsp:txXfrm>
    </dsp:sp>
    <dsp:sp modelId="{F660F4B9-35DB-4256-A868-A35C6DCCF6B2}">
      <dsp:nvSpPr>
        <dsp:cNvPr id="0" name=""/>
        <dsp:cNvSpPr/>
      </dsp:nvSpPr>
      <dsp:spPr>
        <a:xfrm>
          <a:off x="3324637" y="615962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Cambria" pitchFamily="18" charset="0"/>
              <a:ea typeface="Cambria" pitchFamily="18" charset="0"/>
            </a:rPr>
            <a:t>Pokretanje volonterskog servisa</a:t>
          </a:r>
          <a:endParaRPr lang="en-US" sz="1600" kern="1200" dirty="0">
            <a:latin typeface="Cambria" pitchFamily="18" charset="0"/>
            <a:ea typeface="Cambria" pitchFamily="18" charset="0"/>
          </a:endParaRPr>
        </a:p>
      </dsp:txBody>
      <dsp:txXfrm>
        <a:off x="3568830" y="615962"/>
        <a:ext cx="1282015" cy="1017981"/>
      </dsp:txXfrm>
    </dsp:sp>
    <dsp:sp modelId="{614EBA0E-D12B-447E-B378-B0FA2DEBEA2F}">
      <dsp:nvSpPr>
        <dsp:cNvPr id="0" name=""/>
        <dsp:cNvSpPr/>
      </dsp:nvSpPr>
      <dsp:spPr>
        <a:xfrm>
          <a:off x="3315022" y="179756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Cambria" pitchFamily="18" charset="0"/>
              <a:ea typeface="Cambria" pitchFamily="18" charset="0"/>
            </a:rPr>
            <a:t>Mapiranje potreba</a:t>
          </a:r>
          <a:endParaRPr lang="en-US" sz="1600" kern="1200" dirty="0">
            <a:latin typeface="Cambria" pitchFamily="18" charset="0"/>
            <a:ea typeface="Cambria" pitchFamily="18" charset="0"/>
          </a:endParaRPr>
        </a:p>
      </dsp:txBody>
      <dsp:txXfrm>
        <a:off x="3559215" y="1797564"/>
        <a:ext cx="1282015" cy="1017981"/>
      </dsp:txXfrm>
    </dsp:sp>
    <dsp:sp modelId="{68509703-D239-4E1B-8CF0-EF08079E1226}">
      <dsp:nvSpPr>
        <dsp:cNvPr id="0" name=""/>
        <dsp:cNvSpPr/>
      </dsp:nvSpPr>
      <dsp:spPr>
        <a:xfrm>
          <a:off x="3324637" y="2911806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Cambria" pitchFamily="18" charset="0"/>
              <a:ea typeface="Cambria" pitchFamily="18" charset="0"/>
            </a:rPr>
            <a:t>Zajednički plan aktivnosti</a:t>
          </a:r>
          <a:endParaRPr lang="en-US" sz="1800" kern="1200" dirty="0">
            <a:latin typeface="Cambria" pitchFamily="18" charset="0"/>
            <a:ea typeface="Cambria" pitchFamily="18" charset="0"/>
          </a:endParaRPr>
        </a:p>
      </dsp:txBody>
      <dsp:txXfrm>
        <a:off x="3568830" y="2911806"/>
        <a:ext cx="1282015" cy="1017981"/>
      </dsp:txXfrm>
    </dsp:sp>
    <dsp:sp modelId="{FD776C1E-557E-4553-9447-49B69EEC7907}">
      <dsp:nvSpPr>
        <dsp:cNvPr id="0" name=""/>
        <dsp:cNvSpPr/>
      </dsp:nvSpPr>
      <dsp:spPr>
        <a:xfrm>
          <a:off x="2587671" y="35713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300" kern="1200" dirty="0" smtClean="0">
              <a:latin typeface="Cambria" pitchFamily="18" charset="0"/>
              <a:ea typeface="Cambria" pitchFamily="18" charset="0"/>
            </a:rPr>
            <a:t>2. korak</a:t>
          </a:r>
          <a:endParaRPr lang="en-US" sz="2300" kern="1200" dirty="0">
            <a:latin typeface="Cambria" pitchFamily="18" charset="0"/>
            <a:ea typeface="Cambria" pitchFamily="18" charset="0"/>
          </a:endParaRPr>
        </a:p>
      </dsp:txBody>
      <dsp:txXfrm>
        <a:off x="2736676" y="184718"/>
        <a:ext cx="719462" cy="719462"/>
      </dsp:txXfrm>
    </dsp:sp>
    <dsp:sp modelId="{AD2806AC-6A03-4F05-9F4D-F72EA0E56FBF}">
      <dsp:nvSpPr>
        <dsp:cNvPr id="0" name=""/>
        <dsp:cNvSpPr/>
      </dsp:nvSpPr>
      <dsp:spPr>
        <a:xfrm>
          <a:off x="5906825" y="606332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800" kern="1200" dirty="0" smtClean="0">
              <a:latin typeface="Cambria" pitchFamily="18" charset="0"/>
              <a:ea typeface="Cambria" pitchFamily="18" charset="0"/>
            </a:rPr>
            <a:t>Obuke</a:t>
          </a:r>
          <a:endParaRPr lang="en-US" sz="1800" kern="1200" dirty="0">
            <a:latin typeface="Cambria" pitchFamily="18" charset="0"/>
            <a:ea typeface="Cambria" pitchFamily="18" charset="0"/>
          </a:endParaRPr>
        </a:p>
      </dsp:txBody>
      <dsp:txXfrm>
        <a:off x="6151018" y="606332"/>
        <a:ext cx="1282015" cy="1017981"/>
      </dsp:txXfrm>
    </dsp:sp>
    <dsp:sp modelId="{5314AADB-0AD3-4BAE-9F15-B0FE4F44C802}">
      <dsp:nvSpPr>
        <dsp:cNvPr id="0" name=""/>
        <dsp:cNvSpPr/>
      </dsp:nvSpPr>
      <dsp:spPr>
        <a:xfrm>
          <a:off x="5897195" y="1778324"/>
          <a:ext cx="1526209" cy="14844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Cambria" pitchFamily="18" charset="0"/>
              <a:ea typeface="Cambria" pitchFamily="18" charset="0"/>
            </a:rPr>
            <a:t>Praćenje situacije i usklađivanje aktivnosti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mbria" pitchFamily="18" charset="0"/>
            <a:ea typeface="Cambria" pitchFamily="18" charset="0"/>
          </a:endParaRPr>
        </a:p>
      </dsp:txBody>
      <dsp:txXfrm>
        <a:off x="6141388" y="1778324"/>
        <a:ext cx="1282015" cy="1484471"/>
      </dsp:txXfrm>
    </dsp:sp>
    <dsp:sp modelId="{89E6DA6E-7A23-44BD-8A99-378091FF741D}">
      <dsp:nvSpPr>
        <dsp:cNvPr id="0" name=""/>
        <dsp:cNvSpPr/>
      </dsp:nvSpPr>
      <dsp:spPr>
        <a:xfrm>
          <a:off x="5083216" y="93465"/>
          <a:ext cx="1017472" cy="1017472"/>
        </a:xfrm>
        <a:prstGeom prst="ellipse">
          <a:avLst/>
        </a:prstGeom>
        <a:solidFill>
          <a:schemeClr val="accent2"/>
        </a:solidFill>
        <a:ln w="48000" cap="flat" cmpd="thickThin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Cambria" pitchFamily="18" charset="0"/>
              <a:ea typeface="Cambria" pitchFamily="18" charset="0"/>
            </a:rPr>
            <a:t>3</a:t>
          </a:r>
          <a:r>
            <a:rPr lang="sr-Latn-RS" sz="2300" kern="1200" dirty="0" smtClean="0">
              <a:latin typeface="Cambria" pitchFamily="18" charset="0"/>
              <a:ea typeface="Cambria" pitchFamily="18" charset="0"/>
            </a:rPr>
            <a:t>. korak</a:t>
          </a:r>
          <a:endParaRPr lang="en-US" sz="2300" kern="1200" dirty="0">
            <a:latin typeface="Cambria" pitchFamily="18" charset="0"/>
            <a:ea typeface="Cambria" pitchFamily="18" charset="0"/>
          </a:endParaRPr>
        </a:p>
      </dsp:txBody>
      <dsp:txXfrm>
        <a:off x="5232221" y="242470"/>
        <a:ext cx="719462" cy="719462"/>
      </dsp:txXfrm>
    </dsp:sp>
    <dsp:sp modelId="{402C2C77-A32C-4D99-9940-12535E1181F2}">
      <dsp:nvSpPr>
        <dsp:cNvPr id="0" name=""/>
        <dsp:cNvSpPr/>
      </dsp:nvSpPr>
      <dsp:spPr>
        <a:xfrm>
          <a:off x="8440877" y="644832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Cambria" pitchFamily="18" charset="0"/>
              <a:ea typeface="Cambria" pitchFamily="18" charset="0"/>
            </a:rPr>
            <a:t>Volonterski rad (iz stana i na terenu</a:t>
          </a:r>
          <a:endParaRPr lang="en-US" sz="1600" kern="1200" dirty="0">
            <a:latin typeface="Cambria" pitchFamily="18" charset="0"/>
            <a:ea typeface="Cambria" pitchFamily="18" charset="0"/>
          </a:endParaRPr>
        </a:p>
      </dsp:txBody>
      <dsp:txXfrm>
        <a:off x="8685070" y="644832"/>
        <a:ext cx="1282015" cy="1017981"/>
      </dsp:txXfrm>
    </dsp:sp>
    <dsp:sp modelId="{3086D0BF-AAD1-4310-88ED-4D81A687BD50}">
      <dsp:nvSpPr>
        <dsp:cNvPr id="0" name=""/>
        <dsp:cNvSpPr/>
      </dsp:nvSpPr>
      <dsp:spPr>
        <a:xfrm>
          <a:off x="8436741" y="177831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>
              <a:latin typeface="Cambria" pitchFamily="18" charset="0"/>
              <a:ea typeface="Cambria" pitchFamily="18" charset="0"/>
            </a:rPr>
            <a:t>Stručna i supervizijska podrška</a:t>
          </a:r>
          <a:endParaRPr lang="en-US" sz="1600" kern="1200" dirty="0"/>
        </a:p>
      </dsp:txBody>
      <dsp:txXfrm>
        <a:off x="8680934" y="1778314"/>
        <a:ext cx="1282015" cy="1017981"/>
      </dsp:txXfrm>
    </dsp:sp>
    <dsp:sp modelId="{7453D9C8-CD6E-4AA4-8A19-7F6F667528F0}">
      <dsp:nvSpPr>
        <dsp:cNvPr id="0" name=""/>
        <dsp:cNvSpPr/>
      </dsp:nvSpPr>
      <dsp:spPr>
        <a:xfrm>
          <a:off x="7636529" y="83839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Cambria" pitchFamily="18" charset="0"/>
              <a:ea typeface="Cambria" pitchFamily="18" charset="0"/>
            </a:rPr>
            <a:t>4</a:t>
          </a:r>
          <a:r>
            <a:rPr lang="sr-Latn-RS" sz="2300" kern="1200" dirty="0" smtClean="0">
              <a:latin typeface="Cambria" pitchFamily="18" charset="0"/>
              <a:ea typeface="Cambria" pitchFamily="18" charset="0"/>
            </a:rPr>
            <a:t>. korak</a:t>
          </a:r>
          <a:endParaRPr lang="en-US" sz="2300" kern="1200" dirty="0">
            <a:latin typeface="Cambria" pitchFamily="18" charset="0"/>
            <a:ea typeface="Cambria" pitchFamily="18" charset="0"/>
          </a:endParaRPr>
        </a:p>
      </dsp:txBody>
      <dsp:txXfrm>
        <a:off x="7785534" y="232844"/>
        <a:ext cx="719462" cy="71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pPr/>
              <a:t>4/22/2020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pPr/>
              <a:t>4/22/2020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4/22/2020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4/22/2020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4/22/2020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4/22/2020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4/22/2020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4/22/2020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4/22/2020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4/22/2020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4/22/2020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pPr/>
              <a:t>4/22/2020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gordana.radunovic@fpn.bg.ac.rs" TargetMode="External"/><Relationship Id="rId2" Type="http://schemas.openxmlformats.org/officeDocument/2006/relationships/hyperlink" Target="mailto:ivana.seratlic@fpn.bg.ac.r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lojevi&#263;slavica.milojevic@fpn.bg.ac.r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29389" y="2157342"/>
            <a:ext cx="5582652" cy="1461758"/>
          </a:xfrm>
        </p:spPr>
        <p:txBody>
          <a:bodyPr anchor="ctr">
            <a:normAutofit/>
          </a:bodyPr>
          <a:lstStyle/>
          <a:p>
            <a:r>
              <a:rPr lang="sr-Latn-RS" sz="4000" b="1" dirty="0" smtClean="0">
                <a:latin typeface="Cambria" pitchFamily="18" charset="0"/>
                <a:ea typeface="Cambria" pitchFamily="18" charset="0"/>
              </a:rPr>
              <a:t>Socijalni rad u krizi </a:t>
            </a:r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48640" y="2916454"/>
            <a:ext cx="6275671" cy="2675823"/>
          </a:xfrm>
        </p:spPr>
        <p:txBody>
          <a:bodyPr>
            <a:normAutofit fontScale="62500" lnSpcReduction="20000"/>
          </a:bodyPr>
          <a:lstStyle/>
          <a:p>
            <a:r>
              <a:rPr lang="sr-Latn-RS" sz="3800" dirty="0" smtClean="0">
                <a:latin typeface="Cambria" pitchFamily="18" charset="0"/>
                <a:ea typeface="Cambria" pitchFamily="18" charset="0"/>
              </a:rPr>
              <a:t>Krizne situacije, komunikacija u krizi i </a:t>
            </a:r>
          </a:p>
          <a:p>
            <a:r>
              <a:rPr lang="sr-Latn-RS" sz="3800" dirty="0" smtClean="0">
                <a:latin typeface="Cambria" pitchFamily="18" charset="0"/>
                <a:ea typeface="Cambria" pitchFamily="18" charset="0"/>
              </a:rPr>
              <a:t>sigurnost i bezbednost pomagača </a:t>
            </a:r>
          </a:p>
          <a:p>
            <a:r>
              <a:rPr lang="sr-Latn-RS" sz="3800" b="1" dirty="0" smtClean="0">
                <a:latin typeface="Cambria" pitchFamily="18" charset="0"/>
                <a:ea typeface="Cambria" pitchFamily="18" charset="0"/>
              </a:rPr>
              <a:t>u uslovima pandemije koronavirusa</a:t>
            </a:r>
          </a:p>
          <a:p>
            <a:endParaRPr lang="sr-Latn-RS" sz="2400" dirty="0" smtClean="0">
              <a:latin typeface="Cambria" pitchFamily="18" charset="0"/>
              <a:ea typeface="Cambria" pitchFamily="18" charset="0"/>
            </a:endParaRPr>
          </a:p>
          <a:p>
            <a:pPr algn="ctr"/>
            <a:endParaRPr lang="sr-Latn-RS" sz="3400" dirty="0" smtClean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sr-Latn-RS" sz="3400" dirty="0" smtClean="0">
                <a:latin typeface="Cambria" pitchFamily="18" charset="0"/>
                <a:ea typeface="Cambria" pitchFamily="18" charset="0"/>
              </a:rPr>
              <a:t>Ivana Seratlić, Slavica Milojević,</a:t>
            </a:r>
          </a:p>
          <a:p>
            <a:pPr algn="ctr"/>
            <a:r>
              <a:rPr lang="sr-Latn-RS" sz="3400" dirty="0">
                <a:latin typeface="Cambria" pitchFamily="18" charset="0"/>
                <a:ea typeface="Cambria" pitchFamily="18" charset="0"/>
              </a:rPr>
              <a:t>Gordana Marčetić Radunović</a:t>
            </a:r>
          </a:p>
          <a:p>
            <a:pPr algn="ctr"/>
            <a:endParaRPr lang="sr-Latn-RS" sz="3400" dirty="0">
              <a:latin typeface="Cambria" pitchFamily="18" charset="0"/>
              <a:ea typeface="Cambria" pitchFamily="18" charset="0"/>
            </a:endParaRPr>
          </a:p>
          <a:p>
            <a:pPr algn="r"/>
            <a:endParaRPr lang="sr-Latn-RS" sz="2400" dirty="0" smtClean="0">
              <a:latin typeface="Cambria" pitchFamily="18" charset="0"/>
              <a:ea typeface="Cambria" pitchFamily="18" charset="0"/>
            </a:endParaRPr>
          </a:p>
          <a:p>
            <a:pPr algn="r"/>
            <a:endParaRPr lang="sr-Latn-RS" sz="2400" dirty="0">
              <a:latin typeface="Cambria" pitchFamily="18" charset="0"/>
              <a:ea typeface="Cambria" pitchFamily="18" charset="0"/>
            </a:endParaRPr>
          </a:p>
          <a:p>
            <a:pPr algn="r"/>
            <a:endParaRPr lang="sr-Latn-RS" sz="2400" dirty="0" smtClean="0">
              <a:latin typeface="Cambria" pitchFamily="18" charset="0"/>
              <a:ea typeface="Cambria" pitchFamily="18" charset="0"/>
            </a:endParaRPr>
          </a:p>
          <a:p>
            <a:pPr algn="r"/>
            <a:r>
              <a:rPr lang="sr-Latn-RS" sz="3200" b="1" dirty="0" smtClean="0">
                <a:latin typeface="Cambria" pitchFamily="18" charset="0"/>
                <a:ea typeface="Cambria" pitchFamily="18" charset="0"/>
              </a:rPr>
              <a:t>Beograd, april 2020.</a:t>
            </a:r>
            <a:endParaRPr lang="en-US" sz="32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0" r="8890"/>
          <a:stretch>
            <a:fillRect/>
          </a:stretch>
        </p:blipFill>
        <p:spPr>
          <a:xfrm>
            <a:off x="6788558" y="1233653"/>
            <a:ext cx="5210937" cy="420860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6934" y="237744"/>
            <a:ext cx="5332397" cy="64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675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 smtClean="0">
                <a:latin typeface="Cambria" pitchFamily="18" charset="0"/>
                <a:ea typeface="Cambria" pitchFamily="18" charset="0"/>
              </a:rPr>
              <a:t>Reakcije na krizu</a:t>
            </a:r>
            <a:endParaRPr lang="en-US" sz="33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357" y="1527628"/>
            <a:ext cx="9982200" cy="4572000"/>
          </a:xfrm>
        </p:spPr>
        <p:txBody>
          <a:bodyPr>
            <a:normAutofit fontScale="92500" lnSpcReduction="10000"/>
          </a:bodyPr>
          <a:lstStyle/>
          <a:p>
            <a:r>
              <a:rPr lang="vi-VN" sz="2400" dirty="0">
                <a:latin typeface="Cambria" panose="02040503050406030204" pitchFamily="18" charset="0"/>
              </a:rPr>
              <a:t>U krizi imamo </a:t>
            </a:r>
            <a:r>
              <a:rPr lang="vi-VN" sz="2400" dirty="0" smtClean="0">
                <a:latin typeface="Cambria" panose="02040503050406030204" pitchFamily="18" charset="0"/>
              </a:rPr>
              <a:t>osećaj </a:t>
            </a:r>
            <a:r>
              <a:rPr lang="vi-VN" sz="2400" dirty="0">
                <a:latin typeface="Cambria" panose="02040503050406030204" pitchFamily="18" charset="0"/>
              </a:rPr>
              <a:t>da sve to što se događa ne možemo sami </a:t>
            </a:r>
            <a:r>
              <a:rPr lang="vi-VN" sz="2400" dirty="0" smtClean="0">
                <a:latin typeface="Cambria" panose="02040503050406030204" pitchFamily="18" charset="0"/>
              </a:rPr>
              <a:t>s</a:t>
            </a:r>
            <a:r>
              <a:rPr lang="sr-Latn-RS" sz="2400" dirty="0" smtClean="0">
                <a:latin typeface="Cambria" panose="02040503050406030204" pitchFamily="18" charset="0"/>
              </a:rPr>
              <a:t>a</a:t>
            </a:r>
            <a:r>
              <a:rPr lang="vi-VN" sz="2400" dirty="0" smtClean="0">
                <a:latin typeface="Cambria" panose="02040503050406030204" pitchFamily="18" charset="0"/>
              </a:rPr>
              <a:t>vladati </a:t>
            </a:r>
            <a:r>
              <a:rPr lang="vi-VN" sz="2400" dirty="0">
                <a:latin typeface="Cambria" panose="02040503050406030204" pitchFamily="18" charset="0"/>
              </a:rPr>
              <a:t>koristeći uobičajene mehanizme i strategije suočavanja sa stresom. Zbog toga je osoba u krizi izuzetno ranjiva, preplavljena </a:t>
            </a:r>
            <a:r>
              <a:rPr lang="vi-VN" sz="2400" dirty="0" smtClean="0">
                <a:latin typeface="Cambria" panose="02040503050406030204" pitchFamily="18" charset="0"/>
              </a:rPr>
              <a:t>osećajima</a:t>
            </a:r>
            <a:r>
              <a:rPr lang="vi-VN" sz="2400" dirty="0">
                <a:latin typeface="Cambria" panose="02040503050406030204" pitchFamily="18" charset="0"/>
              </a:rPr>
              <a:t>, često misaono smušena što dovodi do dezorganizacije ponašanja te otežava </a:t>
            </a:r>
            <a:r>
              <a:rPr lang="vi-VN" sz="2400" dirty="0" smtClean="0">
                <a:latin typeface="Cambria" panose="02040503050406030204" pitchFamily="18" charset="0"/>
              </a:rPr>
              <a:t>uspešno rešavanje </a:t>
            </a:r>
            <a:r>
              <a:rPr lang="vi-VN" sz="2400" dirty="0">
                <a:latin typeface="Cambria" panose="02040503050406030204" pitchFamily="18" charset="0"/>
              </a:rPr>
              <a:t>krizne situacije</a:t>
            </a:r>
            <a:r>
              <a:rPr lang="vi-VN" sz="2400" dirty="0" smtClean="0">
                <a:latin typeface="Cambria" panose="02040503050406030204" pitchFamily="18" charset="0"/>
              </a:rPr>
              <a:t>.</a:t>
            </a:r>
            <a:r>
              <a:rPr lang="sr-Latn-RS" sz="2400" dirty="0" smtClean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vi-VN" sz="2400" b="1" i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Uobičajene </a:t>
            </a:r>
            <a:r>
              <a:rPr lang="vi-VN" sz="2400" b="1" i="1" dirty="0">
                <a:solidFill>
                  <a:srgbClr val="FF6600"/>
                </a:solidFill>
                <a:latin typeface="Cambria" panose="02040503050406030204" pitchFamily="18" charset="0"/>
              </a:rPr>
              <a:t>krizne reakcije stoga mogu biti:</a:t>
            </a:r>
            <a:r>
              <a:rPr lang="vi-VN" sz="2400" i="1" dirty="0">
                <a:latin typeface="Cambria" panose="02040503050406030204" pitchFamily="18" charset="0"/>
              </a:rPr>
              <a:t> </a:t>
            </a:r>
            <a:endParaRPr lang="en-US" sz="2400" i="1" dirty="0" smtClean="0">
              <a:latin typeface="Cambria" panose="02040503050406030204" pitchFamily="18" charset="0"/>
            </a:endParaRPr>
          </a:p>
          <a:p>
            <a:r>
              <a:rPr lang="sr-Latn-RS" sz="2400" dirty="0" smtClean="0">
                <a:latin typeface="Cambria" panose="02040503050406030204" pitchFamily="18" charset="0"/>
              </a:rPr>
              <a:t>M</a:t>
            </a:r>
            <a:r>
              <a:rPr lang="vi-VN" sz="2400" dirty="0" smtClean="0">
                <a:latin typeface="Cambria" panose="02040503050406030204" pitchFamily="18" charset="0"/>
              </a:rPr>
              <a:t>isaone </a:t>
            </a:r>
            <a:r>
              <a:rPr lang="vi-VN" sz="2400" dirty="0">
                <a:latin typeface="Cambria" panose="02040503050406030204" pitchFamily="18" charset="0"/>
              </a:rPr>
              <a:t>ili kognitivne </a:t>
            </a:r>
            <a:r>
              <a:rPr lang="vi-VN" sz="2400" dirty="0" smtClean="0">
                <a:latin typeface="Cambria" panose="02040503050406030204" pitchFamily="18" charset="0"/>
              </a:rPr>
              <a:t>(greške </a:t>
            </a:r>
            <a:r>
              <a:rPr lang="vi-VN" sz="2400" dirty="0">
                <a:latin typeface="Cambria" panose="02040503050406030204" pitchFamily="18" charset="0"/>
              </a:rPr>
              <a:t>u zaključivanju, teško donošenje odluka, slaba koncentracija, zaboravljanje), </a:t>
            </a: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sr-Latn-RS" sz="2400" dirty="0" smtClean="0">
                <a:latin typeface="Cambria" panose="02040503050406030204" pitchFamily="18" charset="0"/>
              </a:rPr>
              <a:t>Č</a:t>
            </a:r>
            <a:r>
              <a:rPr lang="vi-VN" sz="2400" dirty="0" smtClean="0">
                <a:latin typeface="Cambria" panose="02040503050406030204" pitchFamily="18" charset="0"/>
              </a:rPr>
              <a:t>u</a:t>
            </a:r>
            <a:r>
              <a:rPr lang="sr-Latn-RS" sz="2400" dirty="0" smtClean="0">
                <a:latin typeface="Cambria" panose="02040503050406030204" pitchFamily="18" charset="0"/>
              </a:rPr>
              <a:t>lne</a:t>
            </a:r>
            <a:r>
              <a:rPr lang="vi-VN" sz="2400" dirty="0" smtClean="0">
                <a:latin typeface="Cambria" panose="02040503050406030204" pitchFamily="18" charset="0"/>
              </a:rPr>
              <a:t> </a:t>
            </a:r>
            <a:r>
              <a:rPr lang="vi-VN" sz="2400" dirty="0">
                <a:latin typeface="Cambria" panose="02040503050406030204" pitchFamily="18" charset="0"/>
              </a:rPr>
              <a:t>ili emocionalne (napetost</a:t>
            </a:r>
            <a:r>
              <a:rPr lang="vi-VN" sz="2400" dirty="0" smtClean="0">
                <a:latin typeface="Cambria" panose="02040503050406030204" pitchFamily="18" charset="0"/>
              </a:rPr>
              <a:t>, teskoba</a:t>
            </a:r>
            <a:r>
              <a:rPr lang="vi-VN" sz="2400" dirty="0">
                <a:latin typeface="Cambria" panose="02040503050406030204" pitchFamily="18" charset="0"/>
              </a:rPr>
              <a:t>, </a:t>
            </a:r>
            <a:r>
              <a:rPr lang="vi-VN" sz="2400" dirty="0" smtClean="0">
                <a:latin typeface="Cambria" panose="02040503050406030204" pitchFamily="18" charset="0"/>
              </a:rPr>
              <a:t>osećaj </a:t>
            </a:r>
            <a:r>
              <a:rPr lang="vi-VN" sz="2400" dirty="0">
                <a:latin typeface="Cambria" panose="02040503050406030204" pitchFamily="18" charset="0"/>
              </a:rPr>
              <a:t>bespomoćnost, bezizlaznosti, besmislenosti i gubitka kontrole), </a:t>
            </a: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sr-Latn-RS" sz="2400" dirty="0">
                <a:latin typeface="Cambria" panose="02040503050406030204" pitchFamily="18" charset="0"/>
              </a:rPr>
              <a:t>T</a:t>
            </a:r>
            <a:r>
              <a:rPr lang="vi-VN" sz="2400" dirty="0" smtClean="0">
                <a:latin typeface="Cambria" panose="02040503050406030204" pitchFamily="18" charset="0"/>
              </a:rPr>
              <a:t>elesne </a:t>
            </a:r>
            <a:r>
              <a:rPr lang="vi-VN" sz="2400" dirty="0">
                <a:latin typeface="Cambria" panose="02040503050406030204" pitchFamily="18" charset="0"/>
              </a:rPr>
              <a:t>ili fiziološke (</a:t>
            </a:r>
            <a:r>
              <a:rPr lang="vi-VN" sz="2400" dirty="0" smtClean="0">
                <a:latin typeface="Cambria" panose="02040503050406030204" pitchFamily="18" charset="0"/>
              </a:rPr>
              <a:t>telesni </a:t>
            </a:r>
            <a:r>
              <a:rPr lang="vi-VN" sz="2400" dirty="0">
                <a:latin typeface="Cambria" panose="02040503050406030204" pitchFamily="18" charset="0"/>
              </a:rPr>
              <a:t>nemir, teškoće spavanja) i </a:t>
            </a: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sr-Latn-RS" sz="2400" dirty="0">
                <a:latin typeface="Cambria" panose="02040503050406030204" pitchFamily="18" charset="0"/>
              </a:rPr>
              <a:t>P</a:t>
            </a:r>
            <a:r>
              <a:rPr lang="vi-VN" sz="2400" dirty="0" smtClean="0">
                <a:latin typeface="Cambria" panose="02040503050406030204" pitchFamily="18" charset="0"/>
              </a:rPr>
              <a:t>onašajne </a:t>
            </a:r>
            <a:r>
              <a:rPr lang="vi-VN" sz="2400" dirty="0">
                <a:latin typeface="Cambria" panose="02040503050406030204" pitchFamily="18" charset="0"/>
              </a:rPr>
              <a:t>reakcije (besmislene radnje, nagle </a:t>
            </a:r>
            <a:r>
              <a:rPr lang="vi-VN" sz="2400" dirty="0" smtClean="0">
                <a:latin typeface="Cambria" panose="02040503050406030204" pitchFamily="18" charset="0"/>
              </a:rPr>
              <a:t>promene </a:t>
            </a:r>
            <a:r>
              <a:rPr lang="vi-VN" sz="2400" dirty="0">
                <a:latin typeface="Cambria" panose="02040503050406030204" pitchFamily="18" charset="0"/>
              </a:rPr>
              <a:t>odluka ili blokada ponašanja). </a:t>
            </a:r>
            <a:endParaRPr lang="sr-Latn-RS" sz="24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62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 smtClean="0">
                <a:latin typeface="Cambria" pitchFamily="18" charset="0"/>
                <a:ea typeface="Cambria" pitchFamily="18" charset="0"/>
              </a:rPr>
              <a:t>Mikro, mezo i makro nivo krize</a:t>
            </a:r>
            <a:endParaRPr lang="en-US" sz="33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357" y="1527628"/>
            <a:ext cx="9982200" cy="4572000"/>
          </a:xfrm>
        </p:spPr>
        <p:txBody>
          <a:bodyPr>
            <a:normAutofit/>
          </a:bodyPr>
          <a:lstStyle/>
          <a:p>
            <a:r>
              <a:rPr lang="vi-VN" dirty="0" smtClean="0">
                <a:latin typeface="Cambria" panose="02040503050406030204" pitchFamily="18" charset="0"/>
              </a:rPr>
              <a:t>Osim </a:t>
            </a:r>
            <a:r>
              <a:rPr lang="vi-VN" dirty="0">
                <a:latin typeface="Cambria" panose="02040503050406030204" pitchFamily="18" charset="0"/>
              </a:rPr>
              <a:t>što se u krizi može naći pojedina osoba, u krizi se mogu naći i </a:t>
            </a:r>
            <a:r>
              <a:rPr lang="sr-Latn-RS" dirty="0" smtClean="0">
                <a:latin typeface="Cambria" panose="02040503050406030204" pitchFamily="18" charset="0"/>
              </a:rPr>
              <a:t>grupe</a:t>
            </a:r>
            <a:r>
              <a:rPr lang="vi-VN" dirty="0" smtClean="0">
                <a:latin typeface="Cambria" panose="02040503050406030204" pitchFamily="18" charset="0"/>
              </a:rPr>
              <a:t>, </a:t>
            </a:r>
            <a:r>
              <a:rPr lang="vi-VN" dirty="0">
                <a:latin typeface="Cambria" panose="02040503050406030204" pitchFamily="18" charset="0"/>
              </a:rPr>
              <a:t>organizacije i veće društvene zajednice. </a:t>
            </a:r>
            <a:endParaRPr lang="sr-Latn-RS" dirty="0" smtClean="0">
              <a:latin typeface="Cambria" panose="02040503050406030204" pitchFamily="18" charset="0"/>
            </a:endParaRPr>
          </a:p>
          <a:p>
            <a:r>
              <a:rPr lang="vi-VN" dirty="0" smtClean="0">
                <a:latin typeface="Cambria" panose="02040503050406030204" pitchFamily="18" charset="0"/>
              </a:rPr>
              <a:t>Krizne </a:t>
            </a:r>
            <a:r>
              <a:rPr lang="vi-VN" dirty="0">
                <a:latin typeface="Cambria" panose="02040503050406030204" pitchFamily="18" charset="0"/>
              </a:rPr>
              <a:t>reakcije mogu pojaviti neposredno </a:t>
            </a:r>
            <a:r>
              <a:rPr lang="vi-VN" dirty="0">
                <a:solidFill>
                  <a:srgbClr val="FF9933"/>
                </a:solidFill>
                <a:latin typeface="Cambria" panose="02040503050406030204" pitchFamily="18" charset="0"/>
              </a:rPr>
              <a:t>nakon kriznog </a:t>
            </a:r>
            <a:r>
              <a:rPr lang="vi-VN" dirty="0">
                <a:latin typeface="Cambria" panose="02040503050406030204" pitchFamily="18" charset="0"/>
              </a:rPr>
              <a:t>događaja i </a:t>
            </a:r>
            <a:r>
              <a:rPr lang="sr-Latn-RS" dirty="0" smtClean="0">
                <a:solidFill>
                  <a:srgbClr val="FF9933"/>
                </a:solidFill>
                <a:latin typeface="Cambria" panose="02040503050406030204" pitchFamily="18" charset="0"/>
              </a:rPr>
              <a:t>odložena</a:t>
            </a:r>
            <a:r>
              <a:rPr lang="vi-VN" dirty="0" smtClean="0">
                <a:latin typeface="Cambria" panose="02040503050406030204" pitchFamily="18" charset="0"/>
              </a:rPr>
              <a:t>. </a:t>
            </a:r>
            <a:endParaRPr lang="sr-Latn-RS" dirty="0" smtClean="0">
              <a:latin typeface="Cambria" panose="02040503050406030204" pitchFamily="18" charset="0"/>
            </a:endParaRPr>
          </a:p>
          <a:p>
            <a:r>
              <a:rPr lang="vi-VN" dirty="0" smtClean="0">
                <a:latin typeface="Cambria" panose="02040503050406030204" pitchFamily="18" charset="0"/>
              </a:rPr>
              <a:t>One </a:t>
            </a:r>
            <a:r>
              <a:rPr lang="vi-VN" dirty="0">
                <a:latin typeface="Cambria" panose="02040503050406030204" pitchFamily="18" charset="0"/>
              </a:rPr>
              <a:t>su u većini slučajeva normalne i prolazne, s pozitivnim krajnjim ishodom, a samo kod manjeg broja ljudi one mogu biti vrlo intenzivne i </a:t>
            </a:r>
            <a:r>
              <a:rPr lang="vi-VN" dirty="0" smtClean="0">
                <a:latin typeface="Cambria" panose="02040503050406030204" pitchFamily="18" charset="0"/>
              </a:rPr>
              <a:t>dugotrajn</a:t>
            </a:r>
            <a:r>
              <a:rPr lang="sr-Latn-RS" dirty="0" smtClean="0">
                <a:latin typeface="Cambria" panose="02040503050406030204" pitchFamily="18" charset="0"/>
              </a:rPr>
              <a:t>e, kada poprimaju </a:t>
            </a:r>
            <a:r>
              <a:rPr lang="vi-VN" dirty="0" smtClean="0">
                <a:latin typeface="Cambria" panose="02040503050406030204" pitchFamily="18" charset="0"/>
              </a:rPr>
              <a:t>oblik </a:t>
            </a:r>
            <a:r>
              <a:rPr lang="vi-VN" dirty="0">
                <a:latin typeface="Cambria" panose="02040503050406030204" pitchFamily="18" charset="0"/>
              </a:rPr>
              <a:t>koji </a:t>
            </a:r>
            <a:r>
              <a:rPr lang="vi-VN" dirty="0" smtClean="0">
                <a:latin typeface="Cambria" panose="02040503050406030204" pitchFamily="18" charset="0"/>
              </a:rPr>
              <a:t>zahteva </a:t>
            </a:r>
            <a:r>
              <a:rPr lang="vi-VN" dirty="0">
                <a:latin typeface="Cambria" panose="02040503050406030204" pitchFamily="18" charset="0"/>
              </a:rPr>
              <a:t>stručnu psihološku i medicinsku pomoć. </a:t>
            </a:r>
            <a:endParaRPr lang="sr-Latn-RS" dirty="0" smtClean="0">
              <a:latin typeface="Cambria" panose="02040503050406030204" pitchFamily="18" charset="0"/>
            </a:endParaRPr>
          </a:p>
          <a:p>
            <a:r>
              <a:rPr lang="vi-VN" dirty="0" smtClean="0">
                <a:latin typeface="Cambria" panose="02040503050406030204" pitchFamily="18" charset="0"/>
              </a:rPr>
              <a:t>Većina osoba</a:t>
            </a:r>
            <a:r>
              <a:rPr lang="sr-Latn-RS" dirty="0" smtClean="0">
                <a:latin typeface="Cambria" panose="02040503050406030204" pitchFamily="18" charset="0"/>
              </a:rPr>
              <a:t>, 60-90% (</a:t>
            </a:r>
            <a:r>
              <a:rPr lang="en-US" dirty="0" smtClean="0">
                <a:latin typeface="Cambria" panose="02040503050406030204" pitchFamily="18" charset="0"/>
              </a:rPr>
              <a:t>George </a:t>
            </a:r>
            <a:r>
              <a:rPr lang="en-US" dirty="0">
                <a:latin typeface="Cambria" panose="02040503050406030204" pitchFamily="18" charset="0"/>
              </a:rPr>
              <a:t>S. </a:t>
            </a:r>
            <a:r>
              <a:rPr lang="en-US" dirty="0" err="1">
                <a:latin typeface="Cambria" panose="02040503050406030204" pitchFamily="18" charset="0"/>
              </a:rPr>
              <a:t>Everly</a:t>
            </a:r>
            <a:r>
              <a:rPr lang="en-US" dirty="0">
                <a:latin typeface="Cambria" panose="02040503050406030204" pitchFamily="18" charset="0"/>
              </a:rPr>
              <a:t>, Jr, PhD, ABPP</a:t>
            </a:r>
            <a:r>
              <a:rPr lang="sr-Latn-RS" dirty="0" smtClean="0">
                <a:latin typeface="Cambria" panose="02040503050406030204" pitchFamily="18" charset="0"/>
              </a:rPr>
              <a:t>) </a:t>
            </a:r>
            <a:r>
              <a:rPr lang="vi-VN" dirty="0" smtClean="0">
                <a:latin typeface="Cambria" panose="02040503050406030204" pitchFamily="18" charset="0"/>
              </a:rPr>
              <a:t>će </a:t>
            </a:r>
            <a:r>
              <a:rPr lang="vi-VN" dirty="0">
                <a:latin typeface="Cambria" panose="02040503050406030204" pitchFamily="18" charset="0"/>
              </a:rPr>
              <a:t>se nakon krize relativno brzo oporaviti i funkcionirati jednako kao i prije krize, ili čak možda i kvalitetnije. </a:t>
            </a:r>
            <a:endParaRPr lang="sr-Latn-RS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sr-Latn-RS" dirty="0" smtClean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pl-PL" sz="2400" i="1" dirty="0">
                <a:solidFill>
                  <a:srgbClr val="FF6600"/>
                </a:solidFill>
                <a:latin typeface="Cambria" panose="02040503050406030204" pitchFamily="18" charset="0"/>
              </a:rPr>
              <a:t>„Krizna reakcija je normalna reakcija na nenormalne </a:t>
            </a:r>
            <a:r>
              <a:rPr lang="pl-PL" sz="2400" i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okolnosti”</a:t>
            </a:r>
            <a:endParaRPr lang="en-US" sz="2400" b="1" i="1" dirty="0">
              <a:solidFill>
                <a:srgbClr val="FF66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742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 smtClean="0">
                <a:latin typeface="Cambria" pitchFamily="18" charset="0"/>
                <a:ea typeface="Cambria" pitchFamily="18" charset="0"/>
              </a:rPr>
              <a:t>Trauma</a:t>
            </a:r>
            <a:endParaRPr lang="en-US" sz="33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>
                <a:latin typeface="Cambria" panose="02040503050406030204" pitchFamily="18" charset="0"/>
              </a:rPr>
              <a:t>Trauma može da bude: </a:t>
            </a:r>
          </a:p>
          <a:p>
            <a:r>
              <a:rPr lang="sr-Latn-RS" dirty="0">
                <a:latin typeface="Cambria" panose="02040503050406030204" pitchFamily="18" charset="0"/>
              </a:rPr>
              <a:t>Događaj (požar, lajanje psa, seksualno zlostavljanje, da gledamo nekoga ko je jako bolestan, nepogoda)</a:t>
            </a:r>
          </a:p>
          <a:p>
            <a:r>
              <a:rPr lang="sr-Latn-RS" dirty="0">
                <a:latin typeface="Cambria" panose="02040503050406030204" pitchFamily="18" charset="0"/>
              </a:rPr>
              <a:t>Niz nekih situacija</a:t>
            </a:r>
          </a:p>
          <a:p>
            <a:r>
              <a:rPr lang="sr-Latn-RS" dirty="0">
                <a:latin typeface="Cambria" panose="02040503050406030204" pitchFamily="18" charset="0"/>
              </a:rPr>
              <a:t>Uslovi u kojima živimo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b="1" dirty="0">
                <a:solidFill>
                  <a:srgbClr val="FF6600"/>
                </a:solidFill>
                <a:latin typeface="Cambria" panose="02040503050406030204" pitchFamily="18" charset="0"/>
              </a:rPr>
              <a:t>Traumu čini:</a:t>
            </a:r>
          </a:p>
          <a:p>
            <a:pPr>
              <a:buFont typeface="Courier New" pitchFamily="49" charset="0"/>
              <a:buChar char="o"/>
            </a:pPr>
            <a:r>
              <a:rPr lang="sr-Latn-RS" dirty="0">
                <a:latin typeface="Cambria" panose="02040503050406030204" pitchFamily="18" charset="0"/>
              </a:rPr>
              <a:t>Traumatični događaj ili okolnosti </a:t>
            </a:r>
            <a:r>
              <a:rPr lang="sr-Latn-RS" dirty="0" smtClean="0">
                <a:latin typeface="Cambria" panose="02040503050406030204" pitchFamily="18" charset="0"/>
              </a:rPr>
              <a:t>(opasno</a:t>
            </a:r>
            <a:r>
              <a:rPr lang="sr-Latn-RS" dirty="0">
                <a:latin typeface="Cambria" panose="02040503050406030204" pitchFamily="18" charset="0"/>
              </a:rPr>
              <a:t>, ugrožavajuće i „izvan uobičajeno iskustvo“ u kojem individua oseća stah za svoj život ili za život svojih bliskih (Američka psihijatrijska asocijacija, 2013</a:t>
            </a:r>
            <a:r>
              <a:rPr lang="sr-Latn-RS" dirty="0" smtClean="0">
                <a:latin typeface="Cambria" panose="02040503050406030204" pitchFamily="18" charset="0"/>
              </a:rPr>
              <a:t>.).)</a:t>
            </a:r>
            <a:endParaRPr lang="sr-Latn-RS" dirty="0">
              <a:latin typeface="Cambria" panose="02040503050406030204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sr-Latn-RS" dirty="0">
                <a:latin typeface="Cambria" panose="02040503050406030204" pitchFamily="18" charset="0"/>
              </a:rPr>
              <a:t>Iskustvo </a:t>
            </a:r>
            <a:r>
              <a:rPr lang="sr-Latn-RS" dirty="0" smtClean="0">
                <a:latin typeface="Cambria" panose="02040503050406030204" pitchFamily="18" charset="0"/>
              </a:rPr>
              <a:t>(iznenadno</a:t>
            </a:r>
            <a:r>
              <a:rPr lang="sr-Latn-RS" dirty="0">
                <a:latin typeface="Cambria" panose="02040503050406030204" pitchFamily="18" charset="0"/>
              </a:rPr>
              <a:t>, neočekivano i izvan uobičajenog </a:t>
            </a:r>
            <a:r>
              <a:rPr lang="sr-Latn-RS" dirty="0" smtClean="0">
                <a:latin typeface="Cambria" panose="02040503050406030204" pitchFamily="18" charset="0"/>
              </a:rPr>
              <a:t>iskustva)</a:t>
            </a:r>
            <a:endParaRPr lang="sr-Latn-RS" dirty="0">
              <a:latin typeface="Cambria" panose="02040503050406030204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sr-Latn-RS" dirty="0" smtClean="0">
                <a:latin typeface="Cambria" panose="02040503050406030204" pitchFamily="18" charset="0"/>
              </a:rPr>
              <a:t>Efekti</a:t>
            </a:r>
          </a:p>
          <a:p>
            <a:pPr lvl="1">
              <a:buFont typeface="Arial" pitchFamily="34" charset="0"/>
              <a:buChar char="•"/>
            </a:pPr>
            <a:r>
              <a:rPr lang="sr-Latn-RS" sz="1800" dirty="0" smtClean="0">
                <a:latin typeface="Cambria" panose="02040503050406030204" pitchFamily="18" charset="0"/>
              </a:rPr>
              <a:t>Trauma </a:t>
            </a:r>
            <a:r>
              <a:rPr lang="sr-Latn-RS" sz="1800" dirty="0">
                <a:latin typeface="Cambria" panose="02040503050406030204" pitchFamily="18" charset="0"/>
              </a:rPr>
              <a:t>je suma nabrojanog za svakoga individualno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210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 smtClean="0">
                <a:latin typeface="Cambria" pitchFamily="18" charset="0"/>
                <a:ea typeface="Cambria" pitchFamily="18" charset="0"/>
              </a:rPr>
              <a:t>Socijalni rad u kriznoj situaciji</a:t>
            </a:r>
            <a:endParaRPr lang="en-US" sz="33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dirty="0" smtClean="0">
                <a:latin typeface="Cambria" panose="02040503050406030204" pitchFamily="18" charset="0"/>
              </a:rPr>
              <a:t>Mnogo je prilika da socijalni radnik igra ulogu u kriznoj intervenciji</a:t>
            </a:r>
            <a:r>
              <a:rPr lang="sr-Latn-RS" sz="2400" dirty="0" smtClean="0">
                <a:latin typeface="Cambria" panose="02040503050406030204" pitchFamily="18" charset="0"/>
              </a:rPr>
              <a:t>: </a:t>
            </a:r>
            <a:r>
              <a:rPr lang="pl-PL" sz="2400" dirty="0">
                <a:latin typeface="Cambria" panose="02040503050406030204" pitchFamily="18" charset="0"/>
              </a:rPr>
              <a:t>Zastupnik,  Posrednik, Koordinator, Saradnik, Organizator zajednice, Konsultant, </a:t>
            </a:r>
            <a:r>
              <a:rPr lang="pl-PL" sz="2400" dirty="0" smtClean="0">
                <a:latin typeface="Cambria" panose="02040503050406030204" pitchFamily="18" charset="0"/>
              </a:rPr>
              <a:t>Savetnik, Evaluator, Izvršilac, Planer,Rešavalac problema, Izvestilac </a:t>
            </a:r>
            <a:r>
              <a:rPr lang="pl-PL" sz="2400" dirty="0">
                <a:latin typeface="Cambria" panose="02040503050406030204" pitchFamily="18" charset="0"/>
              </a:rPr>
              <a:t>i </a:t>
            </a:r>
            <a:r>
              <a:rPr lang="pl-PL" sz="2400" dirty="0" smtClean="0">
                <a:latin typeface="Cambria" panose="02040503050406030204" pitchFamily="18" charset="0"/>
              </a:rPr>
              <a:t>Modifikator </a:t>
            </a:r>
            <a:r>
              <a:rPr lang="pl-PL" sz="2400" dirty="0">
                <a:latin typeface="Cambria" panose="02040503050406030204" pitchFamily="18" charset="0"/>
              </a:rPr>
              <a:t>sistema. </a:t>
            </a:r>
          </a:p>
          <a:p>
            <a:r>
              <a:rPr lang="sr-Latn-RS" sz="2400" dirty="0" smtClean="0">
                <a:solidFill>
                  <a:srgbClr val="FF9933"/>
                </a:solidFill>
                <a:latin typeface="Cambria" panose="02040503050406030204" pitchFamily="18" charset="0"/>
              </a:rPr>
              <a:t>S</a:t>
            </a:r>
            <a:r>
              <a:rPr lang="vi-VN" sz="2400" dirty="0" smtClean="0">
                <a:solidFill>
                  <a:srgbClr val="FF9933"/>
                </a:solidFill>
                <a:latin typeface="Cambria" panose="02040503050406030204" pitchFamily="18" charset="0"/>
              </a:rPr>
              <a:t>ocijalni </a:t>
            </a:r>
            <a:r>
              <a:rPr lang="vi-VN" sz="2400" dirty="0">
                <a:solidFill>
                  <a:srgbClr val="FF9933"/>
                </a:solidFill>
                <a:latin typeface="Cambria" panose="02040503050406030204" pitchFamily="18" charset="0"/>
              </a:rPr>
              <a:t>stresori </a:t>
            </a:r>
            <a:r>
              <a:rPr lang="vi-VN" sz="2400" dirty="0">
                <a:latin typeface="Cambria" panose="02040503050406030204" pitchFamily="18" charset="0"/>
              </a:rPr>
              <a:t>kao što su siromaštvo, zloupotreba supstanci i kriminal ometaju sposobnosti pojedinaca i njihovih porodica. </a:t>
            </a:r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dirty="0" err="1" smtClean="0">
                <a:latin typeface="Cambria" panose="02040503050406030204" pitchFamily="18" charset="0"/>
              </a:rPr>
              <a:t>Mogu</a:t>
            </a:r>
            <a:r>
              <a:rPr lang="en-US" sz="2400" dirty="0" smtClean="0">
                <a:latin typeface="Cambria" panose="02040503050406030204" pitchFamily="18" charset="0"/>
              </a:rPr>
              <a:t> da </a:t>
            </a:r>
            <a:r>
              <a:rPr lang="en-US" sz="2400" dirty="0" err="1" smtClean="0">
                <a:latin typeface="Cambria" panose="02040503050406030204" pitchFamily="18" charset="0"/>
              </a:rPr>
              <a:t>budu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vi-VN" sz="2400" dirty="0" smtClean="0">
                <a:latin typeface="Cambria" panose="02040503050406030204" pitchFamily="18" charset="0"/>
              </a:rPr>
              <a:t>potrebni </a:t>
            </a:r>
            <a:r>
              <a:rPr lang="vi-VN" sz="2400" dirty="0">
                <a:latin typeface="Cambria" panose="02040503050406030204" pitchFamily="18" charset="0"/>
              </a:rPr>
              <a:t>nakon prirodne katastrofe ili </a:t>
            </a:r>
            <a:r>
              <a:rPr lang="en-US" sz="2400" dirty="0" err="1" smtClean="0">
                <a:latin typeface="Cambria" panose="02040503050406030204" pitchFamily="18" charset="0"/>
              </a:rPr>
              <a:t>druge</a:t>
            </a:r>
            <a:r>
              <a:rPr lang="en-US" sz="2400" dirty="0" smtClean="0">
                <a:latin typeface="Cambria" panose="02040503050406030204" pitchFamily="18" charset="0"/>
              </a:rPr>
              <a:t> v</a:t>
            </a:r>
            <a:r>
              <a:rPr lang="sr-Latn-RS" sz="2400" dirty="0" smtClean="0">
                <a:latin typeface="Cambria" panose="02040503050406030204" pitchFamily="18" charset="0"/>
              </a:rPr>
              <a:t>eće </a:t>
            </a:r>
            <a:r>
              <a:rPr lang="vi-VN" sz="2400" dirty="0" smtClean="0">
                <a:latin typeface="Cambria" panose="02040503050406030204" pitchFamily="18" charset="0"/>
              </a:rPr>
              <a:t>kako </a:t>
            </a:r>
            <a:r>
              <a:rPr lang="vi-VN" sz="2400" dirty="0">
                <a:latin typeface="Cambria" panose="02040503050406030204" pitchFamily="18" charset="0"/>
              </a:rPr>
              <a:t>bi se pomoglo ljudima čija se veština suočavanja smanjuje zbog već postojećeg mentalnog </a:t>
            </a:r>
            <a:r>
              <a:rPr lang="vi-VN" sz="2400" dirty="0" smtClean="0">
                <a:latin typeface="Cambria" panose="02040503050406030204" pitchFamily="18" charset="0"/>
              </a:rPr>
              <a:t>poremećaja</a:t>
            </a:r>
            <a:r>
              <a:rPr lang="sr-Latn-RS" sz="2400" dirty="0" smtClean="0">
                <a:latin typeface="Cambria" panose="02040503050406030204" pitchFamily="18" charset="0"/>
              </a:rPr>
              <a:t> ili trenutne socio-ekonomske situacije</a:t>
            </a:r>
            <a:r>
              <a:rPr lang="vi-VN" sz="2400" dirty="0" smtClean="0">
                <a:latin typeface="Cambria" panose="02040503050406030204" pitchFamily="18" charset="0"/>
              </a:rPr>
              <a:t>. </a:t>
            </a:r>
            <a:endParaRPr lang="sr-Latn-RS" sz="24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46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000" b="1" dirty="0" smtClean="0">
                <a:latin typeface="Cambria" pitchFamily="18" charset="0"/>
                <a:ea typeface="Cambria" pitchFamily="18" charset="0"/>
              </a:rPr>
              <a:t>Socijalni rad u toku pandemije virusa COVID-19 (IFSW)</a:t>
            </a:r>
            <a:endParaRPr lang="en-US" sz="30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vi-VN" sz="2800" dirty="0">
                <a:latin typeface="Cambria" panose="02040503050406030204" pitchFamily="18" charset="0"/>
              </a:rPr>
              <a:t>U mnogim zemljama socijalni radnici podržavaju zajednice koje su pogođene </a:t>
            </a:r>
            <a:r>
              <a:rPr lang="vi-VN" sz="2800" dirty="0" smtClean="0">
                <a:latin typeface="Cambria" panose="02040503050406030204" pitchFamily="18" charset="0"/>
              </a:rPr>
              <a:t>virus</a:t>
            </a:r>
            <a:r>
              <a:rPr lang="en-US" sz="2800" dirty="0" smtClean="0">
                <a:latin typeface="Cambria" panose="02040503050406030204" pitchFamily="18" charset="0"/>
              </a:rPr>
              <a:t>om</a:t>
            </a:r>
            <a:r>
              <a:rPr lang="vi-VN" sz="2800" dirty="0" smtClean="0">
                <a:latin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</a:rPr>
              <a:t>Covid-19. </a:t>
            </a:r>
            <a:endParaRPr lang="sr-Latn-RS" sz="2800" dirty="0" smtClean="0">
              <a:latin typeface="Cambria" panose="02040503050406030204" pitchFamily="18" charset="0"/>
            </a:endParaRPr>
          </a:p>
          <a:p>
            <a:r>
              <a:rPr lang="vi-VN" sz="2800" dirty="0" smtClean="0">
                <a:latin typeface="Cambria" panose="02040503050406030204" pitchFamily="18" charset="0"/>
              </a:rPr>
              <a:t>Socijalni </a:t>
            </a:r>
            <a:r>
              <a:rPr lang="vi-VN" sz="2800" dirty="0">
                <a:latin typeface="Cambria" panose="02040503050406030204" pitchFamily="18" charset="0"/>
              </a:rPr>
              <a:t>rad ima suštinsku ulogu </a:t>
            </a:r>
            <a:r>
              <a:rPr lang="vi-VN" sz="2800" dirty="0" smtClean="0">
                <a:latin typeface="Cambria" panose="02040503050406030204" pitchFamily="18" charset="0"/>
              </a:rPr>
              <a:t>u</a:t>
            </a:r>
            <a:r>
              <a:rPr lang="sr-Latn-RS" sz="2800" dirty="0" smtClean="0">
                <a:latin typeface="Cambria" panose="02040503050406030204" pitchFamily="18" charset="0"/>
              </a:rPr>
              <a:t> prvoj liniji </a:t>
            </a:r>
            <a:r>
              <a:rPr lang="vi-VN" sz="2800" dirty="0" smtClean="0">
                <a:latin typeface="Cambria" panose="02040503050406030204" pitchFamily="18" charset="0"/>
              </a:rPr>
              <a:t>borb</a:t>
            </a:r>
            <a:r>
              <a:rPr lang="sr-Latn-RS" sz="2800" dirty="0" smtClean="0">
                <a:latin typeface="Cambria" panose="02040503050406030204" pitchFamily="18" charset="0"/>
              </a:rPr>
              <a:t>e</a:t>
            </a:r>
            <a:r>
              <a:rPr lang="vi-VN" sz="2800" dirty="0" smtClean="0">
                <a:latin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</a:rPr>
              <a:t>protiv širenja virusa kroz podršku zajednicama da zaštite sebe i druge fizičkim distanciranjem i socijalnom solidarnošću. </a:t>
            </a:r>
            <a:endParaRPr lang="sr-Latn-RS" sz="2800" dirty="0" smtClean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vi-VN" b="1" dirty="0">
                <a:solidFill>
                  <a:srgbClr val="FF6600"/>
                </a:solidFill>
                <a:latin typeface="Cambria" panose="02040503050406030204" pitchFamily="18" charset="0"/>
              </a:rPr>
              <a:t>Ključne </a:t>
            </a:r>
            <a:r>
              <a:rPr lang="sr-Latn-RS" b="1" dirty="0">
                <a:solidFill>
                  <a:srgbClr val="FF6600"/>
                </a:solidFill>
                <a:latin typeface="Cambria" panose="02040503050406030204" pitchFamily="18" charset="0"/>
              </a:rPr>
              <a:t>uloge </a:t>
            </a:r>
            <a:r>
              <a:rPr lang="vi-VN" b="1" dirty="0">
                <a:solidFill>
                  <a:srgbClr val="FF6600"/>
                </a:solidFill>
                <a:latin typeface="Cambria" panose="02040503050406030204" pitchFamily="18" charset="0"/>
              </a:rPr>
              <a:t>socijalnog rada u ovom trenutku uključuju: </a:t>
            </a:r>
            <a:endParaRPr lang="sr-Latn-RS" b="1" dirty="0">
              <a:solidFill>
                <a:srgbClr val="FF6600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vi-VN" dirty="0">
                <a:latin typeface="Cambria" panose="02040503050406030204" pitchFamily="18" charset="0"/>
              </a:rPr>
              <a:t>Osigurava</a:t>
            </a:r>
            <a:r>
              <a:rPr lang="sr-Latn-RS" dirty="0">
                <a:latin typeface="Cambria" panose="02040503050406030204" pitchFamily="18" charset="0"/>
              </a:rPr>
              <a:t>nje </a:t>
            </a:r>
            <a:r>
              <a:rPr lang="vi-VN" dirty="0">
                <a:latin typeface="Cambria" panose="02040503050406030204" pitchFamily="18" charset="0"/>
              </a:rPr>
              <a:t>da su najugroženiji uključeni u planiranje i reagovanje. </a:t>
            </a:r>
            <a:endParaRPr lang="sr-Latn-RS" dirty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dirty="0">
                <a:latin typeface="Cambria" panose="02040503050406030204" pitchFamily="18" charset="0"/>
              </a:rPr>
              <a:t>O</a:t>
            </a:r>
            <a:r>
              <a:rPr lang="vi-VN" dirty="0">
                <a:latin typeface="Cambria" panose="02040503050406030204" pitchFamily="18" charset="0"/>
              </a:rPr>
              <a:t>rganizovanje zajednica kako bi se osigural</a:t>
            </a:r>
            <a:r>
              <a:rPr lang="sr-Latn-RS" dirty="0">
                <a:latin typeface="Cambria" panose="02040503050406030204" pitchFamily="18" charset="0"/>
              </a:rPr>
              <a:t>a</a:t>
            </a:r>
            <a:r>
              <a:rPr lang="vi-VN" dirty="0">
                <a:latin typeface="Cambria" panose="02040503050406030204" pitchFamily="18" charset="0"/>
              </a:rPr>
              <a:t> dostupnost osnovnih stvari kao što su hrana i čista voda. </a:t>
            </a:r>
            <a:endParaRPr lang="sr-Latn-RS" dirty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dirty="0">
                <a:latin typeface="Cambria" panose="02040503050406030204" pitchFamily="18" charset="0"/>
              </a:rPr>
              <a:t>Z</a:t>
            </a:r>
            <a:r>
              <a:rPr lang="vi-VN" dirty="0">
                <a:latin typeface="Cambria" panose="02040503050406030204" pitchFamily="18" charset="0"/>
              </a:rPr>
              <a:t>agovaranje unutar socijalnih usluga i u političkim okruženjima kojima se usluge </a:t>
            </a:r>
            <a:r>
              <a:rPr lang="vi-VN" dirty="0" smtClean="0">
                <a:latin typeface="Cambria" panose="02040503050406030204" pitchFamily="18" charset="0"/>
              </a:rPr>
              <a:t>prilagođavaju</a:t>
            </a:r>
            <a:r>
              <a:rPr lang="sr-Latn-RS" dirty="0" smtClean="0">
                <a:latin typeface="Cambria" panose="02040503050406030204" pitchFamily="18" charset="0"/>
              </a:rPr>
              <a:t> - proaktivnost</a:t>
            </a:r>
            <a:r>
              <a:rPr lang="vi-VN" dirty="0" smtClean="0">
                <a:latin typeface="Cambria" panose="02040503050406030204" pitchFamily="18" charset="0"/>
              </a:rPr>
              <a:t>. </a:t>
            </a:r>
            <a:endParaRPr lang="sr-Latn-RS" dirty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dirty="0">
                <a:latin typeface="Cambria" panose="02040503050406030204" pitchFamily="18" charset="0"/>
              </a:rPr>
              <a:t>Omogućavanje fizičke distance i socijalne solidarnosti.</a:t>
            </a:r>
          </a:p>
          <a:p>
            <a:pPr marL="457200" indent="-457200">
              <a:buFont typeface="+mj-lt"/>
              <a:buAutoNum type="arabicPeriod"/>
            </a:pPr>
            <a:r>
              <a:rPr lang="vi-VN" dirty="0">
                <a:latin typeface="Cambria" panose="02040503050406030204" pitchFamily="18" charset="0"/>
              </a:rPr>
              <a:t>Kao profesija, zalaga</a:t>
            </a:r>
            <a:r>
              <a:rPr lang="sr-Latn-RS" dirty="0">
                <a:latin typeface="Cambria" panose="02040503050406030204" pitchFamily="18" charset="0"/>
              </a:rPr>
              <a:t>že se</a:t>
            </a:r>
            <a:r>
              <a:rPr lang="vi-VN" dirty="0">
                <a:latin typeface="Cambria" panose="02040503050406030204" pitchFamily="18" charset="0"/>
              </a:rPr>
              <a:t> za unapređenje i jačanje zdravstvenih i socijalnih usluga kao suštinske zaštite protiv virusa, nejednakosti i posledičnih socijalnih i ekonomskih izazova. </a:t>
            </a:r>
            <a:endParaRPr lang="sr-Latn-R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38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 smtClean="0">
                <a:latin typeface="Cambria" pitchFamily="18" charset="0"/>
                <a:ea typeface="Cambria" pitchFamily="18" charset="0"/>
              </a:rPr>
              <a:t>Posebno osetljive grupe i COVID-19</a:t>
            </a:r>
            <a:endParaRPr lang="en-US" sz="33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03160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S</a:t>
            </a:r>
            <a:r>
              <a:rPr lang="vi-VN" dirty="0" smtClean="0">
                <a:latin typeface="Cambria" panose="02040503050406030204" pitchFamily="18" charset="0"/>
              </a:rPr>
              <a:t>tarija lica</a:t>
            </a:r>
            <a:r>
              <a:rPr lang="sr-Latn-RS" dirty="0" smtClean="0">
                <a:latin typeface="Cambria" panose="02040503050406030204" pitchFamily="18" charset="0"/>
              </a:rPr>
              <a:t>, </a:t>
            </a:r>
            <a:r>
              <a:rPr lang="sr-Latn-RS" dirty="0">
                <a:latin typeface="Cambria" panose="02040503050406030204" pitchFamily="18" charset="0"/>
              </a:rPr>
              <a:t>o</a:t>
            </a:r>
            <a:r>
              <a:rPr lang="vi-VN" dirty="0" smtClean="0">
                <a:latin typeface="Cambria" panose="02040503050406030204" pitchFamily="18" charset="0"/>
              </a:rPr>
              <a:t>sobe </a:t>
            </a:r>
            <a:r>
              <a:rPr lang="vi-VN" dirty="0">
                <a:latin typeface="Cambria" panose="02040503050406030204" pitchFamily="18" charset="0"/>
              </a:rPr>
              <a:t>sa </a:t>
            </a:r>
            <a:r>
              <a:rPr lang="vi-VN" dirty="0" smtClean="0">
                <a:latin typeface="Cambria" panose="02040503050406030204" pitchFamily="18" charset="0"/>
              </a:rPr>
              <a:t>invaliditetom</a:t>
            </a:r>
            <a:r>
              <a:rPr lang="sr-Latn-RS" dirty="0" smtClean="0">
                <a:latin typeface="Cambria" panose="02040503050406030204" pitchFamily="18" charset="0"/>
              </a:rPr>
              <a:t>, </a:t>
            </a:r>
            <a:r>
              <a:rPr lang="sr-Latn-RS" dirty="0">
                <a:latin typeface="Cambria" panose="02040503050406030204" pitchFamily="18" charset="0"/>
              </a:rPr>
              <a:t>a</a:t>
            </a:r>
            <a:r>
              <a:rPr lang="vi-VN" dirty="0" smtClean="0">
                <a:latin typeface="Cambria" panose="02040503050406030204" pitchFamily="18" charset="0"/>
              </a:rPr>
              <a:t>dolescenti</a:t>
            </a:r>
            <a:r>
              <a:rPr lang="sr-Latn-RS" dirty="0" smtClean="0">
                <a:latin typeface="Cambria" panose="02040503050406030204" pitchFamily="18" charset="0"/>
              </a:rPr>
              <a:t>, m</a:t>
            </a:r>
            <a:r>
              <a:rPr lang="vi-VN" dirty="0" smtClean="0">
                <a:latin typeface="Cambria" panose="02040503050406030204" pitchFamily="18" charset="0"/>
              </a:rPr>
              <a:t>ladi </a:t>
            </a:r>
            <a:r>
              <a:rPr lang="vi-VN" dirty="0">
                <a:latin typeface="Cambria" panose="02040503050406030204" pitchFamily="18" charset="0"/>
              </a:rPr>
              <a:t>i </a:t>
            </a:r>
            <a:r>
              <a:rPr lang="vi-VN" dirty="0" smtClean="0">
                <a:latin typeface="Cambria" panose="02040503050406030204" pitchFamily="18" charset="0"/>
              </a:rPr>
              <a:t>deca</a:t>
            </a:r>
            <a:r>
              <a:rPr lang="sr-Latn-RS" dirty="0" smtClean="0">
                <a:latin typeface="Cambria" panose="02040503050406030204" pitchFamily="18" charset="0"/>
              </a:rPr>
              <a:t>, </a:t>
            </a:r>
            <a:r>
              <a:rPr lang="sr-Latn-RS" dirty="0">
                <a:latin typeface="Cambria" panose="02040503050406030204" pitchFamily="18" charset="0"/>
              </a:rPr>
              <a:t>ž</a:t>
            </a:r>
            <a:r>
              <a:rPr lang="vi-VN" dirty="0" smtClean="0">
                <a:latin typeface="Cambria" panose="02040503050406030204" pitchFamily="18" charset="0"/>
              </a:rPr>
              <a:t>ene</a:t>
            </a:r>
            <a:r>
              <a:rPr lang="sr-Latn-RS" dirty="0" smtClean="0">
                <a:latin typeface="Cambria" panose="02040503050406030204" pitchFamily="18" charset="0"/>
              </a:rPr>
              <a:t>, i</a:t>
            </a:r>
            <a:r>
              <a:rPr lang="vi-VN" dirty="0" smtClean="0">
                <a:latin typeface="Cambria" panose="02040503050406030204" pitchFamily="18" charset="0"/>
              </a:rPr>
              <a:t>zbeglice</a:t>
            </a:r>
            <a:r>
              <a:rPr lang="sr-Latn-RS" dirty="0" smtClean="0">
                <a:latin typeface="Cambria" panose="02040503050406030204" pitchFamily="18" charset="0"/>
              </a:rPr>
              <a:t> i</a:t>
            </a:r>
            <a:r>
              <a:rPr lang="vi-VN" dirty="0" smtClean="0">
                <a:latin typeface="Cambria" panose="02040503050406030204" pitchFamily="18" charset="0"/>
              </a:rPr>
              <a:t> </a:t>
            </a:r>
            <a:r>
              <a:rPr lang="vi-VN" dirty="0">
                <a:latin typeface="Cambria" panose="02040503050406030204" pitchFamily="18" charset="0"/>
              </a:rPr>
              <a:t>migranti i manjine </a:t>
            </a:r>
            <a:endParaRPr lang="sr-Latn-RS" dirty="0" smtClean="0">
              <a:latin typeface="Cambria" panose="02040503050406030204" pitchFamily="18" charset="0"/>
            </a:endParaRPr>
          </a:p>
          <a:p>
            <a:r>
              <a:rPr lang="vi-VN" dirty="0" smtClean="0">
                <a:latin typeface="Cambria" panose="02040503050406030204" pitchFamily="18" charset="0"/>
              </a:rPr>
              <a:t>Marginalizovani ljudi postaju </a:t>
            </a:r>
            <a:r>
              <a:rPr lang="vi-VN" dirty="0">
                <a:latin typeface="Cambria" panose="02040503050406030204" pitchFamily="18" charset="0"/>
              </a:rPr>
              <a:t>još ranjiviji u vanrednim situacijama</a:t>
            </a:r>
            <a:r>
              <a:rPr lang="vi-VN" dirty="0" smtClean="0">
                <a:latin typeface="Cambria" panose="02040503050406030204" pitchFamily="18" charset="0"/>
              </a:rPr>
              <a:t>.</a:t>
            </a:r>
            <a:endParaRPr lang="sr-Latn-RS" dirty="0" smtClean="0">
              <a:latin typeface="Cambria" panose="02040503050406030204" pitchFamily="18" charset="0"/>
            </a:endParaRPr>
          </a:p>
          <a:p>
            <a:r>
              <a:rPr lang="sr-Latn-RS" dirty="0" smtClean="0">
                <a:solidFill>
                  <a:srgbClr val="FF9933"/>
                </a:solidFill>
                <a:latin typeface="Cambria" panose="02040503050406030204" pitchFamily="18" charset="0"/>
              </a:rPr>
              <a:t>Faktor rizika</a:t>
            </a:r>
            <a:r>
              <a:rPr lang="sr-Latn-RS" dirty="0" smtClean="0">
                <a:latin typeface="Cambria" panose="02040503050406030204" pitchFamily="18" charset="0"/>
              </a:rPr>
              <a:t>: </a:t>
            </a:r>
            <a:r>
              <a:rPr lang="vi-VN" dirty="0" smtClean="0">
                <a:latin typeface="Cambria" panose="02040503050406030204" pitchFamily="18" charset="0"/>
              </a:rPr>
              <a:t>odsustva </a:t>
            </a:r>
            <a:r>
              <a:rPr lang="vi-VN" dirty="0">
                <a:latin typeface="Cambria" panose="02040503050406030204" pitchFamily="18" charset="0"/>
              </a:rPr>
              <a:t>pristupa delotvornim sistemima praćenja i ranog upozoravanja i zdravstvenim uslugama. Predviđa se da će epidemija COVID-19 virusa imati znatan uticaj u raznim sektorima</a:t>
            </a:r>
            <a:r>
              <a:rPr lang="vi-VN" dirty="0" smtClean="0">
                <a:latin typeface="Cambria" panose="02040503050406030204" pitchFamily="18" charset="0"/>
              </a:rPr>
              <a:t>.</a:t>
            </a:r>
            <a:r>
              <a:rPr lang="en-US" dirty="0">
                <a:latin typeface="Cambria" panose="02040503050406030204" pitchFamily="18" charset="0"/>
              </a:rPr>
              <a:t> </a:t>
            </a:r>
            <a:endParaRPr lang="sr-Latn-RS" dirty="0" smtClean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Cambria" panose="02040503050406030204" pitchFamily="18" charset="0"/>
              </a:rPr>
              <a:t>Dosta</a:t>
            </a:r>
            <a:r>
              <a:rPr lang="sr-Latn-RS" dirty="0" smtClean="0">
                <a:latin typeface="Cambria" panose="02040503050406030204" pitchFamily="18" charset="0"/>
              </a:rPr>
              <a:t> </a:t>
            </a:r>
            <a:r>
              <a:rPr lang="sr-Latn-RS" dirty="0">
                <a:latin typeface="Cambria" panose="02040503050406030204" pitchFamily="18" charset="0"/>
              </a:rPr>
              <a:t>se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oslanjaju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na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neformalnu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ekonomiju</a:t>
            </a:r>
            <a:r>
              <a:rPr lang="en-US" dirty="0" smtClean="0">
                <a:latin typeface="Cambria" panose="02040503050406030204" pitchFamily="18" charset="0"/>
              </a:rPr>
              <a:t>;</a:t>
            </a:r>
            <a:endParaRPr lang="sr-Latn-RS" dirty="0" smtClean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2000" dirty="0" smtClean="0">
                <a:latin typeface="Cambria" panose="02040503050406030204" pitchFamily="18" charset="0"/>
              </a:rPr>
              <a:t>N</a:t>
            </a:r>
            <a:r>
              <a:rPr lang="en-US" sz="2000" dirty="0" err="1" smtClean="0">
                <a:latin typeface="Cambria" panose="02040503050406030204" pitchFamily="18" charset="0"/>
              </a:rPr>
              <a:t>alaze</a:t>
            </a:r>
            <a:r>
              <a:rPr lang="sr-Latn-RS" sz="2000" dirty="0" smtClean="0">
                <a:latin typeface="Cambria" panose="02040503050406030204" pitchFamily="18" charset="0"/>
              </a:rPr>
              <a:t> se</a:t>
            </a:r>
            <a:r>
              <a:rPr lang="en-US" sz="2000" dirty="0" smtClean="0">
                <a:latin typeface="Cambria" panose="02040503050406030204" pitchFamily="18" charset="0"/>
              </a:rPr>
              <a:t> u </a:t>
            </a:r>
            <a:r>
              <a:rPr lang="en-US" sz="2000" dirty="0" err="1" smtClean="0">
                <a:latin typeface="Cambria" panose="02040503050406030204" pitchFamily="18" charset="0"/>
              </a:rPr>
              <a:t>oblastima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podložnim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šokovima</a:t>
            </a:r>
            <a:r>
              <a:rPr lang="en-US" sz="2000" dirty="0" smtClean="0">
                <a:latin typeface="Cambria" panose="02040503050406030204" pitchFamily="18" charset="0"/>
              </a:rPr>
              <a:t>; </a:t>
            </a:r>
            <a:endParaRPr lang="sr-Latn-RS" dirty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2000" dirty="0" smtClean="0">
                <a:latin typeface="Cambria" panose="02040503050406030204" pitchFamily="18" charset="0"/>
              </a:rPr>
              <a:t>I</a:t>
            </a:r>
            <a:r>
              <a:rPr lang="en-US" sz="2000" dirty="0" err="1" smtClean="0">
                <a:latin typeface="Cambria" panose="02040503050406030204" pitchFamily="18" charset="0"/>
              </a:rPr>
              <a:t>maju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neadekvatan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pristup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socijalnim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uslugama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odnosno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političkom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uticaju</a:t>
            </a:r>
            <a:r>
              <a:rPr lang="en-US" sz="2000" dirty="0" smtClean="0">
                <a:latin typeface="Cambria" panose="02040503050406030204" pitchFamily="18" charset="0"/>
              </a:rPr>
              <a:t>; </a:t>
            </a:r>
            <a:endParaRPr lang="sr-Latn-RS" dirty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2000" dirty="0" smtClean="0">
                <a:latin typeface="Cambria" panose="02040503050406030204" pitchFamily="18" charset="0"/>
              </a:rPr>
              <a:t>I</a:t>
            </a:r>
            <a:r>
              <a:rPr lang="en-US" sz="2000" dirty="0" err="1" smtClean="0">
                <a:latin typeface="Cambria" panose="02040503050406030204" pitchFamily="18" charset="0"/>
              </a:rPr>
              <a:t>maju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ograničene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kapacitete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i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mogućnosti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za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izdržavanje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i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adaptaciju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i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endParaRPr lang="sr-Latn-RS" sz="2000" dirty="0" smtClean="0">
              <a:latin typeface="Cambria" panose="0204050305040603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Latn-RS" sz="2000" dirty="0" smtClean="0">
                <a:latin typeface="Cambria" panose="02040503050406030204" pitchFamily="18" charset="0"/>
              </a:rPr>
              <a:t>I</a:t>
            </a:r>
            <a:r>
              <a:rPr lang="en-US" sz="2000" dirty="0" err="1" smtClean="0">
                <a:latin typeface="Cambria" panose="02040503050406030204" pitchFamily="18" charset="0"/>
              </a:rPr>
              <a:t>maju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ograničen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ili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nikakav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pristup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 err="1" smtClean="0">
                <a:latin typeface="Cambria" panose="02040503050406030204" pitchFamily="18" charset="0"/>
              </a:rPr>
              <a:t>tehnologijama</a:t>
            </a:r>
            <a:r>
              <a:rPr lang="en-US" sz="2000" dirty="0" smtClean="0">
                <a:latin typeface="Cambria" panose="02040503050406030204" pitchFamily="18" charset="0"/>
              </a:rPr>
              <a:t>. </a:t>
            </a:r>
            <a:endParaRPr lang="sr-Latn-RS" sz="2000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90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latin typeface="Cambria" pitchFamily="18" charset="0"/>
                <a:ea typeface="Cambria" pitchFamily="18" charset="0"/>
              </a:rPr>
              <a:t>Komunikacija u kriznim situacijama</a:t>
            </a:r>
            <a:endParaRPr lang="pl-PL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49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 smtClean="0">
                <a:latin typeface="Cambria" pitchFamily="18" charset="0"/>
                <a:ea typeface="Cambria" pitchFamily="18" charset="0"/>
              </a:rPr>
              <a:t>Dobra komunikacija-opšte smernice</a:t>
            </a:r>
            <a:endParaRPr lang="en-US" sz="33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S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mirenost i pokazivanje razumevanja pomaže ljudima pod stresom da se osećaju bezbednije;</a:t>
            </a:r>
          </a:p>
          <a:p>
            <a:r>
              <a:rPr lang="sr-Latn-RS" dirty="0" smtClean="0">
                <a:latin typeface="Cambria" pitchFamily="18" charset="0"/>
                <a:ea typeface="Cambria" pitchFamily="18" charset="0"/>
              </a:rPr>
              <a:t>Aktivno slušanje;</a:t>
            </a:r>
          </a:p>
          <a:p>
            <a:r>
              <a:rPr lang="sr-Latn-RS" dirty="0" smtClean="0">
                <a:latin typeface="Cambria" pitchFamily="18" charset="0"/>
                <a:ea typeface="Cambria" pitchFamily="18" charset="0"/>
              </a:rPr>
              <a:t>Ne vršiti pritisak tokom razgovora; </a:t>
            </a:r>
          </a:p>
          <a:p>
            <a:r>
              <a:rPr lang="sr-Latn-RS" dirty="0" smtClean="0">
                <a:latin typeface="Cambria" pitchFamily="18" charset="0"/>
                <a:ea typeface="Cambria" pitchFamily="18" charset="0"/>
              </a:rPr>
              <a:t>Dozvoliti tišinu;</a:t>
            </a:r>
          </a:p>
          <a:p>
            <a:r>
              <a:rPr lang="sr-Latn-RS" dirty="0" smtClean="0">
                <a:latin typeface="Cambria" pitchFamily="18" charset="0"/>
                <a:ea typeface="Cambria" pitchFamily="18" charset="0"/>
              </a:rPr>
              <a:t>Svesnost o neverbalnoj komunikaciji (mimika, kontakt očima, gestovi);</a:t>
            </a:r>
          </a:p>
          <a:p>
            <a:r>
              <a:rPr lang="sr-Latn-RS" dirty="0" smtClean="0">
                <a:latin typeface="Cambria" pitchFamily="18" charset="0"/>
                <a:ea typeface="Cambria" pitchFamily="18" charset="0"/>
              </a:rPr>
              <a:t>Informacije se daju na jasan i jednostavan način iz poverljivih izvora;</a:t>
            </a:r>
          </a:p>
          <a:p>
            <a:r>
              <a:rPr lang="sr-Latn-RS" dirty="0" smtClean="0">
                <a:latin typeface="Cambria" pitchFamily="18" charset="0"/>
                <a:ea typeface="Cambria" pitchFamily="18" charset="0"/>
              </a:rPr>
              <a:t>Komunicirati informacije u okviru svojih ovlašćenja;</a:t>
            </a:r>
          </a:p>
        </p:txBody>
      </p:sp>
    </p:spTree>
    <p:extLst>
      <p:ext uri="{BB962C8B-B14F-4D97-AF65-F5344CB8AC3E}">
        <p14:creationId xmlns:p14="http://schemas.microsoft.com/office/powerpoint/2010/main" xmlns="" val="220306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 smtClean="0">
                <a:latin typeface="Cambria" pitchFamily="18" charset="0"/>
                <a:ea typeface="Cambria" pitchFamily="18" charset="0"/>
              </a:rPr>
              <a:t>D</a:t>
            </a:r>
            <a:r>
              <a:rPr lang="sr-Latn-RS" sz="3300" b="1" dirty="0" smtClean="0">
                <a:latin typeface="Cambria" pitchFamily="18" charset="0"/>
                <a:ea typeface="Cambria" pitchFamily="18" charset="0"/>
              </a:rPr>
              <a:t>obra komunikacija-opšte smernice/2</a:t>
            </a:r>
            <a:endParaRPr lang="en-US" sz="33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dirty="0" smtClean="0">
                <a:latin typeface="Cambria" pitchFamily="18" charset="0"/>
                <a:ea typeface="Cambria" pitchFamily="18" charset="0"/>
              </a:rPr>
              <a:t>Ne davati obećanja ako nismo u mogućnosti da ih ispunimo;</a:t>
            </a:r>
          </a:p>
          <a:p>
            <a:r>
              <a:rPr lang="sr-Latn-RS" dirty="0" smtClean="0">
                <a:latin typeface="Cambria" pitchFamily="18" charset="0"/>
                <a:ea typeface="Cambria" pitchFamily="18" charset="0"/>
              </a:rPr>
              <a:t>U radu sa emocijama koristimo 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tehnike 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normalizacije</a:t>
            </a:r>
            <a:r>
              <a:rPr lang="en-US" smtClean="0">
                <a:latin typeface="Cambria" pitchFamily="18" charset="0"/>
                <a:ea typeface="Cambria" pitchFamily="18" charset="0"/>
              </a:rPr>
              <a:t> i 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validacije </a:t>
            </a:r>
            <a:r>
              <a:rPr lang="en-US" smtClean="0">
                <a:latin typeface="Cambria" pitchFamily="18" charset="0"/>
                <a:ea typeface="Cambria" pitchFamily="18" charset="0"/>
              </a:rPr>
              <a:t>(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To 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je normalna reakcija na kriznu situaciju; imenovanje simptoma/reakcija 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na 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krizu</a:t>
            </a:r>
            <a:r>
              <a:rPr lang="en-US" smtClean="0">
                <a:latin typeface="Cambria" pitchFamily="18" charset="0"/>
                <a:ea typeface="Cambria" pitchFamily="18" charset="0"/>
              </a:rPr>
              <a:t> 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“</a:t>
            </a:r>
            <a:r>
              <a:rPr lang="en-US" smtClean="0">
                <a:latin typeface="Cambria" pitchFamily="18" charset="0"/>
                <a:ea typeface="Cambria" pitchFamily="18" charset="0"/>
              </a:rPr>
              <a:t>Normalno je da se ose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ćamo uzemireno u situacijama koje su nam nepoznate i nisu pod našom kontrolom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)</a:t>
            </a:r>
            <a:endParaRPr lang="en-US" smtClean="0">
              <a:latin typeface="Cambria" pitchFamily="18" charset="0"/>
              <a:ea typeface="Cambria" pitchFamily="18" charset="0"/>
            </a:endParaRPr>
          </a:p>
          <a:p>
            <a:r>
              <a:rPr lang="en-US" smtClean="0">
                <a:latin typeface="Cambria" pitchFamily="18" charset="0"/>
                <a:ea typeface="Cambria" pitchFamily="18" charset="0"/>
              </a:rPr>
              <a:t>B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iti 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podrška u pravljenju prioriteta (Šta vam je potrebno da rešite danas, a šta može da 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sačeka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?</a:t>
            </a:r>
            <a:r>
              <a:rPr lang="en-US" smtClean="0">
                <a:latin typeface="Cambria" pitchFamily="18" charset="0"/>
                <a:ea typeface="Cambria" pitchFamily="18" charset="0"/>
              </a:rPr>
              <a:t>)</a:t>
            </a:r>
            <a:endParaRPr lang="sr-Latn-RS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O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snaživanje 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(Drago mi je da ste odlučili da porazgovarate o tome šta vas muči, to je 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važan 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korak”</a:t>
            </a:r>
            <a:r>
              <a:rPr lang="en-US" smtClean="0">
                <a:latin typeface="Cambria" pitchFamily="18" charset="0"/>
                <a:ea typeface="Cambria" pitchFamily="18" charset="0"/>
              </a:rPr>
              <a:t> P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odstaći 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osobu da koristi pozitivne strategije za nošenje sa problemima, “Šta vam je pomagalo ranije kada ste uznemireni? Koje aktivnosti vam pomažu da se opustite? Istraživati alternative “Šta 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još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?”</a:t>
            </a:r>
            <a:r>
              <a:rPr lang="en-US" smtClean="0">
                <a:latin typeface="Cambria" pitchFamily="18" charset="0"/>
                <a:ea typeface="Cambria" pitchFamily="18" charset="0"/>
              </a:rPr>
              <a:t> 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)</a:t>
            </a:r>
            <a:endParaRPr lang="sr-Latn-RS" dirty="0" smtClean="0">
              <a:latin typeface="Cambria" pitchFamily="18" charset="0"/>
              <a:ea typeface="Cambria" pitchFamily="18" charset="0"/>
            </a:endParaRPr>
          </a:p>
          <a:p>
            <a:r>
              <a:rPr lang="sr-Latn-RS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Ne </a:t>
            </a:r>
            <a:r>
              <a:rPr lang="sr-Latn-RS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naškoditi</a:t>
            </a:r>
            <a:r>
              <a:rPr lang="en-US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 kao glavni princip! </a:t>
            </a:r>
            <a:endParaRPr lang="en-US" dirty="0">
              <a:solidFill>
                <a:srgbClr val="FF66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3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 smtClean="0">
                <a:latin typeface="Cambria" pitchFamily="18" charset="0"/>
                <a:ea typeface="Cambria" pitchFamily="18" charset="0"/>
              </a:rPr>
              <a:t>Šta je na prvom mestu</a:t>
            </a:r>
            <a:endParaRPr lang="en-US" sz="33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r-Latn-RS" dirty="0" smtClean="0"/>
          </a:p>
          <a:p>
            <a:r>
              <a:rPr lang="sr-Latn-RS" dirty="0" smtClean="0">
                <a:latin typeface="Cambria" pitchFamily="18" charset="0"/>
                <a:ea typeface="Cambria" pitchFamily="18" charset="0"/>
              </a:rPr>
              <a:t>Psihološka 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prva 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pomoć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 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 (PPP) uključuje humanu i praktičnu pomoć i podršku ljudima koje je pogodila ozbiljna nepogoda.</a:t>
            </a:r>
            <a:endParaRPr lang="sr-Latn-RS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sr-Latn-RS" dirty="0" smtClean="0"/>
          </a:p>
          <a:p>
            <a:r>
              <a:rPr lang="sr-Latn-RS" dirty="0" smtClean="0"/>
              <a:t>“</a:t>
            </a:r>
            <a:r>
              <a:rPr lang="sr-Latn-RS" sz="2400" b="1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opis humanog podržavajućeg odgovora drugom ljudskom biću koje pati i kojem treba podrška</a:t>
            </a:r>
            <a:r>
              <a:rPr lang="sr-Latn-RS" sz="2400" b="1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” 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(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World Vision 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International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)</a:t>
            </a:r>
          </a:p>
          <a:p>
            <a:endParaRPr lang="sr-Latn-RS" smtClean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r>
              <a:rPr lang="sr-Latn-RS" smtClean="0">
                <a:latin typeface="Cambria" pitchFamily="18" charset="0"/>
                <a:ea typeface="Cambria" pitchFamily="18" charset="0"/>
              </a:rPr>
              <a:t> </a:t>
            </a:r>
            <a:r>
              <a:rPr lang="sr-Latn-RS" b="1" smtClean="0">
                <a:latin typeface="Cambria" pitchFamily="18" charset="0"/>
                <a:ea typeface="Cambria" pitchFamily="18" charset="0"/>
              </a:rPr>
              <a:t>Glavni cilj 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pružanja prve psihološke pomoći je </a:t>
            </a:r>
            <a:r>
              <a:rPr lang="sr-Latn-RS" b="1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stabilizacija</a:t>
            </a:r>
            <a:r>
              <a:rPr lang="sr-Latn-RS" b="1" smtClean="0">
                <a:latin typeface="Cambria" pitchFamily="18" charset="0"/>
                <a:ea typeface="Cambria" pitchFamily="18" charset="0"/>
              </a:rPr>
              <a:t>, </a:t>
            </a:r>
            <a:r>
              <a:rPr lang="sr-Latn-RS" smtClean="0">
                <a:latin typeface="Cambria" pitchFamily="18" charset="0"/>
                <a:ea typeface="Cambria" pitchFamily="18" charset="0"/>
              </a:rPr>
              <a:t>pomoć  i podrška ljudima da uspostave ponovno funkcionisanje.</a:t>
            </a:r>
            <a:endParaRPr lang="en-US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 smtClean="0">
                <a:latin typeface="Cambria" pitchFamily="18" charset="0"/>
                <a:ea typeface="Cambria" pitchFamily="18" charset="0"/>
              </a:rPr>
              <a:t>O čemu ćemo govoriti</a:t>
            </a:r>
            <a:endParaRPr lang="en-US" sz="33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Volonterski sevis socijalnih radnika </a:t>
            </a:r>
            <a:r>
              <a:rPr lang="sr-Latn-RS" sz="2400" dirty="0">
                <a:latin typeface="Cambria" pitchFamily="18" charset="0"/>
                <a:ea typeface="Cambria" pitchFamily="18" charset="0"/>
              </a:rPr>
              <a:t>na FPNu kao podrška zajedničkim naporima u borbi sa </a:t>
            </a:r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pandemijom</a:t>
            </a:r>
          </a:p>
          <a:p>
            <a:pPr lvl="1"/>
            <a:r>
              <a:rPr lang="sr-Latn-RS" dirty="0" smtClean="0">
                <a:latin typeface="Cambria" pitchFamily="18" charset="0"/>
                <a:ea typeface="Cambria" pitchFamily="18" charset="0"/>
              </a:rPr>
              <a:t>Ciljevi</a:t>
            </a:r>
          </a:p>
          <a:p>
            <a:pPr lvl="1"/>
            <a:r>
              <a:rPr lang="sr-Latn-RS" dirty="0" smtClean="0">
                <a:latin typeface="Cambria" pitchFamily="18" charset="0"/>
                <a:ea typeface="Cambria" pitchFamily="18" charset="0"/>
              </a:rPr>
              <a:t>Planirane aktivnosti</a:t>
            </a:r>
          </a:p>
          <a:p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Kriza i uloga socijalnog rada u kriznim situacijama </a:t>
            </a:r>
          </a:p>
          <a:p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Komunikacija u kriznim situacijama </a:t>
            </a:r>
          </a:p>
          <a:p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Sigurnost i bezbednost  pomagača u kriznim situacijama</a:t>
            </a:r>
          </a:p>
          <a:p>
            <a:endParaRPr lang="sr-Latn-RS" sz="24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sr-Latn-RS" sz="2400" dirty="0" smtClean="0">
              <a:latin typeface="Cambria" pitchFamily="18" charset="0"/>
              <a:ea typeface="Cambria" pitchFamily="18" charset="0"/>
            </a:endParaRPr>
          </a:p>
          <a:p>
            <a:endParaRPr lang="sr-Latn-RS" sz="2400" dirty="0" smtClean="0">
              <a:latin typeface="Cambria" pitchFamily="18" charset="0"/>
              <a:ea typeface="Cambria" pitchFamily="18" charset="0"/>
            </a:endParaRPr>
          </a:p>
          <a:p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 smtClean="0">
                <a:latin typeface="Cambria" pitchFamily="18" charset="0"/>
                <a:ea typeface="Cambria" pitchFamily="18" charset="0"/>
              </a:rPr>
              <a:t>Prva psihološka pomoć uključuje</a:t>
            </a:r>
            <a:endParaRPr lang="en-US" sz="33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200" dirty="0" smtClean="0">
                <a:latin typeface="Cambria" pitchFamily="18" charset="0"/>
                <a:ea typeface="Cambria" pitchFamily="18" charset="0"/>
              </a:rPr>
              <a:t>P</a:t>
            </a:r>
            <a:r>
              <a:rPr lang="sr-Latn-RS" sz="2200" dirty="0" smtClean="0">
                <a:latin typeface="Cambria" pitchFamily="18" charset="0"/>
                <a:ea typeface="Cambria" pitchFamily="18" charset="0"/>
              </a:rPr>
              <a:t>ružanje podrške koja nije nametljiva;</a:t>
            </a:r>
          </a:p>
          <a:p>
            <a:r>
              <a:rPr lang="en-US" sz="2200" dirty="0" smtClean="0">
                <a:latin typeface="Cambria" pitchFamily="18" charset="0"/>
                <a:ea typeface="Cambria" pitchFamily="18" charset="0"/>
              </a:rPr>
              <a:t>P</a:t>
            </a:r>
            <a:r>
              <a:rPr lang="sr-Latn-RS" sz="2200" dirty="0" smtClean="0">
                <a:latin typeface="Cambria" pitchFamily="18" charset="0"/>
                <a:ea typeface="Cambria" pitchFamily="18" charset="0"/>
              </a:rPr>
              <a:t>rocena potreba i problema;</a:t>
            </a:r>
          </a:p>
          <a:p>
            <a:r>
              <a:rPr lang="en-US" sz="2200" dirty="0" smtClean="0">
                <a:latin typeface="Cambria" pitchFamily="18" charset="0"/>
                <a:ea typeface="Cambria" pitchFamily="18" charset="0"/>
              </a:rPr>
              <a:t>P</a:t>
            </a:r>
            <a:r>
              <a:rPr lang="sr-Latn-RS" sz="2200" dirty="0" smtClean="0">
                <a:latin typeface="Cambria" pitchFamily="18" charset="0"/>
                <a:ea typeface="Cambria" pitchFamily="18" charset="0"/>
              </a:rPr>
              <a:t>omoć ljudima da pristupe osnovnim potrebama;</a:t>
            </a:r>
          </a:p>
          <a:p>
            <a:r>
              <a:rPr lang="en-US" sz="2200" dirty="0" smtClean="0">
                <a:latin typeface="Cambria" pitchFamily="18" charset="0"/>
                <a:ea typeface="Cambria" pitchFamily="18" charset="0"/>
              </a:rPr>
              <a:t>T</a:t>
            </a:r>
            <a:r>
              <a:rPr lang="sr-Latn-RS" sz="2200" dirty="0" smtClean="0">
                <a:latin typeface="Cambria" pitchFamily="18" charset="0"/>
                <a:ea typeface="Cambria" pitchFamily="18" charset="0"/>
              </a:rPr>
              <a:t>ešenje ljudi i pomoć da se osete smireno;</a:t>
            </a:r>
          </a:p>
          <a:p>
            <a:r>
              <a:rPr lang="en-US" sz="2200" dirty="0" smtClean="0">
                <a:latin typeface="Cambria" pitchFamily="18" charset="0"/>
                <a:ea typeface="Cambria" pitchFamily="18" charset="0"/>
              </a:rPr>
              <a:t>P</a:t>
            </a:r>
            <a:r>
              <a:rPr lang="sr-Latn-RS" sz="2200" dirty="0" smtClean="0">
                <a:latin typeface="Cambria" pitchFamily="18" charset="0"/>
                <a:ea typeface="Cambria" pitchFamily="18" charset="0"/>
              </a:rPr>
              <a:t>omoć ljudima da dobiju informacije, usluge i društvenu podršku;</a:t>
            </a:r>
          </a:p>
          <a:p>
            <a:r>
              <a:rPr lang="sr-Latn-RS" sz="2200" dirty="0" smtClean="0">
                <a:latin typeface="Cambria" pitchFamily="18" charset="0"/>
                <a:ea typeface="Cambria" pitchFamily="18" charset="0"/>
              </a:rPr>
              <a:t>Zaštita ljudi od daljih povreda/narušavanja zdravlja.</a:t>
            </a:r>
          </a:p>
          <a:p>
            <a:endParaRPr lang="en-US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36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 smtClean="0">
                <a:latin typeface="Cambria" pitchFamily="18" charset="0"/>
                <a:ea typeface="Cambria" pitchFamily="18" charset="0"/>
              </a:rPr>
              <a:t>Šta nije prva psihološka pomoć?</a:t>
            </a:r>
            <a:endParaRPr lang="en-US" sz="33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N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ešto što samo profesionalci mogu da pruže;</a:t>
            </a:r>
          </a:p>
          <a:p>
            <a:endParaRPr lang="sr-Latn-RS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P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rofesionalno savetovanje;</a:t>
            </a:r>
          </a:p>
          <a:p>
            <a:endParaRPr lang="sr-Latn-RS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dirty="0" smtClean="0">
                <a:latin typeface="Cambria" pitchFamily="18" charset="0"/>
                <a:ea typeface="Cambria" pitchFamily="18" charset="0"/>
              </a:rPr>
              <a:t>K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linička intervencija;</a:t>
            </a:r>
          </a:p>
          <a:p>
            <a:endParaRPr lang="sr-Latn-RS" dirty="0" smtClean="0">
              <a:latin typeface="Cambria" pitchFamily="18" charset="0"/>
              <a:ea typeface="Cambria" pitchFamily="18" charset="0"/>
            </a:endParaRPr>
          </a:p>
          <a:p>
            <a:r>
              <a:rPr lang="sr-Latn-RS" dirty="0" smtClean="0">
                <a:latin typeface="Cambria" pitchFamily="18" charset="0"/>
                <a:ea typeface="Cambria" pitchFamily="18" charset="0"/>
              </a:rPr>
              <a:t>Psihološka intervencija.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07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530" y="228600"/>
            <a:ext cx="9923647" cy="914400"/>
          </a:xfrm>
        </p:spPr>
        <p:txBody>
          <a:bodyPr>
            <a:normAutofit/>
          </a:bodyPr>
          <a:lstStyle/>
          <a:p>
            <a:r>
              <a:rPr lang="sr-Latn-RS" sz="3300" b="1" dirty="0" smtClean="0">
                <a:latin typeface="Cambria" pitchFamily="18" charset="0"/>
                <a:ea typeface="Cambria" pitchFamily="18" charset="0"/>
              </a:rPr>
              <a:t>Akcioni principi PPP (</a:t>
            </a:r>
            <a:r>
              <a:rPr lang="sr-Latn-RS" sz="3300" b="1" i="1" dirty="0" smtClean="0">
                <a:latin typeface="Cambria" pitchFamily="18" charset="0"/>
                <a:ea typeface="Cambria" pitchFamily="18" charset="0"/>
              </a:rPr>
              <a:t>Guide for field workers,SZO</a:t>
            </a:r>
            <a:r>
              <a:rPr lang="sr-Latn-RS" sz="3300" b="1" dirty="0" smtClean="0">
                <a:latin typeface="Cambria" pitchFamily="18" charset="0"/>
                <a:ea typeface="Cambria" pitchFamily="18" charset="0"/>
              </a:rPr>
              <a:t>)</a:t>
            </a:r>
            <a:endParaRPr lang="en-US" sz="33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r-Latn-RS" b="1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GLEDAJ 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(proveriti bezbednosnu situaciju i odgovarajuće mere);</a:t>
            </a:r>
          </a:p>
          <a:p>
            <a:endParaRPr lang="sr-Latn-RS" dirty="0" smtClean="0">
              <a:latin typeface="Cambria" pitchFamily="18" charset="0"/>
              <a:ea typeface="Cambria" pitchFamily="18" charset="0"/>
            </a:endParaRPr>
          </a:p>
          <a:p>
            <a:r>
              <a:rPr lang="sr-Latn-RS" b="1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SLUŠAJ 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(prvi kontakt-predstavljanje, otvorena pitanja, proveriti sa ljudima šta im je potrebno i šta ih brine, proveriti da li imaju neke specifične potrebe npr. spadaju u rizičnu grupu zbog zdravstvenih problema);</a:t>
            </a:r>
          </a:p>
          <a:p>
            <a:endParaRPr lang="sr-Latn-RS" dirty="0" smtClean="0">
              <a:latin typeface="Cambria" pitchFamily="18" charset="0"/>
              <a:ea typeface="Cambria" pitchFamily="18" charset="0"/>
            </a:endParaRPr>
          </a:p>
          <a:p>
            <a:r>
              <a:rPr lang="sr-Latn-RS" b="1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POVEŽI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 (informisanje o pravima, bezbednosti, uslugama, umrežavanje potreba ljudi sa dostupnim resursima i uslugama u zajednici).</a:t>
            </a:r>
          </a:p>
          <a:p>
            <a:endParaRPr lang="en-US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24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 smtClean="0">
                <a:latin typeface="Cambria" pitchFamily="18" charset="0"/>
                <a:ea typeface="Cambria" pitchFamily="18" charset="0"/>
              </a:rPr>
              <a:t>Šta je još važno tokom pružanja PPP?</a:t>
            </a:r>
            <a:endParaRPr lang="en-US" sz="33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Ne pretpostavljati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, proveriti sve informacije o resursima u zajednici kao i potrebama građana;</a:t>
            </a:r>
          </a:p>
          <a:p>
            <a:r>
              <a:rPr lang="sr-Latn-RS" b="1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Nisu svi traumatizovani 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nakon kriznog događaja;</a:t>
            </a:r>
          </a:p>
          <a:p>
            <a:r>
              <a:rPr lang="sr-Latn-RS" b="1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Pripremiti se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-predstavljanje volontera-informisanje o svojoj ulozi-traženje dozvole(“ Ja sam Marko student socijalnog rada. Radim pri Volonterskom servisu studenata socijalnog rada u Beogradu. Da li je u redu da porazgovaramo par minuta?)</a:t>
            </a:r>
          </a:p>
          <a:p>
            <a:r>
              <a:rPr lang="sr-Latn-RS" b="1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Briga o sebi-uslov za pomaganje drugima.</a:t>
            </a:r>
          </a:p>
          <a:p>
            <a:pPr>
              <a:buNone/>
            </a:pPr>
            <a:endParaRPr lang="sr-Latn-RS" b="1" dirty="0" smtClean="0">
              <a:solidFill>
                <a:srgbClr val="FF6600"/>
              </a:solidFill>
            </a:endParaRPr>
          </a:p>
          <a:p>
            <a:endParaRPr lang="sr-Latn-RS" dirty="0" smtClean="0"/>
          </a:p>
          <a:p>
            <a:endParaRPr lang="sr-Latn-RS" dirty="0" smtClean="0"/>
          </a:p>
        </p:txBody>
      </p:sp>
    </p:spTree>
    <p:extLst>
      <p:ext uri="{BB962C8B-B14F-4D97-AF65-F5344CB8AC3E}">
        <p14:creationId xmlns:p14="http://schemas.microsoft.com/office/powerpoint/2010/main" xmlns="" val="188173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Sigurnost i bezbednost pomagača</a:t>
            </a:r>
            <a:endParaRPr lang="en-US" sz="3300" b="1" dirty="0">
              <a:solidFill>
                <a:schemeClr val="accent2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8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b="1" dirty="0" smtClean="0">
                <a:latin typeface="Cambria" pitchFamily="18" charset="0"/>
                <a:ea typeface="Cambria" pitchFamily="18" charset="0"/>
              </a:rPr>
              <a:t>Reakcije </a:t>
            </a:r>
            <a:r>
              <a:rPr lang="pl-PL" sz="4400" b="1" dirty="0">
                <a:latin typeface="Cambria" pitchFamily="18" charset="0"/>
                <a:ea typeface="Cambria" pitchFamily="18" charset="0"/>
              </a:rPr>
              <a:t>u </a:t>
            </a:r>
            <a:r>
              <a:rPr lang="pl-PL" sz="4400" b="1" dirty="0" smtClean="0">
                <a:latin typeface="Cambria" pitchFamily="18" charset="0"/>
                <a:ea typeface="Cambria" pitchFamily="18" charset="0"/>
              </a:rPr>
              <a:t>kriznim situacijama</a:t>
            </a:r>
            <a:endParaRPr lang="en-US" sz="4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04900" y="1405288"/>
            <a:ext cx="9982200" cy="5236144"/>
          </a:xfrm>
        </p:spPr>
        <p:txBody>
          <a:bodyPr>
            <a:normAutofit/>
          </a:bodyPr>
          <a:lstStyle/>
          <a:p>
            <a:r>
              <a:rPr lang="vi-VN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dezorijentacij</a:t>
            </a:r>
            <a:r>
              <a:rPr lang="sr-Latn-RS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a</a:t>
            </a:r>
            <a:r>
              <a:rPr lang="vi-VN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sr-Latn-RS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i nemogućnost snalaženja 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u haotičnim uslovima</a:t>
            </a:r>
          </a:p>
          <a:p>
            <a:r>
              <a:rPr lang="sr-Latn-RS" dirty="0">
                <a:latin typeface="Cambria" pitchFamily="18" charset="0"/>
                <a:ea typeface="Cambria" pitchFamily="18" charset="0"/>
              </a:rPr>
              <a:t>d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oživljaj nemoći i uverenje da niste u mogućnosti da odgovorite zahtevima</a:t>
            </a:r>
            <a:endParaRPr lang="vi-VN" dirty="0">
              <a:latin typeface="Cambria" pitchFamily="18" charset="0"/>
              <a:ea typeface="Cambria" pitchFamily="18" charset="0"/>
            </a:endParaRPr>
          </a:p>
          <a:p>
            <a:r>
              <a:rPr lang="vi-VN" dirty="0" smtClean="0">
                <a:latin typeface="Cambria" pitchFamily="18" charset="0"/>
                <a:ea typeface="Cambria" pitchFamily="18" charset="0"/>
              </a:rPr>
              <a:t>identifikacija </a:t>
            </a:r>
            <a:r>
              <a:rPr lang="vi-VN" dirty="0">
                <a:latin typeface="Cambria" pitchFamily="18" charset="0"/>
                <a:ea typeface="Cambria" pitchFamily="18" charset="0"/>
              </a:rPr>
              <a:t>sa žrtvama i/ili članovima 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porodice</a:t>
            </a:r>
          </a:p>
          <a:p>
            <a:r>
              <a:rPr lang="sr-Latn-RS" dirty="0">
                <a:latin typeface="Cambria" pitchFamily="18" charset="0"/>
                <a:ea typeface="Cambria" pitchFamily="18" charset="0"/>
              </a:rPr>
              <a:t>neadekvatna </a:t>
            </a:r>
            <a:r>
              <a:rPr lang="vi-VN" dirty="0">
                <a:latin typeface="Cambria" pitchFamily="18" charset="0"/>
                <a:ea typeface="Cambria" pitchFamily="18" charset="0"/>
              </a:rPr>
              <a:t>percepcij</a:t>
            </a:r>
            <a:r>
              <a:rPr lang="sr-Latn-RS" dirty="0">
                <a:latin typeface="Cambria" pitchFamily="18" charset="0"/>
                <a:ea typeface="Cambria" pitchFamily="18" charset="0"/>
              </a:rPr>
              <a:t>a</a:t>
            </a:r>
            <a:r>
              <a:rPr lang="vi-VN" dirty="0">
                <a:latin typeface="Cambria" pitchFamily="18" charset="0"/>
                <a:ea typeface="Cambria" pitchFamily="18" charset="0"/>
              </a:rPr>
              <a:t> ličnih granica</a:t>
            </a:r>
            <a:r>
              <a:rPr lang="sr-Latn-RS" dirty="0">
                <a:latin typeface="Cambria" pitchFamily="18" charset="0"/>
                <a:ea typeface="Cambria" pitchFamily="18" charset="0"/>
              </a:rPr>
              <a:t> koja vodi u lažni </a:t>
            </a:r>
            <a:r>
              <a:rPr lang="vi-VN" dirty="0">
                <a:latin typeface="Cambria" pitchFamily="18" charset="0"/>
                <a:ea typeface="Cambria" pitchFamily="18" charset="0"/>
              </a:rPr>
              <a:t>osećaj </a:t>
            </a:r>
            <a:r>
              <a:rPr lang="sr-Latn-RS" dirty="0">
                <a:latin typeface="Cambria" pitchFamily="18" charset="0"/>
                <a:ea typeface="Cambria" pitchFamily="18" charset="0"/>
              </a:rPr>
              <a:t>svemoći</a:t>
            </a:r>
            <a:endParaRPr lang="vi-VN" dirty="0">
              <a:latin typeface="Cambria" pitchFamily="18" charset="0"/>
              <a:ea typeface="Cambria" pitchFamily="18" charset="0"/>
            </a:endParaRPr>
          </a:p>
          <a:p>
            <a:r>
              <a:rPr lang="sr-Latn-RS" dirty="0" smtClean="0">
                <a:latin typeface="Cambria" pitchFamily="18" charset="0"/>
                <a:ea typeface="Cambria" pitchFamily="18" charset="0"/>
              </a:rPr>
              <a:t>ljutnja na državu zbog sporosti i loše </a:t>
            </a:r>
            <a:r>
              <a:rPr lang="vi-VN" dirty="0" smtClean="0">
                <a:latin typeface="Cambria" pitchFamily="18" charset="0"/>
                <a:ea typeface="Cambria" pitchFamily="18" charset="0"/>
              </a:rPr>
              <a:t>institucionalne organizacije </a:t>
            </a:r>
            <a:endParaRPr lang="sr-Latn-RS" dirty="0" smtClean="0">
              <a:latin typeface="Cambria" pitchFamily="18" charset="0"/>
              <a:ea typeface="Cambria" pitchFamily="18" charset="0"/>
            </a:endParaRPr>
          </a:p>
          <a:p>
            <a:r>
              <a:rPr lang="vi-VN" dirty="0" smtClean="0">
                <a:latin typeface="Cambria" pitchFamily="18" charset="0"/>
                <a:ea typeface="Cambria" pitchFamily="18" charset="0"/>
              </a:rPr>
              <a:t>frustracija </a:t>
            </a:r>
            <a:r>
              <a:rPr lang="vi-VN" dirty="0">
                <a:latin typeface="Cambria" pitchFamily="18" charset="0"/>
                <a:ea typeface="Cambria" pitchFamily="18" charset="0"/>
              </a:rPr>
              <a:t>i ljutnja zbog nepriznavanja 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vašeg rada</a:t>
            </a:r>
          </a:p>
          <a:p>
            <a:r>
              <a:rPr lang="sr-Latn-RS" dirty="0" smtClean="0">
                <a:latin typeface="Cambria" pitchFamily="18" charset="0"/>
                <a:ea typeface="Cambria" pitchFamily="18" charset="0"/>
              </a:rPr>
              <a:t>s</a:t>
            </a:r>
            <a:r>
              <a:rPr lang="vi-VN" dirty="0" smtClean="0">
                <a:latin typeface="Cambria" pitchFamily="18" charset="0"/>
                <a:ea typeface="Cambria" pitchFamily="18" charset="0"/>
              </a:rPr>
              <a:t>tres </a:t>
            </a:r>
            <a:r>
              <a:rPr lang="vi-VN" dirty="0">
                <a:latin typeface="Cambria" pitchFamily="18" charset="0"/>
                <a:ea typeface="Cambria" pitchFamily="18" charset="0"/>
              </a:rPr>
              <a:t>zbog preteranih zahteva (zahtevi 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ugroženih</a:t>
            </a:r>
            <a:r>
              <a:rPr lang="vi-VN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vi-VN" dirty="0">
                <a:latin typeface="Cambria" pitchFamily="18" charset="0"/>
                <a:ea typeface="Cambria" pitchFamily="18" charset="0"/>
              </a:rPr>
              <a:t>potrebe sa kojima se treba </a:t>
            </a:r>
            <a:r>
              <a:rPr lang="vi-VN" dirty="0" smtClean="0">
                <a:latin typeface="Cambria" pitchFamily="18" charset="0"/>
                <a:ea typeface="Cambria" pitchFamily="18" charset="0"/>
              </a:rPr>
              <a:t>suočiti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, nemogućnost da na te potrebe odgovorite</a:t>
            </a:r>
            <a:r>
              <a:rPr lang="vi-VN" dirty="0" smtClean="0">
                <a:latin typeface="Cambria" pitchFamily="18" charset="0"/>
                <a:ea typeface="Cambria" pitchFamily="18" charset="0"/>
              </a:rPr>
              <a:t>…)</a:t>
            </a:r>
            <a:endParaRPr lang="sr-Latn-RS" dirty="0" smtClean="0">
              <a:latin typeface="Cambria" pitchFamily="18" charset="0"/>
              <a:ea typeface="Cambria" pitchFamily="18" charset="0"/>
            </a:endParaRPr>
          </a:p>
          <a:p>
            <a:r>
              <a:rPr lang="sr-Latn-RS" dirty="0" smtClean="0">
                <a:latin typeface="Cambria" pitchFamily="18" charset="0"/>
                <a:ea typeface="Cambria" pitchFamily="18" charset="0"/>
              </a:rPr>
              <a:t>Stalni stres koji može da vodi u: </a:t>
            </a:r>
          </a:p>
          <a:p>
            <a:pPr marL="914400" lvl="1" indent="-457200">
              <a:buFont typeface="+mj-lt"/>
              <a:buAutoNum type="arabicPeriod"/>
            </a:pPr>
            <a:r>
              <a:rPr lang="vi-VN" dirty="0" smtClean="0">
                <a:latin typeface="Cambria" pitchFamily="18" charset="0"/>
                <a:ea typeface="Cambria" pitchFamily="18" charset="0"/>
              </a:rPr>
              <a:t>Burnout </a:t>
            </a:r>
            <a:r>
              <a:rPr lang="vi-VN" dirty="0">
                <a:latin typeface="Cambria" pitchFamily="18" charset="0"/>
                <a:ea typeface="Cambria" pitchFamily="18" charset="0"/>
              </a:rPr>
              <a:t>- osećanja ekstremne iscrpljenosti i </a:t>
            </a:r>
            <a:r>
              <a:rPr lang="vi-VN" dirty="0" smtClean="0">
                <a:latin typeface="Cambria" pitchFamily="18" charset="0"/>
                <a:ea typeface="Cambria" pitchFamily="18" charset="0"/>
              </a:rPr>
              <a:t>zatrpavanje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 i </a:t>
            </a:r>
          </a:p>
          <a:p>
            <a:pPr marL="914400" lvl="1" indent="-457200">
              <a:buFont typeface="+mj-lt"/>
              <a:buAutoNum type="arabicPeriod"/>
            </a:pPr>
            <a:r>
              <a:rPr lang="vi-VN" dirty="0" smtClean="0">
                <a:latin typeface="Cambria" pitchFamily="18" charset="0"/>
                <a:ea typeface="Cambria" pitchFamily="18" charset="0"/>
              </a:rPr>
              <a:t>Sekundarni </a:t>
            </a:r>
            <a:r>
              <a:rPr lang="vi-VN" dirty="0">
                <a:latin typeface="Cambria" pitchFamily="18" charset="0"/>
                <a:ea typeface="Cambria" pitchFamily="18" charset="0"/>
              </a:rPr>
              <a:t>traumatski stres - stresne reakcije i simptomi koji su rezultat izlaganja </a:t>
            </a:r>
            <a:r>
              <a:rPr lang="sr-Latn-RS" dirty="0" smtClean="0">
                <a:latin typeface="Cambria" pitchFamily="18" charset="0"/>
                <a:ea typeface="Cambria" pitchFamily="18" charset="0"/>
              </a:rPr>
              <a:t>   </a:t>
            </a:r>
            <a:r>
              <a:rPr lang="vi-VN" dirty="0" smtClean="0">
                <a:latin typeface="Cambria" pitchFamily="18" charset="0"/>
                <a:ea typeface="Cambria" pitchFamily="18" charset="0"/>
              </a:rPr>
              <a:t>traumatičnim </a:t>
            </a:r>
            <a:r>
              <a:rPr lang="vi-VN" dirty="0">
                <a:latin typeface="Cambria" pitchFamily="18" charset="0"/>
                <a:ea typeface="Cambria" pitchFamily="18" charset="0"/>
              </a:rPr>
              <a:t>iskustvima </a:t>
            </a:r>
            <a:r>
              <a:rPr lang="vi-VN" dirty="0" smtClean="0">
                <a:latin typeface="Cambria" pitchFamily="18" charset="0"/>
                <a:ea typeface="Cambria" pitchFamily="18" charset="0"/>
              </a:rPr>
              <a:t>drugog pojedinca</a:t>
            </a:r>
            <a:r>
              <a:rPr lang="vi-VN" dirty="0">
                <a:latin typeface="Cambria" pitchFamily="18" charset="0"/>
                <a:ea typeface="Cambria" pitchFamily="18" charset="0"/>
              </a:rPr>
              <a:t>, a ne sopstvene izloženosti </a:t>
            </a:r>
            <a:r>
              <a:rPr lang="vi-VN" dirty="0" smtClean="0">
                <a:latin typeface="Cambria" pitchFamily="18" charset="0"/>
                <a:ea typeface="Cambria" pitchFamily="18" charset="0"/>
              </a:rPr>
              <a:t>traumatičnom događaju</a:t>
            </a:r>
            <a:endParaRPr lang="vi-VN" dirty="0">
              <a:latin typeface="Cambria" pitchFamily="18" charset="0"/>
              <a:ea typeface="Cambria" pitchFamily="18" charset="0"/>
            </a:endParaRPr>
          </a:p>
          <a:p>
            <a:endParaRPr lang="vi-VN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49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b="1" dirty="0" smtClean="0">
                <a:latin typeface="Cambria" pitchFamily="18" charset="0"/>
                <a:ea typeface="Cambria" pitchFamily="18" charset="0"/>
              </a:rPr>
              <a:t>Tehnike samopomoći</a:t>
            </a:r>
            <a:endParaRPr lang="en-US" sz="4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sz="2400" dirty="0" smtClean="0">
                <a:latin typeface="Cambria" pitchFamily="18" charset="0"/>
                <a:ea typeface="Cambria" pitchFamily="18" charset="0"/>
              </a:rPr>
              <a:t>Ograničite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radno vreme na ne duže od 12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sati</a:t>
            </a:r>
            <a:endParaRPr lang="vi-VN" sz="2400" dirty="0">
              <a:latin typeface="Cambria" pitchFamily="18" charset="0"/>
              <a:ea typeface="Cambria" pitchFamily="18" charset="0"/>
            </a:endParaRPr>
          </a:p>
          <a:p>
            <a:r>
              <a:rPr lang="vi-VN" sz="2400" dirty="0" smtClean="0">
                <a:latin typeface="Cambria" pitchFamily="18" charset="0"/>
                <a:ea typeface="Cambria" pitchFamily="18" charset="0"/>
              </a:rPr>
              <a:t>Radite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u timovima i ograničite količinu vremena </a:t>
            </a:r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za samostalni rad</a:t>
            </a:r>
            <a:endParaRPr lang="vi-VN" sz="2400" dirty="0">
              <a:latin typeface="Cambria" pitchFamily="18" charset="0"/>
              <a:ea typeface="Cambria" pitchFamily="18" charset="0"/>
            </a:endParaRPr>
          </a:p>
          <a:p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Beležite svoja iskustva – možda ćete ih objaviti u nekom stručnom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časopisu.</a:t>
            </a:r>
          </a:p>
          <a:p>
            <a:r>
              <a:rPr lang="vi-VN" sz="2400" dirty="0" smtClean="0">
                <a:latin typeface="Cambria" pitchFamily="18" charset="0"/>
                <a:ea typeface="Cambria" pitchFamily="18" charset="0"/>
              </a:rPr>
              <a:t>Razgovarajte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sa porodicom, prijateljima, supervizorima i </a:t>
            </a:r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saradnicima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o svojim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oseća</a:t>
            </a:r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nj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ima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i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iskustvima</a:t>
            </a:r>
            <a:endParaRPr lang="vi-VN" sz="2400" dirty="0">
              <a:latin typeface="Cambria" pitchFamily="18" charset="0"/>
              <a:ea typeface="Cambria" pitchFamily="18" charset="0"/>
            </a:endParaRPr>
          </a:p>
          <a:p>
            <a:r>
              <a:rPr lang="vi-VN" sz="2400" dirty="0" smtClean="0">
                <a:latin typeface="Cambria" pitchFamily="18" charset="0"/>
                <a:ea typeface="Cambria" pitchFamily="18" charset="0"/>
              </a:rPr>
              <a:t>Vežbajte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tehnike disanja i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opuštanja</a:t>
            </a:r>
            <a:endParaRPr lang="vi-VN" sz="2400" dirty="0">
              <a:latin typeface="Cambria" pitchFamily="18" charset="0"/>
              <a:ea typeface="Cambria" pitchFamily="18" charset="0"/>
            </a:endParaRPr>
          </a:p>
          <a:p>
            <a:r>
              <a:rPr lang="vi-VN" sz="2400" dirty="0" smtClean="0">
                <a:latin typeface="Cambria" pitchFamily="18" charset="0"/>
                <a:ea typeface="Cambria" pitchFamily="18" charset="0"/>
              </a:rPr>
              <a:t>Držite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se zdrave ishrane i osigurajte adekvatan san i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vežbanje</a:t>
            </a:r>
            <a:endParaRPr lang="vi-VN" sz="2400" dirty="0">
              <a:latin typeface="Cambria" pitchFamily="18" charset="0"/>
              <a:ea typeface="Cambria" pitchFamily="18" charset="0"/>
            </a:endParaRPr>
          </a:p>
          <a:p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Podsećajte sebe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da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je u redu postaviti granice i reći „ne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“</a:t>
            </a:r>
            <a:endParaRPr lang="vi-VN" sz="2400" dirty="0">
              <a:latin typeface="Cambria" pitchFamily="18" charset="0"/>
              <a:ea typeface="Cambria" pitchFamily="18" charset="0"/>
            </a:endParaRPr>
          </a:p>
          <a:p>
            <a:r>
              <a:rPr lang="vi-VN" sz="2400" dirty="0" smtClean="0">
                <a:latin typeface="Cambria" pitchFamily="18" charset="0"/>
                <a:ea typeface="Cambria" pitchFamily="18" charset="0"/>
              </a:rPr>
              <a:t>Izbegavajte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ili ograničite kofein i upotrebu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alkohola</a:t>
            </a:r>
            <a:endParaRPr lang="sr-Latn-RS" sz="2400" dirty="0" smtClean="0">
              <a:latin typeface="Cambria" pitchFamily="18" charset="0"/>
              <a:ea typeface="Cambria" pitchFamily="18" charset="0"/>
            </a:endParaRPr>
          </a:p>
          <a:p>
            <a:pPr marL="0" indent="0" algn="ctr">
              <a:buNone/>
            </a:pPr>
            <a:r>
              <a:rPr lang="sr-Latn-RS" sz="2400" b="1" i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„</a:t>
            </a:r>
            <a:r>
              <a:rPr lang="en-US" sz="2400" b="1" i="1" dirty="0" err="1" smtClean="0">
                <a:solidFill>
                  <a:srgbClr val="FF6600"/>
                </a:solidFill>
                <a:latin typeface="Cambria" panose="02040503050406030204" pitchFamily="18" charset="0"/>
              </a:rPr>
              <a:t>Socijalna</a:t>
            </a:r>
            <a:r>
              <a:rPr lang="en-US" sz="2400" b="1" i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6600"/>
                </a:solidFill>
                <a:latin typeface="Cambria" panose="02040503050406030204" pitchFamily="18" charset="0"/>
              </a:rPr>
              <a:t>podrška</a:t>
            </a:r>
            <a:r>
              <a:rPr lang="en-US" sz="2400" b="1" i="1" dirty="0">
                <a:solidFill>
                  <a:srgbClr val="FF6600"/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6600"/>
                </a:solidFill>
                <a:latin typeface="Cambria" panose="02040503050406030204" pitchFamily="18" charset="0"/>
              </a:rPr>
              <a:t>može</a:t>
            </a:r>
            <a:r>
              <a:rPr lang="en-US" sz="2400" b="1" i="1" dirty="0">
                <a:solidFill>
                  <a:srgbClr val="FF6600"/>
                </a:solidFill>
                <a:latin typeface="Cambria" panose="02040503050406030204" pitchFamily="18" charset="0"/>
              </a:rPr>
              <a:t> da </a:t>
            </a:r>
            <a:r>
              <a:rPr lang="en-US" sz="2400" b="1" i="1" dirty="0" err="1">
                <a:solidFill>
                  <a:srgbClr val="FF6600"/>
                </a:solidFill>
                <a:latin typeface="Cambria" panose="02040503050406030204" pitchFamily="18" charset="0"/>
              </a:rPr>
              <a:t>redukuje</a:t>
            </a:r>
            <a:r>
              <a:rPr lang="en-US" sz="2400" b="1" i="1" dirty="0">
                <a:solidFill>
                  <a:srgbClr val="FF6600"/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6600"/>
                </a:solidFill>
                <a:latin typeface="Cambria" panose="02040503050406030204" pitchFamily="18" charset="0"/>
              </a:rPr>
              <a:t>psihičke</a:t>
            </a:r>
            <a:r>
              <a:rPr lang="en-US" sz="2400" b="1" i="1" dirty="0">
                <a:solidFill>
                  <a:srgbClr val="FF6600"/>
                </a:solidFill>
                <a:latin typeface="Cambria" panose="02040503050406030204" pitchFamily="18" charset="0"/>
              </a:rPr>
              <a:t> </a:t>
            </a:r>
            <a:r>
              <a:rPr lang="en-US" sz="2400" b="1" i="1" dirty="0" err="1">
                <a:solidFill>
                  <a:srgbClr val="FF6600"/>
                </a:solidFill>
                <a:latin typeface="Cambria" panose="02040503050406030204" pitchFamily="18" charset="0"/>
              </a:rPr>
              <a:t>simptome</a:t>
            </a:r>
            <a:r>
              <a:rPr lang="en-US" sz="2400" b="1" i="1" dirty="0">
                <a:solidFill>
                  <a:srgbClr val="FF6600"/>
                </a:solidFill>
                <a:latin typeface="Cambria" panose="02040503050406030204" pitchFamily="18" charset="0"/>
              </a:rPr>
              <a:t> u </a:t>
            </a:r>
            <a:r>
              <a:rPr lang="en-US" sz="2400" b="1" i="1" dirty="0" err="1" smtClean="0">
                <a:solidFill>
                  <a:srgbClr val="FF6600"/>
                </a:solidFill>
                <a:latin typeface="Cambria" panose="02040503050406030204" pitchFamily="18" charset="0"/>
              </a:rPr>
              <a:t>krizi</a:t>
            </a:r>
            <a:r>
              <a:rPr lang="sr-Latn-RS" sz="2400" b="1" i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“</a:t>
            </a:r>
            <a:r>
              <a:rPr lang="en-US" sz="2400" b="1" i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 </a:t>
            </a:r>
            <a:endParaRPr lang="sr-Latn-RS" sz="2400" b="1" i="1" dirty="0" smtClean="0">
              <a:solidFill>
                <a:srgbClr val="FF6600"/>
              </a:solidFill>
              <a:latin typeface="Cambria" panose="02040503050406030204" pitchFamily="18" charset="0"/>
            </a:endParaRPr>
          </a:p>
          <a:p>
            <a:pPr marL="0" indent="0" algn="r">
              <a:buNone/>
            </a:pPr>
            <a:r>
              <a:rPr lang="en-US" sz="2400" b="1" i="1" dirty="0" smtClean="0">
                <a:solidFill>
                  <a:srgbClr val="FF6600"/>
                </a:solidFill>
                <a:latin typeface="Cambria" panose="02040503050406030204" pitchFamily="18" charset="0"/>
              </a:rPr>
              <a:t>(</a:t>
            </a:r>
            <a:r>
              <a:rPr lang="en-US" sz="2400" b="1" i="1" dirty="0">
                <a:solidFill>
                  <a:srgbClr val="FF6600"/>
                </a:solidFill>
                <a:latin typeface="Cambria" panose="02040503050406030204" pitchFamily="18" charset="0"/>
              </a:rPr>
              <a:t>Miler &amp; </a:t>
            </a:r>
            <a:r>
              <a:rPr lang="en-US" sz="2400" b="1" i="1" dirty="0" err="1">
                <a:solidFill>
                  <a:srgbClr val="FF6600"/>
                </a:solidFill>
                <a:latin typeface="Cambria" panose="02040503050406030204" pitchFamily="18" charset="0"/>
              </a:rPr>
              <a:t>Ingama</a:t>
            </a:r>
            <a:r>
              <a:rPr lang="en-US" sz="2400" b="1" i="1" dirty="0">
                <a:solidFill>
                  <a:srgbClr val="FF6600"/>
                </a:solidFill>
                <a:latin typeface="Cambria" panose="02040503050406030204" pitchFamily="18" charset="0"/>
              </a:rPr>
              <a:t>)</a:t>
            </a:r>
            <a:endParaRPr lang="vi-VN" sz="2400" b="1" i="1" dirty="0">
              <a:solidFill>
                <a:srgbClr val="FF6600"/>
              </a:solidFill>
              <a:latin typeface="Cambria" pitchFamily="18" charset="0"/>
              <a:ea typeface="Cambria" pitchFamily="18" charset="0"/>
            </a:endParaRPr>
          </a:p>
          <a:p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65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b="1" dirty="0" smtClean="0">
                <a:latin typeface="Cambria" pitchFamily="18" charset="0"/>
                <a:ea typeface="Cambria" pitchFamily="18" charset="0"/>
              </a:rPr>
              <a:t>Umesto podsetnika</a:t>
            </a:r>
            <a:endParaRPr lang="en-US" sz="4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sz="2400" dirty="0" smtClean="0">
              <a:latin typeface="Cambria" pitchFamily="18" charset="0"/>
              <a:ea typeface="Cambria" pitchFamily="18" charset="0"/>
            </a:endParaRPr>
          </a:p>
          <a:p>
            <a:r>
              <a:rPr lang="vi-VN" sz="2400" dirty="0" smtClean="0">
                <a:latin typeface="Cambria" pitchFamily="18" charset="0"/>
                <a:ea typeface="Cambria" pitchFamily="18" charset="0"/>
              </a:rPr>
              <a:t>Nije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sebično </a:t>
            </a:r>
            <a:r>
              <a:rPr lang="vi-VN" sz="2400" b="1" dirty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napraviti </a:t>
            </a:r>
            <a:r>
              <a:rPr lang="vi-VN" sz="24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pauzu</a:t>
            </a:r>
            <a:endParaRPr lang="sr-Latn-RS" sz="2400" b="1" dirty="0" smtClean="0">
              <a:solidFill>
                <a:schemeClr val="accent2"/>
              </a:solidFill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vi-VN" sz="2400" b="1" dirty="0">
              <a:solidFill>
                <a:schemeClr val="accent2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vi-VN" sz="2400" dirty="0" smtClean="0">
                <a:latin typeface="Cambria" pitchFamily="18" charset="0"/>
                <a:ea typeface="Cambria" pitchFamily="18" charset="0"/>
              </a:rPr>
              <a:t>Potrebe </a:t>
            </a:r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ugroženih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b="1" dirty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nisu važnije od vaših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sopstvenih potreba i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blagostanja</a:t>
            </a:r>
            <a:endParaRPr lang="sr-Latn-RS" sz="24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vi-VN" sz="2400" dirty="0">
              <a:latin typeface="Cambria" pitchFamily="18" charset="0"/>
              <a:ea typeface="Cambria" pitchFamily="18" charset="0"/>
            </a:endParaRPr>
          </a:p>
          <a:p>
            <a:r>
              <a:rPr lang="vi-VN" sz="2400" dirty="0" smtClean="0">
                <a:latin typeface="Cambria" pitchFamily="18" charset="0"/>
                <a:ea typeface="Cambria" pitchFamily="18" charset="0"/>
              </a:rPr>
              <a:t>Sve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vreme raditi ne znači da ćete dati svoj najbolji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doprinos</a:t>
            </a:r>
            <a:endParaRPr lang="sr-Latn-RS" sz="2400" dirty="0" smtClean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sr-Latn-RS" sz="2400" dirty="0" smtClean="0">
              <a:latin typeface="Cambria" pitchFamily="18" charset="0"/>
              <a:ea typeface="Cambria" pitchFamily="18" charset="0"/>
            </a:endParaRPr>
          </a:p>
          <a:p>
            <a:r>
              <a:rPr lang="sr-Latn-RS" sz="24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P</a:t>
            </a:r>
            <a:r>
              <a:rPr lang="vi-VN" sz="24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ostoje </a:t>
            </a:r>
            <a:r>
              <a:rPr lang="vi-VN" sz="2400" b="1" dirty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i drugi ljudi koji vam mogu pomoći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u </a:t>
            </a:r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vašem pomaganju</a:t>
            </a:r>
            <a:endParaRPr lang="vi-VN" sz="2400" dirty="0">
              <a:latin typeface="Cambria" pitchFamily="18" charset="0"/>
              <a:ea typeface="Cambria" pitchFamily="18" charset="0"/>
            </a:endParaRPr>
          </a:p>
          <a:p>
            <a:pPr marL="0" indent="0">
              <a:buNone/>
            </a:pP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65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 smtClean="0">
                <a:latin typeface="Cambria" pitchFamily="18" charset="0"/>
                <a:ea typeface="Cambria" pitchFamily="18" charset="0"/>
              </a:rPr>
              <a:t>Na vas je red:</a:t>
            </a:r>
            <a:endParaRPr lang="en-US" sz="33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71324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894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400" b="1" dirty="0" smtClean="0">
                <a:latin typeface="Cambria" pitchFamily="18" charset="0"/>
                <a:ea typeface="Cambria" pitchFamily="18" charset="0"/>
              </a:rPr>
              <a:t>H v a l a</a:t>
            </a:r>
            <a:endParaRPr lang="en-US" sz="4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2400" b="1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Ivana Seratlić </a:t>
            </a:r>
          </a:p>
          <a:p>
            <a:pPr marL="0" indent="0" algn="ctr">
              <a:buNone/>
            </a:pPr>
            <a:r>
              <a:rPr lang="en-US" sz="2400" dirty="0" err="1" smtClean="0">
                <a:latin typeface="Cambria" pitchFamily="18" charset="0"/>
                <a:ea typeface="Cambria" pitchFamily="18" charset="0"/>
                <a:hlinkClick r:id="rId2"/>
              </a:rPr>
              <a:t>ivana.seratlic@fpn.bg.ac.rs</a:t>
            </a:r>
            <a:endParaRPr lang="en-US" sz="2400" dirty="0" smtClean="0">
              <a:latin typeface="Cambria" pitchFamily="18" charset="0"/>
              <a:ea typeface="Cambria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endParaRPr lang="sr-Latn-RS" sz="2400" dirty="0" smtClean="0">
              <a:latin typeface="Cambria" pitchFamily="18" charset="0"/>
              <a:ea typeface="Cambria" pitchFamily="18" charset="0"/>
            </a:endParaRPr>
          </a:p>
          <a:p>
            <a:pPr marL="0" indent="0" algn="ctr">
              <a:buNone/>
            </a:pPr>
            <a:r>
              <a:rPr lang="sr-Latn-RS" sz="2400" b="1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Gordana Marčetić</a:t>
            </a:r>
            <a:r>
              <a:rPr lang="en-US" sz="2400" b="1" dirty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-</a:t>
            </a:r>
            <a:r>
              <a:rPr lang="sr-Latn-RS" sz="2400" b="1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Radunović   		</a:t>
            </a:r>
            <a:endParaRPr lang="en-US" sz="2400" b="1" dirty="0" smtClean="0">
              <a:solidFill>
                <a:srgbClr val="FF6600"/>
              </a:solidFill>
              <a:latin typeface="Cambria" pitchFamily="18" charset="0"/>
              <a:ea typeface="Cambria" pitchFamily="18" charset="0"/>
            </a:endParaRPr>
          </a:p>
          <a:p>
            <a:pPr marL="0" indent="0" algn="ctr">
              <a:buNone/>
            </a:pPr>
            <a:r>
              <a:rPr lang="sr-Latn-RS" sz="2400" dirty="0" smtClean="0">
                <a:latin typeface="Cambria" pitchFamily="18" charset="0"/>
                <a:ea typeface="Cambria" pitchFamily="18" charset="0"/>
                <a:hlinkClick r:id="rId3"/>
              </a:rPr>
              <a:t>g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  <a:hlinkClick r:id="rId3"/>
              </a:rPr>
              <a:t>ordana.radunovic@fpn.bg.ac.rs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endParaRPr lang="sr-Latn-RS" sz="2400" dirty="0" smtClean="0">
              <a:latin typeface="Cambria" pitchFamily="18" charset="0"/>
              <a:ea typeface="Cambria" pitchFamily="18" charset="0"/>
            </a:endParaRPr>
          </a:p>
          <a:p>
            <a:pPr marL="0" indent="0" algn="ctr">
              <a:buNone/>
            </a:pPr>
            <a:endParaRPr lang="sr-Latn-RS" sz="2400" dirty="0" smtClean="0">
              <a:latin typeface="Cambria" pitchFamily="18" charset="0"/>
              <a:ea typeface="Cambria" pitchFamily="18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Slavica</a:t>
            </a:r>
            <a:r>
              <a:rPr lang="en-US" sz="2400" b="1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b="1" dirty="0" err="1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Milojevic</a:t>
            </a:r>
            <a:endParaRPr lang="en-US" sz="2400" b="1" dirty="0" smtClean="0">
              <a:solidFill>
                <a:srgbClr val="FF6600"/>
              </a:solidFill>
              <a:latin typeface="Cambria" pitchFamily="18" charset="0"/>
              <a:ea typeface="Cambria" pitchFamily="18" charset="0"/>
              <a:hlinkClick r:id="rId4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Cambria" pitchFamily="18" charset="0"/>
                <a:ea typeface="Cambria" pitchFamily="18" charset="0"/>
                <a:hlinkClick r:id="rId4"/>
              </a:rPr>
              <a:t>slavica.milojevic@fpn.bg.ac.rs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11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300" b="1" dirty="0">
                <a:latin typeface="Cambria" pitchFamily="18" charset="0"/>
                <a:ea typeface="Cambria" pitchFamily="18" charset="0"/>
              </a:rPr>
              <a:t>Volonterski sevis </a:t>
            </a:r>
            <a:r>
              <a:rPr lang="pl-PL" sz="33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pl-PL" sz="3300" b="1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KonekTaS</a:t>
            </a:r>
            <a:endParaRPr lang="en-US" sz="3300" b="1" dirty="0">
              <a:solidFill>
                <a:srgbClr val="FF66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Latn-RS" sz="24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Svrha </a:t>
            </a:r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osnivanja: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odgovoran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volonterski program </a:t>
            </a:r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koji će podržati napore u zemlji u borbi protiv koronavirusa i koji će osigurati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da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bezbednost studenata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i</a:t>
            </a:r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korisnika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kojima bi oni volonterski pomagali bude na najvišem nivou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.</a:t>
            </a:r>
            <a:endParaRPr lang="sr-Latn-RS" sz="2400" dirty="0" smtClean="0">
              <a:latin typeface="Cambria" pitchFamily="18" charset="0"/>
              <a:ea typeface="Cambria" pitchFamily="18" charset="0"/>
            </a:endParaRPr>
          </a:p>
          <a:p>
            <a:pPr marL="0" indent="0" algn="just">
              <a:buNone/>
            </a:pPr>
            <a:endParaRPr lang="vi-VN" sz="24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Cilj</a:t>
            </a:r>
            <a:r>
              <a:rPr lang="vi-VN" sz="2400" dirty="0" smtClean="0">
                <a:solidFill>
                  <a:srgbClr val="FF9933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uspostavljanje volonterskog servisa je: koordinacija, vođenje i praćenje rada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studenata</a:t>
            </a:r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socijalne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politike i socijalnog rada tokom vanredne situacije i praćenje njihovog angažovanja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u</a:t>
            </a:r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organizacijama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u kojima volontiraju. </a:t>
            </a:r>
            <a:endParaRPr lang="sr-Latn-RS" sz="2400" dirty="0" smtClean="0">
              <a:latin typeface="Cambria" pitchFamily="18" charset="0"/>
              <a:ea typeface="Cambria" pitchFamily="18" charset="0"/>
            </a:endParaRPr>
          </a:p>
          <a:p>
            <a:pPr marL="0" indent="0" algn="just">
              <a:buNone/>
            </a:pPr>
            <a:endParaRPr lang="sr-Latn-RS" sz="24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vi-VN" sz="24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Osnovna </a:t>
            </a:r>
            <a:r>
              <a:rPr lang="vi-VN" sz="2400" b="1" dirty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ideja </a:t>
            </a:r>
            <a:r>
              <a:rPr lang="vi-VN" sz="2400" dirty="0">
                <a:latin typeface="Cambria" pitchFamily="18" charset="0"/>
                <a:ea typeface="Cambria" pitchFamily="18" charset="0"/>
              </a:rPr>
              <a:t>je da volonterski servis funkcioniše kao </a:t>
            </a:r>
            <a:r>
              <a:rPr lang="vi-VN" sz="2400" dirty="0" smtClean="0">
                <a:latin typeface="Cambria" pitchFamily="18" charset="0"/>
                <a:ea typeface="Cambria" pitchFamily="18" charset="0"/>
              </a:rPr>
              <a:t>on-line platforma</a:t>
            </a:r>
            <a:r>
              <a:rPr lang="sr-Latn-RS" sz="2400" dirty="0" smtClean="0">
                <a:latin typeface="Cambria" pitchFamily="18" charset="0"/>
                <a:ea typeface="Cambria" pitchFamily="18" charset="0"/>
              </a:rPr>
              <a:t> za podršku volonterskom angažovanju studenata (i praktičara) socijalnog rada i socijalne politike 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84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4000" dirty="0" smtClean="0">
                <a:latin typeface="Cambria" pitchFamily="18" charset="0"/>
                <a:ea typeface="Cambria" pitchFamily="18" charset="0"/>
              </a:rPr>
              <a:t>Neka </a:t>
            </a:r>
            <a:r>
              <a:rPr lang="sr-Latn-RS" sz="4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FPN KonekTaS </a:t>
            </a:r>
            <a:r>
              <a:rPr lang="sr-Latn-RS" sz="4000" dirty="0" smtClean="0">
                <a:latin typeface="Cambria" pitchFamily="18" charset="0"/>
                <a:ea typeface="Cambria" pitchFamily="18" charset="0"/>
              </a:rPr>
              <a:t>bude </a:t>
            </a:r>
            <a:r>
              <a:rPr lang="sr-Latn-RS" sz="4000" b="1" i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naša</a:t>
            </a:r>
            <a:r>
              <a:rPr lang="sr-Latn-RS" sz="4000" dirty="0" smtClean="0">
                <a:latin typeface="Cambria" pitchFamily="18" charset="0"/>
                <a:ea typeface="Cambria" pitchFamily="18" charset="0"/>
              </a:rPr>
              <a:t> platforma!</a:t>
            </a:r>
            <a:endParaRPr lang="en-US" sz="4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 descr="C:\Users\Privax\Desktop\FPN KonekTaS\Projekat Volonterski servis FPN\LOGO i vizuelni identitet\Logoi_FPN_KonekTaS_USAID_UNICE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314" y="3012706"/>
            <a:ext cx="10288434" cy="124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880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 smtClean="0">
                <a:latin typeface="Cambria" pitchFamily="18" charset="0"/>
                <a:ea typeface="Cambria" pitchFamily="18" charset="0"/>
              </a:rPr>
              <a:t>Aktivnosti volonterskog servisa FPNa</a:t>
            </a:r>
            <a:endParaRPr lang="en-US" sz="33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vi-VN" sz="2200" b="1" dirty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pružanje informacija </a:t>
            </a:r>
            <a:r>
              <a:rPr lang="vi-VN" sz="2200" dirty="0">
                <a:latin typeface="Cambria" pitchFamily="18" charset="0"/>
                <a:ea typeface="Cambria" pitchFamily="18" charset="0"/>
              </a:rPr>
              <a:t>(gde, šta, kad i kako mogu da se angažuju studenti volonteri),</a:t>
            </a:r>
          </a:p>
          <a:p>
            <a:r>
              <a:rPr lang="vi-VN" sz="2200" b="1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resurs </a:t>
            </a:r>
            <a:r>
              <a:rPr lang="vi-VN" sz="2200" b="1" dirty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centar</a:t>
            </a:r>
            <a:r>
              <a:rPr lang="vi-VN" sz="2200" b="1" dirty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sz="2200" dirty="0" smtClean="0">
                <a:latin typeface="Cambria" pitchFamily="18" charset="0"/>
                <a:ea typeface="Cambria" pitchFamily="18" charset="0"/>
              </a:rPr>
              <a:t>– edukacija</a:t>
            </a:r>
            <a:r>
              <a:rPr lang="sr-Latn-RS" sz="2200" dirty="0" smtClean="0">
                <a:latin typeface="Cambria" pitchFamily="18" charset="0"/>
                <a:ea typeface="Cambria" pitchFamily="18" charset="0"/>
              </a:rPr>
              <a:t> studenata i praktičara </a:t>
            </a:r>
            <a:r>
              <a:rPr lang="vi-VN" sz="2200" dirty="0" smtClean="0">
                <a:latin typeface="Cambria" pitchFamily="18" charset="0"/>
                <a:ea typeface="Cambria" pitchFamily="18" charset="0"/>
              </a:rPr>
              <a:t>za </a:t>
            </a:r>
            <a:r>
              <a:rPr lang="vi-VN" sz="2200" dirty="0">
                <a:latin typeface="Cambria" pitchFamily="18" charset="0"/>
                <a:ea typeface="Cambria" pitchFamily="18" charset="0"/>
              </a:rPr>
              <a:t>rad u </a:t>
            </a:r>
            <a:r>
              <a:rPr lang="vi-VN" sz="2200" dirty="0" smtClean="0">
                <a:latin typeface="Cambria" pitchFamily="18" charset="0"/>
                <a:ea typeface="Cambria" pitchFamily="18" charset="0"/>
              </a:rPr>
              <a:t>krizi</a:t>
            </a:r>
            <a:endParaRPr lang="vi-VN" sz="2200" dirty="0">
              <a:latin typeface="Cambria" pitchFamily="18" charset="0"/>
              <a:ea typeface="Cambria" pitchFamily="18" charset="0"/>
            </a:endParaRPr>
          </a:p>
          <a:p>
            <a:r>
              <a:rPr lang="vi-VN" sz="22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organizacija </a:t>
            </a:r>
            <a:r>
              <a:rPr lang="vi-VN" sz="2200" b="1" dirty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prikupljanja i podrška u distribuciji </a:t>
            </a:r>
            <a:r>
              <a:rPr lang="vi-VN" sz="2200" dirty="0">
                <a:latin typeface="Cambria" pitchFamily="18" charset="0"/>
                <a:ea typeface="Cambria" pitchFamily="18" charset="0"/>
              </a:rPr>
              <a:t>donacija najugroženijima,</a:t>
            </a:r>
          </a:p>
          <a:p>
            <a:r>
              <a:rPr lang="vi-VN" sz="2200" b="1" dirty="0" smtClean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podrška </a:t>
            </a:r>
            <a:r>
              <a:rPr lang="vi-VN" sz="2200" b="1" dirty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relevantnim organizacijama i institucijama u prikupljanju podataka</a:t>
            </a:r>
            <a:r>
              <a:rPr lang="vi-VN" sz="2200" dirty="0">
                <a:latin typeface="Cambria" pitchFamily="18" charset="0"/>
                <a:ea typeface="Cambria" pitchFamily="18" charset="0"/>
              </a:rPr>
              <a:t> </a:t>
            </a:r>
            <a:r>
              <a:rPr lang="vi-VN" sz="2200" dirty="0" smtClean="0">
                <a:latin typeface="Cambria" pitchFamily="18" charset="0"/>
                <a:ea typeface="Cambria" pitchFamily="18" charset="0"/>
              </a:rPr>
              <a:t>od</a:t>
            </a:r>
            <a:r>
              <a:rPr lang="sr-Latn-RS" sz="2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2200" dirty="0" smtClean="0">
                <a:latin typeface="Cambria" pitchFamily="18" charset="0"/>
                <a:ea typeface="Cambria" pitchFamily="18" charset="0"/>
              </a:rPr>
              <a:t>značaja </a:t>
            </a:r>
            <a:r>
              <a:rPr lang="vi-VN" sz="2200" dirty="0">
                <a:latin typeface="Cambria" pitchFamily="18" charset="0"/>
                <a:ea typeface="Cambria" pitchFamily="18" charset="0"/>
              </a:rPr>
              <a:t>za procenu potreba posebno osetljivih grupa građana, uključujući i one </a:t>
            </a:r>
            <a:r>
              <a:rPr lang="vi-VN" sz="2200" dirty="0" smtClean="0">
                <a:latin typeface="Cambria" pitchFamily="18" charset="0"/>
                <a:ea typeface="Cambria" pitchFamily="18" charset="0"/>
              </a:rPr>
              <a:t>koji</a:t>
            </a:r>
            <a:r>
              <a:rPr lang="sr-Latn-RS" sz="2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vi-VN" sz="2200" dirty="0" smtClean="0">
                <a:latin typeface="Cambria" pitchFamily="18" charset="0"/>
                <a:ea typeface="Cambria" pitchFamily="18" charset="0"/>
              </a:rPr>
              <a:t>koriste </a:t>
            </a:r>
            <a:r>
              <a:rPr lang="vi-VN" sz="2200" dirty="0">
                <a:latin typeface="Cambria" pitchFamily="18" charset="0"/>
                <a:ea typeface="Cambria" pitchFamily="18" charset="0"/>
              </a:rPr>
              <a:t>usluge socijalne zaštite,</a:t>
            </a:r>
          </a:p>
          <a:p>
            <a:r>
              <a:rPr lang="vi-VN" sz="22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umrežavanje </a:t>
            </a:r>
            <a:r>
              <a:rPr lang="vi-VN" sz="2200" b="1" dirty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i uspostavljanje liste resursa u </a:t>
            </a:r>
            <a:r>
              <a:rPr lang="vi-VN" sz="22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zajednici</a:t>
            </a:r>
            <a:endParaRPr lang="sr-Latn-RS" sz="2200" b="1" dirty="0" smtClean="0">
              <a:solidFill>
                <a:schemeClr val="accent2"/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vi-VN" sz="2200" b="1" dirty="0">
                <a:solidFill>
                  <a:srgbClr val="FF6600"/>
                </a:solidFill>
                <a:latin typeface="Cambria" pitchFamily="18" charset="0"/>
                <a:ea typeface="Cambria" pitchFamily="18" charset="0"/>
              </a:rPr>
              <a:t>supervizijska pomoć</a:t>
            </a:r>
            <a:r>
              <a:rPr lang="vi-VN" sz="2200" dirty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vi-VN" sz="2200" dirty="0">
                <a:latin typeface="Cambria" pitchFamily="18" charset="0"/>
                <a:ea typeface="Cambria" pitchFamily="18" charset="0"/>
              </a:rPr>
              <a:t>- pomoć </a:t>
            </a:r>
            <a:r>
              <a:rPr lang="vi-VN" sz="2200" dirty="0" smtClean="0">
                <a:latin typeface="Cambria" pitchFamily="18" charset="0"/>
                <a:ea typeface="Cambria" pitchFamily="18" charset="0"/>
              </a:rPr>
              <a:t>pomagačima</a:t>
            </a:r>
            <a:endParaRPr lang="sr-Latn-RS" sz="2200" dirty="0" smtClean="0">
              <a:latin typeface="Cambria" pitchFamily="18" charset="0"/>
              <a:ea typeface="Cambria" pitchFamily="18" charset="0"/>
            </a:endParaRPr>
          </a:p>
          <a:p>
            <a:r>
              <a:rPr lang="sr-Latn-RS" sz="2200" b="1" dirty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promovisanje akcija podrške</a:t>
            </a:r>
            <a:r>
              <a:rPr lang="sr-Latn-RS" sz="2200" dirty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sr-Latn-RS" sz="2200" dirty="0">
                <a:latin typeface="Cambria" pitchFamily="18" charset="0"/>
                <a:ea typeface="Cambria" pitchFamily="18" charset="0"/>
              </a:rPr>
              <a:t>kako korisnicima tako i stručnim radnicima/cama </a:t>
            </a:r>
            <a:r>
              <a:rPr lang="sr-Latn-RS" sz="2200" dirty="0" smtClean="0">
                <a:latin typeface="Cambria" pitchFamily="18" charset="0"/>
                <a:ea typeface="Cambria" pitchFamily="18" charset="0"/>
              </a:rPr>
              <a:t>iz sistema </a:t>
            </a:r>
            <a:r>
              <a:rPr lang="sr-Latn-RS" sz="2200" dirty="0">
                <a:latin typeface="Cambria" pitchFamily="18" charset="0"/>
                <a:ea typeface="Cambria" pitchFamily="18" charset="0"/>
              </a:rPr>
              <a:t>socijalne zaštite i drugih sistema</a:t>
            </a:r>
            <a:endParaRPr lang="sr-Latn-RS" sz="2200" dirty="0" smtClean="0">
              <a:latin typeface="Cambria" pitchFamily="18" charset="0"/>
              <a:ea typeface="Cambria" pitchFamily="18" charset="0"/>
            </a:endParaRPr>
          </a:p>
          <a:p>
            <a:endParaRPr lang="vi-VN" sz="2400" dirty="0">
              <a:latin typeface="Cambria" pitchFamily="18" charset="0"/>
              <a:ea typeface="Cambria" pitchFamily="18" charset="0"/>
            </a:endParaRPr>
          </a:p>
          <a:p>
            <a:endParaRPr lang="en-US" sz="24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24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 smtClean="0">
                <a:latin typeface="Cambria" pitchFamily="18" charset="0"/>
                <a:ea typeface="Cambria" pitchFamily="18" charset="0"/>
              </a:rPr>
              <a:t>Uključivanje u Volonterski servis</a:t>
            </a:r>
            <a:endParaRPr lang="en-US" sz="3300" b="1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58084383"/>
              </p:ext>
            </p:extLst>
          </p:nvPr>
        </p:nvGraphicFramePr>
        <p:xfrm>
          <a:off x="1104900" y="1600200"/>
          <a:ext cx="9982200" cy="4877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2450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latin typeface="Cambria" pitchFamily="18" charset="0"/>
                <a:ea typeface="Cambria" pitchFamily="18" charset="0"/>
              </a:rPr>
              <a:t>Kriza i </a:t>
            </a:r>
            <a:r>
              <a:rPr lang="pl-PL" b="1" dirty="0" smtClean="0">
                <a:latin typeface="Cambria" pitchFamily="18" charset="0"/>
                <a:ea typeface="Cambria" pitchFamily="18" charset="0"/>
              </a:rPr>
              <a:t>socijalni rad</a:t>
            </a:r>
            <a:endParaRPr lang="pl-PL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08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 smtClean="0">
                <a:latin typeface="Cambria" pitchFamily="18" charset="0"/>
                <a:ea typeface="Cambria" pitchFamily="18" charset="0"/>
              </a:rPr>
              <a:t>Nove svetske okolnosti</a:t>
            </a:r>
            <a:endParaRPr lang="en-US" sz="33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472" y="1687286"/>
            <a:ext cx="4991100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RS" sz="2400" dirty="0" smtClean="0">
                <a:latin typeface="Cambria" panose="02040503050406030204" pitchFamily="18" charset="0"/>
              </a:rPr>
              <a:t>N</a:t>
            </a:r>
            <a:r>
              <a:rPr lang="en-US" sz="2400" dirty="0" err="1" smtClean="0">
                <a:latin typeface="Cambria" panose="02040503050406030204" pitchFamily="18" charset="0"/>
              </a:rPr>
              <a:t>oviji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primeri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masovnih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stradanja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velikog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broja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ljudi</a:t>
            </a:r>
            <a:r>
              <a:rPr lang="en-US" sz="2400" dirty="0">
                <a:latin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</a:rPr>
              <a:t>sa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svim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obeležjima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krize</a:t>
            </a:r>
            <a:r>
              <a:rPr lang="en-US" sz="2400" dirty="0" smtClean="0">
                <a:latin typeface="Cambria" panose="02040503050406030204" pitchFamily="18" charset="0"/>
              </a:rPr>
              <a:t>.</a:t>
            </a:r>
            <a:endParaRPr lang="sr-Latn-RS" sz="2400" dirty="0" smtClean="0">
              <a:latin typeface="Cambria" panose="02040503050406030204" pitchFamily="18" charset="0"/>
            </a:endParaRPr>
          </a:p>
          <a:p>
            <a:pPr algn="just"/>
            <a:r>
              <a:rPr lang="sr-Latn-RS" sz="2400" dirty="0" smtClean="0">
                <a:latin typeface="Cambria" panose="02040503050406030204" pitchFamily="18" charset="0"/>
              </a:rPr>
              <a:t>U</a:t>
            </a:r>
            <a:r>
              <a:rPr lang="vi-VN" sz="2400" dirty="0" smtClean="0">
                <a:latin typeface="Cambria" panose="02040503050406030204" pitchFamily="18" charset="0"/>
              </a:rPr>
              <a:t> </a:t>
            </a:r>
            <a:r>
              <a:rPr lang="vi-VN" sz="2400" dirty="0">
                <a:latin typeface="Cambria" panose="02040503050406030204" pitchFamily="18" charset="0"/>
              </a:rPr>
              <a:t>takvim okolnostima uobičajeni načini reagovanja i rešavanja problema ne odgovaraju trenutnim zahtevima situacije (Roberts, 2000, prema Dattilio &amp; Freeman 2011). </a:t>
            </a:r>
            <a:endParaRPr lang="sr-Latn-RS" sz="2400" dirty="0" smtClean="0">
              <a:latin typeface="Cambria" panose="02040503050406030204" pitchFamily="18" charset="0"/>
            </a:endParaRPr>
          </a:p>
          <a:p>
            <a:pPr algn="just"/>
            <a:r>
              <a:rPr lang="sr-Latn-RS" sz="2400" dirty="0" smtClean="0">
                <a:latin typeface="Cambria" panose="02040503050406030204" pitchFamily="18" charset="0"/>
              </a:rPr>
              <a:t>Novi </a:t>
            </a:r>
            <a:r>
              <a:rPr lang="vi-VN" sz="2400" dirty="0" smtClean="0">
                <a:latin typeface="Cambria" panose="02040503050406030204" pitchFamily="18" charset="0"/>
              </a:rPr>
              <a:t>model</a:t>
            </a:r>
            <a:r>
              <a:rPr lang="sr-Latn-RS" sz="2400" dirty="0" smtClean="0">
                <a:latin typeface="Cambria" panose="02040503050406030204" pitchFamily="18" charset="0"/>
              </a:rPr>
              <a:t>i</a:t>
            </a:r>
            <a:r>
              <a:rPr lang="vi-VN" sz="2400" dirty="0" smtClean="0">
                <a:latin typeface="Cambria" panose="02040503050406030204" pitchFamily="18" charset="0"/>
              </a:rPr>
              <a:t> </a:t>
            </a:r>
            <a:r>
              <a:rPr lang="vi-VN" sz="2400" dirty="0">
                <a:latin typeface="Cambria" panose="02040503050406030204" pitchFamily="18" charset="0"/>
              </a:rPr>
              <a:t>krizne intervencije </a:t>
            </a:r>
            <a:r>
              <a:rPr lang="vi-VN" sz="2400" dirty="0" smtClean="0">
                <a:latin typeface="Cambria" panose="02040503050406030204" pitchFamily="18" charset="0"/>
              </a:rPr>
              <a:t>baziran</a:t>
            </a:r>
            <a:r>
              <a:rPr lang="sr-Latn-RS" sz="2400" dirty="0" smtClean="0">
                <a:latin typeface="Cambria" panose="02040503050406030204" pitchFamily="18" charset="0"/>
              </a:rPr>
              <a:t>i</a:t>
            </a:r>
            <a:r>
              <a:rPr lang="vi-VN" sz="2400" dirty="0" smtClean="0">
                <a:latin typeface="Cambria" panose="02040503050406030204" pitchFamily="18" charset="0"/>
              </a:rPr>
              <a:t> </a:t>
            </a:r>
            <a:r>
              <a:rPr lang="vi-VN" sz="2400" dirty="0">
                <a:latin typeface="Cambria" panose="02040503050406030204" pitchFamily="18" charset="0"/>
              </a:rPr>
              <a:t>na jakim empirijskim i praktičnim osnovama </a:t>
            </a:r>
            <a:r>
              <a:rPr lang="vi-VN" sz="2400" dirty="0" smtClean="0">
                <a:latin typeface="Cambria" panose="02040503050406030204" pitchFamily="18" charset="0"/>
              </a:rPr>
              <a:t>(</a:t>
            </a:r>
            <a:r>
              <a:rPr lang="vi-VN" sz="2400" dirty="0">
                <a:latin typeface="Cambria" panose="02040503050406030204" pitchFamily="18" charset="0"/>
              </a:rPr>
              <a:t>Caul &amp; Velzant, 2005, prema Roberts &amp; Everly, 2006).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Goca\Desktop\gettyimages-598143864-60_custom-8a8e670b3d6518485177487c3a0b06d1560fcad0-s800-c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683" y="1698171"/>
            <a:ext cx="4301913" cy="44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516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 smtClean="0">
                <a:latin typeface="Cambria" pitchFamily="18" charset="0"/>
                <a:ea typeface="Cambria" pitchFamily="18" charset="0"/>
              </a:rPr>
              <a:t>Stres</a:t>
            </a:r>
            <a:endParaRPr lang="en-US" sz="33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5063671" cy="4572000"/>
          </a:xfrm>
        </p:spPr>
        <p:txBody>
          <a:bodyPr>
            <a:noAutofit/>
          </a:bodyPr>
          <a:lstStyle/>
          <a:p>
            <a:pPr marL="425196" indent="-342900"/>
            <a:r>
              <a:rPr lang="sr-Latn-RS" sz="2200" dirty="0" smtClean="0">
                <a:latin typeface="Cambria" panose="02040503050406030204" pitchFamily="18" charset="0"/>
              </a:rPr>
              <a:t>O</a:t>
            </a:r>
            <a:r>
              <a:rPr lang="vi-VN" sz="2200" dirty="0" smtClean="0">
                <a:latin typeface="Cambria" panose="02040503050406030204" pitchFamily="18" charset="0"/>
              </a:rPr>
              <a:t>dnosi</a:t>
            </a:r>
            <a:r>
              <a:rPr lang="sr-Latn-RS" sz="2200" dirty="0" smtClean="0">
                <a:latin typeface="Cambria" panose="02040503050406030204" pitchFamily="18" charset="0"/>
              </a:rPr>
              <a:t> se</a:t>
            </a:r>
            <a:r>
              <a:rPr lang="vi-VN" sz="2200" dirty="0" smtClean="0">
                <a:latin typeface="Cambria" panose="02040503050406030204" pitchFamily="18" charset="0"/>
              </a:rPr>
              <a:t> </a:t>
            </a:r>
            <a:r>
              <a:rPr lang="vi-VN" sz="2200" dirty="0">
                <a:latin typeface="Cambria" panose="02040503050406030204" pitchFamily="18" charset="0"/>
              </a:rPr>
              <a:t>na </a:t>
            </a:r>
            <a:r>
              <a:rPr lang="vi-VN" sz="2200" dirty="0" smtClean="0">
                <a:latin typeface="Cambria" panose="02040503050406030204" pitchFamily="18" charset="0"/>
              </a:rPr>
              <a:t>svaku</a:t>
            </a:r>
            <a:r>
              <a:rPr lang="sr-Latn-RS" sz="2200" dirty="0" smtClean="0">
                <a:latin typeface="Cambria" panose="02040503050406030204" pitchFamily="18" charset="0"/>
              </a:rPr>
              <a:t> </a:t>
            </a:r>
            <a:r>
              <a:rPr lang="vi-VN" sz="2200" dirty="0" smtClean="0">
                <a:latin typeface="Cambria" panose="02040503050406030204" pitchFamily="18" charset="0"/>
              </a:rPr>
              <a:t>promenu </a:t>
            </a:r>
            <a:r>
              <a:rPr lang="vi-VN" sz="2200" dirty="0">
                <a:latin typeface="Cambria" panose="02040503050406030204" pitchFamily="18" charset="0"/>
              </a:rPr>
              <a:t>kojoj se moramo prilagođavati. </a:t>
            </a:r>
            <a:endParaRPr lang="sr-Latn-RS" sz="2200" dirty="0" smtClean="0">
              <a:latin typeface="Cambria" panose="02040503050406030204" pitchFamily="18" charset="0"/>
            </a:endParaRPr>
          </a:p>
          <a:p>
            <a:pPr marL="425196" indent="-342900"/>
            <a:r>
              <a:rPr lang="vi-VN" sz="2200" dirty="0" smtClean="0">
                <a:latin typeface="Cambria" panose="02040503050406030204" pitchFamily="18" charset="0"/>
              </a:rPr>
              <a:t>Stresni </a:t>
            </a:r>
            <a:r>
              <a:rPr lang="vi-VN" sz="2200" dirty="0">
                <a:latin typeface="Cambria" panose="02040503050406030204" pitchFamily="18" charset="0"/>
              </a:rPr>
              <a:t>događaji na nas </a:t>
            </a:r>
            <a:r>
              <a:rPr lang="vi-VN" sz="2200" dirty="0" smtClean="0">
                <a:latin typeface="Cambria" panose="02040503050406030204" pitchFamily="18" charset="0"/>
              </a:rPr>
              <a:t>deluju </a:t>
            </a:r>
            <a:r>
              <a:rPr lang="vi-VN" sz="2200" dirty="0">
                <a:latin typeface="Cambria" panose="02040503050406030204" pitchFamily="18" charset="0"/>
              </a:rPr>
              <a:t>svakodnevno, u </a:t>
            </a:r>
            <a:r>
              <a:rPr lang="vi-VN" sz="2200" dirty="0" smtClean="0">
                <a:latin typeface="Cambria" panose="02040503050406030204" pitchFamily="18" charset="0"/>
              </a:rPr>
              <a:t>većoj</a:t>
            </a:r>
            <a:r>
              <a:rPr lang="sr-Latn-RS" sz="2200" dirty="0" smtClean="0">
                <a:latin typeface="Cambria" panose="02040503050406030204" pitchFamily="18" charset="0"/>
              </a:rPr>
              <a:t> </a:t>
            </a:r>
            <a:r>
              <a:rPr lang="vi-VN" sz="2200" dirty="0" smtClean="0">
                <a:latin typeface="Cambria" panose="02040503050406030204" pitchFamily="18" charset="0"/>
              </a:rPr>
              <a:t>ili </a:t>
            </a:r>
            <a:r>
              <a:rPr lang="vi-VN" sz="2200" dirty="0">
                <a:latin typeface="Cambria" panose="02040503050406030204" pitchFamily="18" charset="0"/>
              </a:rPr>
              <a:t>manjoj </a:t>
            </a:r>
            <a:r>
              <a:rPr lang="vi-VN" sz="2200" dirty="0" smtClean="0">
                <a:latin typeface="Cambria" panose="02040503050406030204" pitchFamily="18" charset="0"/>
              </a:rPr>
              <a:t>meri</a:t>
            </a:r>
            <a:r>
              <a:rPr lang="vi-VN" sz="2200" dirty="0">
                <a:latin typeface="Cambria" panose="02040503050406030204" pitchFamily="18" charset="0"/>
              </a:rPr>
              <a:t>, i na njih </a:t>
            </a:r>
            <a:r>
              <a:rPr lang="vi-VN" sz="2200" dirty="0" smtClean="0">
                <a:latin typeface="Cambria" panose="02040503050406030204" pitchFamily="18" charset="0"/>
              </a:rPr>
              <a:t>reag</a:t>
            </a:r>
            <a:r>
              <a:rPr lang="sr-Latn-RS" sz="2200" dirty="0" smtClean="0">
                <a:latin typeface="Cambria" panose="02040503050406030204" pitchFamily="18" charset="0"/>
              </a:rPr>
              <a:t>ujemo</a:t>
            </a:r>
            <a:r>
              <a:rPr lang="vi-VN" sz="2200" dirty="0" smtClean="0">
                <a:latin typeface="Cambria" panose="02040503050406030204" pitchFamily="18" charset="0"/>
              </a:rPr>
              <a:t> </a:t>
            </a:r>
            <a:r>
              <a:rPr lang="vi-VN" sz="2200" dirty="0">
                <a:latin typeface="Cambria" panose="02040503050406030204" pitchFamily="18" charset="0"/>
              </a:rPr>
              <a:t>stresnim reakcijama, čiji intenzitet </a:t>
            </a:r>
            <a:r>
              <a:rPr lang="sr-Latn-RS" sz="2200" dirty="0" smtClean="0">
                <a:latin typeface="Cambria" panose="02040503050406030204" pitchFamily="18" charset="0"/>
              </a:rPr>
              <a:t>zavisi </a:t>
            </a:r>
            <a:r>
              <a:rPr lang="vi-VN" sz="2200" dirty="0" smtClean="0">
                <a:latin typeface="Cambria" panose="02040503050406030204" pitchFamily="18" charset="0"/>
              </a:rPr>
              <a:t>o</a:t>
            </a:r>
            <a:r>
              <a:rPr lang="sr-Latn-RS" sz="2200" dirty="0" smtClean="0">
                <a:latin typeface="Cambria" panose="02040503050406030204" pitchFamily="18" charset="0"/>
              </a:rPr>
              <a:t>d</a:t>
            </a:r>
            <a:r>
              <a:rPr lang="vi-VN" sz="2200" dirty="0" smtClean="0">
                <a:latin typeface="Cambria" panose="02040503050406030204" pitchFamily="18" charset="0"/>
              </a:rPr>
              <a:t> </a:t>
            </a:r>
            <a:r>
              <a:rPr lang="sr-Latn-RS" sz="2200" dirty="0" smtClean="0">
                <a:latin typeface="Cambria" panose="02040503050406030204" pitchFamily="18" charset="0"/>
              </a:rPr>
              <a:t>različitih faktora</a:t>
            </a:r>
          </a:p>
          <a:p>
            <a:pPr marL="425196" indent="-342900"/>
            <a:r>
              <a:rPr lang="vi-VN" sz="2200" dirty="0" smtClean="0">
                <a:latin typeface="Cambria" panose="02040503050406030204" pitchFamily="18" charset="0"/>
              </a:rPr>
              <a:t>Kad </a:t>
            </a:r>
            <a:r>
              <a:rPr lang="vi-VN" sz="2200" dirty="0">
                <a:latin typeface="Cambria" panose="02040503050406030204" pitchFamily="18" charset="0"/>
              </a:rPr>
              <a:t>je stres u pitanju najčešće ćemo </a:t>
            </a:r>
            <a:r>
              <a:rPr lang="vi-VN" sz="2200" dirty="0" smtClean="0">
                <a:latin typeface="Cambria" panose="02040503050406030204" pitchFamily="18" charset="0"/>
              </a:rPr>
              <a:t>ga</a:t>
            </a:r>
            <a:r>
              <a:rPr lang="sr-Latn-RS" sz="2200" dirty="0" smtClean="0">
                <a:latin typeface="Cambria" panose="02040503050406030204" pitchFamily="18" charset="0"/>
              </a:rPr>
              <a:t> </a:t>
            </a:r>
            <a:r>
              <a:rPr lang="vi-VN" sz="2200" dirty="0" smtClean="0">
                <a:latin typeface="Cambria" panose="02040503050406030204" pitchFamily="18" charset="0"/>
              </a:rPr>
              <a:t>prevladati </a:t>
            </a:r>
            <a:r>
              <a:rPr lang="vi-VN" sz="2200" dirty="0">
                <a:latin typeface="Cambria" panose="02040503050406030204" pitchFamily="18" charset="0"/>
              </a:rPr>
              <a:t>samostalno ili uz pomoć bližnjih </a:t>
            </a:r>
            <a:r>
              <a:rPr lang="sr-Latn-RS" sz="2200" dirty="0" smtClean="0">
                <a:latin typeface="Cambria" panose="02040503050406030204" pitchFamily="18" charset="0"/>
              </a:rPr>
              <a:t>i nećemo tražiti </a:t>
            </a:r>
            <a:r>
              <a:rPr lang="vi-VN" sz="2200" dirty="0" smtClean="0">
                <a:latin typeface="Cambria" panose="02040503050406030204" pitchFamily="18" charset="0"/>
              </a:rPr>
              <a:t>psihološku pomoć.</a:t>
            </a:r>
            <a:r>
              <a:rPr lang="sr-Latn-RS" sz="2200" dirty="0" smtClean="0">
                <a:latin typeface="Cambria" panose="02040503050406030204" pitchFamily="18" charset="0"/>
              </a:rPr>
              <a:t> </a:t>
            </a:r>
            <a:endParaRPr lang="sr-Latn-RS" sz="2200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C:\Users\Goca\Desktop\291b93a97bc8dfd3a549ebab776c85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703" y="1615621"/>
            <a:ext cx="42005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oca\Desktop\60391366-good-job-ban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772" y="5324644"/>
            <a:ext cx="1190169" cy="9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492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300" b="1" dirty="0" smtClean="0">
                <a:latin typeface="Cambria" pitchFamily="18" charset="0"/>
                <a:ea typeface="Cambria" pitchFamily="18" charset="0"/>
              </a:rPr>
              <a:t>Kriza - </a:t>
            </a:r>
            <a:r>
              <a:rPr lang="vi-VN" sz="3600" b="1" dirty="0" smtClean="0">
                <a:latin typeface="Cambria" panose="02040503050406030204" pitchFamily="18" charset="0"/>
              </a:rPr>
              <a:t>intenzivnije </a:t>
            </a:r>
            <a:r>
              <a:rPr lang="vi-VN" sz="3600" b="1" dirty="0">
                <a:latin typeface="Cambria" panose="02040503050406030204" pitchFamily="18" charset="0"/>
              </a:rPr>
              <a:t>psihičko </a:t>
            </a:r>
            <a:r>
              <a:rPr lang="vi-VN" sz="3600" b="1" dirty="0" smtClean="0">
                <a:latin typeface="Cambria" panose="02040503050406030204" pitchFamily="18" charset="0"/>
              </a:rPr>
              <a:t>stanje</a:t>
            </a:r>
            <a:endParaRPr lang="en-US" sz="33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200" dirty="0" smtClean="0">
                <a:latin typeface="Cambria" panose="02040503050406030204" pitchFamily="18" charset="0"/>
              </a:rPr>
              <a:t>U </a:t>
            </a:r>
            <a:r>
              <a:rPr lang="vi-VN" sz="2200" dirty="0">
                <a:latin typeface="Cambria" panose="02040503050406030204" pitchFamily="18" charset="0"/>
              </a:rPr>
              <a:t>somatskoj medicini kriza </a:t>
            </a:r>
            <a:r>
              <a:rPr lang="vi-VN" sz="2200" dirty="0" smtClean="0">
                <a:latin typeface="Cambria" panose="02040503050406030204" pitchFamily="18" charset="0"/>
              </a:rPr>
              <a:t>podrazumeva </a:t>
            </a:r>
            <a:r>
              <a:rPr lang="vi-VN" sz="2200" dirty="0" smtClean="0">
                <a:solidFill>
                  <a:srgbClr val="FF9933"/>
                </a:solidFill>
                <a:latin typeface="Cambria" panose="02040503050406030204" pitchFamily="18" charset="0"/>
              </a:rPr>
              <a:t>obrt</a:t>
            </a:r>
            <a:r>
              <a:rPr lang="sr-Latn-RS" sz="2200" dirty="0" smtClean="0">
                <a:solidFill>
                  <a:srgbClr val="FF9933"/>
                </a:solidFill>
                <a:latin typeface="Cambria" panose="02040503050406030204" pitchFamily="18" charset="0"/>
              </a:rPr>
              <a:t>/preokret</a:t>
            </a:r>
            <a:r>
              <a:rPr lang="vi-VN" sz="2200" dirty="0" smtClean="0">
                <a:solidFill>
                  <a:srgbClr val="FF9933"/>
                </a:solidFill>
                <a:latin typeface="Cambria" panose="02040503050406030204" pitchFamily="18" charset="0"/>
              </a:rPr>
              <a:t> </a:t>
            </a:r>
            <a:r>
              <a:rPr lang="vi-VN" sz="2200" dirty="0">
                <a:solidFill>
                  <a:srgbClr val="FF9933"/>
                </a:solidFill>
                <a:latin typeface="Cambria" panose="02040503050406030204" pitchFamily="18" charset="0"/>
              </a:rPr>
              <a:t>u bolesti na bolje ili na gore. </a:t>
            </a:r>
            <a:r>
              <a:rPr lang="vi-VN" sz="2200" dirty="0">
                <a:latin typeface="Cambria" panose="02040503050406030204" pitchFamily="18" charset="0"/>
              </a:rPr>
              <a:t>Psihologija i psihijatrija krizu definišu kao „kratku pometnju koja se događa s vremena na vreme osobama koje se bore sa svojim životnim problemima, koji u tom trenutku, prevazilaze njihove kapacitete</a:t>
            </a:r>
            <a:r>
              <a:rPr lang="vi-VN" sz="2200" dirty="0" smtClean="0">
                <a:latin typeface="Cambria" panose="02040503050406030204" pitchFamily="18" charset="0"/>
              </a:rPr>
              <a:t>“.</a:t>
            </a:r>
            <a:endParaRPr lang="sr-Latn-RS" sz="2200" dirty="0" smtClean="0">
              <a:latin typeface="Cambria" panose="02040503050406030204" pitchFamily="18" charset="0"/>
            </a:endParaRPr>
          </a:p>
          <a:p>
            <a:r>
              <a:rPr lang="sr-Latn-RS" sz="2200" dirty="0" smtClean="0">
                <a:latin typeface="Cambria" panose="02040503050406030204" pitchFamily="18" charset="0"/>
              </a:rPr>
              <a:t>N</a:t>
            </a:r>
            <a:r>
              <a:rPr lang="vi-VN" sz="2200" dirty="0" smtClean="0">
                <a:latin typeface="Cambria" panose="02040503050406030204" pitchFamily="18" charset="0"/>
              </a:rPr>
              <a:t>ajčešće</a:t>
            </a:r>
            <a:r>
              <a:rPr lang="sr-Latn-RS" sz="2200" dirty="0" smtClean="0">
                <a:latin typeface="Cambria" panose="02040503050406030204" pitchFamily="18" charset="0"/>
              </a:rPr>
              <a:t> je</a:t>
            </a:r>
            <a:r>
              <a:rPr lang="vi-VN" sz="2200" dirty="0" smtClean="0">
                <a:latin typeface="Cambria" panose="02040503050406030204" pitchFamily="18" charset="0"/>
              </a:rPr>
              <a:t> </a:t>
            </a:r>
            <a:r>
              <a:rPr lang="vi-VN" sz="2200" dirty="0">
                <a:latin typeface="Cambria" panose="02040503050406030204" pitchFamily="18" charset="0"/>
              </a:rPr>
              <a:t>uzrokuje </a:t>
            </a:r>
            <a:r>
              <a:rPr lang="vi-VN" sz="2200" dirty="0">
                <a:solidFill>
                  <a:srgbClr val="FF9933"/>
                </a:solidFill>
                <a:latin typeface="Cambria" panose="02040503050406030204" pitchFamily="18" charset="0"/>
              </a:rPr>
              <a:t>krizni događaj koji je iznenadan i/ili redak događaj </a:t>
            </a:r>
            <a:r>
              <a:rPr lang="sr-Latn-RS" sz="2200" dirty="0">
                <a:solidFill>
                  <a:srgbClr val="FF9933"/>
                </a:solidFill>
                <a:latin typeface="Cambria" panose="02040503050406030204" pitchFamily="18" charset="0"/>
              </a:rPr>
              <a:t>i</a:t>
            </a:r>
            <a:r>
              <a:rPr lang="vi-VN" sz="2200" dirty="0">
                <a:solidFill>
                  <a:srgbClr val="FF9933"/>
                </a:solidFill>
                <a:latin typeface="Cambria" panose="02040503050406030204" pitchFamily="18" charset="0"/>
              </a:rPr>
              <a:t> izrazito uznemirujući i vrlo stresan</a:t>
            </a:r>
            <a:r>
              <a:rPr lang="vi-VN" sz="2200" dirty="0">
                <a:latin typeface="Cambria" panose="02040503050406030204" pitchFamily="18" charset="0"/>
              </a:rPr>
              <a:t> (a često i traumatski) jer predstavlja pretnju ili doživljaj gubitka osoba, stvari ili vrednosti za većinu </a:t>
            </a:r>
            <a:r>
              <a:rPr lang="vi-VN" sz="2200" dirty="0" smtClean="0">
                <a:latin typeface="Cambria" panose="02040503050406030204" pitchFamily="18" charset="0"/>
              </a:rPr>
              <a:t>ljudi</a:t>
            </a:r>
            <a:r>
              <a:rPr lang="sr-Latn-RS" sz="2200" dirty="0" smtClean="0">
                <a:latin typeface="Cambria" panose="02040503050406030204" pitchFamily="18" charset="0"/>
              </a:rPr>
              <a:t>.</a:t>
            </a:r>
          </a:p>
          <a:p>
            <a:r>
              <a:rPr lang="vi-VN" sz="2200" dirty="0" smtClean="0">
                <a:latin typeface="Cambria" panose="02040503050406030204" pitchFamily="18" charset="0"/>
              </a:rPr>
              <a:t>„</a:t>
            </a:r>
            <a:r>
              <a:rPr lang="sr-Latn-RS" sz="2200" dirty="0">
                <a:latin typeface="Cambria" panose="02040503050406030204" pitchFamily="18" charset="0"/>
              </a:rPr>
              <a:t>K</a:t>
            </a:r>
            <a:r>
              <a:rPr lang="vi-VN" sz="2200" dirty="0" smtClean="0">
                <a:latin typeface="Cambria" panose="02040503050406030204" pitchFamily="18" charset="0"/>
              </a:rPr>
              <a:t>rize </a:t>
            </a:r>
            <a:r>
              <a:rPr lang="vi-VN" sz="2200" dirty="0">
                <a:latin typeface="Cambria" panose="02040503050406030204" pitchFamily="18" charset="0"/>
              </a:rPr>
              <a:t>iscrpljivanja“. Njih uzrokuje niz stresnih događaja koje proživljavamo kroz duže vreme i koji imaju kumulativni </a:t>
            </a:r>
            <a:r>
              <a:rPr lang="vi-VN" sz="2200" dirty="0" smtClean="0">
                <a:latin typeface="Cambria" panose="02040503050406030204" pitchFamily="18" charset="0"/>
              </a:rPr>
              <a:t>učinak </a:t>
            </a:r>
            <a:r>
              <a:rPr lang="vi-VN" sz="2200" dirty="0">
                <a:latin typeface="Cambria" panose="02040503050406030204" pitchFamily="18" charset="0"/>
              </a:rPr>
              <a:t>na nas. </a:t>
            </a:r>
            <a:r>
              <a:rPr lang="vi-VN" sz="2200" dirty="0" smtClean="0">
                <a:latin typeface="Cambria" panose="02040503050406030204" pitchFamily="18" charset="0"/>
              </a:rPr>
              <a:t>(“</a:t>
            </a:r>
            <a:r>
              <a:rPr lang="vi-VN" sz="2200" dirty="0">
                <a:latin typeface="Cambria" panose="02040503050406030204" pitchFamily="18" charset="0"/>
              </a:rPr>
              <a:t>kap koja je prelila čašu</a:t>
            </a:r>
            <a:r>
              <a:rPr lang="vi-VN" sz="2200" dirty="0" smtClean="0">
                <a:latin typeface="Cambria" panose="02040503050406030204" pitchFamily="18" charset="0"/>
              </a:rPr>
              <a:t>”).</a:t>
            </a:r>
            <a:endParaRPr lang="sr-Latn-RS" sz="2200" dirty="0">
              <a:latin typeface="Cambria" panose="02040503050406030204" pitchFamily="18" charset="0"/>
            </a:endParaRPr>
          </a:p>
        </p:txBody>
      </p:sp>
      <p:pic>
        <p:nvPicPr>
          <p:cNvPr id="3074" name="Picture 2" descr="C:\Users\Goca\Desktop\avoid-stress-1536x10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794" y="4995525"/>
            <a:ext cx="1940936" cy="137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831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1617</TotalTime>
  <Words>2094</Words>
  <Application>Microsoft Office PowerPoint</Application>
  <PresentationFormat>Custom</PresentationFormat>
  <Paragraphs>206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tf03431380</vt:lpstr>
      <vt:lpstr>Socijalni rad u krizi  </vt:lpstr>
      <vt:lpstr>O čemu ćemo govoriti</vt:lpstr>
      <vt:lpstr>Volonterski sevis  KonekTaS</vt:lpstr>
      <vt:lpstr>Aktivnosti volonterskog servisa FPNa</vt:lpstr>
      <vt:lpstr>Uključivanje u Volonterski servis</vt:lpstr>
      <vt:lpstr>Kriza i socijalni rad</vt:lpstr>
      <vt:lpstr>Nove svetske okolnosti</vt:lpstr>
      <vt:lpstr>Stres</vt:lpstr>
      <vt:lpstr>Kriza - intenzivnije psihičko stanje</vt:lpstr>
      <vt:lpstr>Reakcije na krizu</vt:lpstr>
      <vt:lpstr>Mikro, mezo i makro nivo krize</vt:lpstr>
      <vt:lpstr>Trauma</vt:lpstr>
      <vt:lpstr>Socijalni rad u kriznoj situaciji</vt:lpstr>
      <vt:lpstr>Socijalni rad u toku pandemije virusa COVID-19 (IFSW)</vt:lpstr>
      <vt:lpstr>Posebno osetljive grupe i COVID-19</vt:lpstr>
      <vt:lpstr>Komunikacija u kriznim situacijama</vt:lpstr>
      <vt:lpstr>Dobra komunikacija-opšte smernice</vt:lpstr>
      <vt:lpstr>Dobra komunikacija-opšte smernice/2</vt:lpstr>
      <vt:lpstr>Šta je na prvom mestu</vt:lpstr>
      <vt:lpstr>Prva psihološka pomoć uključuje</vt:lpstr>
      <vt:lpstr>Šta nije prva psihološka pomoć?</vt:lpstr>
      <vt:lpstr>Akcioni principi PPP (Guide for field workers,SZO)</vt:lpstr>
      <vt:lpstr>Šta je još važno tokom pružanja PPP?</vt:lpstr>
      <vt:lpstr>Sigurnost i bezbednost pomagača</vt:lpstr>
      <vt:lpstr>Reakcije u kriznim situacijama</vt:lpstr>
      <vt:lpstr>Tehnike samopomoći</vt:lpstr>
      <vt:lpstr>Umesto podsetnika</vt:lpstr>
      <vt:lpstr>Na vas je red:</vt:lpstr>
      <vt:lpstr>H v a l a</vt:lpstr>
      <vt:lpstr>Neka FPN KonekTaS bude naša platforma!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Slavica</dc:creator>
  <cp:lastModifiedBy>home</cp:lastModifiedBy>
  <cp:revision>105</cp:revision>
  <cp:lastPrinted>2020-04-10T12:26:14Z</cp:lastPrinted>
  <dcterms:created xsi:type="dcterms:W3CDTF">2020-04-05T09:38:52Z</dcterms:created>
  <dcterms:modified xsi:type="dcterms:W3CDTF">2020-04-22T17:59:47Z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