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8" r:id="rId1"/>
  </p:sldMasterIdLst>
  <p:sldIdLst>
    <p:sldId id="256" r:id="rId2"/>
    <p:sldId id="257" r:id="rId3"/>
    <p:sldId id="258" r:id="rId4"/>
    <p:sldId id="295" r:id="rId5"/>
    <p:sldId id="348" r:id="rId6"/>
    <p:sldId id="349" r:id="rId7"/>
    <p:sldId id="350" r:id="rId8"/>
    <p:sldId id="293" r:id="rId9"/>
    <p:sldId id="351" r:id="rId10"/>
    <p:sldId id="352" r:id="rId11"/>
    <p:sldId id="353" r:id="rId12"/>
    <p:sldId id="355" r:id="rId13"/>
    <p:sldId id="356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357" r:id="rId26"/>
  </p:sldIdLst>
  <p:sldSz cx="12192000" cy="6858000"/>
  <p:notesSz cx="6858000" cy="9144000"/>
  <p:defaultTextStyle>
    <a:defPPr>
      <a:defRPr lang="e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15"/>
  </p:normalViewPr>
  <p:slideViewPr>
    <p:cSldViewPr snapToGrid="0">
      <p:cViewPr varScale="1">
        <p:scale>
          <a:sx n="106" d="100"/>
          <a:sy n="106" d="100"/>
        </p:scale>
        <p:origin x="7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BA2011-038A-4C26-9CDD-3CC7D54011C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CC45480-CD0C-4481-803B-CB92DD90E4D4}">
      <dgm:prSet/>
      <dgm:spPr/>
      <dgm:t>
        <a:bodyPr/>
        <a:lstStyle/>
        <a:p>
          <a:r>
            <a:rPr lang="sr-Cyrl-CS"/>
            <a:t>“После упознавања са спољнополитичком ситуацијом и утврђивањем спољнополитичког циља, треба се, ради употпуњавања спољно</a:t>
          </a:r>
          <a:r>
            <a:rPr lang="sr-Latn-CS"/>
            <a:t>-</a:t>
          </a:r>
          <a:r>
            <a:rPr lang="sr-Cyrl-CS"/>
            <a:t>политичке одлуке, окренути средствима која су погодна ради постизања изабраног циља у оквиру утврђених околности.”</a:t>
          </a:r>
          <a:endParaRPr lang="en-US"/>
        </a:p>
      </dgm:t>
    </dgm:pt>
    <dgm:pt modelId="{C8A2E852-9B11-49F6-84E0-FBEF21CE8E7B}" type="parTrans" cxnId="{934D92E5-A7A4-4212-BE71-C36D650B7E8E}">
      <dgm:prSet/>
      <dgm:spPr/>
      <dgm:t>
        <a:bodyPr/>
        <a:lstStyle/>
        <a:p>
          <a:endParaRPr lang="en-US"/>
        </a:p>
      </dgm:t>
    </dgm:pt>
    <dgm:pt modelId="{C25C5FEB-E790-48F0-A265-978DF84DA575}" type="sibTrans" cxnId="{934D92E5-A7A4-4212-BE71-C36D650B7E8E}">
      <dgm:prSet/>
      <dgm:spPr/>
      <dgm:t>
        <a:bodyPr/>
        <a:lstStyle/>
        <a:p>
          <a:endParaRPr lang="en-US"/>
        </a:p>
      </dgm:t>
    </dgm:pt>
    <dgm:pt modelId="{E7EFF4D6-F0C5-4F7A-A011-9D058282AA0B}">
      <dgm:prSet/>
      <dgm:spPr/>
      <dgm:t>
        <a:bodyPr/>
        <a:lstStyle/>
        <a:p>
          <a:r>
            <a:rPr lang="sr-Cyrl-CS"/>
            <a:t>Избор средстава је ”опредељивање за делатност која постојећу ситуацију треба да промени или очува, да би се остварио изабрани спољнополитички циљ”</a:t>
          </a:r>
          <a:br>
            <a:rPr lang="sr-Latn-CS"/>
          </a:br>
          <a:endParaRPr lang="en-US"/>
        </a:p>
      </dgm:t>
    </dgm:pt>
    <dgm:pt modelId="{31B055F0-ECC3-473B-B415-4A8903DCC58C}" type="parTrans" cxnId="{A32D04A6-D680-4AD7-9C42-9584798CED5E}">
      <dgm:prSet/>
      <dgm:spPr/>
      <dgm:t>
        <a:bodyPr/>
        <a:lstStyle/>
        <a:p>
          <a:endParaRPr lang="en-US"/>
        </a:p>
      </dgm:t>
    </dgm:pt>
    <dgm:pt modelId="{4A593476-2EDA-458F-AED6-E0AEEE3FA669}" type="sibTrans" cxnId="{A32D04A6-D680-4AD7-9C42-9584798CED5E}">
      <dgm:prSet/>
      <dgm:spPr/>
      <dgm:t>
        <a:bodyPr/>
        <a:lstStyle/>
        <a:p>
          <a:endParaRPr lang="en-US"/>
        </a:p>
      </dgm:t>
    </dgm:pt>
    <dgm:pt modelId="{C4DD7703-604F-194F-AA00-3B1E928AA2E4}" type="pres">
      <dgm:prSet presAssocID="{45BA2011-038A-4C26-9CDD-3CC7D54011C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C1E4E40-2CA7-0345-9E40-E45490342C90}" type="pres">
      <dgm:prSet presAssocID="{2CC45480-CD0C-4481-803B-CB92DD90E4D4}" presName="hierRoot1" presStyleCnt="0"/>
      <dgm:spPr/>
    </dgm:pt>
    <dgm:pt modelId="{78DF5B84-6098-5540-857F-9F1AEA0EDB3B}" type="pres">
      <dgm:prSet presAssocID="{2CC45480-CD0C-4481-803B-CB92DD90E4D4}" presName="composite" presStyleCnt="0"/>
      <dgm:spPr/>
    </dgm:pt>
    <dgm:pt modelId="{B7290D29-09EC-3043-BE47-1760A0B9134B}" type="pres">
      <dgm:prSet presAssocID="{2CC45480-CD0C-4481-803B-CB92DD90E4D4}" presName="background" presStyleLbl="node0" presStyleIdx="0" presStyleCnt="2"/>
      <dgm:spPr/>
    </dgm:pt>
    <dgm:pt modelId="{6D998C80-EDE9-1548-BDC8-0BDA7D5ACADA}" type="pres">
      <dgm:prSet presAssocID="{2CC45480-CD0C-4481-803B-CB92DD90E4D4}" presName="text" presStyleLbl="fgAcc0" presStyleIdx="0" presStyleCnt="2">
        <dgm:presLayoutVars>
          <dgm:chPref val="3"/>
        </dgm:presLayoutVars>
      </dgm:prSet>
      <dgm:spPr/>
    </dgm:pt>
    <dgm:pt modelId="{53544F38-E46F-8745-BA5F-0780BFCAE9E2}" type="pres">
      <dgm:prSet presAssocID="{2CC45480-CD0C-4481-803B-CB92DD90E4D4}" presName="hierChild2" presStyleCnt="0"/>
      <dgm:spPr/>
    </dgm:pt>
    <dgm:pt modelId="{0FC1B869-5215-2140-8E13-FF76EEDCDD3C}" type="pres">
      <dgm:prSet presAssocID="{E7EFF4D6-F0C5-4F7A-A011-9D058282AA0B}" presName="hierRoot1" presStyleCnt="0"/>
      <dgm:spPr/>
    </dgm:pt>
    <dgm:pt modelId="{162D0200-095F-9042-AF10-E771DAF8268D}" type="pres">
      <dgm:prSet presAssocID="{E7EFF4D6-F0C5-4F7A-A011-9D058282AA0B}" presName="composite" presStyleCnt="0"/>
      <dgm:spPr/>
    </dgm:pt>
    <dgm:pt modelId="{9273E3E3-3B96-BF48-981B-1BFC80F91B24}" type="pres">
      <dgm:prSet presAssocID="{E7EFF4D6-F0C5-4F7A-A011-9D058282AA0B}" presName="background" presStyleLbl="node0" presStyleIdx="1" presStyleCnt="2"/>
      <dgm:spPr/>
    </dgm:pt>
    <dgm:pt modelId="{D79DB2D8-3BB0-C14F-9509-9F78DE6EE5F8}" type="pres">
      <dgm:prSet presAssocID="{E7EFF4D6-F0C5-4F7A-A011-9D058282AA0B}" presName="text" presStyleLbl="fgAcc0" presStyleIdx="1" presStyleCnt="2">
        <dgm:presLayoutVars>
          <dgm:chPref val="3"/>
        </dgm:presLayoutVars>
      </dgm:prSet>
      <dgm:spPr/>
    </dgm:pt>
    <dgm:pt modelId="{A120B184-09DC-4343-9948-1D7D0EF11E86}" type="pres">
      <dgm:prSet presAssocID="{E7EFF4D6-F0C5-4F7A-A011-9D058282AA0B}" presName="hierChild2" presStyleCnt="0"/>
      <dgm:spPr/>
    </dgm:pt>
  </dgm:ptLst>
  <dgm:cxnLst>
    <dgm:cxn modelId="{D436FA8F-31D0-604B-A663-0FA7424C2194}" type="presOf" srcId="{E7EFF4D6-F0C5-4F7A-A011-9D058282AA0B}" destId="{D79DB2D8-3BB0-C14F-9509-9F78DE6EE5F8}" srcOrd="0" destOrd="0" presId="urn:microsoft.com/office/officeart/2005/8/layout/hierarchy1"/>
    <dgm:cxn modelId="{6C53709C-FDB2-AC49-9FE9-A29540A50A4D}" type="presOf" srcId="{45BA2011-038A-4C26-9CDD-3CC7D54011C7}" destId="{C4DD7703-604F-194F-AA00-3B1E928AA2E4}" srcOrd="0" destOrd="0" presId="urn:microsoft.com/office/officeart/2005/8/layout/hierarchy1"/>
    <dgm:cxn modelId="{A32D04A6-D680-4AD7-9C42-9584798CED5E}" srcId="{45BA2011-038A-4C26-9CDD-3CC7D54011C7}" destId="{E7EFF4D6-F0C5-4F7A-A011-9D058282AA0B}" srcOrd="1" destOrd="0" parTransId="{31B055F0-ECC3-473B-B415-4A8903DCC58C}" sibTransId="{4A593476-2EDA-458F-AED6-E0AEEE3FA669}"/>
    <dgm:cxn modelId="{6CD5C0D0-158C-2943-B96C-7A9015840682}" type="presOf" srcId="{2CC45480-CD0C-4481-803B-CB92DD90E4D4}" destId="{6D998C80-EDE9-1548-BDC8-0BDA7D5ACADA}" srcOrd="0" destOrd="0" presId="urn:microsoft.com/office/officeart/2005/8/layout/hierarchy1"/>
    <dgm:cxn modelId="{934D92E5-A7A4-4212-BE71-C36D650B7E8E}" srcId="{45BA2011-038A-4C26-9CDD-3CC7D54011C7}" destId="{2CC45480-CD0C-4481-803B-CB92DD90E4D4}" srcOrd="0" destOrd="0" parTransId="{C8A2E852-9B11-49F6-84E0-FBEF21CE8E7B}" sibTransId="{C25C5FEB-E790-48F0-A265-978DF84DA575}"/>
    <dgm:cxn modelId="{15AFE739-E218-3C48-9A71-9A5276B4CB89}" type="presParOf" srcId="{C4DD7703-604F-194F-AA00-3B1E928AA2E4}" destId="{BC1E4E40-2CA7-0345-9E40-E45490342C90}" srcOrd="0" destOrd="0" presId="urn:microsoft.com/office/officeart/2005/8/layout/hierarchy1"/>
    <dgm:cxn modelId="{13CDD4BC-6D8F-B54C-A081-517D8C3C08C9}" type="presParOf" srcId="{BC1E4E40-2CA7-0345-9E40-E45490342C90}" destId="{78DF5B84-6098-5540-857F-9F1AEA0EDB3B}" srcOrd="0" destOrd="0" presId="urn:microsoft.com/office/officeart/2005/8/layout/hierarchy1"/>
    <dgm:cxn modelId="{B61561A0-0A0A-9F46-9E45-AD134CC2C777}" type="presParOf" srcId="{78DF5B84-6098-5540-857F-9F1AEA0EDB3B}" destId="{B7290D29-09EC-3043-BE47-1760A0B9134B}" srcOrd="0" destOrd="0" presId="urn:microsoft.com/office/officeart/2005/8/layout/hierarchy1"/>
    <dgm:cxn modelId="{F7F8F71D-7A03-114C-AB13-CFCD0EA87238}" type="presParOf" srcId="{78DF5B84-6098-5540-857F-9F1AEA0EDB3B}" destId="{6D998C80-EDE9-1548-BDC8-0BDA7D5ACADA}" srcOrd="1" destOrd="0" presId="urn:microsoft.com/office/officeart/2005/8/layout/hierarchy1"/>
    <dgm:cxn modelId="{B94ECED5-C48B-6A48-B928-F7CAE118990C}" type="presParOf" srcId="{BC1E4E40-2CA7-0345-9E40-E45490342C90}" destId="{53544F38-E46F-8745-BA5F-0780BFCAE9E2}" srcOrd="1" destOrd="0" presId="urn:microsoft.com/office/officeart/2005/8/layout/hierarchy1"/>
    <dgm:cxn modelId="{EAEA125F-F429-254E-BE95-E8267665FC93}" type="presParOf" srcId="{C4DD7703-604F-194F-AA00-3B1E928AA2E4}" destId="{0FC1B869-5215-2140-8E13-FF76EEDCDD3C}" srcOrd="1" destOrd="0" presId="urn:microsoft.com/office/officeart/2005/8/layout/hierarchy1"/>
    <dgm:cxn modelId="{DC2B65D7-7343-254D-ABE5-EDC7B4356E35}" type="presParOf" srcId="{0FC1B869-5215-2140-8E13-FF76EEDCDD3C}" destId="{162D0200-095F-9042-AF10-E771DAF8268D}" srcOrd="0" destOrd="0" presId="urn:microsoft.com/office/officeart/2005/8/layout/hierarchy1"/>
    <dgm:cxn modelId="{DCA99205-8143-3F4A-BBBC-72A27B8BBC54}" type="presParOf" srcId="{162D0200-095F-9042-AF10-E771DAF8268D}" destId="{9273E3E3-3B96-BF48-981B-1BFC80F91B24}" srcOrd="0" destOrd="0" presId="urn:microsoft.com/office/officeart/2005/8/layout/hierarchy1"/>
    <dgm:cxn modelId="{7355D61A-FFC2-7346-B80C-30B97B54D414}" type="presParOf" srcId="{162D0200-095F-9042-AF10-E771DAF8268D}" destId="{D79DB2D8-3BB0-C14F-9509-9F78DE6EE5F8}" srcOrd="1" destOrd="0" presId="urn:microsoft.com/office/officeart/2005/8/layout/hierarchy1"/>
    <dgm:cxn modelId="{7DB487AF-AF20-0140-BA31-FB53FDF7C95A}" type="presParOf" srcId="{0FC1B869-5215-2140-8E13-FF76EEDCDD3C}" destId="{A120B184-09DC-4343-9948-1D7D0EF11E8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458869-5FA3-4B28-801A-53D3E1F4565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A112375-DF4C-4E3C-A9D7-B7F87150D8A5}">
      <dgm:prSet/>
      <dgm:spPr/>
      <dgm:t>
        <a:bodyPr/>
        <a:lstStyle/>
        <a:p>
          <a:r>
            <a:rPr lang="sr-Cyrl-CS"/>
            <a:t>“Без обзира на извесне разлике у терминологији и на могућности даљег стварања подврста, и данас се може рећи да су </a:t>
          </a:r>
          <a:r>
            <a:rPr lang="sr-Cyrl-CS" b="1" i="1"/>
            <a:t>главна суштинска средства </a:t>
          </a:r>
          <a:r>
            <a:rPr lang="sr-Cyrl-CS"/>
            <a:t>у спољној политици </a:t>
          </a:r>
          <a:r>
            <a:rPr lang="sr-Cyrl-CS" b="1"/>
            <a:t>убеђивање, обећање, претња, награда, казна и принуда (средства у суштинском смислу).</a:t>
          </a:r>
          <a:endParaRPr lang="en-US"/>
        </a:p>
      </dgm:t>
    </dgm:pt>
    <dgm:pt modelId="{B3EF1C59-ED95-4331-912B-230D8F605BA4}" type="parTrans" cxnId="{E841A3E6-E8A9-4ABB-AFFD-94D4BF404BCD}">
      <dgm:prSet/>
      <dgm:spPr/>
      <dgm:t>
        <a:bodyPr/>
        <a:lstStyle/>
        <a:p>
          <a:endParaRPr lang="en-US"/>
        </a:p>
      </dgm:t>
    </dgm:pt>
    <dgm:pt modelId="{258DAC07-863D-46FC-8632-40C21ECF82D1}" type="sibTrans" cxnId="{E841A3E6-E8A9-4ABB-AFFD-94D4BF404BCD}">
      <dgm:prSet/>
      <dgm:spPr/>
      <dgm:t>
        <a:bodyPr/>
        <a:lstStyle/>
        <a:p>
          <a:endParaRPr lang="en-US"/>
        </a:p>
      </dgm:t>
    </dgm:pt>
    <dgm:pt modelId="{E67A08D0-641D-418F-A8DB-30F445DCCD59}">
      <dgm:prSet/>
      <dgm:spPr/>
      <dgm:t>
        <a:bodyPr/>
        <a:lstStyle/>
        <a:p>
          <a:r>
            <a:rPr lang="sr-Cyrl-CS" b="1"/>
            <a:t>Посредници – људска бића; материјална добра; нематеријална добра</a:t>
          </a:r>
          <a:endParaRPr lang="en-US"/>
        </a:p>
      </dgm:t>
    </dgm:pt>
    <dgm:pt modelId="{99A3985E-D07D-4843-B87C-2AA500D34FBA}" type="parTrans" cxnId="{9CC25E83-93BB-4BFA-B1CC-26BA9210181D}">
      <dgm:prSet/>
      <dgm:spPr/>
      <dgm:t>
        <a:bodyPr/>
        <a:lstStyle/>
        <a:p>
          <a:endParaRPr lang="en-US"/>
        </a:p>
      </dgm:t>
    </dgm:pt>
    <dgm:pt modelId="{63AFB326-3A3A-4937-AA10-22E92A603101}" type="sibTrans" cxnId="{9CC25E83-93BB-4BFA-B1CC-26BA9210181D}">
      <dgm:prSet/>
      <dgm:spPr/>
      <dgm:t>
        <a:bodyPr/>
        <a:lstStyle/>
        <a:p>
          <a:endParaRPr lang="en-US"/>
        </a:p>
      </dgm:t>
    </dgm:pt>
    <dgm:pt modelId="{06D3C726-E125-4F47-8F03-21A086A6A8F3}">
      <dgm:prSet/>
      <dgm:spPr/>
      <dgm:t>
        <a:bodyPr/>
        <a:lstStyle/>
        <a:p>
          <a:r>
            <a:rPr lang="sr-Cyrl-CS" b="1"/>
            <a:t>Спољнополитички поступци – комбинација средстава и посредника</a:t>
          </a:r>
          <a:endParaRPr lang="en-US"/>
        </a:p>
      </dgm:t>
    </dgm:pt>
    <dgm:pt modelId="{9542EE07-8073-4AB9-8A5B-D8F43F71D639}" type="parTrans" cxnId="{B592C27D-1BF4-4E6B-A9BD-1C2211DEDF52}">
      <dgm:prSet/>
      <dgm:spPr/>
      <dgm:t>
        <a:bodyPr/>
        <a:lstStyle/>
        <a:p>
          <a:endParaRPr lang="en-US"/>
        </a:p>
      </dgm:t>
    </dgm:pt>
    <dgm:pt modelId="{E8624115-CFB2-40E3-9427-243736754B01}" type="sibTrans" cxnId="{B592C27D-1BF4-4E6B-A9BD-1C2211DEDF52}">
      <dgm:prSet/>
      <dgm:spPr/>
      <dgm:t>
        <a:bodyPr/>
        <a:lstStyle/>
        <a:p>
          <a:endParaRPr lang="en-US"/>
        </a:p>
      </dgm:t>
    </dgm:pt>
    <dgm:pt modelId="{30701298-F0A3-3D41-B425-E63F251AD41A}" type="pres">
      <dgm:prSet presAssocID="{DE458869-5FA3-4B28-801A-53D3E1F4565E}" presName="vert0" presStyleCnt="0">
        <dgm:presLayoutVars>
          <dgm:dir/>
          <dgm:animOne val="branch"/>
          <dgm:animLvl val="lvl"/>
        </dgm:presLayoutVars>
      </dgm:prSet>
      <dgm:spPr/>
    </dgm:pt>
    <dgm:pt modelId="{37D5591D-06BD-374D-8858-3513E37C2E66}" type="pres">
      <dgm:prSet presAssocID="{EA112375-DF4C-4E3C-A9D7-B7F87150D8A5}" presName="thickLine" presStyleLbl="alignNode1" presStyleIdx="0" presStyleCnt="3"/>
      <dgm:spPr/>
    </dgm:pt>
    <dgm:pt modelId="{456B2EAF-284D-8848-80DC-50A7EB412588}" type="pres">
      <dgm:prSet presAssocID="{EA112375-DF4C-4E3C-A9D7-B7F87150D8A5}" presName="horz1" presStyleCnt="0"/>
      <dgm:spPr/>
    </dgm:pt>
    <dgm:pt modelId="{46C4E03E-007D-4A41-A553-45EE4E88A44C}" type="pres">
      <dgm:prSet presAssocID="{EA112375-DF4C-4E3C-A9D7-B7F87150D8A5}" presName="tx1" presStyleLbl="revTx" presStyleIdx="0" presStyleCnt="3"/>
      <dgm:spPr/>
    </dgm:pt>
    <dgm:pt modelId="{E60C7D18-D543-B847-9F41-C3B8B156B283}" type="pres">
      <dgm:prSet presAssocID="{EA112375-DF4C-4E3C-A9D7-B7F87150D8A5}" presName="vert1" presStyleCnt="0"/>
      <dgm:spPr/>
    </dgm:pt>
    <dgm:pt modelId="{CED89C98-BC32-C64B-8DC0-BF8874E99F4E}" type="pres">
      <dgm:prSet presAssocID="{E67A08D0-641D-418F-A8DB-30F445DCCD59}" presName="thickLine" presStyleLbl="alignNode1" presStyleIdx="1" presStyleCnt="3"/>
      <dgm:spPr/>
    </dgm:pt>
    <dgm:pt modelId="{CC87D4DD-920D-B14B-9248-3B675059AE97}" type="pres">
      <dgm:prSet presAssocID="{E67A08D0-641D-418F-A8DB-30F445DCCD59}" presName="horz1" presStyleCnt="0"/>
      <dgm:spPr/>
    </dgm:pt>
    <dgm:pt modelId="{E1FE542B-5075-EE40-AEBB-ABC8B70C0AD7}" type="pres">
      <dgm:prSet presAssocID="{E67A08D0-641D-418F-A8DB-30F445DCCD59}" presName="tx1" presStyleLbl="revTx" presStyleIdx="1" presStyleCnt="3"/>
      <dgm:spPr/>
    </dgm:pt>
    <dgm:pt modelId="{15D3B658-03DF-6646-955C-4A48AB8287BF}" type="pres">
      <dgm:prSet presAssocID="{E67A08D0-641D-418F-A8DB-30F445DCCD59}" presName="vert1" presStyleCnt="0"/>
      <dgm:spPr/>
    </dgm:pt>
    <dgm:pt modelId="{7A157D21-1754-734B-B34D-D4593CBD9948}" type="pres">
      <dgm:prSet presAssocID="{06D3C726-E125-4F47-8F03-21A086A6A8F3}" presName="thickLine" presStyleLbl="alignNode1" presStyleIdx="2" presStyleCnt="3"/>
      <dgm:spPr/>
    </dgm:pt>
    <dgm:pt modelId="{B79DD0CB-F9FB-874D-A03D-3DA8EF4917E7}" type="pres">
      <dgm:prSet presAssocID="{06D3C726-E125-4F47-8F03-21A086A6A8F3}" presName="horz1" presStyleCnt="0"/>
      <dgm:spPr/>
    </dgm:pt>
    <dgm:pt modelId="{932E6382-BF24-164A-8246-0F0B62CCDB79}" type="pres">
      <dgm:prSet presAssocID="{06D3C726-E125-4F47-8F03-21A086A6A8F3}" presName="tx1" presStyleLbl="revTx" presStyleIdx="2" presStyleCnt="3"/>
      <dgm:spPr/>
    </dgm:pt>
    <dgm:pt modelId="{735EC439-9D82-F842-8D71-9FC25B91AAD7}" type="pres">
      <dgm:prSet presAssocID="{06D3C726-E125-4F47-8F03-21A086A6A8F3}" presName="vert1" presStyleCnt="0"/>
      <dgm:spPr/>
    </dgm:pt>
  </dgm:ptLst>
  <dgm:cxnLst>
    <dgm:cxn modelId="{C85F0B42-2691-624B-9415-C5D32A444A7A}" type="presOf" srcId="{E67A08D0-641D-418F-A8DB-30F445DCCD59}" destId="{E1FE542B-5075-EE40-AEBB-ABC8B70C0AD7}" srcOrd="0" destOrd="0" presId="urn:microsoft.com/office/officeart/2008/layout/LinedList"/>
    <dgm:cxn modelId="{0AA26D44-7D9D-8A46-A63B-2EDF12EBB14D}" type="presOf" srcId="{06D3C726-E125-4F47-8F03-21A086A6A8F3}" destId="{932E6382-BF24-164A-8246-0F0B62CCDB79}" srcOrd="0" destOrd="0" presId="urn:microsoft.com/office/officeart/2008/layout/LinedList"/>
    <dgm:cxn modelId="{B592C27D-1BF4-4E6B-A9BD-1C2211DEDF52}" srcId="{DE458869-5FA3-4B28-801A-53D3E1F4565E}" destId="{06D3C726-E125-4F47-8F03-21A086A6A8F3}" srcOrd="2" destOrd="0" parTransId="{9542EE07-8073-4AB9-8A5B-D8F43F71D639}" sibTransId="{E8624115-CFB2-40E3-9427-243736754B01}"/>
    <dgm:cxn modelId="{9CC25E83-93BB-4BFA-B1CC-26BA9210181D}" srcId="{DE458869-5FA3-4B28-801A-53D3E1F4565E}" destId="{E67A08D0-641D-418F-A8DB-30F445DCCD59}" srcOrd="1" destOrd="0" parTransId="{99A3985E-D07D-4843-B87C-2AA500D34FBA}" sibTransId="{63AFB326-3A3A-4937-AA10-22E92A603101}"/>
    <dgm:cxn modelId="{69646FCB-1BA0-B14F-BEB9-5D6EF8FF227A}" type="presOf" srcId="{EA112375-DF4C-4E3C-A9D7-B7F87150D8A5}" destId="{46C4E03E-007D-4A41-A553-45EE4E88A44C}" srcOrd="0" destOrd="0" presId="urn:microsoft.com/office/officeart/2008/layout/LinedList"/>
    <dgm:cxn modelId="{32EED4DE-7CD3-B842-8A13-E39DD6F1D073}" type="presOf" srcId="{DE458869-5FA3-4B28-801A-53D3E1F4565E}" destId="{30701298-F0A3-3D41-B425-E63F251AD41A}" srcOrd="0" destOrd="0" presId="urn:microsoft.com/office/officeart/2008/layout/LinedList"/>
    <dgm:cxn modelId="{E841A3E6-E8A9-4ABB-AFFD-94D4BF404BCD}" srcId="{DE458869-5FA3-4B28-801A-53D3E1F4565E}" destId="{EA112375-DF4C-4E3C-A9D7-B7F87150D8A5}" srcOrd="0" destOrd="0" parTransId="{B3EF1C59-ED95-4331-912B-230D8F605BA4}" sibTransId="{258DAC07-863D-46FC-8632-40C21ECF82D1}"/>
    <dgm:cxn modelId="{3C50D6BB-5EA8-A440-8007-4A782D4B0549}" type="presParOf" srcId="{30701298-F0A3-3D41-B425-E63F251AD41A}" destId="{37D5591D-06BD-374D-8858-3513E37C2E66}" srcOrd="0" destOrd="0" presId="urn:microsoft.com/office/officeart/2008/layout/LinedList"/>
    <dgm:cxn modelId="{CB5022FC-7F76-3849-8C9C-D3B1B17263DE}" type="presParOf" srcId="{30701298-F0A3-3D41-B425-E63F251AD41A}" destId="{456B2EAF-284D-8848-80DC-50A7EB412588}" srcOrd="1" destOrd="0" presId="urn:microsoft.com/office/officeart/2008/layout/LinedList"/>
    <dgm:cxn modelId="{79881F2E-C5F4-8940-832F-994D186E2388}" type="presParOf" srcId="{456B2EAF-284D-8848-80DC-50A7EB412588}" destId="{46C4E03E-007D-4A41-A553-45EE4E88A44C}" srcOrd="0" destOrd="0" presId="urn:microsoft.com/office/officeart/2008/layout/LinedList"/>
    <dgm:cxn modelId="{03329913-F9C7-294F-9C12-D22CB4865724}" type="presParOf" srcId="{456B2EAF-284D-8848-80DC-50A7EB412588}" destId="{E60C7D18-D543-B847-9F41-C3B8B156B283}" srcOrd="1" destOrd="0" presId="urn:microsoft.com/office/officeart/2008/layout/LinedList"/>
    <dgm:cxn modelId="{F9CDD63F-854C-FD43-AFF1-9301A41D8BD9}" type="presParOf" srcId="{30701298-F0A3-3D41-B425-E63F251AD41A}" destId="{CED89C98-BC32-C64B-8DC0-BF8874E99F4E}" srcOrd="2" destOrd="0" presId="urn:microsoft.com/office/officeart/2008/layout/LinedList"/>
    <dgm:cxn modelId="{2EA083E6-EF97-BF4D-8B27-06E384D11F2A}" type="presParOf" srcId="{30701298-F0A3-3D41-B425-E63F251AD41A}" destId="{CC87D4DD-920D-B14B-9248-3B675059AE97}" srcOrd="3" destOrd="0" presId="urn:microsoft.com/office/officeart/2008/layout/LinedList"/>
    <dgm:cxn modelId="{CD6691DC-CE01-BD40-8601-52B93C1A1280}" type="presParOf" srcId="{CC87D4DD-920D-B14B-9248-3B675059AE97}" destId="{E1FE542B-5075-EE40-AEBB-ABC8B70C0AD7}" srcOrd="0" destOrd="0" presId="urn:microsoft.com/office/officeart/2008/layout/LinedList"/>
    <dgm:cxn modelId="{C82A9A4C-98EF-D84E-A93C-99D69583156D}" type="presParOf" srcId="{CC87D4DD-920D-B14B-9248-3B675059AE97}" destId="{15D3B658-03DF-6646-955C-4A48AB8287BF}" srcOrd="1" destOrd="0" presId="urn:microsoft.com/office/officeart/2008/layout/LinedList"/>
    <dgm:cxn modelId="{075DA9C8-B900-9E42-8C92-DD0221C55EEF}" type="presParOf" srcId="{30701298-F0A3-3D41-B425-E63F251AD41A}" destId="{7A157D21-1754-734B-B34D-D4593CBD9948}" srcOrd="4" destOrd="0" presId="urn:microsoft.com/office/officeart/2008/layout/LinedList"/>
    <dgm:cxn modelId="{940D9245-4141-4449-86D2-5156DE227B65}" type="presParOf" srcId="{30701298-F0A3-3D41-B425-E63F251AD41A}" destId="{B79DD0CB-F9FB-874D-A03D-3DA8EF4917E7}" srcOrd="5" destOrd="0" presId="urn:microsoft.com/office/officeart/2008/layout/LinedList"/>
    <dgm:cxn modelId="{D5A556D1-CCE2-7E42-9E0B-58E3960B078D}" type="presParOf" srcId="{B79DD0CB-F9FB-874D-A03D-3DA8EF4917E7}" destId="{932E6382-BF24-164A-8246-0F0B62CCDB79}" srcOrd="0" destOrd="0" presId="urn:microsoft.com/office/officeart/2008/layout/LinedList"/>
    <dgm:cxn modelId="{273DB52A-E6E6-2543-96A7-5B2C1EEC7FAC}" type="presParOf" srcId="{B79DD0CB-F9FB-874D-A03D-3DA8EF4917E7}" destId="{735EC439-9D82-F842-8D71-9FC25B91AAD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D33F6C-BD70-4A85-8B91-F5271D22494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C9FBCA-091B-4E0D-91BB-64E0EDBF94AF}">
      <dgm:prSet/>
      <dgm:spPr/>
      <dgm:t>
        <a:bodyPr/>
        <a:lstStyle/>
        <a:p>
          <a:r>
            <a:rPr lang="sr-Cyrl-RS"/>
            <a:t>Убеђивање</a:t>
          </a:r>
          <a:r>
            <a:rPr lang="sr-Latn-CS"/>
            <a:t> = </a:t>
          </a:r>
          <a:r>
            <a:rPr lang="en-US"/>
            <a:t>настојање једног субјекта да другог субјекта увери да се понаша онако како то првом субјекту одговара, уз искључиво коришћење аргумената</a:t>
          </a:r>
          <a:br>
            <a:rPr lang="sr-Latn-CS"/>
          </a:br>
          <a:r>
            <a:rPr lang="sr-Latn-CS"/>
            <a:t>(</a:t>
          </a:r>
          <a:r>
            <a:rPr lang="en-US"/>
            <a:t>услов за успешно убеђивање: постојање културних веза и сличности</a:t>
          </a:r>
          <a:r>
            <a:rPr lang="sr-Latn-CS"/>
            <a:t>, ...?)</a:t>
          </a:r>
          <a:endParaRPr lang="en-US"/>
        </a:p>
      </dgm:t>
    </dgm:pt>
    <dgm:pt modelId="{A4EC76BA-2DD6-4D80-BD18-2C2BE7A1EA88}" type="parTrans" cxnId="{0C55101C-86EB-4FFB-8C50-61422A2CBB51}">
      <dgm:prSet/>
      <dgm:spPr/>
      <dgm:t>
        <a:bodyPr/>
        <a:lstStyle/>
        <a:p>
          <a:endParaRPr lang="en-US"/>
        </a:p>
      </dgm:t>
    </dgm:pt>
    <dgm:pt modelId="{1AE8AF0C-5C8E-45CB-986D-DFF356CDB043}" type="sibTrans" cxnId="{0C55101C-86EB-4FFB-8C50-61422A2CBB51}">
      <dgm:prSet/>
      <dgm:spPr/>
      <dgm:t>
        <a:bodyPr/>
        <a:lstStyle/>
        <a:p>
          <a:endParaRPr lang="en-US"/>
        </a:p>
      </dgm:t>
    </dgm:pt>
    <dgm:pt modelId="{55004F4E-EE5B-4F44-8E9B-247A17FAF052}">
      <dgm:prSet/>
      <dgm:spPr/>
      <dgm:t>
        <a:bodyPr/>
        <a:lstStyle/>
        <a:p>
          <a:r>
            <a:rPr lang="sr-Cyrl-RS" dirty="0"/>
            <a:t>Обећање</a:t>
          </a:r>
          <a:r>
            <a:rPr lang="sr-Latn-RS" dirty="0"/>
            <a:t> </a:t>
          </a:r>
          <a:r>
            <a:rPr lang="sr-Latn-CS" dirty="0"/>
            <a:t>= </a:t>
          </a:r>
          <a:r>
            <a:rPr lang="en-US" dirty="0" err="1"/>
            <a:t>стављање</a:t>
          </a:r>
          <a:r>
            <a:rPr lang="en-US" dirty="0"/>
            <a:t> </a:t>
          </a:r>
          <a:r>
            <a:rPr lang="en-US" dirty="0" err="1"/>
            <a:t>у</a:t>
          </a:r>
          <a:r>
            <a:rPr lang="en-US" dirty="0"/>
            <a:t> </a:t>
          </a:r>
          <a:r>
            <a:rPr lang="en-US" dirty="0" err="1"/>
            <a:t>изглед</a:t>
          </a:r>
          <a:r>
            <a:rPr lang="en-US" dirty="0"/>
            <a:t> </a:t>
          </a:r>
          <a:r>
            <a:rPr lang="en-US" dirty="0" err="1"/>
            <a:t>користи</a:t>
          </a:r>
          <a:r>
            <a:rPr lang="en-US" dirty="0"/>
            <a:t> </a:t>
          </a:r>
          <a:r>
            <a:rPr lang="en-US" dirty="0" err="1"/>
            <a:t>другом</a:t>
          </a:r>
          <a:r>
            <a:rPr lang="en-US" dirty="0"/>
            <a:t> </a:t>
          </a:r>
          <a:r>
            <a:rPr lang="en-US" dirty="0" err="1"/>
            <a:t>субјекту</a:t>
          </a:r>
          <a:r>
            <a:rPr lang="en-US" dirty="0"/>
            <a:t> </a:t>
          </a:r>
          <a:r>
            <a:rPr lang="en-US" dirty="0" err="1"/>
            <a:t>ако</a:t>
          </a:r>
          <a:r>
            <a:rPr lang="en-US" dirty="0"/>
            <a:t> </a:t>
          </a:r>
          <a:r>
            <a:rPr lang="en-US" dirty="0" err="1"/>
            <a:t>се</a:t>
          </a:r>
          <a:r>
            <a:rPr lang="en-US" dirty="0"/>
            <a:t> </a:t>
          </a:r>
          <a:r>
            <a:rPr lang="en-US" dirty="0" err="1"/>
            <a:t>буде</a:t>
          </a:r>
          <a:r>
            <a:rPr lang="en-US" dirty="0"/>
            <a:t> </a:t>
          </a:r>
          <a:r>
            <a:rPr lang="en-US" dirty="0" err="1"/>
            <a:t>понашао</a:t>
          </a:r>
          <a:r>
            <a:rPr lang="en-US" dirty="0"/>
            <a:t> </a:t>
          </a:r>
          <a:r>
            <a:rPr lang="en-US" dirty="0" err="1"/>
            <a:t>на</a:t>
          </a:r>
          <a:r>
            <a:rPr lang="en-US" dirty="0"/>
            <a:t> </a:t>
          </a:r>
          <a:r>
            <a:rPr lang="en-US" dirty="0" err="1"/>
            <a:t>тражени</a:t>
          </a:r>
          <a:r>
            <a:rPr lang="en-US" dirty="0"/>
            <a:t> </a:t>
          </a:r>
          <a:r>
            <a:rPr lang="en-US" dirty="0" err="1"/>
            <a:t>начин</a:t>
          </a:r>
          <a:r>
            <a:rPr lang="sr-Cyrl-RS" dirty="0"/>
            <a:t>; </a:t>
          </a:r>
          <a:r>
            <a:rPr lang="sr-Latn-CS" dirty="0"/>
            <a:t>(</a:t>
          </a:r>
          <a:r>
            <a:rPr lang="en-US" dirty="0" err="1"/>
            <a:t>услови</a:t>
          </a:r>
          <a:r>
            <a:rPr lang="en-US" dirty="0"/>
            <a:t> </a:t>
          </a:r>
          <a:r>
            <a:rPr lang="en-US" dirty="0" err="1"/>
            <a:t>за</a:t>
          </a:r>
          <a:r>
            <a:rPr lang="en-US" dirty="0"/>
            <a:t> </a:t>
          </a:r>
          <a:r>
            <a:rPr lang="en-US" dirty="0" err="1"/>
            <a:t>успешност</a:t>
          </a:r>
          <a:r>
            <a:rPr lang="en-US" dirty="0"/>
            <a:t> </a:t>
          </a:r>
          <a:r>
            <a:rPr lang="en-US" dirty="0" err="1"/>
            <a:t>обећања</a:t>
          </a:r>
          <a:r>
            <a:rPr lang="en-US" dirty="0"/>
            <a:t>: </a:t>
          </a:r>
          <a:r>
            <a:rPr lang="en-US" dirty="0" err="1"/>
            <a:t>умесно</a:t>
          </a:r>
          <a:r>
            <a:rPr lang="en-US" dirty="0"/>
            <a:t>, </a:t>
          </a:r>
          <a:r>
            <a:rPr lang="en-US" dirty="0" err="1"/>
            <a:t>остварљиво</a:t>
          </a:r>
          <a:r>
            <a:rPr lang="en-US" dirty="0"/>
            <a:t> </a:t>
          </a:r>
          <a:r>
            <a:rPr lang="en-US" dirty="0" err="1"/>
            <a:t>и</a:t>
          </a:r>
          <a:r>
            <a:rPr lang="en-US" dirty="0"/>
            <a:t> </a:t>
          </a:r>
          <a:r>
            <a:rPr lang="en-US" dirty="0" err="1"/>
            <a:t>уверљиво</a:t>
          </a:r>
          <a:r>
            <a:rPr lang="sr-Latn-CS" dirty="0"/>
            <a:t>)</a:t>
          </a:r>
          <a:endParaRPr lang="en-US" dirty="0"/>
        </a:p>
      </dgm:t>
    </dgm:pt>
    <dgm:pt modelId="{67EF4C56-C263-4363-A587-5CBFA6BC1C19}" type="parTrans" cxnId="{05B6727B-CBF7-44C8-8936-101593C86CEB}">
      <dgm:prSet/>
      <dgm:spPr/>
      <dgm:t>
        <a:bodyPr/>
        <a:lstStyle/>
        <a:p>
          <a:endParaRPr lang="en-US"/>
        </a:p>
      </dgm:t>
    </dgm:pt>
    <dgm:pt modelId="{26570715-9F0E-4073-85D7-299A9990A97C}" type="sibTrans" cxnId="{05B6727B-CBF7-44C8-8936-101593C86CEB}">
      <dgm:prSet/>
      <dgm:spPr/>
      <dgm:t>
        <a:bodyPr/>
        <a:lstStyle/>
        <a:p>
          <a:endParaRPr lang="en-US"/>
        </a:p>
      </dgm:t>
    </dgm:pt>
    <dgm:pt modelId="{02589172-74C1-8845-B8A1-3E1EAD9F0E65}" type="pres">
      <dgm:prSet presAssocID="{4AD33F6C-BD70-4A85-8B91-F5271D22494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DDAC50F-7A6E-DB4B-9C6D-D57BD6E65CF2}" type="pres">
      <dgm:prSet presAssocID="{B5C9FBCA-091B-4E0D-91BB-64E0EDBF94AF}" presName="hierRoot1" presStyleCnt="0"/>
      <dgm:spPr/>
    </dgm:pt>
    <dgm:pt modelId="{04F754A1-610E-EF46-A637-C355A68C5014}" type="pres">
      <dgm:prSet presAssocID="{B5C9FBCA-091B-4E0D-91BB-64E0EDBF94AF}" presName="composite" presStyleCnt="0"/>
      <dgm:spPr/>
    </dgm:pt>
    <dgm:pt modelId="{6B77E9DC-3034-ED45-BAE9-F4B22AF26AE6}" type="pres">
      <dgm:prSet presAssocID="{B5C9FBCA-091B-4E0D-91BB-64E0EDBF94AF}" presName="background" presStyleLbl="node0" presStyleIdx="0" presStyleCnt="2"/>
      <dgm:spPr/>
    </dgm:pt>
    <dgm:pt modelId="{470829F2-4DC0-5445-A003-5E0BAD9A72D7}" type="pres">
      <dgm:prSet presAssocID="{B5C9FBCA-091B-4E0D-91BB-64E0EDBF94AF}" presName="text" presStyleLbl="fgAcc0" presStyleIdx="0" presStyleCnt="2">
        <dgm:presLayoutVars>
          <dgm:chPref val="3"/>
        </dgm:presLayoutVars>
      </dgm:prSet>
      <dgm:spPr/>
    </dgm:pt>
    <dgm:pt modelId="{F870065D-0C44-B94D-B0F6-6BAD95096CED}" type="pres">
      <dgm:prSet presAssocID="{B5C9FBCA-091B-4E0D-91BB-64E0EDBF94AF}" presName="hierChild2" presStyleCnt="0"/>
      <dgm:spPr/>
    </dgm:pt>
    <dgm:pt modelId="{F4B38018-DE9C-E142-9E96-BC56A32413E8}" type="pres">
      <dgm:prSet presAssocID="{55004F4E-EE5B-4F44-8E9B-247A17FAF052}" presName="hierRoot1" presStyleCnt="0"/>
      <dgm:spPr/>
    </dgm:pt>
    <dgm:pt modelId="{DDD8C618-D185-8C4D-AEA9-AB7AA07819B9}" type="pres">
      <dgm:prSet presAssocID="{55004F4E-EE5B-4F44-8E9B-247A17FAF052}" presName="composite" presStyleCnt="0"/>
      <dgm:spPr/>
    </dgm:pt>
    <dgm:pt modelId="{8ACFE32F-3320-6D46-A73C-449CF7A7A2A3}" type="pres">
      <dgm:prSet presAssocID="{55004F4E-EE5B-4F44-8E9B-247A17FAF052}" presName="background" presStyleLbl="node0" presStyleIdx="1" presStyleCnt="2"/>
      <dgm:spPr/>
    </dgm:pt>
    <dgm:pt modelId="{B5E775F7-4D84-F04E-ACD4-FFDDB02D2C4E}" type="pres">
      <dgm:prSet presAssocID="{55004F4E-EE5B-4F44-8E9B-247A17FAF052}" presName="text" presStyleLbl="fgAcc0" presStyleIdx="1" presStyleCnt="2">
        <dgm:presLayoutVars>
          <dgm:chPref val="3"/>
        </dgm:presLayoutVars>
      </dgm:prSet>
      <dgm:spPr/>
    </dgm:pt>
    <dgm:pt modelId="{7160C6EF-2960-354C-9178-A78AB41EFD6F}" type="pres">
      <dgm:prSet presAssocID="{55004F4E-EE5B-4F44-8E9B-247A17FAF052}" presName="hierChild2" presStyleCnt="0"/>
      <dgm:spPr/>
    </dgm:pt>
  </dgm:ptLst>
  <dgm:cxnLst>
    <dgm:cxn modelId="{0C55101C-86EB-4FFB-8C50-61422A2CBB51}" srcId="{4AD33F6C-BD70-4A85-8B91-F5271D224946}" destId="{B5C9FBCA-091B-4E0D-91BB-64E0EDBF94AF}" srcOrd="0" destOrd="0" parTransId="{A4EC76BA-2DD6-4D80-BD18-2C2BE7A1EA88}" sibTransId="{1AE8AF0C-5C8E-45CB-986D-DFF356CDB043}"/>
    <dgm:cxn modelId="{05B6727B-CBF7-44C8-8936-101593C86CEB}" srcId="{4AD33F6C-BD70-4A85-8B91-F5271D224946}" destId="{55004F4E-EE5B-4F44-8E9B-247A17FAF052}" srcOrd="1" destOrd="0" parTransId="{67EF4C56-C263-4363-A587-5CBFA6BC1C19}" sibTransId="{26570715-9F0E-4073-85D7-299A9990A97C}"/>
    <dgm:cxn modelId="{3C8D818C-42A3-B64D-9BE8-9D4C7A756092}" type="presOf" srcId="{4AD33F6C-BD70-4A85-8B91-F5271D224946}" destId="{02589172-74C1-8845-B8A1-3E1EAD9F0E65}" srcOrd="0" destOrd="0" presId="urn:microsoft.com/office/officeart/2005/8/layout/hierarchy1"/>
    <dgm:cxn modelId="{E3F12C99-39A8-384F-A7B6-0614BD1C3A22}" type="presOf" srcId="{55004F4E-EE5B-4F44-8E9B-247A17FAF052}" destId="{B5E775F7-4D84-F04E-ACD4-FFDDB02D2C4E}" srcOrd="0" destOrd="0" presId="urn:microsoft.com/office/officeart/2005/8/layout/hierarchy1"/>
    <dgm:cxn modelId="{F51FB19F-06AC-514A-8DC5-7D78E1B5CCDF}" type="presOf" srcId="{B5C9FBCA-091B-4E0D-91BB-64E0EDBF94AF}" destId="{470829F2-4DC0-5445-A003-5E0BAD9A72D7}" srcOrd="0" destOrd="0" presId="urn:microsoft.com/office/officeart/2005/8/layout/hierarchy1"/>
    <dgm:cxn modelId="{6B52A59B-7A28-9A4D-896F-8D24EEEFFA30}" type="presParOf" srcId="{02589172-74C1-8845-B8A1-3E1EAD9F0E65}" destId="{DDDAC50F-7A6E-DB4B-9C6D-D57BD6E65CF2}" srcOrd="0" destOrd="0" presId="urn:microsoft.com/office/officeart/2005/8/layout/hierarchy1"/>
    <dgm:cxn modelId="{25F522A0-88E6-4948-8A72-0CFB076E89DF}" type="presParOf" srcId="{DDDAC50F-7A6E-DB4B-9C6D-D57BD6E65CF2}" destId="{04F754A1-610E-EF46-A637-C355A68C5014}" srcOrd="0" destOrd="0" presId="urn:microsoft.com/office/officeart/2005/8/layout/hierarchy1"/>
    <dgm:cxn modelId="{567EDD43-93B9-2A42-99DB-0D4B9E992C5B}" type="presParOf" srcId="{04F754A1-610E-EF46-A637-C355A68C5014}" destId="{6B77E9DC-3034-ED45-BAE9-F4B22AF26AE6}" srcOrd="0" destOrd="0" presId="urn:microsoft.com/office/officeart/2005/8/layout/hierarchy1"/>
    <dgm:cxn modelId="{A910CF16-B4A2-A542-B7DE-586B3EDE6CD3}" type="presParOf" srcId="{04F754A1-610E-EF46-A637-C355A68C5014}" destId="{470829F2-4DC0-5445-A003-5E0BAD9A72D7}" srcOrd="1" destOrd="0" presId="urn:microsoft.com/office/officeart/2005/8/layout/hierarchy1"/>
    <dgm:cxn modelId="{4B261F3B-21E6-4843-94AA-96EB9A66EA49}" type="presParOf" srcId="{DDDAC50F-7A6E-DB4B-9C6D-D57BD6E65CF2}" destId="{F870065D-0C44-B94D-B0F6-6BAD95096CED}" srcOrd="1" destOrd="0" presId="urn:microsoft.com/office/officeart/2005/8/layout/hierarchy1"/>
    <dgm:cxn modelId="{B80B393A-BB5D-B642-982F-874EB3106EA6}" type="presParOf" srcId="{02589172-74C1-8845-B8A1-3E1EAD9F0E65}" destId="{F4B38018-DE9C-E142-9E96-BC56A32413E8}" srcOrd="1" destOrd="0" presId="urn:microsoft.com/office/officeart/2005/8/layout/hierarchy1"/>
    <dgm:cxn modelId="{DC90EB63-00A3-4045-88D6-243511016C70}" type="presParOf" srcId="{F4B38018-DE9C-E142-9E96-BC56A32413E8}" destId="{DDD8C618-D185-8C4D-AEA9-AB7AA07819B9}" srcOrd="0" destOrd="0" presId="urn:microsoft.com/office/officeart/2005/8/layout/hierarchy1"/>
    <dgm:cxn modelId="{55A4FDEA-AD6B-1549-9F32-2E16BE205E84}" type="presParOf" srcId="{DDD8C618-D185-8C4D-AEA9-AB7AA07819B9}" destId="{8ACFE32F-3320-6D46-A73C-449CF7A7A2A3}" srcOrd="0" destOrd="0" presId="urn:microsoft.com/office/officeart/2005/8/layout/hierarchy1"/>
    <dgm:cxn modelId="{A94BFAF2-4E33-EA44-83F0-D352526E65F5}" type="presParOf" srcId="{DDD8C618-D185-8C4D-AEA9-AB7AA07819B9}" destId="{B5E775F7-4D84-F04E-ACD4-FFDDB02D2C4E}" srcOrd="1" destOrd="0" presId="urn:microsoft.com/office/officeart/2005/8/layout/hierarchy1"/>
    <dgm:cxn modelId="{8ABEAACB-4D01-0F49-9158-B0EE369E0BB8}" type="presParOf" srcId="{F4B38018-DE9C-E142-9E96-BC56A32413E8}" destId="{7160C6EF-2960-354C-9178-A78AB41EFD6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A71F324-CBF1-4C6C-9A54-EF40BC522F72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9934516-EDB6-46D0-8039-B1ECC189EB75}">
      <dgm:prSet/>
      <dgm:spPr/>
      <dgm:t>
        <a:bodyPr/>
        <a:lstStyle/>
        <a:p>
          <a:r>
            <a:rPr lang="sr-Cyrl-RS"/>
            <a:t>Претња</a:t>
          </a:r>
          <a:r>
            <a:rPr lang="sr-Latn-CS"/>
            <a:t> = </a:t>
          </a:r>
          <a:r>
            <a:rPr lang="en-US"/>
            <a:t>стављање у изглед штете другом субјекту ако се не буде понашао како је тражено</a:t>
          </a:r>
          <a:r>
            <a:rPr lang="sr-Latn-CS"/>
            <a:t> /</a:t>
          </a:r>
          <a:r>
            <a:rPr lang="sr-Cyrl-RS"/>
            <a:t>приморавање</a:t>
          </a:r>
          <a:r>
            <a:rPr lang="sr-Latn-CS"/>
            <a:t> : </a:t>
          </a:r>
          <a:r>
            <a:rPr lang="sr-Cyrl-RS"/>
            <a:t>одвраћање</a:t>
          </a:r>
          <a:r>
            <a:rPr lang="sr-Latn-CS"/>
            <a:t>/</a:t>
          </a:r>
          <a:br>
            <a:rPr lang="sr-Latn-CS"/>
          </a:br>
          <a:r>
            <a:rPr lang="sr-Latn-CS"/>
            <a:t>(</a:t>
          </a:r>
          <a:r>
            <a:rPr lang="sr-Cyrl-RS"/>
            <a:t>у</a:t>
          </a:r>
          <a:r>
            <a:rPr lang="en-US"/>
            <a:t>слови за успешност: стварна, остварљива и уверљива</a:t>
          </a:r>
          <a:r>
            <a:rPr lang="sr-Latn-CS"/>
            <a:t>)</a:t>
          </a:r>
          <a:endParaRPr lang="en-US"/>
        </a:p>
      </dgm:t>
    </dgm:pt>
    <dgm:pt modelId="{3D0FB682-584F-4960-97DC-BE3D891CFF3B}" type="parTrans" cxnId="{05A65610-9B0D-4086-851C-2B0C8DBF5495}">
      <dgm:prSet/>
      <dgm:spPr/>
      <dgm:t>
        <a:bodyPr/>
        <a:lstStyle/>
        <a:p>
          <a:endParaRPr lang="en-US"/>
        </a:p>
      </dgm:t>
    </dgm:pt>
    <dgm:pt modelId="{2649ABB5-070B-4E1F-B7BD-F47B8DD2F6EB}" type="sibTrans" cxnId="{05A65610-9B0D-4086-851C-2B0C8DBF5495}">
      <dgm:prSet/>
      <dgm:spPr/>
      <dgm:t>
        <a:bodyPr/>
        <a:lstStyle/>
        <a:p>
          <a:endParaRPr lang="en-US"/>
        </a:p>
      </dgm:t>
    </dgm:pt>
    <dgm:pt modelId="{9B9664B3-E398-41D3-932F-ECB98DA871EF}">
      <dgm:prSet/>
      <dgm:spPr/>
      <dgm:t>
        <a:bodyPr/>
        <a:lstStyle/>
        <a:p>
          <a:r>
            <a:rPr lang="sr-Cyrl-RS"/>
            <a:t>Награда</a:t>
          </a:r>
          <a:r>
            <a:rPr lang="sr-Latn-CS"/>
            <a:t> = </a:t>
          </a:r>
          <a:r>
            <a:rPr lang="en-US"/>
            <a:t>поступци повољни по другог субјекта којима се одаје признање његовом прошлом понашању и стимулише да настави с њим</a:t>
          </a:r>
          <a:r>
            <a:rPr lang="sr-Latn-CS"/>
            <a:t> /</a:t>
          </a:r>
          <a:r>
            <a:rPr lang="sr-Cyrl-RS"/>
            <a:t>није испуњење обећања</a:t>
          </a:r>
          <a:r>
            <a:rPr lang="sr-Latn-CS"/>
            <a:t>?/</a:t>
          </a:r>
          <a:br>
            <a:rPr lang="sr-Latn-CS"/>
          </a:br>
          <a:endParaRPr lang="en-US"/>
        </a:p>
      </dgm:t>
    </dgm:pt>
    <dgm:pt modelId="{FF6CE683-466E-4436-A38D-690894F30E0A}" type="parTrans" cxnId="{0E937135-6649-41A9-AC12-80BBB4C125AF}">
      <dgm:prSet/>
      <dgm:spPr/>
      <dgm:t>
        <a:bodyPr/>
        <a:lstStyle/>
        <a:p>
          <a:endParaRPr lang="en-US"/>
        </a:p>
      </dgm:t>
    </dgm:pt>
    <dgm:pt modelId="{D96126AE-D6B6-4AE5-98F8-4876E0282576}" type="sibTrans" cxnId="{0E937135-6649-41A9-AC12-80BBB4C125AF}">
      <dgm:prSet/>
      <dgm:spPr/>
      <dgm:t>
        <a:bodyPr/>
        <a:lstStyle/>
        <a:p>
          <a:endParaRPr lang="en-US"/>
        </a:p>
      </dgm:t>
    </dgm:pt>
    <dgm:pt modelId="{F57277EA-11E7-EC45-B272-5A799411BC65}" type="pres">
      <dgm:prSet presAssocID="{4A71F324-CBF1-4C6C-9A54-EF40BC522F7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9234E3A-BEA5-A240-BDB0-75B379A29BF9}" type="pres">
      <dgm:prSet presAssocID="{59934516-EDB6-46D0-8039-B1ECC189EB75}" presName="hierRoot1" presStyleCnt="0"/>
      <dgm:spPr/>
    </dgm:pt>
    <dgm:pt modelId="{0F144E01-165C-F541-9BC2-D70D1124E615}" type="pres">
      <dgm:prSet presAssocID="{59934516-EDB6-46D0-8039-B1ECC189EB75}" presName="composite" presStyleCnt="0"/>
      <dgm:spPr/>
    </dgm:pt>
    <dgm:pt modelId="{3D02293F-947D-4F4F-A76A-F88FA3E37C03}" type="pres">
      <dgm:prSet presAssocID="{59934516-EDB6-46D0-8039-B1ECC189EB75}" presName="background" presStyleLbl="node0" presStyleIdx="0" presStyleCnt="2"/>
      <dgm:spPr/>
    </dgm:pt>
    <dgm:pt modelId="{6D024A78-6CB8-2140-B23C-A10F6A1AE120}" type="pres">
      <dgm:prSet presAssocID="{59934516-EDB6-46D0-8039-B1ECC189EB75}" presName="text" presStyleLbl="fgAcc0" presStyleIdx="0" presStyleCnt="2">
        <dgm:presLayoutVars>
          <dgm:chPref val="3"/>
        </dgm:presLayoutVars>
      </dgm:prSet>
      <dgm:spPr/>
    </dgm:pt>
    <dgm:pt modelId="{7A9538FA-7BE2-F94A-A556-E0E55EAE2B36}" type="pres">
      <dgm:prSet presAssocID="{59934516-EDB6-46D0-8039-B1ECC189EB75}" presName="hierChild2" presStyleCnt="0"/>
      <dgm:spPr/>
    </dgm:pt>
    <dgm:pt modelId="{F381C3EA-28B0-7C41-9AF7-A41B6947E465}" type="pres">
      <dgm:prSet presAssocID="{9B9664B3-E398-41D3-932F-ECB98DA871EF}" presName="hierRoot1" presStyleCnt="0"/>
      <dgm:spPr/>
    </dgm:pt>
    <dgm:pt modelId="{5987DCEC-1BBA-2C47-A507-72BD81C2B415}" type="pres">
      <dgm:prSet presAssocID="{9B9664B3-E398-41D3-932F-ECB98DA871EF}" presName="composite" presStyleCnt="0"/>
      <dgm:spPr/>
    </dgm:pt>
    <dgm:pt modelId="{28ACF9B0-41A3-2B43-A8A1-815BD0870BFD}" type="pres">
      <dgm:prSet presAssocID="{9B9664B3-E398-41D3-932F-ECB98DA871EF}" presName="background" presStyleLbl="node0" presStyleIdx="1" presStyleCnt="2"/>
      <dgm:spPr/>
    </dgm:pt>
    <dgm:pt modelId="{FE90CC24-45B6-8B4C-AB56-CCF03D00A66E}" type="pres">
      <dgm:prSet presAssocID="{9B9664B3-E398-41D3-932F-ECB98DA871EF}" presName="text" presStyleLbl="fgAcc0" presStyleIdx="1" presStyleCnt="2">
        <dgm:presLayoutVars>
          <dgm:chPref val="3"/>
        </dgm:presLayoutVars>
      </dgm:prSet>
      <dgm:spPr/>
    </dgm:pt>
    <dgm:pt modelId="{506AE368-8EF0-BC47-84A4-A36253D64DA2}" type="pres">
      <dgm:prSet presAssocID="{9B9664B3-E398-41D3-932F-ECB98DA871EF}" presName="hierChild2" presStyleCnt="0"/>
      <dgm:spPr/>
    </dgm:pt>
  </dgm:ptLst>
  <dgm:cxnLst>
    <dgm:cxn modelId="{05A65610-9B0D-4086-851C-2B0C8DBF5495}" srcId="{4A71F324-CBF1-4C6C-9A54-EF40BC522F72}" destId="{59934516-EDB6-46D0-8039-B1ECC189EB75}" srcOrd="0" destOrd="0" parTransId="{3D0FB682-584F-4960-97DC-BE3D891CFF3B}" sibTransId="{2649ABB5-070B-4E1F-B7BD-F47B8DD2F6EB}"/>
    <dgm:cxn modelId="{0E937135-6649-41A9-AC12-80BBB4C125AF}" srcId="{4A71F324-CBF1-4C6C-9A54-EF40BC522F72}" destId="{9B9664B3-E398-41D3-932F-ECB98DA871EF}" srcOrd="1" destOrd="0" parTransId="{FF6CE683-466E-4436-A38D-690894F30E0A}" sibTransId="{D96126AE-D6B6-4AE5-98F8-4876E0282576}"/>
    <dgm:cxn modelId="{94E43353-3568-814E-B3D8-CB408D249E9D}" type="presOf" srcId="{9B9664B3-E398-41D3-932F-ECB98DA871EF}" destId="{FE90CC24-45B6-8B4C-AB56-CCF03D00A66E}" srcOrd="0" destOrd="0" presId="urn:microsoft.com/office/officeart/2005/8/layout/hierarchy1"/>
    <dgm:cxn modelId="{6F03FC90-82F6-1043-8917-A86FC8D3282B}" type="presOf" srcId="{59934516-EDB6-46D0-8039-B1ECC189EB75}" destId="{6D024A78-6CB8-2140-B23C-A10F6A1AE120}" srcOrd="0" destOrd="0" presId="urn:microsoft.com/office/officeart/2005/8/layout/hierarchy1"/>
    <dgm:cxn modelId="{4BBE56C6-52BF-8C4D-A0B0-1B9965FD5CFB}" type="presOf" srcId="{4A71F324-CBF1-4C6C-9A54-EF40BC522F72}" destId="{F57277EA-11E7-EC45-B272-5A799411BC65}" srcOrd="0" destOrd="0" presId="urn:microsoft.com/office/officeart/2005/8/layout/hierarchy1"/>
    <dgm:cxn modelId="{5CBC13BB-1ABA-6246-AE31-E0BEFF5F566A}" type="presParOf" srcId="{F57277EA-11E7-EC45-B272-5A799411BC65}" destId="{59234E3A-BEA5-A240-BDB0-75B379A29BF9}" srcOrd="0" destOrd="0" presId="urn:microsoft.com/office/officeart/2005/8/layout/hierarchy1"/>
    <dgm:cxn modelId="{105109BB-49D1-3044-A11C-FEB2AA01BD86}" type="presParOf" srcId="{59234E3A-BEA5-A240-BDB0-75B379A29BF9}" destId="{0F144E01-165C-F541-9BC2-D70D1124E615}" srcOrd="0" destOrd="0" presId="urn:microsoft.com/office/officeart/2005/8/layout/hierarchy1"/>
    <dgm:cxn modelId="{D2B85607-4E4F-3149-B378-904DCAF9D677}" type="presParOf" srcId="{0F144E01-165C-F541-9BC2-D70D1124E615}" destId="{3D02293F-947D-4F4F-A76A-F88FA3E37C03}" srcOrd="0" destOrd="0" presId="urn:microsoft.com/office/officeart/2005/8/layout/hierarchy1"/>
    <dgm:cxn modelId="{469913EB-7CC5-A04C-AD1C-F93AFD75D70F}" type="presParOf" srcId="{0F144E01-165C-F541-9BC2-D70D1124E615}" destId="{6D024A78-6CB8-2140-B23C-A10F6A1AE120}" srcOrd="1" destOrd="0" presId="urn:microsoft.com/office/officeart/2005/8/layout/hierarchy1"/>
    <dgm:cxn modelId="{5A328664-3259-EA4A-9089-EBFEA5632044}" type="presParOf" srcId="{59234E3A-BEA5-A240-BDB0-75B379A29BF9}" destId="{7A9538FA-7BE2-F94A-A556-E0E55EAE2B36}" srcOrd="1" destOrd="0" presId="urn:microsoft.com/office/officeart/2005/8/layout/hierarchy1"/>
    <dgm:cxn modelId="{0163C651-28E6-304D-A8C9-304B8D50BB84}" type="presParOf" srcId="{F57277EA-11E7-EC45-B272-5A799411BC65}" destId="{F381C3EA-28B0-7C41-9AF7-A41B6947E465}" srcOrd="1" destOrd="0" presId="urn:microsoft.com/office/officeart/2005/8/layout/hierarchy1"/>
    <dgm:cxn modelId="{89B88093-19F7-744B-9D98-1015C57F58B5}" type="presParOf" srcId="{F381C3EA-28B0-7C41-9AF7-A41B6947E465}" destId="{5987DCEC-1BBA-2C47-A507-72BD81C2B415}" srcOrd="0" destOrd="0" presId="urn:microsoft.com/office/officeart/2005/8/layout/hierarchy1"/>
    <dgm:cxn modelId="{0C98183E-6557-604A-BC1E-0E298CB0A201}" type="presParOf" srcId="{5987DCEC-1BBA-2C47-A507-72BD81C2B415}" destId="{28ACF9B0-41A3-2B43-A8A1-815BD0870BFD}" srcOrd="0" destOrd="0" presId="urn:microsoft.com/office/officeart/2005/8/layout/hierarchy1"/>
    <dgm:cxn modelId="{519382BA-1A02-D043-82ED-82D71097B43D}" type="presParOf" srcId="{5987DCEC-1BBA-2C47-A507-72BD81C2B415}" destId="{FE90CC24-45B6-8B4C-AB56-CCF03D00A66E}" srcOrd="1" destOrd="0" presId="urn:microsoft.com/office/officeart/2005/8/layout/hierarchy1"/>
    <dgm:cxn modelId="{D09050D0-436C-8140-A149-4894A5F9697A}" type="presParOf" srcId="{F381C3EA-28B0-7C41-9AF7-A41B6947E465}" destId="{506AE368-8EF0-BC47-84A4-A36253D64DA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F7D73A8-29F1-4F0B-AE26-A53BE905DF60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CA0D2D1-41D0-4CC1-9F49-1D007CAEEB5A}">
      <dgm:prSet/>
      <dgm:spPr/>
      <dgm:t>
        <a:bodyPr/>
        <a:lstStyle/>
        <a:p>
          <a:r>
            <a:rPr lang="sr-Cyrl-RS"/>
            <a:t>Казна</a:t>
          </a:r>
          <a:r>
            <a:rPr lang="sr-Latn-CS"/>
            <a:t> = </a:t>
          </a:r>
          <a:r>
            <a:rPr lang="en-US"/>
            <a:t>наношење штете субјекту који се није понашао по вољи казнитеља</a:t>
          </a:r>
          <a:br>
            <a:rPr lang="sr-Latn-CS"/>
          </a:br>
          <a:r>
            <a:rPr lang="sr-Latn-CS"/>
            <a:t>(</a:t>
          </a:r>
          <a:r>
            <a:rPr lang="en-US"/>
            <a:t>ретрибутивне и реститутивне санкције; репресалије</a:t>
          </a:r>
          <a:r>
            <a:rPr lang="sr-Latn-CS"/>
            <a:t>)</a:t>
          </a:r>
          <a:br>
            <a:rPr lang="sr-Latn-CS"/>
          </a:br>
          <a:endParaRPr lang="en-US"/>
        </a:p>
      </dgm:t>
    </dgm:pt>
    <dgm:pt modelId="{0586370D-5717-4F4C-B7C3-CBEA173B2A0C}" type="parTrans" cxnId="{DBAA194B-1D4B-4328-B323-FF8C2E55E906}">
      <dgm:prSet/>
      <dgm:spPr/>
      <dgm:t>
        <a:bodyPr/>
        <a:lstStyle/>
        <a:p>
          <a:endParaRPr lang="en-US"/>
        </a:p>
      </dgm:t>
    </dgm:pt>
    <dgm:pt modelId="{6AA3F005-1671-4FAC-A9A2-AB0DA96ADFD3}" type="sibTrans" cxnId="{DBAA194B-1D4B-4328-B323-FF8C2E55E906}">
      <dgm:prSet/>
      <dgm:spPr/>
      <dgm:t>
        <a:bodyPr/>
        <a:lstStyle/>
        <a:p>
          <a:endParaRPr lang="en-US"/>
        </a:p>
      </dgm:t>
    </dgm:pt>
    <dgm:pt modelId="{ED34E1B8-67EC-4E0B-9958-1941D8C677E3}">
      <dgm:prSet/>
      <dgm:spPr/>
      <dgm:t>
        <a:bodyPr/>
        <a:lstStyle/>
        <a:p>
          <a:r>
            <a:rPr lang="sr-Cyrl-RS"/>
            <a:t>Принуда</a:t>
          </a:r>
          <a:r>
            <a:rPr lang="sr-Latn-CS"/>
            <a:t> = </a:t>
          </a:r>
          <a:r>
            <a:rPr lang="en-US"/>
            <a:t>приморавање другог субјекта на одређено понашање</a:t>
          </a:r>
          <a:br>
            <a:rPr lang="sr-Latn-CS"/>
          </a:br>
          <a:r>
            <a:rPr lang="sr-Latn-CS"/>
            <a:t>(“</a:t>
          </a:r>
          <a:r>
            <a:rPr lang="sr-Cyrl-RS"/>
            <a:t>самопомоћ</a:t>
          </a:r>
          <a:r>
            <a:rPr lang="sr-Latn-CS"/>
            <a:t>” </a:t>
          </a:r>
          <a:r>
            <a:rPr lang="sr-Cyrl-RS"/>
            <a:t>и изнуда</a:t>
          </a:r>
          <a:r>
            <a:rPr lang="sr-Latn-CS"/>
            <a:t>)</a:t>
          </a:r>
          <a:endParaRPr lang="en-US"/>
        </a:p>
      </dgm:t>
    </dgm:pt>
    <dgm:pt modelId="{C764C998-5E7C-41DE-B58E-6A396FD532DD}" type="parTrans" cxnId="{E400A764-1D06-4B90-801F-595448F0CDA1}">
      <dgm:prSet/>
      <dgm:spPr/>
      <dgm:t>
        <a:bodyPr/>
        <a:lstStyle/>
        <a:p>
          <a:endParaRPr lang="en-US"/>
        </a:p>
      </dgm:t>
    </dgm:pt>
    <dgm:pt modelId="{7E9B2BD6-20D7-4B66-B5FC-AD4A3D5B4CB8}" type="sibTrans" cxnId="{E400A764-1D06-4B90-801F-595448F0CDA1}">
      <dgm:prSet/>
      <dgm:spPr/>
      <dgm:t>
        <a:bodyPr/>
        <a:lstStyle/>
        <a:p>
          <a:endParaRPr lang="en-US"/>
        </a:p>
      </dgm:t>
    </dgm:pt>
    <dgm:pt modelId="{861464F2-1077-6646-8B54-849B007F1375}" type="pres">
      <dgm:prSet presAssocID="{9F7D73A8-29F1-4F0B-AE26-A53BE905DF6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EDD10F9-58B3-8941-8B7E-6F54C43F7A10}" type="pres">
      <dgm:prSet presAssocID="{6CA0D2D1-41D0-4CC1-9F49-1D007CAEEB5A}" presName="hierRoot1" presStyleCnt="0"/>
      <dgm:spPr/>
    </dgm:pt>
    <dgm:pt modelId="{1F275686-88B2-8349-B824-0D6DAEF95FB0}" type="pres">
      <dgm:prSet presAssocID="{6CA0D2D1-41D0-4CC1-9F49-1D007CAEEB5A}" presName="composite" presStyleCnt="0"/>
      <dgm:spPr/>
    </dgm:pt>
    <dgm:pt modelId="{621FAE44-6BB2-9847-AE05-7C0974A85722}" type="pres">
      <dgm:prSet presAssocID="{6CA0D2D1-41D0-4CC1-9F49-1D007CAEEB5A}" presName="background" presStyleLbl="node0" presStyleIdx="0" presStyleCnt="2"/>
      <dgm:spPr/>
    </dgm:pt>
    <dgm:pt modelId="{625851EE-AB5D-DC47-AD52-616C23A0057E}" type="pres">
      <dgm:prSet presAssocID="{6CA0D2D1-41D0-4CC1-9F49-1D007CAEEB5A}" presName="text" presStyleLbl="fgAcc0" presStyleIdx="0" presStyleCnt="2">
        <dgm:presLayoutVars>
          <dgm:chPref val="3"/>
        </dgm:presLayoutVars>
      </dgm:prSet>
      <dgm:spPr/>
    </dgm:pt>
    <dgm:pt modelId="{F42221F8-2A9C-C541-974A-5B39FC1E6C4C}" type="pres">
      <dgm:prSet presAssocID="{6CA0D2D1-41D0-4CC1-9F49-1D007CAEEB5A}" presName="hierChild2" presStyleCnt="0"/>
      <dgm:spPr/>
    </dgm:pt>
    <dgm:pt modelId="{1D0A51E2-2F17-5A48-9145-0E9B31117065}" type="pres">
      <dgm:prSet presAssocID="{ED34E1B8-67EC-4E0B-9958-1941D8C677E3}" presName="hierRoot1" presStyleCnt="0"/>
      <dgm:spPr/>
    </dgm:pt>
    <dgm:pt modelId="{34128406-0124-8347-9EDC-77E1332F8454}" type="pres">
      <dgm:prSet presAssocID="{ED34E1B8-67EC-4E0B-9958-1941D8C677E3}" presName="composite" presStyleCnt="0"/>
      <dgm:spPr/>
    </dgm:pt>
    <dgm:pt modelId="{084D3D73-2BE6-1B45-9E71-A7A31E481305}" type="pres">
      <dgm:prSet presAssocID="{ED34E1B8-67EC-4E0B-9958-1941D8C677E3}" presName="background" presStyleLbl="node0" presStyleIdx="1" presStyleCnt="2"/>
      <dgm:spPr/>
    </dgm:pt>
    <dgm:pt modelId="{5137FB9D-0B3C-6941-B941-C74EBF2F09F6}" type="pres">
      <dgm:prSet presAssocID="{ED34E1B8-67EC-4E0B-9958-1941D8C677E3}" presName="text" presStyleLbl="fgAcc0" presStyleIdx="1" presStyleCnt="2">
        <dgm:presLayoutVars>
          <dgm:chPref val="3"/>
        </dgm:presLayoutVars>
      </dgm:prSet>
      <dgm:spPr/>
    </dgm:pt>
    <dgm:pt modelId="{F05637ED-FCCB-E249-989F-137F0F93E627}" type="pres">
      <dgm:prSet presAssocID="{ED34E1B8-67EC-4E0B-9958-1941D8C677E3}" presName="hierChild2" presStyleCnt="0"/>
      <dgm:spPr/>
    </dgm:pt>
  </dgm:ptLst>
  <dgm:cxnLst>
    <dgm:cxn modelId="{DBAA194B-1D4B-4328-B323-FF8C2E55E906}" srcId="{9F7D73A8-29F1-4F0B-AE26-A53BE905DF60}" destId="{6CA0D2D1-41D0-4CC1-9F49-1D007CAEEB5A}" srcOrd="0" destOrd="0" parTransId="{0586370D-5717-4F4C-B7C3-CBEA173B2A0C}" sibTransId="{6AA3F005-1671-4FAC-A9A2-AB0DA96ADFD3}"/>
    <dgm:cxn modelId="{E400A764-1D06-4B90-801F-595448F0CDA1}" srcId="{9F7D73A8-29F1-4F0B-AE26-A53BE905DF60}" destId="{ED34E1B8-67EC-4E0B-9958-1941D8C677E3}" srcOrd="1" destOrd="0" parTransId="{C764C998-5E7C-41DE-B58E-6A396FD532DD}" sibTransId="{7E9B2BD6-20D7-4B66-B5FC-AD4A3D5B4CB8}"/>
    <dgm:cxn modelId="{EB9312CC-42E6-694C-9BB8-5A9C95FAAFD1}" type="presOf" srcId="{6CA0D2D1-41D0-4CC1-9F49-1D007CAEEB5A}" destId="{625851EE-AB5D-DC47-AD52-616C23A0057E}" srcOrd="0" destOrd="0" presId="urn:microsoft.com/office/officeart/2005/8/layout/hierarchy1"/>
    <dgm:cxn modelId="{3489EFE8-6947-0D42-BE66-715D8D858F39}" type="presOf" srcId="{9F7D73A8-29F1-4F0B-AE26-A53BE905DF60}" destId="{861464F2-1077-6646-8B54-849B007F1375}" srcOrd="0" destOrd="0" presId="urn:microsoft.com/office/officeart/2005/8/layout/hierarchy1"/>
    <dgm:cxn modelId="{8AAA89EC-47B3-AE4B-93FF-F3110AA94349}" type="presOf" srcId="{ED34E1B8-67EC-4E0B-9958-1941D8C677E3}" destId="{5137FB9D-0B3C-6941-B941-C74EBF2F09F6}" srcOrd="0" destOrd="0" presId="urn:microsoft.com/office/officeart/2005/8/layout/hierarchy1"/>
    <dgm:cxn modelId="{818DB817-07A3-E14A-BBE5-9321318D4370}" type="presParOf" srcId="{861464F2-1077-6646-8B54-849B007F1375}" destId="{6EDD10F9-58B3-8941-8B7E-6F54C43F7A10}" srcOrd="0" destOrd="0" presId="urn:microsoft.com/office/officeart/2005/8/layout/hierarchy1"/>
    <dgm:cxn modelId="{D29E40B6-F1C1-F042-BC88-47B3C91FFAD8}" type="presParOf" srcId="{6EDD10F9-58B3-8941-8B7E-6F54C43F7A10}" destId="{1F275686-88B2-8349-B824-0D6DAEF95FB0}" srcOrd="0" destOrd="0" presId="urn:microsoft.com/office/officeart/2005/8/layout/hierarchy1"/>
    <dgm:cxn modelId="{C7E8254E-33AB-A942-95B7-34CD30401E02}" type="presParOf" srcId="{1F275686-88B2-8349-B824-0D6DAEF95FB0}" destId="{621FAE44-6BB2-9847-AE05-7C0974A85722}" srcOrd="0" destOrd="0" presId="urn:microsoft.com/office/officeart/2005/8/layout/hierarchy1"/>
    <dgm:cxn modelId="{358BAE54-712B-3345-AA0D-E0F7CB037A1C}" type="presParOf" srcId="{1F275686-88B2-8349-B824-0D6DAEF95FB0}" destId="{625851EE-AB5D-DC47-AD52-616C23A0057E}" srcOrd="1" destOrd="0" presId="urn:microsoft.com/office/officeart/2005/8/layout/hierarchy1"/>
    <dgm:cxn modelId="{2ECB713F-5081-7C4E-9CA6-E20F295301D9}" type="presParOf" srcId="{6EDD10F9-58B3-8941-8B7E-6F54C43F7A10}" destId="{F42221F8-2A9C-C541-974A-5B39FC1E6C4C}" srcOrd="1" destOrd="0" presId="urn:microsoft.com/office/officeart/2005/8/layout/hierarchy1"/>
    <dgm:cxn modelId="{417A9F94-CA03-9A4F-913C-F8B3BC63DC4D}" type="presParOf" srcId="{861464F2-1077-6646-8B54-849B007F1375}" destId="{1D0A51E2-2F17-5A48-9145-0E9B31117065}" srcOrd="1" destOrd="0" presId="urn:microsoft.com/office/officeart/2005/8/layout/hierarchy1"/>
    <dgm:cxn modelId="{07274978-ED65-0544-A9C1-9174067B0A5E}" type="presParOf" srcId="{1D0A51E2-2F17-5A48-9145-0E9B31117065}" destId="{34128406-0124-8347-9EDC-77E1332F8454}" srcOrd="0" destOrd="0" presId="urn:microsoft.com/office/officeart/2005/8/layout/hierarchy1"/>
    <dgm:cxn modelId="{584092C4-B779-5049-99BE-F6080568D9FF}" type="presParOf" srcId="{34128406-0124-8347-9EDC-77E1332F8454}" destId="{084D3D73-2BE6-1B45-9E71-A7A31E481305}" srcOrd="0" destOrd="0" presId="urn:microsoft.com/office/officeart/2005/8/layout/hierarchy1"/>
    <dgm:cxn modelId="{A6E2347C-211F-2749-963F-D1319FCC963E}" type="presParOf" srcId="{34128406-0124-8347-9EDC-77E1332F8454}" destId="{5137FB9D-0B3C-6941-B941-C74EBF2F09F6}" srcOrd="1" destOrd="0" presId="urn:microsoft.com/office/officeart/2005/8/layout/hierarchy1"/>
    <dgm:cxn modelId="{1C6CBE10-8CEB-F945-B58B-89E68C20BF46}" type="presParOf" srcId="{1D0A51E2-2F17-5A48-9145-0E9B31117065}" destId="{F05637ED-FCCB-E249-989F-137F0F93E62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290D29-09EC-3043-BE47-1760A0B9134B}">
      <dsp:nvSpPr>
        <dsp:cNvPr id="0" name=""/>
        <dsp:cNvSpPr/>
      </dsp:nvSpPr>
      <dsp:spPr>
        <a:xfrm>
          <a:off x="1237" y="61211"/>
          <a:ext cx="4342339" cy="27573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998C80-EDE9-1548-BDC8-0BDA7D5ACADA}">
      <dsp:nvSpPr>
        <dsp:cNvPr id="0" name=""/>
        <dsp:cNvSpPr/>
      </dsp:nvSpPr>
      <dsp:spPr>
        <a:xfrm>
          <a:off x="483719" y="519569"/>
          <a:ext cx="4342339" cy="27573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CS" sz="2000" kern="1200"/>
            <a:t>“После упознавања са спољнополитичком ситуацијом и утврђивањем спољнополитичког циља, треба се, ради употпуњавања спољно</a:t>
          </a:r>
          <a:r>
            <a:rPr lang="sr-Latn-CS" sz="2000" kern="1200"/>
            <a:t>-</a:t>
          </a:r>
          <a:r>
            <a:rPr lang="sr-Cyrl-CS" sz="2000" kern="1200"/>
            <a:t>политичке одлуке, окренути средствима која су погодна ради постизања изабраног циља у оквиру утврђених околности.”</a:t>
          </a:r>
          <a:endParaRPr lang="en-US" sz="2000" kern="1200"/>
        </a:p>
      </dsp:txBody>
      <dsp:txXfrm>
        <a:off x="564480" y="600330"/>
        <a:ext cx="4180817" cy="2595863"/>
      </dsp:txXfrm>
    </dsp:sp>
    <dsp:sp modelId="{9273E3E3-3B96-BF48-981B-1BFC80F91B24}">
      <dsp:nvSpPr>
        <dsp:cNvPr id="0" name=""/>
        <dsp:cNvSpPr/>
      </dsp:nvSpPr>
      <dsp:spPr>
        <a:xfrm>
          <a:off x="5308541" y="61211"/>
          <a:ext cx="4342339" cy="27573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9DB2D8-3BB0-C14F-9509-9F78DE6EE5F8}">
      <dsp:nvSpPr>
        <dsp:cNvPr id="0" name=""/>
        <dsp:cNvSpPr/>
      </dsp:nvSpPr>
      <dsp:spPr>
        <a:xfrm>
          <a:off x="5791023" y="519569"/>
          <a:ext cx="4342339" cy="27573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CS" sz="2000" kern="1200"/>
            <a:t>Избор средстава је ”опредељивање за делатност која постојећу ситуацију треба да промени или очува, да би се остварио изабрани спољнополитички циљ”</a:t>
          </a:r>
          <a:br>
            <a:rPr lang="sr-Latn-CS" sz="2000" kern="1200"/>
          </a:br>
          <a:endParaRPr lang="en-US" sz="2000" kern="1200"/>
        </a:p>
      </dsp:txBody>
      <dsp:txXfrm>
        <a:off x="5871784" y="600330"/>
        <a:ext cx="4180817" cy="25958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D5591D-06BD-374D-8858-3513E37C2E66}">
      <dsp:nvSpPr>
        <dsp:cNvPr id="0" name=""/>
        <dsp:cNvSpPr/>
      </dsp:nvSpPr>
      <dsp:spPr>
        <a:xfrm>
          <a:off x="0" y="2753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C4E03E-007D-4A41-A553-45EE4E88A44C}">
      <dsp:nvSpPr>
        <dsp:cNvPr id="0" name=""/>
        <dsp:cNvSpPr/>
      </dsp:nvSpPr>
      <dsp:spPr>
        <a:xfrm>
          <a:off x="0" y="2753"/>
          <a:ext cx="8229600" cy="1877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CS" sz="2400" kern="1200"/>
            <a:t>“Без обзира на извесне разлике у терминологији и на могућности даљег стварања подврста, и данас се може рећи да су </a:t>
          </a:r>
          <a:r>
            <a:rPr lang="sr-Cyrl-CS" sz="2400" b="1" i="1" kern="1200"/>
            <a:t>главна суштинска средства </a:t>
          </a:r>
          <a:r>
            <a:rPr lang="sr-Cyrl-CS" sz="2400" kern="1200"/>
            <a:t>у спољној политици </a:t>
          </a:r>
          <a:r>
            <a:rPr lang="sr-Cyrl-CS" sz="2400" b="1" kern="1200"/>
            <a:t>убеђивање, обећање, претња, награда, казна и принуда (средства у суштинском смислу).</a:t>
          </a:r>
          <a:endParaRPr lang="en-US" sz="2400" kern="1200"/>
        </a:p>
      </dsp:txBody>
      <dsp:txXfrm>
        <a:off x="0" y="2753"/>
        <a:ext cx="8229600" cy="1877764"/>
      </dsp:txXfrm>
    </dsp:sp>
    <dsp:sp modelId="{CED89C98-BC32-C64B-8DC0-BF8874E99F4E}">
      <dsp:nvSpPr>
        <dsp:cNvPr id="0" name=""/>
        <dsp:cNvSpPr/>
      </dsp:nvSpPr>
      <dsp:spPr>
        <a:xfrm>
          <a:off x="0" y="1880517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FE542B-5075-EE40-AEBB-ABC8B70C0AD7}">
      <dsp:nvSpPr>
        <dsp:cNvPr id="0" name=""/>
        <dsp:cNvSpPr/>
      </dsp:nvSpPr>
      <dsp:spPr>
        <a:xfrm>
          <a:off x="0" y="1880517"/>
          <a:ext cx="8229600" cy="1877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CS" sz="2400" b="1" kern="1200"/>
            <a:t>Посредници – људска бића; материјална добра; нематеријална добра</a:t>
          </a:r>
          <a:endParaRPr lang="en-US" sz="2400" kern="1200"/>
        </a:p>
      </dsp:txBody>
      <dsp:txXfrm>
        <a:off x="0" y="1880517"/>
        <a:ext cx="8229600" cy="1877764"/>
      </dsp:txXfrm>
    </dsp:sp>
    <dsp:sp modelId="{7A157D21-1754-734B-B34D-D4593CBD9948}">
      <dsp:nvSpPr>
        <dsp:cNvPr id="0" name=""/>
        <dsp:cNvSpPr/>
      </dsp:nvSpPr>
      <dsp:spPr>
        <a:xfrm>
          <a:off x="0" y="3758282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2E6382-BF24-164A-8246-0F0B62CCDB79}">
      <dsp:nvSpPr>
        <dsp:cNvPr id="0" name=""/>
        <dsp:cNvSpPr/>
      </dsp:nvSpPr>
      <dsp:spPr>
        <a:xfrm>
          <a:off x="0" y="3758282"/>
          <a:ext cx="8229600" cy="1877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CS" sz="2400" b="1" kern="1200"/>
            <a:t>Спољнополитички поступци – комбинација средстава и посредника</a:t>
          </a:r>
          <a:endParaRPr lang="en-US" sz="2400" kern="1200"/>
        </a:p>
      </dsp:txBody>
      <dsp:txXfrm>
        <a:off x="0" y="3758282"/>
        <a:ext cx="8229600" cy="18777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7E9DC-3034-ED45-BAE9-F4B22AF26AE6}">
      <dsp:nvSpPr>
        <dsp:cNvPr id="0" name=""/>
        <dsp:cNvSpPr/>
      </dsp:nvSpPr>
      <dsp:spPr>
        <a:xfrm>
          <a:off x="1237" y="61211"/>
          <a:ext cx="4342339" cy="27573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0829F2-4DC0-5445-A003-5E0BAD9A72D7}">
      <dsp:nvSpPr>
        <dsp:cNvPr id="0" name=""/>
        <dsp:cNvSpPr/>
      </dsp:nvSpPr>
      <dsp:spPr>
        <a:xfrm>
          <a:off x="483719" y="519569"/>
          <a:ext cx="4342339" cy="27573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000" kern="1200"/>
            <a:t>Убеђивање</a:t>
          </a:r>
          <a:r>
            <a:rPr lang="sr-Latn-CS" sz="2000" kern="1200"/>
            <a:t> = </a:t>
          </a:r>
          <a:r>
            <a:rPr lang="en-US" sz="2000" kern="1200"/>
            <a:t>настојање једног субјекта да другог субјекта увери да се понаша онако како то првом субјекту одговара, уз искључиво коришћење аргумената</a:t>
          </a:r>
          <a:br>
            <a:rPr lang="sr-Latn-CS" sz="2000" kern="1200"/>
          </a:br>
          <a:r>
            <a:rPr lang="sr-Latn-CS" sz="2000" kern="1200"/>
            <a:t>(</a:t>
          </a:r>
          <a:r>
            <a:rPr lang="en-US" sz="2000" kern="1200"/>
            <a:t>услов за успешно убеђивање: постојање културних веза и сличности</a:t>
          </a:r>
          <a:r>
            <a:rPr lang="sr-Latn-CS" sz="2000" kern="1200"/>
            <a:t>, ...?)</a:t>
          </a:r>
          <a:endParaRPr lang="en-US" sz="2000" kern="1200"/>
        </a:p>
      </dsp:txBody>
      <dsp:txXfrm>
        <a:off x="564480" y="600330"/>
        <a:ext cx="4180817" cy="2595863"/>
      </dsp:txXfrm>
    </dsp:sp>
    <dsp:sp modelId="{8ACFE32F-3320-6D46-A73C-449CF7A7A2A3}">
      <dsp:nvSpPr>
        <dsp:cNvPr id="0" name=""/>
        <dsp:cNvSpPr/>
      </dsp:nvSpPr>
      <dsp:spPr>
        <a:xfrm>
          <a:off x="5308541" y="61211"/>
          <a:ext cx="4342339" cy="27573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E775F7-4D84-F04E-ACD4-FFDDB02D2C4E}">
      <dsp:nvSpPr>
        <dsp:cNvPr id="0" name=""/>
        <dsp:cNvSpPr/>
      </dsp:nvSpPr>
      <dsp:spPr>
        <a:xfrm>
          <a:off x="5791023" y="519569"/>
          <a:ext cx="4342339" cy="27573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000" kern="1200" dirty="0"/>
            <a:t>Обећање</a:t>
          </a:r>
          <a:r>
            <a:rPr lang="sr-Latn-RS" sz="2000" kern="1200" dirty="0"/>
            <a:t> </a:t>
          </a:r>
          <a:r>
            <a:rPr lang="sr-Latn-CS" sz="2000" kern="1200" dirty="0"/>
            <a:t>= </a:t>
          </a:r>
          <a:r>
            <a:rPr lang="en-US" sz="2000" kern="1200" dirty="0" err="1"/>
            <a:t>стављање</a:t>
          </a:r>
          <a:r>
            <a:rPr lang="en-US" sz="2000" kern="1200" dirty="0"/>
            <a:t> </a:t>
          </a:r>
          <a:r>
            <a:rPr lang="en-US" sz="2000" kern="1200" dirty="0" err="1"/>
            <a:t>у</a:t>
          </a:r>
          <a:r>
            <a:rPr lang="en-US" sz="2000" kern="1200" dirty="0"/>
            <a:t> </a:t>
          </a:r>
          <a:r>
            <a:rPr lang="en-US" sz="2000" kern="1200" dirty="0" err="1"/>
            <a:t>изглед</a:t>
          </a:r>
          <a:r>
            <a:rPr lang="en-US" sz="2000" kern="1200" dirty="0"/>
            <a:t> </a:t>
          </a:r>
          <a:r>
            <a:rPr lang="en-US" sz="2000" kern="1200" dirty="0" err="1"/>
            <a:t>користи</a:t>
          </a:r>
          <a:r>
            <a:rPr lang="en-US" sz="2000" kern="1200" dirty="0"/>
            <a:t> </a:t>
          </a:r>
          <a:r>
            <a:rPr lang="en-US" sz="2000" kern="1200" dirty="0" err="1"/>
            <a:t>другом</a:t>
          </a:r>
          <a:r>
            <a:rPr lang="en-US" sz="2000" kern="1200" dirty="0"/>
            <a:t> </a:t>
          </a:r>
          <a:r>
            <a:rPr lang="en-US" sz="2000" kern="1200" dirty="0" err="1"/>
            <a:t>субјекту</a:t>
          </a:r>
          <a:r>
            <a:rPr lang="en-US" sz="2000" kern="1200" dirty="0"/>
            <a:t> </a:t>
          </a:r>
          <a:r>
            <a:rPr lang="en-US" sz="2000" kern="1200" dirty="0" err="1"/>
            <a:t>ако</a:t>
          </a:r>
          <a:r>
            <a:rPr lang="en-US" sz="2000" kern="1200" dirty="0"/>
            <a:t> </a:t>
          </a:r>
          <a:r>
            <a:rPr lang="en-US" sz="2000" kern="1200" dirty="0" err="1"/>
            <a:t>се</a:t>
          </a:r>
          <a:r>
            <a:rPr lang="en-US" sz="2000" kern="1200" dirty="0"/>
            <a:t> </a:t>
          </a:r>
          <a:r>
            <a:rPr lang="en-US" sz="2000" kern="1200" dirty="0" err="1"/>
            <a:t>буде</a:t>
          </a:r>
          <a:r>
            <a:rPr lang="en-US" sz="2000" kern="1200" dirty="0"/>
            <a:t> </a:t>
          </a:r>
          <a:r>
            <a:rPr lang="en-US" sz="2000" kern="1200" dirty="0" err="1"/>
            <a:t>понашао</a:t>
          </a:r>
          <a:r>
            <a:rPr lang="en-US" sz="2000" kern="1200" dirty="0"/>
            <a:t> </a:t>
          </a:r>
          <a:r>
            <a:rPr lang="en-US" sz="2000" kern="1200" dirty="0" err="1"/>
            <a:t>на</a:t>
          </a:r>
          <a:r>
            <a:rPr lang="en-US" sz="2000" kern="1200" dirty="0"/>
            <a:t> </a:t>
          </a:r>
          <a:r>
            <a:rPr lang="en-US" sz="2000" kern="1200" dirty="0" err="1"/>
            <a:t>тражени</a:t>
          </a:r>
          <a:r>
            <a:rPr lang="en-US" sz="2000" kern="1200" dirty="0"/>
            <a:t> </a:t>
          </a:r>
          <a:r>
            <a:rPr lang="en-US" sz="2000" kern="1200" dirty="0" err="1"/>
            <a:t>начин</a:t>
          </a:r>
          <a:r>
            <a:rPr lang="sr-Cyrl-RS" sz="2000" kern="1200" dirty="0"/>
            <a:t>; </a:t>
          </a:r>
          <a:r>
            <a:rPr lang="sr-Latn-CS" sz="2000" kern="1200" dirty="0"/>
            <a:t>(</a:t>
          </a:r>
          <a:r>
            <a:rPr lang="en-US" sz="2000" kern="1200" dirty="0" err="1"/>
            <a:t>услови</a:t>
          </a:r>
          <a:r>
            <a:rPr lang="en-US" sz="2000" kern="1200" dirty="0"/>
            <a:t> </a:t>
          </a:r>
          <a:r>
            <a:rPr lang="en-US" sz="2000" kern="1200" dirty="0" err="1"/>
            <a:t>за</a:t>
          </a:r>
          <a:r>
            <a:rPr lang="en-US" sz="2000" kern="1200" dirty="0"/>
            <a:t> </a:t>
          </a:r>
          <a:r>
            <a:rPr lang="en-US" sz="2000" kern="1200" dirty="0" err="1"/>
            <a:t>успешност</a:t>
          </a:r>
          <a:r>
            <a:rPr lang="en-US" sz="2000" kern="1200" dirty="0"/>
            <a:t> </a:t>
          </a:r>
          <a:r>
            <a:rPr lang="en-US" sz="2000" kern="1200" dirty="0" err="1"/>
            <a:t>обећања</a:t>
          </a:r>
          <a:r>
            <a:rPr lang="en-US" sz="2000" kern="1200" dirty="0"/>
            <a:t>: </a:t>
          </a:r>
          <a:r>
            <a:rPr lang="en-US" sz="2000" kern="1200" dirty="0" err="1"/>
            <a:t>умесно</a:t>
          </a:r>
          <a:r>
            <a:rPr lang="en-US" sz="2000" kern="1200" dirty="0"/>
            <a:t>, </a:t>
          </a:r>
          <a:r>
            <a:rPr lang="en-US" sz="2000" kern="1200" dirty="0" err="1"/>
            <a:t>остварљиво</a:t>
          </a:r>
          <a:r>
            <a:rPr lang="en-US" sz="2000" kern="1200" dirty="0"/>
            <a:t> </a:t>
          </a:r>
          <a:r>
            <a:rPr lang="en-US" sz="2000" kern="1200" dirty="0" err="1"/>
            <a:t>и</a:t>
          </a:r>
          <a:r>
            <a:rPr lang="en-US" sz="2000" kern="1200" dirty="0"/>
            <a:t> </a:t>
          </a:r>
          <a:r>
            <a:rPr lang="en-US" sz="2000" kern="1200" dirty="0" err="1"/>
            <a:t>уверљиво</a:t>
          </a:r>
          <a:r>
            <a:rPr lang="sr-Latn-CS" sz="2000" kern="1200" dirty="0"/>
            <a:t>)</a:t>
          </a:r>
          <a:endParaRPr lang="en-US" sz="2000" kern="1200" dirty="0"/>
        </a:p>
      </dsp:txBody>
      <dsp:txXfrm>
        <a:off x="5871784" y="600330"/>
        <a:ext cx="4180817" cy="25958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02293F-947D-4F4F-A76A-F88FA3E37C03}">
      <dsp:nvSpPr>
        <dsp:cNvPr id="0" name=""/>
        <dsp:cNvSpPr/>
      </dsp:nvSpPr>
      <dsp:spPr>
        <a:xfrm>
          <a:off x="1237" y="61211"/>
          <a:ext cx="4342339" cy="27573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024A78-6CB8-2140-B23C-A10F6A1AE120}">
      <dsp:nvSpPr>
        <dsp:cNvPr id="0" name=""/>
        <dsp:cNvSpPr/>
      </dsp:nvSpPr>
      <dsp:spPr>
        <a:xfrm>
          <a:off x="483719" y="519569"/>
          <a:ext cx="4342339" cy="27573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200" kern="1200"/>
            <a:t>Претња</a:t>
          </a:r>
          <a:r>
            <a:rPr lang="sr-Latn-CS" sz="2200" kern="1200"/>
            <a:t> = </a:t>
          </a:r>
          <a:r>
            <a:rPr lang="en-US" sz="2200" kern="1200"/>
            <a:t>стављање у изглед штете другом субјекту ако се не буде понашао како је тражено</a:t>
          </a:r>
          <a:r>
            <a:rPr lang="sr-Latn-CS" sz="2200" kern="1200"/>
            <a:t> /</a:t>
          </a:r>
          <a:r>
            <a:rPr lang="sr-Cyrl-RS" sz="2200" kern="1200"/>
            <a:t>приморавање</a:t>
          </a:r>
          <a:r>
            <a:rPr lang="sr-Latn-CS" sz="2200" kern="1200"/>
            <a:t> : </a:t>
          </a:r>
          <a:r>
            <a:rPr lang="sr-Cyrl-RS" sz="2200" kern="1200"/>
            <a:t>одвраћање</a:t>
          </a:r>
          <a:r>
            <a:rPr lang="sr-Latn-CS" sz="2200" kern="1200"/>
            <a:t>/</a:t>
          </a:r>
          <a:br>
            <a:rPr lang="sr-Latn-CS" sz="2200" kern="1200"/>
          </a:br>
          <a:r>
            <a:rPr lang="sr-Latn-CS" sz="2200" kern="1200"/>
            <a:t>(</a:t>
          </a:r>
          <a:r>
            <a:rPr lang="sr-Cyrl-RS" sz="2200" kern="1200"/>
            <a:t>у</a:t>
          </a:r>
          <a:r>
            <a:rPr lang="en-US" sz="2200" kern="1200"/>
            <a:t>слови за успешност: стварна, остварљива и уверљива</a:t>
          </a:r>
          <a:r>
            <a:rPr lang="sr-Latn-CS" sz="2200" kern="1200"/>
            <a:t>)</a:t>
          </a:r>
          <a:endParaRPr lang="en-US" sz="2200" kern="1200"/>
        </a:p>
      </dsp:txBody>
      <dsp:txXfrm>
        <a:off x="564480" y="600330"/>
        <a:ext cx="4180817" cy="2595863"/>
      </dsp:txXfrm>
    </dsp:sp>
    <dsp:sp modelId="{28ACF9B0-41A3-2B43-A8A1-815BD0870BFD}">
      <dsp:nvSpPr>
        <dsp:cNvPr id="0" name=""/>
        <dsp:cNvSpPr/>
      </dsp:nvSpPr>
      <dsp:spPr>
        <a:xfrm>
          <a:off x="5308541" y="61211"/>
          <a:ext cx="4342339" cy="27573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90CC24-45B6-8B4C-AB56-CCF03D00A66E}">
      <dsp:nvSpPr>
        <dsp:cNvPr id="0" name=""/>
        <dsp:cNvSpPr/>
      </dsp:nvSpPr>
      <dsp:spPr>
        <a:xfrm>
          <a:off x="5791023" y="519569"/>
          <a:ext cx="4342339" cy="27573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200" kern="1200"/>
            <a:t>Награда</a:t>
          </a:r>
          <a:r>
            <a:rPr lang="sr-Latn-CS" sz="2200" kern="1200"/>
            <a:t> = </a:t>
          </a:r>
          <a:r>
            <a:rPr lang="en-US" sz="2200" kern="1200"/>
            <a:t>поступци повољни по другог субјекта којима се одаје признање његовом прошлом понашању и стимулише да настави с њим</a:t>
          </a:r>
          <a:r>
            <a:rPr lang="sr-Latn-CS" sz="2200" kern="1200"/>
            <a:t> /</a:t>
          </a:r>
          <a:r>
            <a:rPr lang="sr-Cyrl-RS" sz="2200" kern="1200"/>
            <a:t>није испуњење обећања</a:t>
          </a:r>
          <a:r>
            <a:rPr lang="sr-Latn-CS" sz="2200" kern="1200"/>
            <a:t>?/</a:t>
          </a:r>
          <a:br>
            <a:rPr lang="sr-Latn-CS" sz="2200" kern="1200"/>
          </a:br>
          <a:endParaRPr lang="en-US" sz="2200" kern="1200"/>
        </a:p>
      </dsp:txBody>
      <dsp:txXfrm>
        <a:off x="5871784" y="600330"/>
        <a:ext cx="4180817" cy="25958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1FAE44-6BB2-9847-AE05-7C0974A85722}">
      <dsp:nvSpPr>
        <dsp:cNvPr id="0" name=""/>
        <dsp:cNvSpPr/>
      </dsp:nvSpPr>
      <dsp:spPr>
        <a:xfrm>
          <a:off x="1237" y="61211"/>
          <a:ext cx="4342339" cy="27573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5851EE-AB5D-DC47-AD52-616C23A0057E}">
      <dsp:nvSpPr>
        <dsp:cNvPr id="0" name=""/>
        <dsp:cNvSpPr/>
      </dsp:nvSpPr>
      <dsp:spPr>
        <a:xfrm>
          <a:off x="483719" y="519569"/>
          <a:ext cx="4342339" cy="27573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300" kern="1200"/>
            <a:t>Казна</a:t>
          </a:r>
          <a:r>
            <a:rPr lang="sr-Latn-CS" sz="2300" kern="1200"/>
            <a:t> = </a:t>
          </a:r>
          <a:r>
            <a:rPr lang="en-US" sz="2300" kern="1200"/>
            <a:t>наношење штете субјекту који се није понашао по вољи казнитеља</a:t>
          </a:r>
          <a:br>
            <a:rPr lang="sr-Latn-CS" sz="2300" kern="1200"/>
          </a:br>
          <a:r>
            <a:rPr lang="sr-Latn-CS" sz="2300" kern="1200"/>
            <a:t>(</a:t>
          </a:r>
          <a:r>
            <a:rPr lang="en-US" sz="2300" kern="1200"/>
            <a:t>ретрибутивне и реститутивне санкције; репресалије</a:t>
          </a:r>
          <a:r>
            <a:rPr lang="sr-Latn-CS" sz="2300" kern="1200"/>
            <a:t>)</a:t>
          </a:r>
          <a:br>
            <a:rPr lang="sr-Latn-CS" sz="2300" kern="1200"/>
          </a:br>
          <a:endParaRPr lang="en-US" sz="2300" kern="1200"/>
        </a:p>
      </dsp:txBody>
      <dsp:txXfrm>
        <a:off x="564480" y="600330"/>
        <a:ext cx="4180817" cy="2595863"/>
      </dsp:txXfrm>
    </dsp:sp>
    <dsp:sp modelId="{084D3D73-2BE6-1B45-9E71-A7A31E481305}">
      <dsp:nvSpPr>
        <dsp:cNvPr id="0" name=""/>
        <dsp:cNvSpPr/>
      </dsp:nvSpPr>
      <dsp:spPr>
        <a:xfrm>
          <a:off x="5308541" y="61211"/>
          <a:ext cx="4342339" cy="27573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37FB9D-0B3C-6941-B941-C74EBF2F09F6}">
      <dsp:nvSpPr>
        <dsp:cNvPr id="0" name=""/>
        <dsp:cNvSpPr/>
      </dsp:nvSpPr>
      <dsp:spPr>
        <a:xfrm>
          <a:off x="5791023" y="519569"/>
          <a:ext cx="4342339" cy="27573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300" kern="1200"/>
            <a:t>Принуда</a:t>
          </a:r>
          <a:r>
            <a:rPr lang="sr-Latn-CS" sz="2300" kern="1200"/>
            <a:t> = </a:t>
          </a:r>
          <a:r>
            <a:rPr lang="en-US" sz="2300" kern="1200"/>
            <a:t>приморавање другог субјекта на одређено понашање</a:t>
          </a:r>
          <a:br>
            <a:rPr lang="sr-Latn-CS" sz="2300" kern="1200"/>
          </a:br>
          <a:r>
            <a:rPr lang="sr-Latn-CS" sz="2300" kern="1200"/>
            <a:t>(“</a:t>
          </a:r>
          <a:r>
            <a:rPr lang="sr-Cyrl-RS" sz="2300" kern="1200"/>
            <a:t>самопомоћ</a:t>
          </a:r>
          <a:r>
            <a:rPr lang="sr-Latn-CS" sz="2300" kern="1200"/>
            <a:t>” </a:t>
          </a:r>
          <a:r>
            <a:rPr lang="sr-Cyrl-RS" sz="2300" kern="1200"/>
            <a:t>и изнуда</a:t>
          </a:r>
          <a:r>
            <a:rPr lang="sr-Latn-CS" sz="2300" kern="1200"/>
            <a:t>)</a:t>
          </a:r>
          <a:endParaRPr lang="en-US" sz="2300" kern="1200"/>
        </a:p>
      </dsp:txBody>
      <dsp:txXfrm>
        <a:off x="5871784" y="600330"/>
        <a:ext cx="4180817" cy="25958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D3B3C7E-BC2D-4436-8B03-AC421FA66787}"/>
              </a:ext>
            </a:extLst>
          </p:cNvPr>
          <p:cNvSpPr/>
          <p:nvPr/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66887E-4265-46F7-9DE0-605FFFC907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5130" y="1066800"/>
            <a:ext cx="8112369" cy="2073119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 cap="all" spc="39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DB1A74-54F5-45CA-8922-87FFD5751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5804" y="4876802"/>
            <a:ext cx="7821637" cy="102869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BE6EF-9D0F-4ABF-B92C-E967FE3F1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AB150-954C-4F02-89AC-DA7163D7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9965" y="624535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16270-CBD7-4ACC-BFC5-9CADE7226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9B5D0C1-066E-4C02-A6B8-59FAE4A19724}"/>
              </a:ext>
            </a:extLst>
          </p:cNvPr>
          <p:cNvGrpSpPr/>
          <p:nvPr/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25103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B1126-542A-43AD-8078-EE3565165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A5F98B-5F32-4561-BFBC-9F6E5DA0A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28700" y="2161903"/>
            <a:ext cx="10134600" cy="3743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3D0DD-B04E-4E48-8EE1-51E46131A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1352D-F9C0-4442-9601-A09A7655E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C0801-9C45-40AE-AB33-5742CDA4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80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946561-59BF-4566-AD2C-9B05C4771D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6250" y="723899"/>
            <a:ext cx="2271849" cy="54102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DF7870-6CBD-47E2-854C-68141BAA1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23900" y="723899"/>
            <a:ext cx="8302534" cy="5410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2FAF3-C106-49CB-A845-1FC7F7313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D5CCC-00E8-48FA-91A6-921E7B644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E1751-E7AA-406D-A977-1ACEF1FBD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465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2DC87-4B97-4A7C-BC4C-6E7724561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59FD9-57FD-4ABA-9FCD-795405253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BD40E-B0AA-47B8-900F-488A8AEC1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E623C-1E35-4485-A5B4-A71969BE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C6BB9-EF4F-465E-985B-34521F68C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467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F5577-D71B-4279-B07A-62F703E5D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8367D-C35C-4023-BEBE-F834D033B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FCF8A-B8C6-496A-98A5-BBB52DB70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CDE45C10-227D-42DF-A888-EEFD3784F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3900" y="750338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A214944-8898-48BC-AE6F-065DA7BBB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80478" y="4714704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94B3AAB-30C4-441D-B481-D253F8325953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DCB6176-5585-40BC-BC9C-CA625F989F1B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7C4F1D9-97D8-43DD-A319-C56367F97FCE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25E64ED-B373-4866-B5A2-E805D3168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291" y="1274475"/>
            <a:ext cx="3761832" cy="2823913"/>
          </a:xfrm>
        </p:spPr>
        <p:txBody>
          <a:bodyPr anchor="b">
            <a:normAutofit/>
          </a:bodyPr>
          <a:lstStyle>
            <a:lvl1pPr algn="ctr">
              <a:defRPr sz="3200" cap="all" spc="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D6168-DDAE-41B2-A0D5-42185A2D0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6756" y="2730304"/>
            <a:ext cx="4383030" cy="13973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648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825EB-71EE-41B3-89D2-47A0C7C35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62F7D-C4AD-4BD4-AAC8-F0223EE4A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7305" y="2155369"/>
            <a:ext cx="4953000" cy="399832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FB088-28C6-4667-8DF2-0DE32AE3E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55369"/>
            <a:ext cx="4953000" cy="3998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6095F-AE34-4E94-B722-E3A1205AE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6A8E6-BD94-48EA-8F35-DA0DF910A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78AEF-56B8-49F5-81E8-663B1FFA0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443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F873F-001F-4254-97F3-05329E6A7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555171"/>
            <a:ext cx="10134600" cy="113551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7B575-060F-4296-A28A-93DA109F9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7306" y="1801620"/>
            <a:ext cx="4849036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581A51-F4D1-4A02-9918-C416F820B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7306" y="2619103"/>
            <a:ext cx="4849036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2916D0-3DFE-455D-9888-3FDEFD3D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108" y="1801620"/>
            <a:ext cx="4904585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93D763-0643-4A48-8007-93391C59F6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108" y="2619103"/>
            <a:ext cx="4904585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A2D07B-3A5D-41C2-83B8-BD1AD6522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2C1367-FE5A-4CDD-B85B-724FFFE5B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2F244-23EB-4E1A-B74F-77F23F879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6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76C0A-BEF4-4DE4-A9D2-C60298FC7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67C0AC-3C98-4D68-AE72-CFFA1638C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A7722A-E2E4-45D2-8A20-4853ED68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6B9201-B20B-4412-B745-F2F6A914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958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C4889A-9ABE-4409-BAD8-F84C36C1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DA5A70-FE21-4CB6-A67B-1DC798E9E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4AD11-7FD2-432C-A6AB-395BE927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438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397CF-9CDD-4E78-8F35-A2FFE7867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94BFE-7A85-4123-B0F7-4DB1C141C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6800"/>
            <a:ext cx="6172200" cy="48386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EFD6D-1929-4A73-A860-22A36FF5C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399A5-94A1-4452-AFF0-918BDA8B1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589D8-DD83-406C-A77A-176D23993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E46024-82ED-40EF-8846-F6CC44BC5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817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D12FA-83A4-42AF-98D7-312C4C5A7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CF1DC8-2932-4C6E-BFBB-8BA1C9598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5942012" cy="4838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6E0000-EF01-46A5-8A71-25FB7EA3F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AD40B-9246-4532-9F73-5BA9061C3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E6B9A0-5B1C-4F7B-828A-EF74E514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2E99FB-C932-4165-A612-8B302D8F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06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CE7638-D991-46E7-BF2C-67D1AC82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23900"/>
            <a:ext cx="10134600" cy="12884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C6B9C-4923-4DAB-9748-D5CD289EB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2161903"/>
            <a:ext cx="10134600" cy="3969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78CF6-4B33-40E4-B881-5F4C56837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4765" y="6245032"/>
            <a:ext cx="524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E857E-F564-4539-9984-10435B6140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4841" y="6245032"/>
            <a:ext cx="2659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C485584D-7D79-4248-9986-4CA35242F944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EABEF-B998-4B11-A878-8F492F8E39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79964" y="6245033"/>
            <a:ext cx="41122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EB54D17-3792-403D-9127-495845021D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07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7" r:id="rId6"/>
    <p:sldLayoutId id="2147483712" r:id="rId7"/>
    <p:sldLayoutId id="2147483713" r:id="rId8"/>
    <p:sldLayoutId id="2147483714" r:id="rId9"/>
    <p:sldLayoutId id="2147483716" r:id="rId10"/>
    <p:sldLayoutId id="2147483715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Tx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-228600" algn="l" defTabSz="914400" rtl="0" eaLnBrk="1" latinLnBrk="0" hangingPunct="1">
        <a:lnSpc>
          <a:spcPct val="11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EB54D17-3792-403D-9127-495845021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3076A4E-38BA-4BCB-BE40-AD144E24ED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ircular pattern of colorful squares&#10;&#10;Description automatically generated">
            <a:extLst>
              <a:ext uri="{FF2B5EF4-FFF2-40B4-BE49-F238E27FC236}">
                <a16:creationId xmlns:a16="http://schemas.microsoft.com/office/drawing/2014/main" id="{415F8619-7E6D-FE7A-3FAE-C93FC5821AB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2659" r="40231" b="1"/>
          <a:stretch/>
        </p:blipFill>
        <p:spPr>
          <a:xfrm>
            <a:off x="-2578" y="10"/>
            <a:ext cx="6095999" cy="6857990"/>
          </a:xfrm>
          <a:prstGeom prst="rect">
            <a:avLst/>
          </a:prstGeom>
        </p:spPr>
      </p:pic>
      <p:sp>
        <p:nvSpPr>
          <p:cNvPr id="27" name="Rectangle 5">
            <a:extLst>
              <a:ext uri="{FF2B5EF4-FFF2-40B4-BE49-F238E27FC236}">
                <a16:creationId xmlns:a16="http://schemas.microsoft.com/office/drawing/2014/main" id="{B572D2B0-57F9-4D28-8840-98CD62539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700" y="1028700"/>
            <a:ext cx="4038600" cy="484107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46D270-46DC-670F-CEE7-C671F01FCB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5377" y="1737360"/>
            <a:ext cx="2985247" cy="25241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800" cap="none"/>
              <a:t>Увод у спољну политику и спољнополитичку анализу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8A4E0E-4852-AF74-03B2-4AD8CAFDFF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86600" y="1007160"/>
            <a:ext cx="4112222" cy="48387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4000" b="1" dirty="0" err="1"/>
              <a:t>Војна</a:t>
            </a:r>
            <a:r>
              <a:rPr lang="en-US" sz="4000" b="1" dirty="0"/>
              <a:t> </a:t>
            </a:r>
            <a:r>
              <a:rPr lang="en-US" sz="4000" b="1" dirty="0" err="1"/>
              <a:t>средства</a:t>
            </a:r>
            <a:r>
              <a:rPr lang="en-US" sz="4000" b="1" dirty="0"/>
              <a:t> </a:t>
            </a:r>
            <a:r>
              <a:rPr lang="en-US" sz="4000" b="1" dirty="0" err="1"/>
              <a:t>спољне</a:t>
            </a:r>
            <a:r>
              <a:rPr lang="en-US" sz="4000" b="1" dirty="0"/>
              <a:t> </a:t>
            </a:r>
            <a:r>
              <a:rPr lang="en-US" sz="4000" b="1" dirty="0" err="1"/>
              <a:t>политике</a:t>
            </a:r>
            <a:endParaRPr lang="en-US" sz="4000" b="1" dirty="0"/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27.11.2024.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CD49DFA-3E95-4EE4-8505-DADB9ABC70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14258" y="4550150"/>
            <a:ext cx="867485" cy="115439"/>
            <a:chOff x="8910933" y="1861308"/>
            <a:chExt cx="867485" cy="115439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6D817C6-71C0-49E6-8B19-E9E9217A2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23AD9A9-354F-444B-9370-B698970FEF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27F4928-516E-4CF1-8E81-C48527970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8037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EB54D17-3792-403D-9127-495845021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5FB7726-C6A8-44D0-B179-A65DE454D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 descr="sredstvo%201">
            <a:extLst>
              <a:ext uri="{FF2B5EF4-FFF2-40B4-BE49-F238E27FC236}">
                <a16:creationId xmlns:a16="http://schemas.microsoft.com/office/drawing/2014/main" id="{47223EBA-A47A-DF3B-2F3D-EAB891609C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" b="2689"/>
          <a:stretch/>
        </p:blipFill>
        <p:spPr bwMode="auto">
          <a:xfrm>
            <a:off x="1" y="10"/>
            <a:ext cx="12192000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7268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redstvo%202">
            <a:extLst>
              <a:ext uri="{FF2B5EF4-FFF2-40B4-BE49-F238E27FC236}">
                <a16:creationId xmlns:a16="http://schemas.microsoft.com/office/drawing/2014/main" id="{9671A6AA-9FC9-9A36-1598-69410A5D4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0634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6" name="Freeform: Shape 99335">
            <a:extLst>
              <a:ext uri="{FF2B5EF4-FFF2-40B4-BE49-F238E27FC236}">
                <a16:creationId xmlns:a16="http://schemas.microsoft.com/office/drawing/2014/main" id="{9EB54D17-3792-403D-9127-495845021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9338" name="Rectangle 99337">
            <a:extLst>
              <a:ext uri="{FF2B5EF4-FFF2-40B4-BE49-F238E27FC236}">
                <a16:creationId xmlns:a16="http://schemas.microsoft.com/office/drawing/2014/main" id="{7B22176A-41DB-4D9A-9B6F-F2296F1ED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340" name="Rectangle 99339">
            <a:extLst>
              <a:ext uri="{FF2B5EF4-FFF2-40B4-BE49-F238E27FC236}">
                <a16:creationId xmlns:a16="http://schemas.microsoft.com/office/drawing/2014/main" id="{774A8DF5-445E-49C5-B10A-8DF5FEFBC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342" name="Rectangle 99341">
            <a:extLst>
              <a:ext uri="{FF2B5EF4-FFF2-40B4-BE49-F238E27FC236}">
                <a16:creationId xmlns:a16="http://schemas.microsoft.com/office/drawing/2014/main" id="{9A4E38D9-EFB8-40B5-B42B-514FBF180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330" name="Rectangle 2">
            <a:extLst>
              <a:ext uri="{FF2B5EF4-FFF2-40B4-BE49-F238E27FC236}">
                <a16:creationId xmlns:a16="http://schemas.microsoft.com/office/drawing/2014/main" id="{A87284B0-A9BC-F92D-5322-20C71E0FE4C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88124" y="723901"/>
            <a:ext cx="8815754" cy="12866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/>
              <a:t>Спољнополитички поступци претежно везани за принуду</a:t>
            </a:r>
            <a:endParaRPr lang="en-US" altLang="en-R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D5D41E8B-FABB-69C2-E85A-1BCA8F443C9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985078" y="2682052"/>
            <a:ext cx="6221845" cy="3452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en-R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застрашивање</a:t>
            </a:r>
            <a:r>
              <a:rPr lang="en-US" altLang="en-R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</a:p>
          <a:p>
            <a:pPr algn="ctr"/>
            <a:r>
              <a:rPr lang="en-US" altLang="en-R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појединачни</a:t>
            </a:r>
            <a:r>
              <a:rPr lang="en-US" altLang="en-R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R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акти</a:t>
            </a:r>
            <a:r>
              <a:rPr lang="en-US" altLang="en-R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R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насиља</a:t>
            </a:r>
            <a:r>
              <a:rPr lang="en-US" altLang="en-R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altLang="en-R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тероризам</a:t>
            </a:r>
            <a:r>
              <a:rPr lang="en-US" altLang="en-R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n-R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саботажа</a:t>
            </a:r>
            <a:r>
              <a:rPr lang="en-US" altLang="en-R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n-R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диверзија</a:t>
            </a:r>
            <a:r>
              <a:rPr lang="en-US" altLang="en-R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), </a:t>
            </a:r>
          </a:p>
          <a:p>
            <a:pPr algn="ctr"/>
            <a:r>
              <a:rPr lang="en-US" altLang="en-R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оружана</a:t>
            </a:r>
            <a:r>
              <a:rPr lang="en-US" altLang="en-R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R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интервенција</a:t>
            </a:r>
            <a:r>
              <a:rPr lang="en-US" altLang="en-R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</a:p>
          <a:p>
            <a:pPr algn="ctr"/>
            <a:r>
              <a:rPr lang="en-US" altLang="en-R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ограничени</a:t>
            </a:r>
            <a:r>
              <a:rPr lang="en-US" altLang="en-R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R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рат</a:t>
            </a:r>
            <a:r>
              <a:rPr lang="en-US" altLang="en-R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</a:p>
          <a:p>
            <a:pPr algn="ctr"/>
            <a:r>
              <a:rPr lang="en-US" altLang="en-R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рат</a:t>
            </a:r>
            <a:endParaRPr lang="en-US" altLang="en-R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99344" name="Group 99343">
            <a:extLst>
              <a:ext uri="{FF2B5EF4-FFF2-40B4-BE49-F238E27FC236}">
                <a16:creationId xmlns:a16="http://schemas.microsoft.com/office/drawing/2014/main" id="{1148C992-36DE-4449-B92D-49AE04B5D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2345189"/>
            <a:ext cx="867485" cy="115439"/>
            <a:chOff x="8910933" y="1861308"/>
            <a:chExt cx="867485" cy="115439"/>
          </a:xfrm>
        </p:grpSpPr>
        <p:sp>
          <p:nvSpPr>
            <p:cNvPr id="99345" name="Rectangle 99344">
              <a:extLst>
                <a:ext uri="{FF2B5EF4-FFF2-40B4-BE49-F238E27FC236}">
                  <a16:creationId xmlns:a16="http://schemas.microsoft.com/office/drawing/2014/main" id="{D765B2C1-DF41-437F-9F2D-C33E46FA2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9346" name="Straight Connector 99345">
              <a:extLst>
                <a:ext uri="{FF2B5EF4-FFF2-40B4-BE49-F238E27FC236}">
                  <a16:creationId xmlns:a16="http://schemas.microsoft.com/office/drawing/2014/main" id="{B6AA37ED-ED19-4857-9B2C-777E8F707C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347" name="Straight Connector 99346">
              <a:extLst>
                <a:ext uri="{FF2B5EF4-FFF2-40B4-BE49-F238E27FC236}">
                  <a16:creationId xmlns:a16="http://schemas.microsoft.com/office/drawing/2014/main" id="{C45F6E87-86FB-440C-9EB4-A48D11C72C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60" name="Freeform: Shape 100359">
            <a:extLst>
              <a:ext uri="{FF2B5EF4-FFF2-40B4-BE49-F238E27FC236}">
                <a16:creationId xmlns:a16="http://schemas.microsoft.com/office/drawing/2014/main" id="{9EB54D17-3792-403D-9127-495845021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0362" name="Rectangle 100361">
            <a:extLst>
              <a:ext uri="{FF2B5EF4-FFF2-40B4-BE49-F238E27FC236}">
                <a16:creationId xmlns:a16="http://schemas.microsoft.com/office/drawing/2014/main" id="{7B4854C3-58CC-4A2C-B4CA-926819F0C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364" name="Rectangle 5">
            <a:extLst>
              <a:ext uri="{FF2B5EF4-FFF2-40B4-BE49-F238E27FC236}">
                <a16:creationId xmlns:a16="http://schemas.microsoft.com/office/drawing/2014/main" id="{FA7B9933-15AE-4ACB-B091-21C9F3853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700" y="1028700"/>
            <a:ext cx="4038600" cy="484107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0366" name="Group 100365">
            <a:extLst>
              <a:ext uri="{FF2B5EF4-FFF2-40B4-BE49-F238E27FC236}">
                <a16:creationId xmlns:a16="http://schemas.microsoft.com/office/drawing/2014/main" id="{DE57BB50-0A5D-4AD7-87AB-5904B788B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14258" y="4550150"/>
            <a:ext cx="867485" cy="115439"/>
            <a:chOff x="8910933" y="1861308"/>
            <a:chExt cx="867485" cy="115439"/>
          </a:xfrm>
        </p:grpSpPr>
        <p:sp>
          <p:nvSpPr>
            <p:cNvPr id="100367" name="Rectangle 100366">
              <a:extLst>
                <a:ext uri="{FF2B5EF4-FFF2-40B4-BE49-F238E27FC236}">
                  <a16:creationId xmlns:a16="http://schemas.microsoft.com/office/drawing/2014/main" id="{1CD5E7CE-8430-4ED8-87F2-AF5C660CF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0368" name="Straight Connector 100367">
              <a:extLst>
                <a:ext uri="{FF2B5EF4-FFF2-40B4-BE49-F238E27FC236}">
                  <a16:creationId xmlns:a16="http://schemas.microsoft.com/office/drawing/2014/main" id="{D4A1AC28-5B9C-4D41-95E9-675EDF3F4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369" name="Straight Connector 100368">
              <a:extLst>
                <a:ext uri="{FF2B5EF4-FFF2-40B4-BE49-F238E27FC236}">
                  <a16:creationId xmlns:a16="http://schemas.microsoft.com/office/drawing/2014/main" id="{5E446F29-8D76-46EF-B0AF-41066F65AA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354" name="Rectangle 2">
            <a:extLst>
              <a:ext uri="{FF2B5EF4-FFF2-40B4-BE49-F238E27FC236}">
                <a16:creationId xmlns:a16="http://schemas.microsoft.com/office/drawing/2014/main" id="{44530967-14B8-398F-0CA2-CE725440FF0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411357" y="1351429"/>
            <a:ext cx="3369365" cy="2871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en-RS">
                <a:effectLst>
                  <a:outerShdw blurRad="38100" dist="38100" dir="2700000" algn="tl">
                    <a:srgbClr val="C0C0C0"/>
                  </a:outerShdw>
                </a:effectLst>
              </a:rPr>
              <a:t>Застрашивање</a:t>
            </a:r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6159B023-0453-B643-3EA4-B5839373130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389825" y="723900"/>
            <a:ext cx="4735375" cy="5410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en-RS">
                <a:effectLst>
                  <a:outerShdw blurRad="38100" dist="38100" dir="2700000" algn="tl">
                    <a:srgbClr val="C0C0C0"/>
                  </a:outerShdw>
                </a:effectLst>
              </a:rPr>
              <a:t>Застрашивање је претња употребом инструмената за разарање – оружаном силом.</a:t>
            </a:r>
          </a:p>
          <a:p>
            <a:pPr algn="ctr"/>
            <a:r>
              <a:rPr lang="en-US" altLang="en-RS">
                <a:effectLst>
                  <a:outerShdw blurRad="38100" dist="38100" dir="2700000" algn="tl">
                    <a:srgbClr val="C0C0C0"/>
                  </a:outerShdw>
                </a:effectLst>
              </a:rPr>
              <a:t>Као и код сваке претње циљ треба да се постигне без извршења – Њен циљ је да се непосредно погоди воља противника а да се притом не упушта у пробу употребе силе</a:t>
            </a:r>
          </a:p>
          <a:p>
            <a:pPr algn="ctr"/>
            <a:r>
              <a:rPr lang="en-US" altLang="en-RS">
                <a:effectLst>
                  <a:outerShdw blurRad="38100" dist="38100" dir="2700000" algn="tl">
                    <a:srgbClr val="C0C0C0"/>
                  </a:outerShdw>
                </a:effectLst>
              </a:rPr>
              <a:t>Застрашивање некада и застрашивање у нуклеарној ери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6" name="Rectangle 101385">
            <a:extLst>
              <a:ext uri="{FF2B5EF4-FFF2-40B4-BE49-F238E27FC236}">
                <a16:creationId xmlns:a16="http://schemas.microsoft.com/office/drawing/2014/main" id="{9D3B3C7E-BC2D-4436-8B03-AC421FA66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1388" name="Group 101387">
            <a:extLst>
              <a:ext uri="{FF2B5EF4-FFF2-40B4-BE49-F238E27FC236}">
                <a16:creationId xmlns:a16="http://schemas.microsoft.com/office/drawing/2014/main" id="{79B5D0C1-066E-4C02-A6B8-59FAE4A19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101389" name="Rectangle 101388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01390" name="Straight Connector 101389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391" name="Straight Connector 101390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01393" name="Rectangle 101392">
            <a:extLst>
              <a:ext uri="{FF2B5EF4-FFF2-40B4-BE49-F238E27FC236}">
                <a16:creationId xmlns:a16="http://schemas.microsoft.com/office/drawing/2014/main" id="{DD8EACB7-D372-470B-B76E-A829D0031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395" name="Rectangle 5">
            <a:extLst>
              <a:ext uri="{FF2B5EF4-FFF2-40B4-BE49-F238E27FC236}">
                <a16:creationId xmlns:a16="http://schemas.microsoft.com/office/drawing/2014/main" id="{FDCD62BB-F134-412E-AF5B-602B04458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5679" y="750337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380" name="Rectangle 4">
            <a:extLst>
              <a:ext uri="{FF2B5EF4-FFF2-40B4-BE49-F238E27FC236}">
                <a16:creationId xmlns:a16="http://schemas.microsoft.com/office/drawing/2014/main" id="{7AD8A9B9-B049-8B94-DFE6-71C9701DD004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4130340" y="1066800"/>
            <a:ext cx="3931320" cy="2267193"/>
          </a:xfrm>
        </p:spPr>
        <p:txBody>
          <a:bodyPr vert="horz" lIns="91440" tIns="45720" rIns="91440" bIns="45720" rtlCol="0" anchor="b" anchorCtr="1">
            <a:normAutofit/>
          </a:bodyPr>
          <a:lstStyle/>
          <a:p>
            <a:pPr algn="ctr"/>
            <a:r>
              <a:rPr lang="en-US" altLang="en-RS" sz="2800" kern="1200" cap="all" spc="390" baseline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Појединачни акти насиља</a:t>
            </a:r>
          </a:p>
        </p:txBody>
      </p:sp>
      <p:sp>
        <p:nvSpPr>
          <p:cNvPr id="101381" name="Rectangle 5">
            <a:extLst>
              <a:ext uri="{FF2B5EF4-FFF2-40B4-BE49-F238E27FC236}">
                <a16:creationId xmlns:a16="http://schemas.microsoft.com/office/drawing/2014/main" id="{F6A8E29C-AF60-5F4F-41C6-E67F0316556B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4130340" y="4317841"/>
            <a:ext cx="3931321" cy="1033669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altLang="en-RS">
                <a:effectLst>
                  <a:outerShdw blurRad="38100" dist="38100" dir="2700000" algn="tl">
                    <a:srgbClr val="C0C0C0"/>
                  </a:outerShdw>
                </a:effectLst>
              </a:rPr>
              <a:t>(тероризам, саботажа, диверзија)</a:t>
            </a:r>
          </a:p>
        </p:txBody>
      </p:sp>
      <p:grpSp>
        <p:nvGrpSpPr>
          <p:cNvPr id="101397" name="Group 101396">
            <a:extLst>
              <a:ext uri="{FF2B5EF4-FFF2-40B4-BE49-F238E27FC236}">
                <a16:creationId xmlns:a16="http://schemas.microsoft.com/office/drawing/2014/main" id="{F1732D3A-CFF0-45BE-AD79-F83D0272C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3851234"/>
            <a:ext cx="867485" cy="115439"/>
            <a:chOff x="8910933" y="1861308"/>
            <a:chExt cx="867485" cy="115439"/>
          </a:xfrm>
        </p:grpSpPr>
        <p:sp>
          <p:nvSpPr>
            <p:cNvPr id="101398" name="Rectangle 101397">
              <a:extLst>
                <a:ext uri="{FF2B5EF4-FFF2-40B4-BE49-F238E27FC236}">
                  <a16:creationId xmlns:a16="http://schemas.microsoft.com/office/drawing/2014/main" id="{C892F72C-7FB6-49C8-A402-D5DC42DB67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1399" name="Straight Connector 101398">
              <a:extLst>
                <a:ext uri="{FF2B5EF4-FFF2-40B4-BE49-F238E27FC236}">
                  <a16:creationId xmlns:a16="http://schemas.microsoft.com/office/drawing/2014/main" id="{FC92C2E1-605F-49BD-8AC8-DC52B3015E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400" name="Straight Connector 101399">
              <a:extLst>
                <a:ext uri="{FF2B5EF4-FFF2-40B4-BE49-F238E27FC236}">
                  <a16:creationId xmlns:a16="http://schemas.microsoft.com/office/drawing/2014/main" id="{38BE2E0F-EE6D-4748-AB8F-724D0DDC6E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2" name="Freeform: Shape 103431">
            <a:extLst>
              <a:ext uri="{FF2B5EF4-FFF2-40B4-BE49-F238E27FC236}">
                <a16:creationId xmlns:a16="http://schemas.microsoft.com/office/drawing/2014/main" id="{9EB54D17-3792-403D-9127-495845021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3434" name="Rectangle 103433">
            <a:extLst>
              <a:ext uri="{FF2B5EF4-FFF2-40B4-BE49-F238E27FC236}">
                <a16:creationId xmlns:a16="http://schemas.microsoft.com/office/drawing/2014/main" id="{7B4854C3-58CC-4A2C-B4CA-926819F0C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436" name="Rectangle 5">
            <a:extLst>
              <a:ext uri="{FF2B5EF4-FFF2-40B4-BE49-F238E27FC236}">
                <a16:creationId xmlns:a16="http://schemas.microsoft.com/office/drawing/2014/main" id="{FA7B9933-15AE-4ACB-B091-21C9F3853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700" y="1028700"/>
            <a:ext cx="4038600" cy="484107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3438" name="Group 103437">
            <a:extLst>
              <a:ext uri="{FF2B5EF4-FFF2-40B4-BE49-F238E27FC236}">
                <a16:creationId xmlns:a16="http://schemas.microsoft.com/office/drawing/2014/main" id="{DE57BB50-0A5D-4AD7-87AB-5904B788B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14258" y="4550150"/>
            <a:ext cx="867485" cy="115439"/>
            <a:chOff x="8910933" y="1861308"/>
            <a:chExt cx="867485" cy="115439"/>
          </a:xfrm>
        </p:grpSpPr>
        <p:sp>
          <p:nvSpPr>
            <p:cNvPr id="103439" name="Rectangle 103438">
              <a:extLst>
                <a:ext uri="{FF2B5EF4-FFF2-40B4-BE49-F238E27FC236}">
                  <a16:creationId xmlns:a16="http://schemas.microsoft.com/office/drawing/2014/main" id="{1CD5E7CE-8430-4ED8-87F2-AF5C660CF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3440" name="Straight Connector 103439">
              <a:extLst>
                <a:ext uri="{FF2B5EF4-FFF2-40B4-BE49-F238E27FC236}">
                  <a16:creationId xmlns:a16="http://schemas.microsoft.com/office/drawing/2014/main" id="{D4A1AC28-5B9C-4D41-95E9-675EDF3F4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441" name="Straight Connector 103440">
              <a:extLst>
                <a:ext uri="{FF2B5EF4-FFF2-40B4-BE49-F238E27FC236}">
                  <a16:creationId xmlns:a16="http://schemas.microsoft.com/office/drawing/2014/main" id="{5E446F29-8D76-46EF-B0AF-41066F65AA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426" name="Rectangle 2">
            <a:extLst>
              <a:ext uri="{FF2B5EF4-FFF2-40B4-BE49-F238E27FC236}">
                <a16:creationId xmlns:a16="http://schemas.microsoft.com/office/drawing/2014/main" id="{4A8552F0-3ABA-CB17-47B2-2A57BBF4254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411357" y="1351429"/>
            <a:ext cx="3369365" cy="2871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en-RS">
                <a:effectLst>
                  <a:outerShdw blurRad="38100" dist="38100" dir="2700000" algn="tl">
                    <a:srgbClr val="C0C0C0"/>
                  </a:outerShdw>
                </a:effectLst>
              </a:rPr>
              <a:t>Тероризам</a:t>
            </a:r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4C72878C-7077-CDB9-1CB7-E295AC9A3F1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389825" y="723900"/>
            <a:ext cx="4735375" cy="5410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en-RS">
                <a:effectLst>
                  <a:outerShdw blurRad="38100" dist="38100" dir="2700000" algn="tl">
                    <a:srgbClr val="C0C0C0"/>
                  </a:outerShdw>
                </a:effectLst>
              </a:rPr>
              <a:t>Одлике</a:t>
            </a:r>
          </a:p>
          <a:p>
            <a:pPr algn="ctr"/>
            <a:r>
              <a:rPr lang="en-US" altLang="en-RS">
                <a:effectLst>
                  <a:outerShdw blurRad="38100" dist="38100" dir="2700000" algn="tl">
                    <a:srgbClr val="C0C0C0"/>
                  </a:outerShdw>
                </a:effectLst>
              </a:rPr>
              <a:t>Тероризам некад и сад</a:t>
            </a:r>
          </a:p>
          <a:p>
            <a:pPr algn="ctr"/>
            <a:r>
              <a:rPr lang="en-US" altLang="en-RS">
                <a:effectLst>
                  <a:outerShdw blurRad="38100" dist="38100" dir="2700000" algn="tl">
                    <a:srgbClr val="C0C0C0"/>
                  </a:outerShdw>
                </a:effectLst>
              </a:rPr>
              <a:t>Терориста или борац ѕа слободу?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6" name="Freeform: Shape 104455">
            <a:extLst>
              <a:ext uri="{FF2B5EF4-FFF2-40B4-BE49-F238E27FC236}">
                <a16:creationId xmlns:a16="http://schemas.microsoft.com/office/drawing/2014/main" id="{9EB54D17-3792-403D-9127-495845021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4458" name="Rectangle 104457">
            <a:extLst>
              <a:ext uri="{FF2B5EF4-FFF2-40B4-BE49-F238E27FC236}">
                <a16:creationId xmlns:a16="http://schemas.microsoft.com/office/drawing/2014/main" id="{7B4854C3-58CC-4A2C-B4CA-926819F0C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460" name="Rectangle 5">
            <a:extLst>
              <a:ext uri="{FF2B5EF4-FFF2-40B4-BE49-F238E27FC236}">
                <a16:creationId xmlns:a16="http://schemas.microsoft.com/office/drawing/2014/main" id="{FA7B9933-15AE-4ACB-B091-21C9F3853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700" y="1028700"/>
            <a:ext cx="4038600" cy="484107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4462" name="Group 104461">
            <a:extLst>
              <a:ext uri="{FF2B5EF4-FFF2-40B4-BE49-F238E27FC236}">
                <a16:creationId xmlns:a16="http://schemas.microsoft.com/office/drawing/2014/main" id="{DE57BB50-0A5D-4AD7-87AB-5904B788B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14258" y="4550150"/>
            <a:ext cx="867485" cy="115439"/>
            <a:chOff x="8910933" y="1861308"/>
            <a:chExt cx="867485" cy="115439"/>
          </a:xfrm>
        </p:grpSpPr>
        <p:sp>
          <p:nvSpPr>
            <p:cNvPr id="104463" name="Rectangle 104462">
              <a:extLst>
                <a:ext uri="{FF2B5EF4-FFF2-40B4-BE49-F238E27FC236}">
                  <a16:creationId xmlns:a16="http://schemas.microsoft.com/office/drawing/2014/main" id="{1CD5E7CE-8430-4ED8-87F2-AF5C660CF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4464" name="Straight Connector 104463">
              <a:extLst>
                <a:ext uri="{FF2B5EF4-FFF2-40B4-BE49-F238E27FC236}">
                  <a16:creationId xmlns:a16="http://schemas.microsoft.com/office/drawing/2014/main" id="{D4A1AC28-5B9C-4D41-95E9-675EDF3F4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465" name="Straight Connector 104464">
              <a:extLst>
                <a:ext uri="{FF2B5EF4-FFF2-40B4-BE49-F238E27FC236}">
                  <a16:creationId xmlns:a16="http://schemas.microsoft.com/office/drawing/2014/main" id="{5E446F29-8D76-46EF-B0AF-41066F65AA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450" name="Rectangle 2">
            <a:extLst>
              <a:ext uri="{FF2B5EF4-FFF2-40B4-BE49-F238E27FC236}">
                <a16:creationId xmlns:a16="http://schemas.microsoft.com/office/drawing/2014/main" id="{1A6DA93E-3DA2-31D6-5D1B-E70D0EB9498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411357" y="1351429"/>
            <a:ext cx="3369365" cy="2871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en-RS">
                <a:effectLst>
                  <a:outerShdw blurRad="38100" dist="38100" dir="2700000" algn="tl">
                    <a:srgbClr val="C0C0C0"/>
                  </a:outerShdw>
                </a:effectLst>
              </a:rPr>
              <a:t>Саботажа</a:t>
            </a:r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F9AB9C6F-B151-352F-3A59-97B63738C68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389825" y="723900"/>
            <a:ext cx="4735375" cy="5410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en-RS">
                <a:effectLst>
                  <a:outerShdw blurRad="38100" dist="38100" dir="2700000" algn="tl">
                    <a:srgbClr val="C0C0C0"/>
                  </a:outerShdw>
                </a:effectLst>
              </a:rPr>
              <a:t>Састоји се у уништавању материјалних добара или ометању производних процеса с циљем да се ослаби привредни потенцијал и доведе до поремећаја у националној привреди</a:t>
            </a:r>
          </a:p>
          <a:p>
            <a:pPr algn="ctr"/>
            <a:r>
              <a:rPr lang="en-US" altLang="en-RS">
                <a:effectLst>
                  <a:outerShdw blurRad="38100" dist="38100" dir="2700000" algn="tl">
                    <a:srgbClr val="C0C0C0"/>
                  </a:outerShdw>
                </a:effectLst>
              </a:rPr>
              <a:t>Тежи у првом реду смањивању производње и онемогућавању снабдевања</a:t>
            </a:r>
          </a:p>
          <a:p>
            <a:pPr algn="ctr"/>
            <a:r>
              <a:rPr lang="en-US" altLang="en-RS">
                <a:effectLst>
                  <a:outerShdw blurRad="38100" dist="38100" dir="2700000" algn="tl">
                    <a:srgbClr val="C0C0C0"/>
                  </a:outerShdw>
                </a:effectLst>
              </a:rPr>
              <a:t>Најчешће увод у друга средства или њихов пратилац</a:t>
            </a:r>
          </a:p>
          <a:p>
            <a:pPr algn="ctr">
              <a:buFontTx/>
              <a:buNone/>
            </a:pPr>
            <a:endParaRPr lang="en-US" altLang="en-R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80" name="Freeform: Shape 105479">
            <a:extLst>
              <a:ext uri="{FF2B5EF4-FFF2-40B4-BE49-F238E27FC236}">
                <a16:creationId xmlns:a16="http://schemas.microsoft.com/office/drawing/2014/main" id="{9EB54D17-3792-403D-9127-495845021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5482" name="Rectangle 105481">
            <a:extLst>
              <a:ext uri="{FF2B5EF4-FFF2-40B4-BE49-F238E27FC236}">
                <a16:creationId xmlns:a16="http://schemas.microsoft.com/office/drawing/2014/main" id="{7B4854C3-58CC-4A2C-B4CA-926819F0C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484" name="Rectangle 5">
            <a:extLst>
              <a:ext uri="{FF2B5EF4-FFF2-40B4-BE49-F238E27FC236}">
                <a16:creationId xmlns:a16="http://schemas.microsoft.com/office/drawing/2014/main" id="{FA7B9933-15AE-4ACB-B091-21C9F3853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700" y="1028700"/>
            <a:ext cx="4038600" cy="484107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5486" name="Group 105485">
            <a:extLst>
              <a:ext uri="{FF2B5EF4-FFF2-40B4-BE49-F238E27FC236}">
                <a16:creationId xmlns:a16="http://schemas.microsoft.com/office/drawing/2014/main" id="{DE57BB50-0A5D-4AD7-87AB-5904B788B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14258" y="4550150"/>
            <a:ext cx="867485" cy="115439"/>
            <a:chOff x="8910933" y="1861308"/>
            <a:chExt cx="867485" cy="115439"/>
          </a:xfrm>
        </p:grpSpPr>
        <p:sp>
          <p:nvSpPr>
            <p:cNvPr id="105487" name="Rectangle 105486">
              <a:extLst>
                <a:ext uri="{FF2B5EF4-FFF2-40B4-BE49-F238E27FC236}">
                  <a16:creationId xmlns:a16="http://schemas.microsoft.com/office/drawing/2014/main" id="{1CD5E7CE-8430-4ED8-87F2-AF5C660CF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5488" name="Straight Connector 105487">
              <a:extLst>
                <a:ext uri="{FF2B5EF4-FFF2-40B4-BE49-F238E27FC236}">
                  <a16:creationId xmlns:a16="http://schemas.microsoft.com/office/drawing/2014/main" id="{D4A1AC28-5B9C-4D41-95E9-675EDF3F4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489" name="Straight Connector 105488">
              <a:extLst>
                <a:ext uri="{FF2B5EF4-FFF2-40B4-BE49-F238E27FC236}">
                  <a16:creationId xmlns:a16="http://schemas.microsoft.com/office/drawing/2014/main" id="{5E446F29-8D76-46EF-B0AF-41066F65AA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474" name="Rectangle 2">
            <a:extLst>
              <a:ext uri="{FF2B5EF4-FFF2-40B4-BE49-F238E27FC236}">
                <a16:creationId xmlns:a16="http://schemas.microsoft.com/office/drawing/2014/main" id="{50FBEB5C-C7A4-40C6-811F-AAEC1C15F0A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411357" y="1351429"/>
            <a:ext cx="3369365" cy="2871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en-RS">
                <a:effectLst>
                  <a:outerShdw blurRad="38100" dist="38100" dir="2700000" algn="tl">
                    <a:srgbClr val="C0C0C0"/>
                  </a:outerShdw>
                </a:effectLst>
              </a:rPr>
              <a:t>Диверзија</a:t>
            </a:r>
          </a:p>
        </p:txBody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75E50E4F-58D6-FBCC-E51E-5B4DFC962A3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389825" y="723900"/>
            <a:ext cx="4735375" cy="5410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en-RS">
                <a:effectLst>
                  <a:outerShdw blurRad="38100" dist="38100" dir="2700000" algn="tl">
                    <a:srgbClr val="C0C0C0"/>
                  </a:outerShdw>
                </a:effectLst>
              </a:rPr>
              <a:t>Употребња се као ознака за акте сличне саботажи, који су, међутим, првенствено усмерени на објекте од значаја за оружане снаге.</a:t>
            </a:r>
          </a:p>
          <a:p>
            <a:pPr algn="ctr"/>
            <a:r>
              <a:rPr lang="en-US" altLang="en-RS">
                <a:effectLst>
                  <a:outerShdw blurRad="38100" dist="38100" dir="2700000" algn="tl">
                    <a:srgbClr val="C0C0C0"/>
                  </a:outerShdw>
                </a:effectLst>
              </a:rPr>
              <a:t>Смањује војни потенцијал противника</a:t>
            </a:r>
          </a:p>
          <a:p>
            <a:pPr algn="ctr"/>
            <a:r>
              <a:rPr lang="en-US" altLang="en-RS">
                <a:effectLst>
                  <a:outerShdw blurRad="38100" dist="38100" dir="2700000" algn="tl">
                    <a:srgbClr val="C0C0C0"/>
                  </a:outerShdw>
                </a:effectLst>
              </a:rPr>
              <a:t>Напади на саобраћајнице, утврђења, залихе муниције</a:t>
            </a:r>
          </a:p>
          <a:p>
            <a:pPr algn="ctr"/>
            <a:r>
              <a:rPr lang="en-US" altLang="en-RS">
                <a:effectLst>
                  <a:outerShdw blurRad="38100" dist="38100" dir="2700000" algn="tl">
                    <a:srgbClr val="C0C0C0"/>
                  </a:outerShdw>
                </a:effectLst>
              </a:rPr>
              <a:t>Специјалне јединице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4" name="Freeform: Shape 106503">
            <a:extLst>
              <a:ext uri="{FF2B5EF4-FFF2-40B4-BE49-F238E27FC236}">
                <a16:creationId xmlns:a16="http://schemas.microsoft.com/office/drawing/2014/main" id="{9EB54D17-3792-403D-9127-495845021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6506" name="Rectangle 106505">
            <a:extLst>
              <a:ext uri="{FF2B5EF4-FFF2-40B4-BE49-F238E27FC236}">
                <a16:creationId xmlns:a16="http://schemas.microsoft.com/office/drawing/2014/main" id="{7B4854C3-58CC-4A2C-B4CA-926819F0C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508" name="Rectangle 5">
            <a:extLst>
              <a:ext uri="{FF2B5EF4-FFF2-40B4-BE49-F238E27FC236}">
                <a16:creationId xmlns:a16="http://schemas.microsoft.com/office/drawing/2014/main" id="{FA7B9933-15AE-4ACB-B091-21C9F3853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700" y="1028700"/>
            <a:ext cx="4038600" cy="484107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6510" name="Group 106509">
            <a:extLst>
              <a:ext uri="{FF2B5EF4-FFF2-40B4-BE49-F238E27FC236}">
                <a16:creationId xmlns:a16="http://schemas.microsoft.com/office/drawing/2014/main" id="{DE57BB50-0A5D-4AD7-87AB-5904B788B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14258" y="4550150"/>
            <a:ext cx="867485" cy="115439"/>
            <a:chOff x="8910933" y="1861308"/>
            <a:chExt cx="867485" cy="115439"/>
          </a:xfrm>
        </p:grpSpPr>
        <p:sp>
          <p:nvSpPr>
            <p:cNvPr id="106511" name="Rectangle 106510">
              <a:extLst>
                <a:ext uri="{FF2B5EF4-FFF2-40B4-BE49-F238E27FC236}">
                  <a16:creationId xmlns:a16="http://schemas.microsoft.com/office/drawing/2014/main" id="{1CD5E7CE-8430-4ED8-87F2-AF5C660CF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6512" name="Straight Connector 106511">
              <a:extLst>
                <a:ext uri="{FF2B5EF4-FFF2-40B4-BE49-F238E27FC236}">
                  <a16:creationId xmlns:a16="http://schemas.microsoft.com/office/drawing/2014/main" id="{D4A1AC28-5B9C-4D41-95E9-675EDF3F4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513" name="Straight Connector 106512">
              <a:extLst>
                <a:ext uri="{FF2B5EF4-FFF2-40B4-BE49-F238E27FC236}">
                  <a16:creationId xmlns:a16="http://schemas.microsoft.com/office/drawing/2014/main" id="{5E446F29-8D76-46EF-B0AF-41066F65AA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498" name="Rectangle 2">
            <a:extLst>
              <a:ext uri="{FF2B5EF4-FFF2-40B4-BE49-F238E27FC236}">
                <a16:creationId xmlns:a16="http://schemas.microsoft.com/office/drawing/2014/main" id="{B6FBBB23-7AB8-7E79-A435-D7ECD7BC746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411357" y="1351429"/>
            <a:ext cx="3369365" cy="2871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en-RS">
                <a:effectLst>
                  <a:outerShdw blurRad="38100" dist="38100" dir="2700000" algn="tl">
                    <a:srgbClr val="C0C0C0"/>
                  </a:outerShdw>
                </a:effectLst>
              </a:rPr>
              <a:t>Оружана интервенција</a:t>
            </a:r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E9C54B74-FE3B-39E6-37B3-2979BBC6910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389825" y="723900"/>
            <a:ext cx="4735375" cy="5410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en-RS">
                <a:effectLst>
                  <a:outerShdw blurRad="38100" dist="38100" dir="2700000" algn="tl">
                    <a:srgbClr val="C0C0C0"/>
                  </a:outerShdw>
                </a:effectLst>
              </a:rPr>
              <a:t>Појам настао у међународном праву да означи недозвољено мешање у унутрашње ствари једне државе, којим се негирају њена сувереност и самосталност</a:t>
            </a:r>
          </a:p>
          <a:p>
            <a:pPr algn="ctr"/>
            <a:r>
              <a:rPr lang="en-US" altLang="en-RS">
                <a:effectLst>
                  <a:outerShdw blurRad="38100" dist="38100" dir="2700000" algn="tl">
                    <a:srgbClr val="C0C0C0"/>
                  </a:outerShdw>
                </a:effectLst>
              </a:rPr>
              <a:t>Оружана интервенција којом се овде бавимо, представља најинтензивнији облик интервенције, којим се подразумева одашиљање сопствених оружаних снага у страну државу да би се наметнуо жељени политички исход</a:t>
            </a:r>
          </a:p>
          <a:p>
            <a:pPr algn="ctr"/>
            <a:r>
              <a:rPr lang="en-US" altLang="en-RS">
                <a:effectLst>
                  <a:outerShdw blurRad="38100" dist="38100" dir="2700000" algn="tl">
                    <a:srgbClr val="C0C0C0"/>
                  </a:outerShdw>
                </a:effectLst>
              </a:rPr>
              <a:t>Оружане интервенције некада и сада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8" name="Freeform: Shape 107527">
            <a:extLst>
              <a:ext uri="{FF2B5EF4-FFF2-40B4-BE49-F238E27FC236}">
                <a16:creationId xmlns:a16="http://schemas.microsoft.com/office/drawing/2014/main" id="{9EB54D17-3792-403D-9127-495845021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7530" name="Rectangle 107529">
            <a:extLst>
              <a:ext uri="{FF2B5EF4-FFF2-40B4-BE49-F238E27FC236}">
                <a16:creationId xmlns:a16="http://schemas.microsoft.com/office/drawing/2014/main" id="{7B4854C3-58CC-4A2C-B4CA-926819F0C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532" name="Rectangle 5">
            <a:extLst>
              <a:ext uri="{FF2B5EF4-FFF2-40B4-BE49-F238E27FC236}">
                <a16:creationId xmlns:a16="http://schemas.microsoft.com/office/drawing/2014/main" id="{FA7B9933-15AE-4ACB-B091-21C9F3853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700" y="1028700"/>
            <a:ext cx="4038600" cy="484107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7534" name="Group 107533">
            <a:extLst>
              <a:ext uri="{FF2B5EF4-FFF2-40B4-BE49-F238E27FC236}">
                <a16:creationId xmlns:a16="http://schemas.microsoft.com/office/drawing/2014/main" id="{DE57BB50-0A5D-4AD7-87AB-5904B788B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14258" y="4550150"/>
            <a:ext cx="867485" cy="115439"/>
            <a:chOff x="8910933" y="1861308"/>
            <a:chExt cx="867485" cy="115439"/>
          </a:xfrm>
        </p:grpSpPr>
        <p:sp>
          <p:nvSpPr>
            <p:cNvPr id="107535" name="Rectangle 107534">
              <a:extLst>
                <a:ext uri="{FF2B5EF4-FFF2-40B4-BE49-F238E27FC236}">
                  <a16:creationId xmlns:a16="http://schemas.microsoft.com/office/drawing/2014/main" id="{1CD5E7CE-8430-4ED8-87F2-AF5C660CF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7536" name="Straight Connector 107535">
              <a:extLst>
                <a:ext uri="{FF2B5EF4-FFF2-40B4-BE49-F238E27FC236}">
                  <a16:creationId xmlns:a16="http://schemas.microsoft.com/office/drawing/2014/main" id="{D4A1AC28-5B9C-4D41-95E9-675EDF3F4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537" name="Straight Connector 107536">
              <a:extLst>
                <a:ext uri="{FF2B5EF4-FFF2-40B4-BE49-F238E27FC236}">
                  <a16:creationId xmlns:a16="http://schemas.microsoft.com/office/drawing/2014/main" id="{5E446F29-8D76-46EF-B0AF-41066F65AA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AF16BB2F-B7EC-2AF1-C422-CD02A25D9FA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411357" y="1351429"/>
            <a:ext cx="3369365" cy="2871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en-RS">
                <a:effectLst>
                  <a:outerShdw blurRad="38100" dist="38100" dir="2700000" algn="tl">
                    <a:srgbClr val="C0C0C0"/>
                  </a:outerShdw>
                </a:effectLst>
              </a:rPr>
              <a:t>Ограничени рат</a:t>
            </a:r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8C0C86A8-0601-C3F6-EA67-949752F590A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389825" y="723900"/>
            <a:ext cx="4735375" cy="5410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en-RS">
                <a:effectLst>
                  <a:outerShdw blurRad="38100" dist="38100" dir="2700000" algn="tl">
                    <a:srgbClr val="C0C0C0"/>
                  </a:outerShdw>
                </a:effectLst>
              </a:rPr>
              <a:t>За разлику од интервенције, он се отоврено или слабо прикривено води између оружаних снага супротстављених држава, али се при том поштују извесна ограничења</a:t>
            </a:r>
          </a:p>
          <a:p>
            <a:pPr algn="ctr"/>
            <a:r>
              <a:rPr lang="en-US" altLang="en-RS">
                <a:effectLst>
                  <a:outerShdw blurRad="38100" dist="38100" dir="2700000" algn="tl">
                    <a:srgbClr val="C0C0C0"/>
                  </a:outerShdw>
                </a:effectLst>
              </a:rPr>
              <a:t>Ограничења у погледу простора, те дозвољених циљева и средстава (оружаних)</a:t>
            </a:r>
          </a:p>
          <a:p>
            <a:pPr algn="ctr"/>
            <a:r>
              <a:rPr lang="en-US" altLang="en-RS">
                <a:effectLst>
                  <a:outerShdw blurRad="38100" dist="38100" dir="2700000" algn="tl">
                    <a:srgbClr val="C0C0C0"/>
                  </a:outerShdw>
                </a:effectLst>
              </a:rPr>
              <a:t>Ограничени ратови као ескалиране интервенције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B22176A-41DB-4D9A-9B6F-F2296F1ED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4A8DF5-445E-49C5-B10A-8DF5FEFBC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4E38D9-EFB8-40B5-B42B-514FBF180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9B6E5D-7185-F735-8154-5586859AF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1" y="963919"/>
            <a:ext cx="10134600" cy="1036994"/>
          </a:xfrm>
        </p:spPr>
        <p:txBody>
          <a:bodyPr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sr-Cyrl-CS" sz="3000"/>
              <a:t>Место избора средстава у одлучивању; средства у суштинском смислу</a:t>
            </a:r>
            <a:endParaRPr lang="en-RS" sz="30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87FFE71-34DC-4C53-AE0F-6B141D081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7" y="2169459"/>
            <a:ext cx="867485" cy="115439"/>
            <a:chOff x="8910933" y="1861308"/>
            <a:chExt cx="867485" cy="11543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7DF92F1-0E20-46AC-BB8F-F66926B40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FA14CB4-8459-4D23-B4FF-8F9868E3FC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A0C763F-37C4-4E00-AEB2-8867F4AA25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7FD0C60-13E8-AE40-B3AE-3A94B83949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6107458"/>
              </p:ext>
            </p:extLst>
          </p:nvPr>
        </p:nvGraphicFramePr>
        <p:xfrm>
          <a:off x="1028700" y="2749258"/>
          <a:ext cx="10134600" cy="3338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6937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52" name="Freeform: Shape 108551">
            <a:extLst>
              <a:ext uri="{FF2B5EF4-FFF2-40B4-BE49-F238E27FC236}">
                <a16:creationId xmlns:a16="http://schemas.microsoft.com/office/drawing/2014/main" id="{9EB54D17-3792-403D-9127-495845021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8554" name="Rectangle 108553">
            <a:extLst>
              <a:ext uri="{FF2B5EF4-FFF2-40B4-BE49-F238E27FC236}">
                <a16:creationId xmlns:a16="http://schemas.microsoft.com/office/drawing/2014/main" id="{7B4854C3-58CC-4A2C-B4CA-926819F0C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556" name="Rectangle 5">
            <a:extLst>
              <a:ext uri="{FF2B5EF4-FFF2-40B4-BE49-F238E27FC236}">
                <a16:creationId xmlns:a16="http://schemas.microsoft.com/office/drawing/2014/main" id="{FA7B9933-15AE-4ACB-B091-21C9F3853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700" y="1028700"/>
            <a:ext cx="4038600" cy="484107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8558" name="Group 108557">
            <a:extLst>
              <a:ext uri="{FF2B5EF4-FFF2-40B4-BE49-F238E27FC236}">
                <a16:creationId xmlns:a16="http://schemas.microsoft.com/office/drawing/2014/main" id="{DE57BB50-0A5D-4AD7-87AB-5904B788B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14258" y="4550150"/>
            <a:ext cx="867485" cy="115439"/>
            <a:chOff x="8910933" y="1861308"/>
            <a:chExt cx="867485" cy="115439"/>
          </a:xfrm>
        </p:grpSpPr>
        <p:sp>
          <p:nvSpPr>
            <p:cNvPr id="108559" name="Rectangle 108558">
              <a:extLst>
                <a:ext uri="{FF2B5EF4-FFF2-40B4-BE49-F238E27FC236}">
                  <a16:creationId xmlns:a16="http://schemas.microsoft.com/office/drawing/2014/main" id="{1CD5E7CE-8430-4ED8-87F2-AF5C660CF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8560" name="Straight Connector 108559">
              <a:extLst>
                <a:ext uri="{FF2B5EF4-FFF2-40B4-BE49-F238E27FC236}">
                  <a16:creationId xmlns:a16="http://schemas.microsoft.com/office/drawing/2014/main" id="{D4A1AC28-5B9C-4D41-95E9-675EDF3F4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561" name="Straight Connector 108560">
              <a:extLst>
                <a:ext uri="{FF2B5EF4-FFF2-40B4-BE49-F238E27FC236}">
                  <a16:creationId xmlns:a16="http://schemas.microsoft.com/office/drawing/2014/main" id="{5E446F29-8D76-46EF-B0AF-41066F65AA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546" name="Rectangle 2">
            <a:extLst>
              <a:ext uri="{FF2B5EF4-FFF2-40B4-BE49-F238E27FC236}">
                <a16:creationId xmlns:a16="http://schemas.microsoft.com/office/drawing/2014/main" id="{0170A02F-B275-75DA-8AD5-C9E59EBC4E4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411357" y="1351429"/>
            <a:ext cx="3369365" cy="2871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en-RS">
                <a:effectLst>
                  <a:outerShdw blurRad="38100" dist="38100" dir="2700000" algn="tl">
                    <a:srgbClr val="C0C0C0"/>
                  </a:outerShdw>
                </a:effectLst>
              </a:rPr>
              <a:t>Рат</a:t>
            </a:r>
          </a:p>
        </p:txBody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AFD1D78C-042B-90F5-4859-29C3561959D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389825" y="723900"/>
            <a:ext cx="4735375" cy="5410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en-RS">
                <a:effectLst>
                  <a:outerShdw blurRad="38100" dist="38100" dir="2700000" algn="tl">
                    <a:srgbClr val="C0C0C0"/>
                  </a:outerShdw>
                </a:effectLst>
              </a:rPr>
              <a:t>“Рат је најоштрији облик друштвених сукоба, у коме се, непосредном употребом оружане силе између држава, њихових савеза или организација, покушавају да остваре одређени политички циљеви победом над противничком страном и њеним принуђивањем да прихвати услове победника.” (Андреја Милетић, “Рат”, у,  Енциклопедија политичке културе, Савремена администрација, Београд, 1993, стр. 953)</a:t>
            </a:r>
          </a:p>
          <a:p>
            <a:pPr algn="ctr"/>
            <a:endParaRPr lang="en-US" altLang="en-R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6" name="Freeform: Shape 109575">
            <a:extLst>
              <a:ext uri="{FF2B5EF4-FFF2-40B4-BE49-F238E27FC236}">
                <a16:creationId xmlns:a16="http://schemas.microsoft.com/office/drawing/2014/main" id="{9EB54D17-3792-403D-9127-495845021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9578" name="Rectangle 109577">
            <a:extLst>
              <a:ext uri="{FF2B5EF4-FFF2-40B4-BE49-F238E27FC236}">
                <a16:creationId xmlns:a16="http://schemas.microsoft.com/office/drawing/2014/main" id="{7B22176A-41DB-4D9A-9B6F-F2296F1ED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580" name="Rectangle 109579">
            <a:extLst>
              <a:ext uri="{FF2B5EF4-FFF2-40B4-BE49-F238E27FC236}">
                <a16:creationId xmlns:a16="http://schemas.microsoft.com/office/drawing/2014/main" id="{A79A636D-9CEC-4A76-A113-104B10543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582" name="Rectangle 109581">
            <a:extLst>
              <a:ext uri="{FF2B5EF4-FFF2-40B4-BE49-F238E27FC236}">
                <a16:creationId xmlns:a16="http://schemas.microsoft.com/office/drawing/2014/main" id="{1A53EEF0-2806-4C52-A779-F5B786040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FFFC1ED8-0BB7-6143-8204-53DC1FEFEA7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985078" y="2641600"/>
            <a:ext cx="6221845" cy="34924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altLang="en-RS" sz="1900">
                <a:effectLst>
                  <a:outerShdw blurRad="38100" dist="38100" dir="2700000" algn="tl">
                    <a:srgbClr val="C0C0C0"/>
                  </a:outerShdw>
                </a:effectLst>
              </a:rPr>
              <a:t>Физичка и “вољна” димензија рата</a:t>
            </a:r>
          </a:p>
          <a:p>
            <a:pPr algn="ctr">
              <a:lnSpc>
                <a:spcPct val="100000"/>
              </a:lnSpc>
            </a:pPr>
            <a:r>
              <a:rPr lang="en-US" altLang="en-RS" sz="1900">
                <a:effectLst>
                  <a:outerShdw blurRad="38100" dist="38100" dir="2700000" algn="tl">
                    <a:srgbClr val="C0C0C0"/>
                  </a:outerShdw>
                </a:effectLst>
              </a:rPr>
              <a:t>Физичка принуда као средство, а воља као циљ рата</a:t>
            </a:r>
          </a:p>
          <a:p>
            <a:pPr algn="ctr">
              <a:lnSpc>
                <a:spcPct val="100000"/>
              </a:lnSpc>
            </a:pPr>
            <a:r>
              <a:rPr lang="en-US" altLang="en-RS" sz="1900">
                <a:effectLst>
                  <a:outerShdw blurRad="38100" dist="38100" dir="2700000" algn="tl">
                    <a:srgbClr val="C0C0C0"/>
                  </a:outerShdw>
                </a:effectLst>
              </a:rPr>
              <a:t>Намера да се  води рат (ANIMUS BELLIGERENDI)</a:t>
            </a:r>
          </a:p>
          <a:p>
            <a:pPr algn="ctr">
              <a:lnSpc>
                <a:spcPct val="100000"/>
              </a:lnSpc>
            </a:pPr>
            <a:r>
              <a:rPr lang="en-US" altLang="en-RS" sz="1900">
                <a:effectLst>
                  <a:outerShdw blurRad="38100" dist="38100" dir="2700000" algn="tl">
                    <a:srgbClr val="C0C0C0"/>
                  </a:outerShdw>
                </a:effectLst>
              </a:rPr>
              <a:t>Рат обухвата не само “стварну борбу” него и “читаво раздобље у коме је видљива спремност на њу.” (Томас Хобс)</a:t>
            </a:r>
          </a:p>
          <a:p>
            <a:pPr algn="ctr">
              <a:lnSpc>
                <a:spcPct val="100000"/>
              </a:lnSpc>
            </a:pPr>
            <a:r>
              <a:rPr lang="en-US" altLang="en-RS" sz="1900">
                <a:effectLst>
                  <a:outerShdw blurRad="38100" dist="38100" dir="2700000" algn="tl">
                    <a:srgbClr val="C0C0C0"/>
                  </a:outerShdw>
                </a:effectLst>
              </a:rPr>
              <a:t>Повезаност рата и политике</a:t>
            </a:r>
          </a:p>
          <a:p>
            <a:pPr algn="ctr">
              <a:lnSpc>
                <a:spcPct val="100000"/>
              </a:lnSpc>
            </a:pPr>
            <a:r>
              <a:rPr lang="en-US" altLang="en-RS" sz="1900">
                <a:effectLst>
                  <a:outerShdw blurRad="38100" dist="38100" dir="2700000" algn="tl">
                    <a:srgbClr val="C0C0C0"/>
                  </a:outerShdw>
                </a:effectLst>
              </a:rPr>
              <a:t>Забрана употребе силе и претње силом- члан 2, став 4, Повеље УН</a:t>
            </a:r>
          </a:p>
          <a:p>
            <a:pPr algn="ctr">
              <a:lnSpc>
                <a:spcPct val="100000"/>
              </a:lnSpc>
            </a:pPr>
            <a:endParaRPr lang="en-US" altLang="en-RS" sz="19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09584" name="Group 109583">
            <a:extLst>
              <a:ext uri="{FF2B5EF4-FFF2-40B4-BE49-F238E27FC236}">
                <a16:creationId xmlns:a16="http://schemas.microsoft.com/office/drawing/2014/main" id="{1148C992-36DE-4449-B92D-49AE04B5D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1016086"/>
            <a:ext cx="867485" cy="115439"/>
            <a:chOff x="8910933" y="1861308"/>
            <a:chExt cx="867485" cy="115439"/>
          </a:xfrm>
        </p:grpSpPr>
        <p:sp>
          <p:nvSpPr>
            <p:cNvPr id="109585" name="Rectangle 109584">
              <a:extLst>
                <a:ext uri="{FF2B5EF4-FFF2-40B4-BE49-F238E27FC236}">
                  <a16:creationId xmlns:a16="http://schemas.microsoft.com/office/drawing/2014/main" id="{D765B2C1-DF41-437F-9F2D-C33E46FA2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9586" name="Straight Connector 109585">
              <a:extLst>
                <a:ext uri="{FF2B5EF4-FFF2-40B4-BE49-F238E27FC236}">
                  <a16:creationId xmlns:a16="http://schemas.microsoft.com/office/drawing/2014/main" id="{B6AA37ED-ED19-4857-9B2C-777E8F707C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587" name="Straight Connector 109586">
              <a:extLst>
                <a:ext uri="{FF2B5EF4-FFF2-40B4-BE49-F238E27FC236}">
                  <a16:creationId xmlns:a16="http://schemas.microsoft.com/office/drawing/2014/main" id="{C45F6E87-86FB-440C-9EB4-A48D11C72C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00" name="Freeform: Shape 110599">
            <a:extLst>
              <a:ext uri="{FF2B5EF4-FFF2-40B4-BE49-F238E27FC236}">
                <a16:creationId xmlns:a16="http://schemas.microsoft.com/office/drawing/2014/main" id="{9EB54D17-3792-403D-9127-495845021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0602" name="Rectangle 110601">
            <a:extLst>
              <a:ext uri="{FF2B5EF4-FFF2-40B4-BE49-F238E27FC236}">
                <a16:creationId xmlns:a16="http://schemas.microsoft.com/office/drawing/2014/main" id="{7B4854C3-58CC-4A2C-B4CA-926819F0C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604" name="Rectangle 5">
            <a:extLst>
              <a:ext uri="{FF2B5EF4-FFF2-40B4-BE49-F238E27FC236}">
                <a16:creationId xmlns:a16="http://schemas.microsoft.com/office/drawing/2014/main" id="{FA7B9933-15AE-4ACB-B091-21C9F3853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700" y="1028700"/>
            <a:ext cx="4038600" cy="484107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0606" name="Group 110605">
            <a:extLst>
              <a:ext uri="{FF2B5EF4-FFF2-40B4-BE49-F238E27FC236}">
                <a16:creationId xmlns:a16="http://schemas.microsoft.com/office/drawing/2014/main" id="{DE57BB50-0A5D-4AD7-87AB-5904B788B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14258" y="4550150"/>
            <a:ext cx="867485" cy="115439"/>
            <a:chOff x="8910933" y="1861308"/>
            <a:chExt cx="867485" cy="115439"/>
          </a:xfrm>
        </p:grpSpPr>
        <p:sp>
          <p:nvSpPr>
            <p:cNvPr id="110607" name="Rectangle 110606">
              <a:extLst>
                <a:ext uri="{FF2B5EF4-FFF2-40B4-BE49-F238E27FC236}">
                  <a16:creationId xmlns:a16="http://schemas.microsoft.com/office/drawing/2014/main" id="{1CD5E7CE-8430-4ED8-87F2-AF5C660CF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0608" name="Straight Connector 110607">
              <a:extLst>
                <a:ext uri="{FF2B5EF4-FFF2-40B4-BE49-F238E27FC236}">
                  <a16:creationId xmlns:a16="http://schemas.microsoft.com/office/drawing/2014/main" id="{D4A1AC28-5B9C-4D41-95E9-675EDF3F4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609" name="Straight Connector 110608">
              <a:extLst>
                <a:ext uri="{FF2B5EF4-FFF2-40B4-BE49-F238E27FC236}">
                  <a16:creationId xmlns:a16="http://schemas.microsoft.com/office/drawing/2014/main" id="{5E446F29-8D76-46EF-B0AF-41066F65AA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53EF6401-05B3-AD5C-79B1-4CA65466D40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411357" y="1351429"/>
            <a:ext cx="3369365" cy="2871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en-R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Врсте</a:t>
            </a:r>
            <a:r>
              <a:rPr lang="en-US" altLang="en-R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R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ратова</a:t>
            </a:r>
            <a:endParaRPr lang="en-US" altLang="en-R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6EED7F26-48EA-93F6-2E8A-1BDCADBB777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389825" y="723900"/>
            <a:ext cx="4735375" cy="5410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en-R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Међудржавни</a:t>
            </a:r>
            <a:r>
              <a:rPr lang="en-US" altLang="en-R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R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и</a:t>
            </a:r>
            <a:r>
              <a:rPr lang="en-US" altLang="en-R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R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унутардржвни</a:t>
            </a:r>
            <a:r>
              <a:rPr lang="en-US" altLang="en-R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R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ратови</a:t>
            </a:r>
            <a:endParaRPr lang="en-US" altLang="en-R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en-US" altLang="en-R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Нападачки</a:t>
            </a:r>
            <a:r>
              <a:rPr lang="en-US" altLang="en-R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R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и</a:t>
            </a:r>
            <a:r>
              <a:rPr lang="en-US" altLang="en-R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R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одбрамбени</a:t>
            </a:r>
            <a:r>
              <a:rPr lang="en-US" altLang="en-R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R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ратови</a:t>
            </a:r>
            <a:r>
              <a:rPr lang="en-US" altLang="en-R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/>
            <a:r>
              <a:rPr lang="en-US" altLang="en-R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Нападачки</a:t>
            </a:r>
            <a:r>
              <a:rPr lang="en-US" altLang="en-R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altLang="en-R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Blietzkrieg</a:t>
            </a:r>
            <a:r>
              <a:rPr lang="en-US" altLang="en-R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n-R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превентивни</a:t>
            </a:r>
            <a:r>
              <a:rPr lang="en-US" altLang="en-R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R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рат</a:t>
            </a:r>
            <a:r>
              <a:rPr lang="en-US" altLang="en-R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(preventive war), </a:t>
            </a:r>
            <a:r>
              <a:rPr lang="en-US" altLang="en-R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предухитрујући</a:t>
            </a:r>
            <a:r>
              <a:rPr lang="en-US" altLang="en-R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R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рат</a:t>
            </a:r>
            <a:r>
              <a:rPr lang="en-US" altLang="en-R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(preemptive war)</a:t>
            </a:r>
          </a:p>
          <a:p>
            <a:pPr algn="ctr"/>
            <a:r>
              <a:rPr lang="en-US" altLang="en-R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Кратки</a:t>
            </a:r>
            <a:r>
              <a:rPr lang="en-US" altLang="en-R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R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и</a:t>
            </a:r>
            <a:r>
              <a:rPr lang="en-US" altLang="en-R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R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дуготрајни</a:t>
            </a:r>
            <a:r>
              <a:rPr lang="en-US" altLang="en-R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R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ратови</a:t>
            </a:r>
            <a:endParaRPr lang="en-US" altLang="en-R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en-US" altLang="en-R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Фронтални</a:t>
            </a:r>
            <a:r>
              <a:rPr lang="en-US" altLang="en-R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R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и</a:t>
            </a:r>
            <a:r>
              <a:rPr lang="en-US" altLang="en-R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R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герилски</a:t>
            </a:r>
            <a:r>
              <a:rPr lang="en-US" altLang="en-R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R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или</a:t>
            </a:r>
            <a:r>
              <a:rPr lang="en-US" altLang="en-R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R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партизански</a:t>
            </a:r>
            <a:r>
              <a:rPr lang="en-US" altLang="en-R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R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ратови</a:t>
            </a:r>
            <a:endParaRPr lang="en-US" altLang="en-R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endParaRPr lang="en-US" altLang="en-R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4" name="Freeform: Shape 111623">
            <a:extLst>
              <a:ext uri="{FF2B5EF4-FFF2-40B4-BE49-F238E27FC236}">
                <a16:creationId xmlns:a16="http://schemas.microsoft.com/office/drawing/2014/main" id="{9EB54D17-3792-403D-9127-495845021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1626" name="Rectangle 111625">
            <a:extLst>
              <a:ext uri="{FF2B5EF4-FFF2-40B4-BE49-F238E27FC236}">
                <a16:creationId xmlns:a16="http://schemas.microsoft.com/office/drawing/2014/main" id="{7B4854C3-58CC-4A2C-B4CA-926819F0C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628" name="Rectangle 5">
            <a:extLst>
              <a:ext uri="{FF2B5EF4-FFF2-40B4-BE49-F238E27FC236}">
                <a16:creationId xmlns:a16="http://schemas.microsoft.com/office/drawing/2014/main" id="{FA7B9933-15AE-4ACB-B091-21C9F3853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700" y="1028700"/>
            <a:ext cx="4038600" cy="484107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1630" name="Group 111629">
            <a:extLst>
              <a:ext uri="{FF2B5EF4-FFF2-40B4-BE49-F238E27FC236}">
                <a16:creationId xmlns:a16="http://schemas.microsoft.com/office/drawing/2014/main" id="{DE57BB50-0A5D-4AD7-87AB-5904B788B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14258" y="4550150"/>
            <a:ext cx="867485" cy="115439"/>
            <a:chOff x="8910933" y="1861308"/>
            <a:chExt cx="867485" cy="115439"/>
          </a:xfrm>
        </p:grpSpPr>
        <p:sp>
          <p:nvSpPr>
            <p:cNvPr id="111631" name="Rectangle 111630">
              <a:extLst>
                <a:ext uri="{FF2B5EF4-FFF2-40B4-BE49-F238E27FC236}">
                  <a16:creationId xmlns:a16="http://schemas.microsoft.com/office/drawing/2014/main" id="{1CD5E7CE-8430-4ED8-87F2-AF5C660CF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1632" name="Straight Connector 111631">
              <a:extLst>
                <a:ext uri="{FF2B5EF4-FFF2-40B4-BE49-F238E27FC236}">
                  <a16:creationId xmlns:a16="http://schemas.microsoft.com/office/drawing/2014/main" id="{D4A1AC28-5B9C-4D41-95E9-675EDF3F4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633" name="Straight Connector 111632">
              <a:extLst>
                <a:ext uri="{FF2B5EF4-FFF2-40B4-BE49-F238E27FC236}">
                  <a16:creationId xmlns:a16="http://schemas.microsoft.com/office/drawing/2014/main" id="{5E446F29-8D76-46EF-B0AF-41066F65AA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618" name="Rectangle 2">
            <a:extLst>
              <a:ext uri="{FF2B5EF4-FFF2-40B4-BE49-F238E27FC236}">
                <a16:creationId xmlns:a16="http://schemas.microsoft.com/office/drawing/2014/main" id="{F6B99AEB-73A3-D9E8-6A36-0731E9C89D4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411357" y="1351429"/>
            <a:ext cx="3369365" cy="2871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en-RS">
                <a:effectLst>
                  <a:outerShdw blurRad="38100" dist="38100" dir="2700000" algn="tl">
                    <a:srgbClr val="C0C0C0"/>
                  </a:outerShdw>
                </a:effectLst>
              </a:rPr>
              <a:t>Врсте ратова</a:t>
            </a:r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EEA4AE2B-606E-BA0A-7E7F-098044CACF5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389825" y="723900"/>
            <a:ext cx="4735375" cy="5410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en-RS">
                <a:effectLst>
                  <a:outerShdw blurRad="38100" dist="38100" dir="2700000" algn="tl">
                    <a:srgbClr val="C0C0C0"/>
                  </a:outerShdw>
                </a:effectLst>
              </a:rPr>
              <a:t>Локални, регионални, светски</a:t>
            </a:r>
          </a:p>
          <a:p>
            <a:pPr algn="ctr"/>
            <a:r>
              <a:rPr lang="en-US" altLang="en-RS">
                <a:effectLst>
                  <a:outerShdw blurRad="38100" dist="38100" dir="2700000" algn="tl">
                    <a:srgbClr val="C0C0C0"/>
                  </a:outerShdw>
                </a:effectLst>
              </a:rPr>
              <a:t>Средишњи и периферни</a:t>
            </a:r>
          </a:p>
          <a:p>
            <a:pPr algn="ctr"/>
            <a:r>
              <a:rPr lang="en-US" altLang="en-RS">
                <a:effectLst>
                  <a:outerShdw blurRad="38100" dist="38100" dir="2700000" algn="tl">
                    <a:srgbClr val="C0C0C0"/>
                  </a:outerShdw>
                </a:effectLst>
              </a:rPr>
              <a:t>Копнени, поморски, ваздушни и свемирски (ратови звезда)</a:t>
            </a:r>
          </a:p>
          <a:p>
            <a:pPr algn="ctr"/>
            <a:r>
              <a:rPr lang="en-US" altLang="en-RS">
                <a:effectLst>
                  <a:outerShdw blurRad="38100" dist="38100" dir="2700000" algn="tl">
                    <a:srgbClr val="C0C0C0"/>
                  </a:outerShdw>
                </a:effectLst>
              </a:rPr>
              <a:t>Ограничени и тотални (неограничени)</a:t>
            </a:r>
          </a:p>
          <a:p>
            <a:pPr algn="ctr"/>
            <a:r>
              <a:rPr lang="en-US" altLang="en-RS">
                <a:effectLst>
                  <a:outerShdw blurRad="38100" dist="38100" dir="2700000" algn="tl">
                    <a:srgbClr val="C0C0C0"/>
                  </a:outerShdw>
                </a:effectLst>
              </a:rPr>
              <a:t>Конвенционални и нуклеарни</a:t>
            </a:r>
          </a:p>
          <a:p>
            <a:pPr algn="ctr"/>
            <a:r>
              <a:rPr lang="en-US" altLang="en-RS">
                <a:effectLst>
                  <a:outerShdw blurRad="38100" dist="38100" dir="2700000" algn="tl">
                    <a:srgbClr val="C0C0C0"/>
                  </a:outerShdw>
                </a:effectLst>
              </a:rPr>
              <a:t>Праведни и неправедни</a:t>
            </a:r>
          </a:p>
          <a:p>
            <a:pPr algn="ctr"/>
            <a:endParaRPr lang="en-US" altLang="en-R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8" name="Freeform: Shape 112647">
            <a:extLst>
              <a:ext uri="{FF2B5EF4-FFF2-40B4-BE49-F238E27FC236}">
                <a16:creationId xmlns:a16="http://schemas.microsoft.com/office/drawing/2014/main" id="{9EB54D17-3792-403D-9127-495845021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2650" name="Rectangle 112649">
            <a:extLst>
              <a:ext uri="{FF2B5EF4-FFF2-40B4-BE49-F238E27FC236}">
                <a16:creationId xmlns:a16="http://schemas.microsoft.com/office/drawing/2014/main" id="{7B4854C3-58CC-4A2C-B4CA-926819F0C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52" name="Rectangle 5">
            <a:extLst>
              <a:ext uri="{FF2B5EF4-FFF2-40B4-BE49-F238E27FC236}">
                <a16:creationId xmlns:a16="http://schemas.microsoft.com/office/drawing/2014/main" id="{FA7B9933-15AE-4ACB-B091-21C9F3853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700" y="1028700"/>
            <a:ext cx="4038600" cy="484107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2654" name="Group 112653">
            <a:extLst>
              <a:ext uri="{FF2B5EF4-FFF2-40B4-BE49-F238E27FC236}">
                <a16:creationId xmlns:a16="http://schemas.microsoft.com/office/drawing/2014/main" id="{DE57BB50-0A5D-4AD7-87AB-5904B788B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14258" y="4550150"/>
            <a:ext cx="867485" cy="115439"/>
            <a:chOff x="8910933" y="1861308"/>
            <a:chExt cx="867485" cy="115439"/>
          </a:xfrm>
        </p:grpSpPr>
        <p:sp>
          <p:nvSpPr>
            <p:cNvPr id="112655" name="Rectangle 112654">
              <a:extLst>
                <a:ext uri="{FF2B5EF4-FFF2-40B4-BE49-F238E27FC236}">
                  <a16:creationId xmlns:a16="http://schemas.microsoft.com/office/drawing/2014/main" id="{1CD5E7CE-8430-4ED8-87F2-AF5C660CF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2656" name="Straight Connector 112655">
              <a:extLst>
                <a:ext uri="{FF2B5EF4-FFF2-40B4-BE49-F238E27FC236}">
                  <a16:creationId xmlns:a16="http://schemas.microsoft.com/office/drawing/2014/main" id="{D4A1AC28-5B9C-4D41-95E9-675EDF3F4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657" name="Straight Connector 112656">
              <a:extLst>
                <a:ext uri="{FF2B5EF4-FFF2-40B4-BE49-F238E27FC236}">
                  <a16:creationId xmlns:a16="http://schemas.microsoft.com/office/drawing/2014/main" id="{5E446F29-8D76-46EF-B0AF-41066F65AA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7B5DF01C-5B5B-C14D-C6D4-96C50F9E18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411357" y="1351429"/>
            <a:ext cx="3369365" cy="2871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en-RS">
                <a:effectLst>
                  <a:outerShdw blurRad="38100" dist="38100" dir="2700000" algn="tl">
                    <a:srgbClr val="C0C0C0"/>
                  </a:outerShdw>
                </a:effectLst>
              </a:rPr>
              <a:t>Врсте ратова</a:t>
            </a:r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8D8AEA19-A2BC-A89D-C2FA-AFD8340D6E8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389825" y="723900"/>
            <a:ext cx="4735375" cy="5410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en-R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Специјални</a:t>
            </a:r>
            <a:r>
              <a:rPr lang="en-US" altLang="en-R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R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рат</a:t>
            </a:r>
            <a:r>
              <a:rPr lang="en-US" altLang="en-R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R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и</a:t>
            </a:r>
            <a:r>
              <a:rPr lang="en-US" altLang="en-R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R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психолошки</a:t>
            </a:r>
            <a:r>
              <a:rPr lang="en-US" altLang="en-R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R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рат</a:t>
            </a:r>
            <a:endParaRPr lang="en-US" altLang="en-R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en-US" altLang="en-R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Сукоби</a:t>
            </a:r>
            <a:r>
              <a:rPr lang="en-US" altLang="en-R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R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ниског</a:t>
            </a:r>
            <a:r>
              <a:rPr lang="en-US" altLang="en-R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R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интензитета</a:t>
            </a:r>
            <a:r>
              <a:rPr lang="en-US" altLang="en-R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R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и</a:t>
            </a:r>
            <a:r>
              <a:rPr lang="en-US" altLang="en-R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R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посреднички</a:t>
            </a:r>
            <a:r>
              <a:rPr lang="en-US" altLang="en-R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R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ратови</a:t>
            </a:r>
            <a:endParaRPr lang="en-US" altLang="en-R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en-US" altLang="en-R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Царински</a:t>
            </a:r>
            <a:r>
              <a:rPr lang="en-US" altLang="en-R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R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рат</a:t>
            </a:r>
            <a:endParaRPr lang="en-US" altLang="en-R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en-US" altLang="en-R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“</a:t>
            </a:r>
            <a:r>
              <a:rPr lang="en-US" altLang="en-R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Хладни</a:t>
            </a:r>
            <a:r>
              <a:rPr lang="en-US" altLang="en-R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” </a:t>
            </a:r>
            <a:r>
              <a:rPr lang="en-US" altLang="en-R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и</a:t>
            </a:r>
            <a:r>
              <a:rPr lang="en-US" altLang="en-R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“</a:t>
            </a:r>
            <a:r>
              <a:rPr lang="en-US" altLang="en-R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топли</a:t>
            </a:r>
            <a:r>
              <a:rPr lang="en-US" altLang="en-R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” </a:t>
            </a:r>
            <a:r>
              <a:rPr lang="en-US" altLang="en-R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ратови</a:t>
            </a:r>
            <a:r>
              <a:rPr lang="en-US" altLang="en-R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EB54D17-3792-403D-9127-495845021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B4854C3-58CC-4A2C-B4CA-926819F0C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FA7B9933-15AE-4ACB-B091-21C9F3853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700" y="1028700"/>
            <a:ext cx="4038600" cy="484107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E57BB50-0A5D-4AD7-87AB-5904B788B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14258" y="4550150"/>
            <a:ext cx="867485" cy="115439"/>
            <a:chOff x="8910933" y="1861308"/>
            <a:chExt cx="867485" cy="11543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CD5E7CE-8430-4ED8-87F2-AF5C660CF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4A1AC28-5B9C-4D41-95E9-675EDF3F4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E446F29-8D76-46EF-B0AF-41066F65AA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175CD08-E03C-1556-890C-AD33C9A614D6}"/>
              </a:ext>
            </a:extLst>
          </p:cNvPr>
          <p:cNvSpPr txBox="1"/>
          <p:nvPr/>
        </p:nvSpPr>
        <p:spPr>
          <a:xfrm>
            <a:off x="1411357" y="1351429"/>
            <a:ext cx="3369365" cy="2871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Класификација проф. Вукадиновић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0252BF-D604-C12B-E730-C184AB1D8CA4}"/>
              </a:ext>
            </a:extLst>
          </p:cNvPr>
          <p:cNvSpPr txBox="1"/>
          <p:nvPr/>
        </p:nvSpPr>
        <p:spPr>
          <a:xfrm>
            <a:off x="6389825" y="723900"/>
            <a:ext cx="4735375" cy="541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en-US" dirty="0" err="1">
                <a:solidFill>
                  <a:schemeClr val="tx2"/>
                </a:solidFill>
              </a:rPr>
              <a:t>Покушај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дипломатског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мешања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у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унутрашње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послове</a:t>
            </a:r>
            <a:endParaRPr lang="en-US" dirty="0">
              <a:solidFill>
                <a:schemeClr val="tx2"/>
              </a:solidFill>
            </a:endParaRPr>
          </a:p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en-US" dirty="0" err="1">
                <a:solidFill>
                  <a:schemeClr val="tx2"/>
                </a:solidFill>
              </a:rPr>
              <a:t>Операције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илегалног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карактера</a:t>
            </a:r>
            <a:endParaRPr lang="en-US" dirty="0">
              <a:solidFill>
                <a:schemeClr val="tx2"/>
              </a:solidFill>
            </a:endParaRPr>
          </a:p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en-US" dirty="0" err="1">
                <a:solidFill>
                  <a:schemeClr val="tx2"/>
                </a:solidFill>
              </a:rPr>
              <a:t>Гомилање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војне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силе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у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близини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државне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границе</a:t>
            </a:r>
            <a:endParaRPr lang="en-US" dirty="0">
              <a:solidFill>
                <a:schemeClr val="tx2"/>
              </a:solidFill>
            </a:endParaRPr>
          </a:p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en-US" dirty="0" err="1">
                <a:solidFill>
                  <a:schemeClr val="tx2"/>
                </a:solidFill>
              </a:rPr>
              <a:t>Присилна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дипломатија</a:t>
            </a:r>
            <a:endParaRPr lang="en-US" dirty="0">
              <a:solidFill>
                <a:schemeClr val="tx2"/>
              </a:solidFill>
            </a:endParaRPr>
          </a:p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en-US" dirty="0" err="1">
                <a:solidFill>
                  <a:schemeClr val="tx2"/>
                </a:solidFill>
              </a:rPr>
              <a:t>Војна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интервенција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223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B4854C3-58CC-4A2C-B4CA-926819F0C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FA7B9933-15AE-4ACB-B091-21C9F3853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700" y="1028700"/>
            <a:ext cx="4038600" cy="484107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E57BB50-0A5D-4AD7-87AB-5904B788B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14258" y="4550150"/>
            <a:ext cx="867485" cy="115439"/>
            <a:chOff x="8910933" y="1861308"/>
            <a:chExt cx="867485" cy="11543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D5E7CE-8430-4ED8-87F2-AF5C660CF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4A1AC28-5B9C-4D41-95E9-675EDF3F4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E446F29-8D76-46EF-B0AF-41066F65AA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9FF592F-A125-2865-868E-9ED83A7D8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357" y="1351429"/>
            <a:ext cx="3369365" cy="2871320"/>
          </a:xfrm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sr-Cyrl-RS" sz="2500"/>
              <a:t>Разликовање облика и суштине средстава:</a:t>
            </a:r>
            <a:br>
              <a:rPr lang="sr-Latn-CS" sz="2500"/>
            </a:br>
            <a:r>
              <a:rPr lang="sr-Cyrl-RS" sz="2500" b="1"/>
              <a:t>суштина</a:t>
            </a:r>
            <a:r>
              <a:rPr lang="sr-Latn-CS" sz="2500"/>
              <a:t> = </a:t>
            </a:r>
            <a:r>
              <a:rPr lang="sr-Cyrl-RS" sz="2500" i="1"/>
              <a:t>начин на који се утиче</a:t>
            </a:r>
            <a:br>
              <a:rPr lang="sr-Latn-CS" sz="2500"/>
            </a:br>
            <a:r>
              <a:rPr lang="sr-Cyrl-RS" sz="2500" b="1"/>
              <a:t>облик</a:t>
            </a:r>
            <a:r>
              <a:rPr lang="sr-Latn-CS" sz="2500"/>
              <a:t> = </a:t>
            </a:r>
            <a:r>
              <a:rPr lang="sr-Cyrl-RS" sz="2500" i="1"/>
              <a:t>радње које се у ту сврху предузимају</a:t>
            </a:r>
            <a:endParaRPr lang="en-RS" sz="25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67843-DB2D-F1C4-3605-93D97455B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9825" y="723900"/>
            <a:ext cx="4735375" cy="5410200"/>
          </a:xfrm>
        </p:spPr>
        <p:txBody>
          <a:bodyPr anchor="ctr">
            <a:normAutofit/>
          </a:bodyPr>
          <a:lstStyle/>
          <a:p>
            <a:pPr algn="ctr"/>
            <a:r>
              <a:rPr lang="sr-Cyrl-CS" dirty="0"/>
              <a:t>Присутно </a:t>
            </a:r>
            <a:r>
              <a:rPr lang="sr-Cyrl-CS" i="1" dirty="0"/>
              <a:t>од најстаријих времена </a:t>
            </a:r>
            <a:r>
              <a:rPr lang="sr-Cyrl-CS" dirty="0"/>
              <a:t>– “да би се постигао жељени циљ, стоји у </a:t>
            </a:r>
            <a:r>
              <a:rPr lang="sr-Cyrl-CS" i="1" dirty="0"/>
              <a:t>Арташастри</a:t>
            </a:r>
            <a:r>
              <a:rPr lang="sr-Cyrl-CS" dirty="0"/>
              <a:t> ... могу се</a:t>
            </a:r>
            <a:r>
              <a:rPr lang="sr-Latn-RS" dirty="0"/>
              <a:t>,</a:t>
            </a:r>
            <a:r>
              <a:rPr lang="sr-Cyrl-CS" dirty="0"/>
              <a:t> </a:t>
            </a:r>
            <a:r>
              <a:rPr lang="sr-Cyrl-RS" dirty="0" err="1"/>
              <a:t>п</a:t>
            </a:r>
            <a:r>
              <a:rPr lang="sr-Cyrl-CS" dirty="0"/>
              <a:t>рема приликама, применити </a:t>
            </a:r>
            <a:r>
              <a:rPr lang="sr-Cyrl-CS" b="1" dirty="0"/>
              <a:t>мирење (</a:t>
            </a:r>
            <a:r>
              <a:rPr lang="sr-Cyrl-CS" dirty="0"/>
              <a:t>сама), </a:t>
            </a:r>
            <a:r>
              <a:rPr lang="sr-Cyrl-CS" b="1" dirty="0"/>
              <a:t>дарови</a:t>
            </a:r>
            <a:r>
              <a:rPr lang="sr-Cyrl-CS" dirty="0"/>
              <a:t> (дана), </a:t>
            </a:r>
            <a:r>
              <a:rPr lang="sr-Cyrl-CS" b="1" dirty="0"/>
              <a:t>расправа</a:t>
            </a:r>
            <a:r>
              <a:rPr lang="sr-Cyrl-CS" dirty="0"/>
              <a:t> (бхеда) и </a:t>
            </a:r>
            <a:r>
              <a:rPr lang="sr-Cyrl-CS" b="1" dirty="0"/>
              <a:t>казна</a:t>
            </a:r>
            <a:r>
              <a:rPr lang="sr-Cyrl-CS" dirty="0"/>
              <a:t> (данда).” Каутиља, </a:t>
            </a:r>
            <a:r>
              <a:rPr lang="sr-Cyrl-CS" i="1" dirty="0"/>
              <a:t>Арташастра</a:t>
            </a:r>
            <a:r>
              <a:rPr lang="sr-Cyrl-CS" dirty="0"/>
              <a:t>, четврти век пре н. ере)</a:t>
            </a:r>
            <a:endParaRPr lang="sr-Cyrl-CS"/>
          </a:p>
          <a:p>
            <a:pPr algn="ctr"/>
            <a:endParaRPr lang="en-RS"/>
          </a:p>
        </p:txBody>
      </p:sp>
    </p:spTree>
    <p:extLst>
      <p:ext uri="{BB962C8B-B14F-4D97-AF65-F5344CB8AC3E}">
        <p14:creationId xmlns:p14="http://schemas.microsoft.com/office/powerpoint/2010/main" val="3146050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7" name="Rectangle 3">
            <a:extLst>
              <a:ext uri="{FF2B5EF4-FFF2-40B4-BE49-F238E27FC236}">
                <a16:creationId xmlns:a16="http://schemas.microsoft.com/office/drawing/2014/main" id="{BD195423-3D00-53EB-7AAB-90B7B3E2D080}"/>
              </a:ext>
            </a:extLst>
          </p:cNvPr>
          <p:cNvGraphicFramePr/>
          <p:nvPr/>
        </p:nvGraphicFramePr>
        <p:xfrm>
          <a:off x="1905000" y="609600"/>
          <a:ext cx="82296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7B22176A-41DB-4D9A-9B6F-F2296F1ED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74A8DF5-445E-49C5-B10A-8DF5FEFBC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A4E38D9-EFB8-40B5-B42B-514FBF180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B59FA6-49A3-934A-CF66-A9595FB64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1" y="963919"/>
            <a:ext cx="10134600" cy="1036994"/>
          </a:xfrm>
        </p:spPr>
        <p:txBody>
          <a:bodyPr anchor="b">
            <a:normAutofit/>
          </a:bodyPr>
          <a:lstStyle/>
          <a:p>
            <a:pPr algn="ctr">
              <a:defRPr/>
            </a:pPr>
            <a:r>
              <a:rPr lang="sr-Cyrl-RS"/>
              <a:t>Средства у суштинском смислу</a:t>
            </a:r>
            <a:endParaRPr lang="sr-Latn-C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87FFE71-34DC-4C53-AE0F-6B141D081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7" y="2169459"/>
            <a:ext cx="867485" cy="115439"/>
            <a:chOff x="8910933" y="1861308"/>
            <a:chExt cx="867485" cy="115439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7DF92F1-0E20-46AC-BB8F-F66926B40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FA14CB4-8459-4D23-B4FF-8F9868E3FC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A0C763F-37C4-4E00-AEB2-8867F4AA25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F9865A21-745F-0372-A2EF-C969E06D09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6854664"/>
              </p:ext>
            </p:extLst>
          </p:nvPr>
        </p:nvGraphicFramePr>
        <p:xfrm>
          <a:off x="1028700" y="2749258"/>
          <a:ext cx="10134600" cy="3338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B22176A-41DB-4D9A-9B6F-F2296F1ED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4A8DF5-445E-49C5-B10A-8DF5FEFBC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4E38D9-EFB8-40B5-B42B-514FBF180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87FFE71-34DC-4C53-AE0F-6B141D081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7" y="2169459"/>
            <a:ext cx="867485" cy="115439"/>
            <a:chOff x="8910933" y="1861308"/>
            <a:chExt cx="867485" cy="11543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7DF92F1-0E20-46AC-BB8F-F66926B40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FA14CB4-8459-4D23-B4FF-8F9868E3FC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A0C763F-37C4-4E00-AEB2-8867F4AA25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2A1D1D8-BF30-7304-D157-3AE08063EC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3209998"/>
              </p:ext>
            </p:extLst>
          </p:nvPr>
        </p:nvGraphicFramePr>
        <p:xfrm>
          <a:off x="1028700" y="2749258"/>
          <a:ext cx="10134600" cy="3338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B22176A-41DB-4D9A-9B6F-F2296F1ED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4A8DF5-445E-49C5-B10A-8DF5FEFBC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4E38D9-EFB8-40B5-B42B-514FBF180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87FFE71-34DC-4C53-AE0F-6B141D081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7" y="2169459"/>
            <a:ext cx="867485" cy="115439"/>
            <a:chOff x="8910933" y="1861308"/>
            <a:chExt cx="867485" cy="11543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7DF92F1-0E20-46AC-BB8F-F66926B40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FA14CB4-8459-4D23-B4FF-8F9868E3FC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A0C763F-37C4-4E00-AEB2-8867F4AA25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11F9D9E-3C52-A019-2EA3-5241411DE6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1547116"/>
              </p:ext>
            </p:extLst>
          </p:nvPr>
        </p:nvGraphicFramePr>
        <p:xfrm>
          <a:off x="1028700" y="2749258"/>
          <a:ext cx="10134600" cy="3338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280" name="Rectangle 54279">
            <a:extLst>
              <a:ext uri="{FF2B5EF4-FFF2-40B4-BE49-F238E27FC236}">
                <a16:creationId xmlns:a16="http://schemas.microsoft.com/office/drawing/2014/main" id="{7B4854C3-58CC-4A2C-B4CA-926819F0C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282" name="Rectangle 54281">
            <a:extLst>
              <a:ext uri="{FF2B5EF4-FFF2-40B4-BE49-F238E27FC236}">
                <a16:creationId xmlns:a16="http://schemas.microsoft.com/office/drawing/2014/main" id="{7B6FD5C0-E257-4B9E-9413-27A374F07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17081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284" name="Rectangle 5">
            <a:extLst>
              <a:ext uri="{FF2B5EF4-FFF2-40B4-BE49-F238E27FC236}">
                <a16:creationId xmlns:a16="http://schemas.microsoft.com/office/drawing/2014/main" id="{FA7B9933-15AE-4ACB-B091-21C9F3853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9240" y="1028700"/>
            <a:ext cx="4038600" cy="484107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4286" name="Group 54285">
            <a:extLst>
              <a:ext uri="{FF2B5EF4-FFF2-40B4-BE49-F238E27FC236}">
                <a16:creationId xmlns:a16="http://schemas.microsoft.com/office/drawing/2014/main" id="{DE57BB50-0A5D-4AD7-87AB-5904B788B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24798" y="4550150"/>
            <a:ext cx="867485" cy="115439"/>
            <a:chOff x="8910933" y="1861308"/>
            <a:chExt cx="867485" cy="115439"/>
          </a:xfrm>
        </p:grpSpPr>
        <p:sp>
          <p:nvSpPr>
            <p:cNvPr id="54287" name="Rectangle 54286">
              <a:extLst>
                <a:ext uri="{FF2B5EF4-FFF2-40B4-BE49-F238E27FC236}">
                  <a16:creationId xmlns:a16="http://schemas.microsoft.com/office/drawing/2014/main" id="{1CD5E7CE-8430-4ED8-87F2-AF5C660CF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288" name="Straight Connector 54287">
              <a:extLst>
                <a:ext uri="{FF2B5EF4-FFF2-40B4-BE49-F238E27FC236}">
                  <a16:creationId xmlns:a16="http://schemas.microsoft.com/office/drawing/2014/main" id="{D4A1AC28-5B9C-4D41-95E9-675EDF3F4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289" name="Straight Connector 54288">
              <a:extLst>
                <a:ext uri="{FF2B5EF4-FFF2-40B4-BE49-F238E27FC236}">
                  <a16:creationId xmlns:a16="http://schemas.microsoft.com/office/drawing/2014/main" id="{5E446F29-8D76-46EF-B0AF-41066F65AA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274" name="Rectangle 2">
            <a:extLst>
              <a:ext uri="{FF2B5EF4-FFF2-40B4-BE49-F238E27FC236}">
                <a16:creationId xmlns:a16="http://schemas.microsoft.com/office/drawing/2014/main" id="{0CDF65DF-45B9-0131-E396-8809C6F456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3858" y="1351429"/>
            <a:ext cx="3369365" cy="2871320"/>
          </a:xfrm>
        </p:spPr>
        <p:txBody>
          <a:bodyPr anchor="ctr">
            <a:normAutofit/>
          </a:bodyPr>
          <a:lstStyle/>
          <a:p>
            <a:pPr algn="ctr" eaLnBrk="1" hangingPunct="1">
              <a:defRPr/>
            </a:pPr>
            <a:r>
              <a:rPr lang="sr-Cyrl-CS" sz="2700" b="1"/>
              <a:t>Спољнополитички поступци</a:t>
            </a:r>
            <a:endParaRPr lang="en-US" sz="2700" b="1"/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7D007D49-A486-B966-A4E7-3E1774525D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4988" y="865954"/>
            <a:ext cx="4306928" cy="5131235"/>
          </a:xfrm>
        </p:spPr>
        <p:txBody>
          <a:bodyPr anchor="ctr">
            <a:normAutofit/>
          </a:bodyPr>
          <a:lstStyle/>
          <a:p>
            <a:pPr algn="ctr" eaLnBrk="1" hangingPunct="1">
              <a:lnSpc>
                <a:spcPct val="100000"/>
              </a:lnSpc>
              <a:defRPr/>
            </a:pPr>
            <a:r>
              <a:rPr lang="sr-Cyrl-CS" sz="1700"/>
              <a:t>А) Спољнополитички поступци претежно везани за комуницирање </a:t>
            </a:r>
          </a:p>
          <a:p>
            <a:pPr algn="ctr" eaLnBrk="1" hangingPunct="1">
              <a:lnSpc>
                <a:spcPct val="100000"/>
              </a:lnSpc>
              <a:defRPr/>
            </a:pPr>
            <a:r>
              <a:rPr lang="sr-Cyrl-CS" sz="1700"/>
              <a:t>Б) Спољнополитички поступци претежно везани за привреду (царине, квантитативна спољнотрговинска ограничења, квалитативна спољнотрговинска ограничења, спољнотрговинскии монопол државе, забране увоза и извоза, продирање на страно тржиште, економска помоћ)  </a:t>
            </a:r>
          </a:p>
          <a:p>
            <a:pPr algn="ctr" eaLnBrk="1" hangingPunct="1">
              <a:lnSpc>
                <a:spcPct val="100000"/>
              </a:lnSpc>
              <a:defRPr/>
            </a:pPr>
            <a:r>
              <a:rPr lang="sr-Cyrl-CS" sz="1700"/>
              <a:t>В) Спољнополитички поступци претежно везани за принуду (застрашивање, појединачни акти насиља (тероризам, саботажа, диверзија), оружана интервенција, ограничени рат, рат, сила као </a:t>
            </a:r>
            <a:r>
              <a:rPr lang="en-US" sz="1700"/>
              <a:t>ultima ratio</a:t>
            </a:r>
            <a:r>
              <a:rPr lang="sr-Cyrl-CS" sz="1700"/>
              <a:t>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EB54D17-3792-403D-9127-495845021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42D289C9-2D91-4EB6-8AB1-4A6B9ADDE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0578D0A2-E445-42AA-B46D-18B97DD45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custGeom>
            <a:avLst/>
            <a:gdLst>
              <a:gd name="connsiteX0" fmla="*/ 1028700 w 12192000"/>
              <a:gd name="connsiteY0" fmla="*/ 1028700 h 6858000"/>
              <a:gd name="connsiteX1" fmla="*/ 1028700 w 12192000"/>
              <a:gd name="connsiteY1" fmla="*/ 5829300 h 6858000"/>
              <a:gd name="connsiteX2" fmla="*/ 11163300 w 12192000"/>
              <a:gd name="connsiteY2" fmla="*/ 5829300 h 6858000"/>
              <a:gd name="connsiteX3" fmla="*/ 11163300 w 12192000"/>
              <a:gd name="connsiteY3" fmla="*/ 102870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028700" y="1028700"/>
                </a:moveTo>
                <a:lnTo>
                  <a:pt x="1028700" y="5829300"/>
                </a:lnTo>
                <a:lnTo>
                  <a:pt x="11163300" y="5829300"/>
                </a:lnTo>
                <a:lnTo>
                  <a:pt x="11163300" y="10287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61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2" descr="figure 4">
            <a:extLst>
              <a:ext uri="{FF2B5EF4-FFF2-40B4-BE49-F238E27FC236}">
                <a16:creationId xmlns:a16="http://schemas.microsoft.com/office/drawing/2014/main" id="{B1973CC5-1F1C-7217-488C-5032D31EEDD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4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77544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AdornVTI">
  <a:themeElements>
    <a:clrScheme name="AnalogousFromRegularSeedRightStep">
      <a:dk1>
        <a:srgbClr val="000000"/>
      </a:dk1>
      <a:lt1>
        <a:srgbClr val="FFFFFF"/>
      </a:lt1>
      <a:dk2>
        <a:srgbClr val="412724"/>
      </a:dk2>
      <a:lt2>
        <a:srgbClr val="E2E8E6"/>
      </a:lt2>
      <a:accent1>
        <a:srgbClr val="C34D74"/>
      </a:accent1>
      <a:accent2>
        <a:srgbClr val="B1453B"/>
      </a:accent2>
      <a:accent3>
        <a:srgbClr val="C3884D"/>
      </a:accent3>
      <a:accent4>
        <a:srgbClr val="B0A63A"/>
      </a:accent4>
      <a:accent5>
        <a:srgbClr val="8CAF45"/>
      </a:accent5>
      <a:accent6>
        <a:srgbClr val="59B13B"/>
      </a:accent6>
      <a:hlink>
        <a:srgbClr val="319473"/>
      </a:hlink>
      <a:folHlink>
        <a:srgbClr val="7F7F7F"/>
      </a:folHlink>
    </a:clrScheme>
    <a:fontScheme name="Bembo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ornVTI" id="{497E3FA9-5A27-4D12-9D04-917BEF3D1303}" vid="{34192A01-61CA-4566-9818-841C607496F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1002</Words>
  <Application>Microsoft Macintosh PowerPoint</Application>
  <PresentationFormat>Widescreen</PresentationFormat>
  <Paragraphs>91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Bembo</vt:lpstr>
      <vt:lpstr>AdornVTI</vt:lpstr>
      <vt:lpstr>Увод у спољну политику и спољнополитичку анализу</vt:lpstr>
      <vt:lpstr>Место избора средстава у одлучивању; средства у суштинском смислу</vt:lpstr>
      <vt:lpstr>Разликовање облика и суштине средстава: суштина = начин на који се утиче облик = радње које се у ту сврху предузимају</vt:lpstr>
      <vt:lpstr>PowerPoint Presentation</vt:lpstr>
      <vt:lpstr>Средства у суштинском смислу</vt:lpstr>
      <vt:lpstr>PowerPoint Presentation</vt:lpstr>
      <vt:lpstr>PowerPoint Presentation</vt:lpstr>
      <vt:lpstr>Спољнополитички поступци</vt:lpstr>
      <vt:lpstr>PowerPoint Presentation</vt:lpstr>
      <vt:lpstr>PowerPoint Presentation</vt:lpstr>
      <vt:lpstr>PowerPoint Presentation</vt:lpstr>
      <vt:lpstr>Спољнополитички поступци претежно везани за принуду</vt:lpstr>
      <vt:lpstr>Застрашивање</vt:lpstr>
      <vt:lpstr>Појединачни акти насиља</vt:lpstr>
      <vt:lpstr>Тероризам</vt:lpstr>
      <vt:lpstr>Саботажа</vt:lpstr>
      <vt:lpstr>Диверзија</vt:lpstr>
      <vt:lpstr>Оружана интервенција</vt:lpstr>
      <vt:lpstr>Ограничени рат</vt:lpstr>
      <vt:lpstr>Рат</vt:lpstr>
      <vt:lpstr>PowerPoint Presentation</vt:lpstr>
      <vt:lpstr>Врсте ратова</vt:lpstr>
      <vt:lpstr>Врсте ратова</vt:lpstr>
      <vt:lpstr>Врсте ратова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Microsoft Office User</cp:lastModifiedBy>
  <cp:revision>3</cp:revision>
  <dcterms:created xsi:type="dcterms:W3CDTF">2024-11-26T21:48:01Z</dcterms:created>
  <dcterms:modified xsi:type="dcterms:W3CDTF">2024-11-27T09:36:52Z</dcterms:modified>
</cp:coreProperties>
</file>