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332" r:id="rId2"/>
    <p:sldId id="333" r:id="rId3"/>
    <p:sldId id="331" r:id="rId4"/>
    <p:sldId id="325" r:id="rId5"/>
    <p:sldId id="334" r:id="rId6"/>
    <p:sldId id="326" r:id="rId7"/>
    <p:sldId id="335" r:id="rId8"/>
    <p:sldId id="327" r:id="rId9"/>
    <p:sldId id="336" r:id="rId10"/>
    <p:sldId id="328" r:id="rId11"/>
    <p:sldId id="343" r:id="rId12"/>
    <p:sldId id="344" r:id="rId13"/>
    <p:sldId id="345" r:id="rId14"/>
    <p:sldId id="348" r:id="rId15"/>
    <p:sldId id="346" r:id="rId16"/>
    <p:sldId id="347" r:id="rId17"/>
    <p:sldId id="350" r:id="rId18"/>
    <p:sldId id="340" r:id="rId19"/>
    <p:sldId id="341" r:id="rId20"/>
    <p:sldId id="349" r:id="rId21"/>
    <p:sldId id="351" r:id="rId22"/>
    <p:sldId id="352" r:id="rId23"/>
    <p:sldId id="353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6B780E3-5533-4F95-B23D-374C3A281E47}" type="datetimeFigureOut">
              <a:rPr altLang="x-none"/>
              <a:pPr>
                <a:defRPr/>
              </a:pPr>
              <a:t>5/7/2020</a:t>
            </a:fld>
            <a:endParaRPr altLang="x-none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altLang="x-none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5BC52E-CD53-454A-B46E-7801F492D7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AF41A-ECCB-4975-A699-38D22BB53A68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560E5-73E7-457B-8C3A-F2A69161E8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E2466F-EDD1-4AB6-A8AD-E305D618C1CE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6E7CF96F-763E-43A4-863C-B97B5F0276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FED10-FFA4-43AB-B30D-507D0CAE6581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EB871-CBB5-44F8-8C38-0ED74A4426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C36D5AA-4B56-4398-93F4-E91DE1C316EB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679F177E-A7DF-4EBE-BB94-B40A3BC314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80BA3-1648-46DA-84E5-B0C1D8BECCCF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7A786-3A86-4E87-9817-6BB582D289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8728E-91C5-4F46-A5B1-9DF610C3CA0F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A2FF2-9172-46E0-B43F-9263F747B0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95691-74A4-46C2-864E-82676DD827F5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5BB36-EF99-4BED-A865-8E3CE2EE7B4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2A2D6-F332-4160-A5EE-EFB18E8FEF7A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DD3B6-FEC6-4580-8128-340F0CB137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058CF-1D56-48DF-937D-B77C4BAC3D80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E1437-F594-4422-A98D-9F1187FB02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D81F10-4391-43A7-8182-455FA4561131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13973-C255-40E8-BFBC-38DB83D787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8B7BB956-6CEC-479F-84AB-6A23B9022511}" type="datetimeFigureOut">
              <a:rPr lang="en-US" altLang="x-none"/>
              <a:pPr>
                <a:defRPr/>
              </a:pPr>
              <a:t>5/7/2020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</a:defRPr>
            </a:lvl1pPr>
          </a:lstStyle>
          <a:p>
            <a:fld id="{462BFBE0-ABFA-433F-91A9-CC842D2FA5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06" r:id="rId2"/>
    <p:sldLayoutId id="2147484014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5" r:id="rId9"/>
    <p:sldLayoutId id="2147484012" r:id="rId10"/>
    <p:sldLayoutId id="21474840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71800" y="533400"/>
            <a:ext cx="6264696" cy="2868168"/>
          </a:xfrm>
        </p:spPr>
        <p:txBody>
          <a:bodyPr/>
          <a:lstStyle/>
          <a:p>
            <a:pPr algn="ctr">
              <a:defRPr/>
            </a:pPr>
            <a:r>
              <a:rPr lang="sr-Latn-RS" sz="4000" dirty="0" smtClean="0"/>
              <a:t>Oblici zaštite dece bez roditeljskog STARANJA</a:t>
            </a:r>
            <a:endParaRPr lang="sr-Latn-RS" sz="4000" dirty="0"/>
          </a:p>
        </p:txBody>
      </p:sp>
      <p:sp>
        <p:nvSpPr>
          <p:cNvPr id="6147" name="Subtitle 4"/>
          <p:cNvSpPr>
            <a:spLocks noGrp="1"/>
          </p:cNvSpPr>
          <p:nvPr>
            <p:ph type="subTitle" idx="1"/>
          </p:nvPr>
        </p:nvSpPr>
        <p:spPr>
          <a:xfrm>
            <a:off x="3354388" y="3716338"/>
            <a:ext cx="5114925" cy="1441450"/>
          </a:xfrm>
        </p:spPr>
        <p:txBody>
          <a:bodyPr/>
          <a:lstStyle/>
          <a:p>
            <a:pPr algn="ctr"/>
            <a:r>
              <a:rPr lang="en-US" sz="2500" smtClean="0"/>
              <a:t>Usvojenje</a:t>
            </a:r>
          </a:p>
          <a:p>
            <a:pPr algn="ctr"/>
            <a:r>
              <a:rPr lang="en-US" sz="2500" smtClean="0"/>
              <a:t>Hraniteljstvo</a:t>
            </a:r>
          </a:p>
          <a:p>
            <a:pPr algn="ctr"/>
            <a:endParaRPr lang="en-US" sz="2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20040"/>
            <a:ext cx="7704856" cy="876712"/>
          </a:xfrm>
        </p:spPr>
        <p:txBody>
          <a:bodyPr/>
          <a:lstStyle/>
          <a:p>
            <a:pPr eaLnBrk="1" hangingPunct="1">
              <a:defRPr/>
            </a:pPr>
            <a:r>
              <a:rPr lang="x-none" altLang="x-none" sz="3600" dirty="0">
                <a:solidFill>
                  <a:srgbClr val="FF0066"/>
                </a:solidFill>
              </a:rPr>
              <a:t>Postupak zasnivanja usvojenja</a:t>
            </a:r>
            <a:endParaRPr lang="en-US" altLang="x-none" sz="3600" dirty="0">
              <a:solidFill>
                <a:srgbClr val="FF0066"/>
              </a:solidFill>
            </a:endParaRPr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372745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sr-Latn-RS" sz="3200" dirty="0">
                <a:solidFill>
                  <a:schemeClr val="accent2"/>
                </a:solidFill>
              </a:rPr>
              <a:t>N</a:t>
            </a:r>
            <a:r>
              <a:rPr lang="sr-Latn-CS" altLang="sr-Latn-RS" sz="3200" dirty="0">
                <a:solidFill>
                  <a:schemeClr val="accent2"/>
                </a:solidFill>
              </a:rPr>
              <a:t>adležnost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sr-Latn-CS" altLang="sr-Latn-RS" sz="2000" dirty="0" smtClean="0">
                <a:solidFill>
                  <a:schemeClr val="tx1"/>
                </a:solidFill>
              </a:rPr>
              <a:t>organ starateljstva prema</a:t>
            </a:r>
            <a:r>
              <a:rPr lang="en-US" altLang="sr-Latn-RS" sz="2000" dirty="0" smtClean="0">
                <a:solidFill>
                  <a:schemeClr val="tx1"/>
                </a:solidFill>
              </a:rPr>
              <a:t> </a:t>
            </a:r>
            <a:r>
              <a:rPr lang="sr-Latn-CS" altLang="sr-Latn-RS" sz="2000" dirty="0" smtClean="0">
                <a:solidFill>
                  <a:schemeClr val="tx1"/>
                </a:solidFill>
              </a:rPr>
              <a:t>mestu</a:t>
            </a:r>
            <a:r>
              <a:rPr lang="en-US" altLang="sr-Latn-RS" sz="2000" dirty="0" smtClean="0">
                <a:solidFill>
                  <a:schemeClr val="tx1"/>
                </a:solidFill>
              </a:rPr>
              <a:t> p</a:t>
            </a:r>
            <a:r>
              <a:rPr lang="sr-Latn-CS" altLang="sr-Latn-RS" sz="2000" dirty="0" smtClean="0">
                <a:solidFill>
                  <a:schemeClr val="tx1"/>
                </a:solidFill>
              </a:rPr>
              <a:t>rebivališta/boravišta usvojenika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sr-Latn-CS" altLang="sr-Latn-RS" sz="32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Latn-CS" altLang="sr-Latn-RS" sz="3200" dirty="0">
                <a:solidFill>
                  <a:schemeClr val="accent2"/>
                </a:solidFill>
              </a:rPr>
              <a:t>Postupak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sr-Latn-CS" altLang="sr-Latn-RS" sz="2000" dirty="0" smtClean="0">
                <a:solidFill>
                  <a:schemeClr val="tx2">
                    <a:lumMod val="75000"/>
                  </a:schemeClr>
                </a:solidFill>
              </a:rPr>
              <a:t>Pokretanje postupka</a:t>
            </a:r>
          </a:p>
          <a:p>
            <a:pPr lvl="2" algn="just" eaLnBrk="1" hangingPunct="1">
              <a:lnSpc>
                <a:spcPct val="80000"/>
              </a:lnSpc>
              <a:defRPr/>
            </a:pPr>
            <a:r>
              <a:rPr lang="sr-Latn-CS" altLang="sr-Latn-RS" dirty="0" smtClean="0"/>
              <a:t>organ starateljstva</a:t>
            </a:r>
          </a:p>
          <a:p>
            <a:pPr lvl="2" algn="just" eaLnBrk="1" hangingPunct="1">
              <a:lnSpc>
                <a:spcPct val="80000"/>
              </a:lnSpc>
              <a:defRPr/>
            </a:pPr>
            <a:r>
              <a:rPr lang="sr-Latn-CS" altLang="sr-Latn-RS" dirty="0" smtClean="0"/>
              <a:t>budući usvojitelji (pismeni zahtev)</a:t>
            </a:r>
          </a:p>
          <a:p>
            <a:pPr lvl="2" algn="just" eaLnBrk="1" hangingPunct="1">
              <a:lnSpc>
                <a:spcPct val="80000"/>
              </a:lnSpc>
              <a:defRPr/>
            </a:pPr>
            <a:r>
              <a:rPr lang="sr-Latn-CS" altLang="sr-Latn-RS" dirty="0" smtClean="0"/>
              <a:t>roditelji deteta (pismeni zahtev)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en-US" altLang="sr-Latn-RS" sz="1400" dirty="0" smtClean="0"/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178300" y="1600200"/>
            <a:ext cx="3706813" cy="5068888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852F74"/>
                </a:solidFill>
              </a:rPr>
              <a:t>P</a:t>
            </a:r>
            <a:r>
              <a:rPr lang="sr-Latn-CS" sz="2000" smtClean="0">
                <a:solidFill>
                  <a:srgbClr val="852F74"/>
                </a:solidFill>
              </a:rPr>
              <a:t>ostupak donošenja odluke</a:t>
            </a:r>
          </a:p>
          <a:p>
            <a:pPr lvl="2" eaLnBrk="1" hangingPunct="1">
              <a:lnSpc>
                <a:spcPct val="80000"/>
              </a:lnSpc>
            </a:pPr>
            <a:r>
              <a:rPr lang="sr-Latn-CS" smtClean="0"/>
              <a:t>JLRU</a:t>
            </a:r>
          </a:p>
          <a:p>
            <a:pPr lvl="2" eaLnBrk="1" hangingPunct="1">
              <a:lnSpc>
                <a:spcPct val="80000"/>
              </a:lnSpc>
            </a:pPr>
            <a:r>
              <a:rPr lang="sr-Latn-CS" smtClean="0"/>
              <a:t>izbor budućih usvojitelja</a:t>
            </a:r>
          </a:p>
          <a:p>
            <a:pPr lvl="2" eaLnBrk="1" hangingPunct="1">
              <a:lnSpc>
                <a:spcPct val="80000"/>
              </a:lnSpc>
            </a:pPr>
            <a:r>
              <a:rPr lang="sr-Latn-CS" smtClean="0"/>
              <a:t>prilagođavanje (do 6 meseci)</a:t>
            </a:r>
          </a:p>
          <a:p>
            <a:pPr lvl="2" eaLnBrk="1" hangingPunct="1">
              <a:lnSpc>
                <a:spcPct val="80000"/>
              </a:lnSpc>
            </a:pPr>
            <a:r>
              <a:rPr lang="sr-Latn-CS" smtClean="0"/>
              <a:t>upoznavanje sa pravnim posledicama i savetovanje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852F74"/>
                </a:solidFill>
              </a:rPr>
              <a:t>P</a:t>
            </a:r>
            <a:r>
              <a:rPr lang="sr-Latn-CS" sz="2000" smtClean="0">
                <a:solidFill>
                  <a:srgbClr val="852F74"/>
                </a:solidFill>
              </a:rPr>
              <a:t>ostupak registracije</a:t>
            </a:r>
          </a:p>
          <a:p>
            <a:pPr lvl="2" eaLnBrk="1" hangingPunct="1">
              <a:lnSpc>
                <a:spcPct val="80000"/>
              </a:lnSpc>
            </a:pPr>
            <a:r>
              <a:rPr lang="sr-Latn-CS" smtClean="0"/>
              <a:t>rešenje o novom upisu rođenja</a:t>
            </a:r>
          </a:p>
          <a:p>
            <a:pPr lvl="2" eaLnBrk="1" hangingPunct="1">
              <a:lnSpc>
                <a:spcPct val="80000"/>
              </a:lnSpc>
            </a:pPr>
            <a:r>
              <a:rPr lang="sr-Latn-CS" smtClean="0"/>
              <a:t>upisivanje i uvid u matičnu knjigu</a:t>
            </a:r>
          </a:p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2"/>
                </a:solidFill>
              </a:rPr>
              <a:t>T</a:t>
            </a:r>
            <a:r>
              <a:rPr lang="sr-Latn-CS" sz="3200" smtClean="0">
                <a:solidFill>
                  <a:schemeClr val="accent2"/>
                </a:solidFill>
              </a:rPr>
              <a:t>ajnost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020093"/>
          </a:xfrm>
        </p:spPr>
        <p:txBody>
          <a:bodyPr/>
          <a:lstStyle/>
          <a:p>
            <a:pPr algn="ctr">
              <a:defRPr/>
            </a:pPr>
            <a:r>
              <a:rPr lang="sr-Latn-RS" sz="4000" dirty="0" smtClean="0">
                <a:solidFill>
                  <a:srgbClr val="FF0066"/>
                </a:solidFill>
              </a:rPr>
              <a:t>P</a:t>
            </a:r>
            <a:r>
              <a:rPr lang="en-US" sz="4000" dirty="0" err="1" smtClean="0">
                <a:solidFill>
                  <a:srgbClr val="FF0066"/>
                </a:solidFill>
              </a:rPr>
              <a:t>okretanje</a:t>
            </a:r>
            <a:r>
              <a:rPr lang="en-US" sz="4000" dirty="0" smtClean="0">
                <a:solidFill>
                  <a:srgbClr val="FF0066"/>
                </a:solidFill>
              </a:rPr>
              <a:t> </a:t>
            </a:r>
            <a:r>
              <a:rPr lang="en-US" sz="4000" dirty="0" err="1" smtClean="0">
                <a:solidFill>
                  <a:srgbClr val="FF0066"/>
                </a:solidFill>
              </a:rPr>
              <a:t>postupka</a:t>
            </a:r>
            <a:endParaRPr lang="sr-Latn-RS" sz="4000" dirty="0">
              <a:solidFill>
                <a:srgbClr val="FF0066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28775"/>
            <a:ext cx="7239000" cy="48275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r-Latn-CS" altLang="sr-Latn-RS" dirty="0" smtClean="0"/>
              <a:t>Postupak zasnivanja usvojenja može pokrenuti:</a:t>
            </a:r>
          </a:p>
          <a:p>
            <a:pPr marL="292100" lvl="1" indent="0" algn="just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sr-Latn-CS" altLang="sr-Latn-RS" sz="26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r-Latn-CS" altLang="sr-Latn-RS" sz="2600" dirty="0" smtClean="0">
                <a:solidFill>
                  <a:schemeClr val="tx1"/>
                </a:solidFill>
              </a:rPr>
              <a:t>organ starateljstva (po službenoj dužnosti)</a:t>
            </a:r>
          </a:p>
          <a:p>
            <a:pPr lvl="1" algn="just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sr-Latn-CS" altLang="sr-Latn-RS" sz="26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r-Latn-CS" altLang="sr-Latn-RS" sz="2600" dirty="0" smtClean="0">
                <a:solidFill>
                  <a:schemeClr val="tx1"/>
                </a:solidFill>
              </a:rPr>
              <a:t>budući usvojitelji (pis</a:t>
            </a:r>
            <a:r>
              <a:rPr lang="en-US" altLang="sr-Latn-RS" sz="2600" dirty="0" smtClean="0">
                <a:solidFill>
                  <a:schemeClr val="tx1"/>
                </a:solidFill>
              </a:rPr>
              <a:t>a</a:t>
            </a:r>
            <a:r>
              <a:rPr lang="sr-Latn-CS" altLang="sr-Latn-RS" sz="2600" dirty="0" smtClean="0">
                <a:solidFill>
                  <a:schemeClr val="tx1"/>
                </a:solidFill>
              </a:rPr>
              <a:t>ni zahtev)</a:t>
            </a:r>
          </a:p>
          <a:p>
            <a:pPr lvl="1" algn="just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sr-Latn-CS" altLang="sr-Latn-RS" sz="26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r-Latn-CS" altLang="sr-Latn-RS" sz="2600" dirty="0" smtClean="0">
                <a:solidFill>
                  <a:schemeClr val="tx1"/>
                </a:solidFill>
              </a:rPr>
              <a:t>roditelji deteta (pis</a:t>
            </a:r>
            <a:r>
              <a:rPr lang="en-US" altLang="sr-Latn-RS" sz="2600" dirty="0" smtClean="0">
                <a:solidFill>
                  <a:schemeClr val="tx1"/>
                </a:solidFill>
              </a:rPr>
              <a:t>a</a:t>
            </a:r>
            <a:r>
              <a:rPr lang="sr-Latn-CS" altLang="sr-Latn-RS" sz="2600" dirty="0" smtClean="0">
                <a:solidFill>
                  <a:schemeClr val="tx1"/>
                </a:solidFill>
              </a:rPr>
              <a:t>ni zahtev)</a:t>
            </a:r>
          </a:p>
          <a:p>
            <a:pPr lvl="1" algn="just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sr-Latn-CS" altLang="sr-Latn-RS" sz="2600" dirty="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r-Latn-CS" altLang="sr-Latn-RS" dirty="0" smtClean="0"/>
              <a:t>Dokazi o ispunjenosti uslova (izvodi iz MKR, lekarsko uverenje o zdravstvenom stanju budućih usvojitelja, potvrdu da nisu lišeni roditeljskog prava, itd)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endParaRPr lang="sr-Latn-RS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sr-Latn-R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r-Latn-RS" sz="4000" dirty="0">
                <a:solidFill>
                  <a:srgbClr val="FF0066"/>
                </a:solidFill>
              </a:rPr>
              <a:t>Prethodni postupak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mtClean="0"/>
              <a:t>Utvrđivanje opšte podobnosti potencijalnih usvojitelja i deteta (usvojenika)</a:t>
            </a:r>
          </a:p>
          <a:p>
            <a:pPr algn="just"/>
            <a:endParaRPr lang="en-US" smtClean="0"/>
          </a:p>
          <a:p>
            <a:pPr algn="just"/>
            <a:r>
              <a:rPr lang="en-US" smtClean="0"/>
              <a:t>Nalaz i mišljenje daje stručni tim organa starateljstva (psiholog, pedagog, socijalni radnik, pravnik i lekar)</a:t>
            </a:r>
          </a:p>
          <a:p>
            <a:pPr algn="just"/>
            <a:endParaRPr lang="en-US" smtClean="0"/>
          </a:p>
          <a:p>
            <a:pPr algn="just"/>
            <a:r>
              <a:rPr lang="en-US" smtClean="0"/>
              <a:t>Postojanje opšte podobnosti budućih usvojitelja odn. deteta –  upis u jedinstveni lični registar usvojenja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500563" y="5300663"/>
            <a:ext cx="287337" cy="73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320675"/>
            <a:ext cx="7920880" cy="112175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RS" sz="3200" dirty="0">
                <a:solidFill>
                  <a:srgbClr val="FF0066"/>
                </a:solidFill>
              </a:rPr>
              <a:t>Jedinstveni lični registar usvojenja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250825" y="1609725"/>
            <a:ext cx="7634288" cy="4846638"/>
          </a:xfrm>
        </p:spPr>
        <p:txBody>
          <a:bodyPr/>
          <a:lstStyle/>
          <a:p>
            <a:pPr algn="just">
              <a:defRPr/>
            </a:pPr>
            <a:r>
              <a:rPr lang="sr-Latn-RS" sz="2500" dirty="0" smtClean="0"/>
              <a:t>Postupak usvojenja sprovodi se na osnovu podataka sadržanih u registru</a:t>
            </a:r>
          </a:p>
          <a:p>
            <a:pPr lvl="1" algn="just">
              <a:defRPr/>
            </a:pPr>
            <a:r>
              <a:rPr lang="sr-Latn-RS" b="1" dirty="0" smtClean="0">
                <a:solidFill>
                  <a:schemeClr val="tx2">
                    <a:lumMod val="75000"/>
                  </a:schemeClr>
                </a:solidFill>
              </a:rPr>
              <a:t>podaci o licima podobnim da budu usvojitelji </a:t>
            </a:r>
            <a:r>
              <a:rPr lang="sr-Latn-RS" dirty="0" smtClean="0">
                <a:solidFill>
                  <a:schemeClr val="tx1"/>
                </a:solidFill>
              </a:rPr>
              <a:t>(opšti podaci, zanimanje, porodične i stambene prilike, materijalno stanje, motivacija za usvajanje, itd), i </a:t>
            </a:r>
          </a:p>
          <a:p>
            <a:pPr lvl="1" algn="just">
              <a:defRPr/>
            </a:pPr>
            <a:r>
              <a:rPr lang="sr-Latn-RS" b="1" dirty="0" smtClean="0">
                <a:solidFill>
                  <a:schemeClr val="tx2">
                    <a:lumMod val="75000"/>
                  </a:schemeClr>
                </a:solidFill>
              </a:rPr>
              <a:t>podaci o deci podobnoj za usvojenje </a:t>
            </a:r>
            <a:r>
              <a:rPr lang="sr-Latn-RS" dirty="0" smtClean="0">
                <a:solidFill>
                  <a:schemeClr val="tx1"/>
                </a:solidFill>
              </a:rPr>
              <a:t>(opšti podaci, podaci o porodičnom i zdravstvenom stanju deteta, biološkim roditeljima deteta, itd.)</a:t>
            </a:r>
          </a:p>
          <a:p>
            <a:pPr lvl="1" algn="just">
              <a:defRPr/>
            </a:pPr>
            <a:endParaRPr lang="sr-Latn-RS" dirty="0" smtClean="0"/>
          </a:p>
          <a:p>
            <a:pPr algn="just">
              <a:defRPr/>
            </a:pPr>
            <a:r>
              <a:rPr lang="sr-Latn-RS" sz="2500" dirty="0" smtClean="0"/>
              <a:t>Registar vodi Ministarstvo nadležno za porodičnu zaštitu </a:t>
            </a:r>
          </a:p>
          <a:p>
            <a:pPr algn="just">
              <a:defRPr/>
            </a:pPr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731838"/>
          </a:xfrm>
        </p:spPr>
        <p:txBody>
          <a:bodyPr/>
          <a:lstStyle/>
          <a:p>
            <a:pPr>
              <a:defRPr/>
            </a:pPr>
            <a:endParaRPr lang="sr-Latn-R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7239000" cy="5330825"/>
          </a:xfrm>
        </p:spPr>
        <p:txBody>
          <a:bodyPr/>
          <a:lstStyle/>
          <a:p>
            <a:pPr algn="just"/>
            <a:r>
              <a:rPr lang="en-US" sz="2400" smtClean="0"/>
              <a:t>Na osnovu podataka iz Registra, detetu se traži „porodica“</a:t>
            </a:r>
          </a:p>
          <a:p>
            <a:pPr algn="just"/>
            <a:endParaRPr lang="en-US" sz="2400" smtClean="0"/>
          </a:p>
          <a:p>
            <a:pPr algn="just"/>
            <a:r>
              <a:rPr lang="en-US" sz="2400" smtClean="0"/>
              <a:t>Procena posebne podobnosti (period prilagođavanja od 6 meseci)</a:t>
            </a:r>
          </a:p>
          <a:p>
            <a:pPr algn="just"/>
            <a:endParaRPr lang="en-US" sz="2400" smtClean="0"/>
          </a:p>
          <a:p>
            <a:pPr algn="just"/>
            <a:r>
              <a:rPr lang="en-US" sz="2400" smtClean="0"/>
              <a:t>Usvojenje se zasniva odlukom Organa starateljstva (ako su ispunjeni svi zakonski uslovi – opšta i posebna podobnost usvojitelja i usvojenika)</a:t>
            </a:r>
          </a:p>
          <a:p>
            <a:pPr algn="just"/>
            <a:r>
              <a:rPr lang="en-US" sz="2400" smtClean="0"/>
              <a:t>Poverljivost podataka iz evidencije i dokumentacije o usvojenju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7239000" cy="1020093"/>
          </a:xfrm>
        </p:spPr>
        <p:txBody>
          <a:bodyPr/>
          <a:lstStyle/>
          <a:p>
            <a:pPr algn="ctr" eaLnBrk="1" hangingPunct="1">
              <a:defRPr/>
            </a:pPr>
            <a:r>
              <a:rPr lang="x-none" altLang="x-none" sz="3600" dirty="0">
                <a:solidFill>
                  <a:srgbClr val="FF0066"/>
                </a:solidFill>
              </a:rPr>
              <a:t>Dejstva usvojenja</a:t>
            </a:r>
            <a:endParaRPr lang="en-US" altLang="x-none" sz="3600" dirty="0">
              <a:solidFill>
                <a:srgbClr val="FF0066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sr-Latn-CS" sz="2800" smtClean="0">
                <a:solidFill>
                  <a:schemeClr val="accent2"/>
                </a:solidFill>
              </a:rPr>
              <a:t>Lično ime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sr-Latn-CS" sz="2400" smtClean="0">
                <a:solidFill>
                  <a:schemeClr val="tx1"/>
                </a:solidFill>
              </a:rPr>
              <a:t>ime i prezime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sr-Latn-CS" sz="2400" smtClean="0">
                <a:solidFill>
                  <a:schemeClr val="tx1"/>
                </a:solidFill>
              </a:rPr>
              <a:t>saglasnost deteta starijeg od 10 godina</a:t>
            </a:r>
          </a:p>
          <a:p>
            <a:pPr lvl="1" algn="just" eaLnBrk="1" hangingPunct="1">
              <a:lnSpc>
                <a:spcPct val="80000"/>
              </a:lnSpc>
            </a:pPr>
            <a:endParaRPr lang="sr-Latn-CS" sz="24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800" smtClean="0">
                <a:solidFill>
                  <a:schemeClr val="accent2"/>
                </a:solidFill>
              </a:rPr>
              <a:t>Porodičnopravna dejstva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zasniva </a:t>
            </a:r>
            <a:r>
              <a:rPr lang="sr-Latn-CS" sz="2400" smtClean="0">
                <a:solidFill>
                  <a:schemeClr val="tx1"/>
                </a:solidFill>
              </a:rPr>
              <a:t>adoptivno srodstvo</a:t>
            </a:r>
            <a:endParaRPr lang="en-US" sz="240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sz="2400" smtClean="0">
                <a:solidFill>
                  <a:schemeClr val="tx1"/>
                </a:solidFill>
              </a:rPr>
              <a:t>zabrana osporavanja porekla (materinstvo i očinstvo)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sr-Latn-CS" sz="2400" smtClean="0">
                <a:solidFill>
                  <a:schemeClr val="tx1"/>
                </a:solidFill>
              </a:rPr>
              <a:t>roditeljsko pravo</a:t>
            </a:r>
            <a:endParaRPr lang="en-US" sz="240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sz="2400" smtClean="0">
                <a:solidFill>
                  <a:schemeClr val="tx1"/>
                </a:solidFill>
              </a:rPr>
              <a:t>bračna smetnja</a:t>
            </a:r>
          </a:p>
          <a:p>
            <a:pPr lvl="1" algn="just" eaLnBrk="1" hangingPunct="1">
              <a:lnSpc>
                <a:spcPct val="80000"/>
              </a:lnSpc>
            </a:pPr>
            <a:endParaRPr lang="sr-Latn-CS" sz="24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800" smtClean="0">
                <a:solidFill>
                  <a:schemeClr val="accent2"/>
                </a:solidFill>
              </a:rPr>
              <a:t>Naslednopravna dejstva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7239000" cy="1020093"/>
          </a:xfrm>
        </p:spPr>
        <p:txBody>
          <a:bodyPr/>
          <a:lstStyle/>
          <a:p>
            <a:pPr algn="ctr" eaLnBrk="1" hangingPunct="1">
              <a:defRPr/>
            </a:pPr>
            <a:r>
              <a:rPr lang="x-none" altLang="x-none" sz="3600" dirty="0">
                <a:solidFill>
                  <a:srgbClr val="FF0066"/>
                </a:solidFill>
              </a:rPr>
              <a:t>Prestanak usvojenja</a:t>
            </a:r>
            <a:endParaRPr lang="en-US" altLang="x-none" sz="3600" dirty="0">
              <a:solidFill>
                <a:srgbClr val="FF0066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accent2"/>
                </a:solidFill>
              </a:rPr>
              <a:t>Ništavost (apsolutna ništavost)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usvojitelj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usvojenik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roditelj/staratelj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lica koja imaju pravni interes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javni tužilac</a:t>
            </a:r>
          </a:p>
          <a:p>
            <a:pPr eaLnBrk="1" hangingPunct="1">
              <a:lnSpc>
                <a:spcPct val="80000"/>
              </a:lnSpc>
            </a:pPr>
            <a:endParaRPr lang="sr-Latn-CS" sz="20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accent2"/>
                </a:solidFill>
              </a:rPr>
              <a:t>Rušljivost (relativna ništavost)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prinuda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zabluda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rok: 1 godina</a:t>
            </a:r>
          </a:p>
          <a:p>
            <a:pPr eaLnBrk="1" hangingPunct="1">
              <a:lnSpc>
                <a:spcPct val="80000"/>
              </a:lnSpc>
            </a:pPr>
            <a:endParaRPr lang="sr-Latn-CS" sz="20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accent2"/>
                </a:solidFill>
              </a:rPr>
              <a:t>Dejstva 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smtClean="0">
                <a:solidFill>
                  <a:schemeClr val="tx1"/>
                </a:solidFill>
              </a:rPr>
              <a:t>rešenje o poništenju rešenja o novom upisu</a:t>
            </a:r>
          </a:p>
          <a:p>
            <a:pPr lvl="1" eaLnBrk="1" hangingPunct="1">
              <a:lnSpc>
                <a:spcPct val="80000"/>
              </a:lnSpc>
            </a:pPr>
            <a:r>
              <a:rPr lang="sr-Latn-CS" sz="2000" i="1" smtClean="0">
                <a:solidFill>
                  <a:schemeClr val="tx1"/>
                </a:solidFill>
              </a:rPr>
              <a:t>ex nunc</a:t>
            </a:r>
            <a:endParaRPr lang="en-US" sz="2000" i="1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hraniteljstvo</a:t>
            </a: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mtClean="0"/>
              <a:t>Privremeni smestaj deteta u drugu porodicu radi zbrinjavanja</a:t>
            </a:r>
          </a:p>
          <a:p>
            <a:pPr algn="just"/>
            <a:r>
              <a:rPr lang="en-US" smtClean="0"/>
              <a:t>Briga o tudjem detetu (cuvanje, podizanje, vaspitavanje, obrazovanje deteta)</a:t>
            </a:r>
          </a:p>
          <a:p>
            <a:pPr algn="just"/>
            <a:endParaRPr lang="en-US" smtClean="0"/>
          </a:p>
          <a:p>
            <a:pPr algn="just"/>
            <a:r>
              <a:rPr lang="en-US" smtClean="0"/>
              <a:t>Hraniteljstvom se ne zasniva srodstvo, ne prenosi se roditeljsko pravo u celini, nema naslednopravnih dejstava i sl.</a:t>
            </a:r>
          </a:p>
          <a:p>
            <a:pPr algn="just"/>
            <a:endParaRPr lang="en-US" smtClean="0"/>
          </a:p>
          <a:p>
            <a:pPr algn="just"/>
            <a:r>
              <a:rPr lang="en-US" smtClean="0"/>
              <a:t>Grupe uslova kao za usvojenje (opsta podobnost, forma, itd.)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x-none" sz="4000" dirty="0" smtClean="0">
                <a:solidFill>
                  <a:srgbClr val="FF0066"/>
                </a:solidFill>
              </a:rPr>
              <a:t>OPSTA PODOBNOST HRANJENIKA</a:t>
            </a:r>
            <a:endParaRPr lang="en-US" altLang="sr-Latn-RS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US" sz="2000" smtClean="0">
              <a:solidFill>
                <a:schemeClr val="tx1"/>
              </a:solidFill>
            </a:endParaRPr>
          </a:p>
          <a:p>
            <a:pPr lvl="1" algn="just" eaLnBrk="1" hangingPunct="1"/>
            <a:r>
              <a:rPr lang="en-US" sz="2400" smtClean="0">
                <a:solidFill>
                  <a:schemeClr val="tx1"/>
                </a:solidFill>
              </a:rPr>
              <a:t>Maloletno dete</a:t>
            </a:r>
          </a:p>
          <a:p>
            <a:pPr lvl="1" algn="just" eaLnBrk="1" hangingPunct="1"/>
            <a:endParaRPr lang="en-US" sz="2400" smtClean="0">
              <a:solidFill>
                <a:schemeClr val="tx1"/>
              </a:solidFill>
            </a:endParaRPr>
          </a:p>
          <a:p>
            <a:pPr lvl="1" algn="just" eaLnBrk="1" hangingPunct="1"/>
            <a:r>
              <a:rPr lang="en-US" sz="2400" smtClean="0">
                <a:solidFill>
                  <a:schemeClr val="tx1"/>
                </a:solidFill>
              </a:rPr>
              <a:t>Porodični status (dete bez roditeljskog staranja, ali i dete pod roditeljskim staranjem)</a:t>
            </a:r>
          </a:p>
          <a:p>
            <a:pPr lvl="1" algn="just" eaLnBrk="1" hangingPunct="1"/>
            <a:endParaRPr lang="sr-Cyrl-CS" sz="2400" smtClean="0">
              <a:solidFill>
                <a:schemeClr val="tx1"/>
              </a:solidFill>
            </a:endParaRPr>
          </a:p>
          <a:p>
            <a:pPr lvl="1" algn="just" eaLnBrk="1" hangingPunct="1"/>
            <a:r>
              <a:rPr lang="en-US" sz="2400" smtClean="0">
                <a:solidFill>
                  <a:schemeClr val="tx1"/>
                </a:solidFill>
              </a:rPr>
              <a:t>Saglasnost roditelja ili staratelja (izuzetak: dete bez roditeljskog staranja)</a:t>
            </a:r>
          </a:p>
          <a:p>
            <a:pPr lvl="1" algn="just" eaLnBrk="1" hangingPunct="1"/>
            <a:endParaRPr lang="en-US" sz="2400" smtClean="0">
              <a:solidFill>
                <a:schemeClr val="tx1"/>
              </a:solidFill>
            </a:endParaRPr>
          </a:p>
          <a:p>
            <a:pPr lvl="1" algn="just" eaLnBrk="1" hangingPunct="1"/>
            <a:r>
              <a:rPr lang="en-US" sz="2400" smtClean="0">
                <a:solidFill>
                  <a:schemeClr val="tx1"/>
                </a:solidFill>
              </a:rPr>
              <a:t>Saglasnost deteta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x-none" sz="4000" dirty="0" smtClean="0">
                <a:solidFill>
                  <a:srgbClr val="FF0066"/>
                </a:solidFill>
              </a:rPr>
              <a:t>OPSTA PODOBNOST HRANITELJA</a:t>
            </a:r>
            <a:endParaRPr lang="en-US" altLang="sr-Latn-RS" sz="4000" dirty="0" smtClean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buFont typeface="Wingdings" pitchFamily="2" charset="2"/>
              <a:buChar char="§"/>
            </a:pPr>
            <a:endParaRPr lang="en-US" sz="2400" smtClean="0"/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3200" smtClean="0"/>
              <a:t>Licna svojstva</a:t>
            </a:r>
          </a:p>
          <a:p>
            <a:pPr lvl="2" eaLnBrk="1" hangingPunct="1">
              <a:buFont typeface="Wingdings" pitchFamily="2" charset="2"/>
              <a:buChar char="§"/>
            </a:pPr>
            <a:endParaRPr lang="en-US" sz="3200" smtClean="0"/>
          </a:p>
          <a:p>
            <a:pPr lvl="2" eaLnBrk="1" hangingPunct="1">
              <a:buFont typeface="Wingdings" pitchFamily="2" charset="2"/>
              <a:buChar char="§"/>
            </a:pPr>
            <a:endParaRPr lang="en-US" sz="3200" smtClean="0"/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3200" smtClean="0"/>
              <a:t>Priprema hranitelja</a:t>
            </a:r>
          </a:p>
          <a:p>
            <a:pPr eaLnBrk="1" hangingPunct="1">
              <a:buFontTx/>
              <a:buNone/>
            </a:pPr>
            <a:endParaRPr lang="en-US" b="1" smtClean="0"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136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20675"/>
            <a:ext cx="7632848" cy="94808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RS" dirty="0" smtClean="0"/>
              <a:t>Dete bez roditeljskog staranja</a:t>
            </a:r>
            <a:endParaRPr lang="sr-Latn-R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mtClean="0"/>
              <a:t>Dete koje nema roditelje:</a:t>
            </a:r>
          </a:p>
          <a:p>
            <a:pPr lvl="1" algn="just"/>
            <a:r>
              <a:rPr lang="en-US" smtClean="0"/>
              <a:t>roditelji nisu živi</a:t>
            </a:r>
          </a:p>
          <a:p>
            <a:pPr lvl="1" algn="just"/>
            <a:r>
              <a:rPr lang="en-US" smtClean="0"/>
              <a:t>roditelji nisu poznati, ili</a:t>
            </a:r>
          </a:p>
          <a:p>
            <a:pPr lvl="1" algn="just"/>
            <a:r>
              <a:rPr lang="en-US" smtClean="0"/>
              <a:t>nije poznato njihovo boravište</a:t>
            </a:r>
          </a:p>
          <a:p>
            <a:pPr algn="just"/>
            <a:r>
              <a:rPr lang="en-US" smtClean="0"/>
              <a:t>Dete čiji su roditelji živi, ali:</a:t>
            </a:r>
          </a:p>
          <a:p>
            <a:pPr lvl="1" algn="just"/>
            <a:r>
              <a:rPr lang="en-US" smtClean="0"/>
              <a:t>roditelji su potpuno lišeni roditeljskog prava</a:t>
            </a:r>
          </a:p>
          <a:p>
            <a:pPr lvl="1" algn="just"/>
            <a:r>
              <a:rPr lang="en-US" smtClean="0"/>
              <a:t>roditelji su potpuno lišeni poslovne sposobnosti</a:t>
            </a:r>
          </a:p>
          <a:p>
            <a:pPr lvl="1" algn="just"/>
            <a:r>
              <a:rPr lang="en-US" smtClean="0"/>
              <a:t>roditelji se ne staraju o detetu ili se staraju o detetu, ali na neadekvatan način</a:t>
            </a:r>
          </a:p>
          <a:p>
            <a:pPr algn="just"/>
            <a:r>
              <a:rPr lang="en-US" smtClean="0"/>
              <a:t>Porodična (individualna) ili institucionalna (grupna) zaštita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20675"/>
            <a:ext cx="7488832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RS" altLang="sr-Latn-RS" sz="4000" dirty="0">
                <a:solidFill>
                  <a:srgbClr val="FF0066"/>
                </a:solidFill>
              </a:rPr>
              <a:t>Ne može biti </a:t>
            </a:r>
            <a:r>
              <a:rPr lang="en-US" altLang="sr-Latn-RS" sz="4000" dirty="0" err="1" smtClean="0">
                <a:solidFill>
                  <a:srgbClr val="FF0066"/>
                </a:solidFill>
              </a:rPr>
              <a:t>hranitelj</a:t>
            </a:r>
            <a:endParaRPr lang="en-US" altLang="sr-Latn-RS" sz="4000" dirty="0">
              <a:solidFill>
                <a:srgbClr val="FF0066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73238"/>
            <a:ext cx="7772400" cy="4114800"/>
          </a:xfrm>
        </p:spPr>
        <p:txBody>
          <a:bodyPr/>
          <a:lstStyle/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koje je potpuno ili delimično lišeno roditeljskog prava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sr-Cyrl-CS" sz="2400" smtClean="0">
              <a:latin typeface="Arial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koje je potpuno ili delimično lišeno poslovne sposobnosti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sr-Cyrl-CS" sz="2400" smtClean="0">
              <a:latin typeface="Arial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obolelo od bolesti koja može štetno delovati na usvojenika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en-US" sz="2400" smtClean="0">
              <a:latin typeface="Arial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koje je osuđeno za krivično delo iz grupe krivičnih dela protiv braka i porodice, protiv polne slobode i protiv života i tela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20040"/>
            <a:ext cx="7704856" cy="87671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x-none" sz="3600" dirty="0" smtClean="0">
                <a:solidFill>
                  <a:srgbClr val="FF0066"/>
                </a:solidFill>
              </a:rPr>
              <a:t>FORMA HRANITELJSTVA (POSTUPAK)</a:t>
            </a:r>
            <a:endParaRPr lang="en-US" altLang="x-none" sz="3600" dirty="0">
              <a:solidFill>
                <a:srgbClr val="FF0066"/>
              </a:solidFill>
            </a:endParaRPr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3727450" cy="45259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sr-Latn-CS" altLang="sr-Latn-RS" sz="3200" dirty="0"/>
              <a:t>N</a:t>
            </a:r>
            <a:r>
              <a:rPr lang="sr-Latn-CS" altLang="sr-Latn-RS" sz="3200" dirty="0" smtClean="0"/>
              <a:t>adležnost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sr-Latn-CS" altLang="sr-Latn-RS" sz="1800" dirty="0" smtClean="0">
                <a:solidFill>
                  <a:schemeClr val="tx2">
                    <a:lumMod val="75000"/>
                  </a:schemeClr>
                </a:solidFill>
              </a:rPr>
              <a:t>organ starateljstva prema mestu prebivališta/boravišta hranjenika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sr-Latn-CS" altLang="sr-Latn-RS" sz="3200" dirty="0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sr-Latn-CS" altLang="sr-Latn-RS" sz="3200" dirty="0" smtClean="0"/>
              <a:t>Postupak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sr-Latn-CS" altLang="sr-Latn-RS" sz="1800" dirty="0" smtClean="0">
                <a:solidFill>
                  <a:schemeClr val="tx2">
                    <a:lumMod val="75000"/>
                  </a:schemeClr>
                </a:solidFill>
              </a:rPr>
              <a:t>Pokretanje postupka</a:t>
            </a:r>
          </a:p>
          <a:p>
            <a:pPr lvl="2" algn="just" eaLnBrk="1" hangingPunct="1">
              <a:lnSpc>
                <a:spcPct val="80000"/>
              </a:lnSpc>
              <a:defRPr/>
            </a:pPr>
            <a:r>
              <a:rPr lang="sr-Latn-CS" altLang="sr-Latn-RS" sz="1800" dirty="0" smtClean="0"/>
              <a:t>organ starateljstva</a:t>
            </a:r>
          </a:p>
          <a:p>
            <a:pPr lvl="2" algn="just" eaLnBrk="1" hangingPunct="1">
              <a:lnSpc>
                <a:spcPct val="80000"/>
              </a:lnSpc>
              <a:defRPr/>
            </a:pPr>
            <a:r>
              <a:rPr lang="sr-Latn-CS" altLang="sr-Latn-RS" sz="1800" dirty="0" smtClean="0"/>
              <a:t>budući hranitelji (pismeni zahtev)</a:t>
            </a:r>
          </a:p>
          <a:p>
            <a:pPr lvl="2" algn="just" eaLnBrk="1" hangingPunct="1">
              <a:lnSpc>
                <a:spcPct val="80000"/>
              </a:lnSpc>
              <a:defRPr/>
            </a:pPr>
            <a:r>
              <a:rPr lang="sr-Latn-CS" altLang="sr-Latn-RS" sz="1800" dirty="0" smtClean="0"/>
              <a:t>roditelji deteta (pismeni zahtev)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en-US" altLang="sr-Latn-RS" sz="1400" dirty="0" smtClean="0"/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178300" y="1600200"/>
            <a:ext cx="3706813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sr-Latn-CS" altLang="sr-Latn-RS" sz="1800" dirty="0" smtClean="0">
                <a:solidFill>
                  <a:schemeClr val="tx2">
                    <a:lumMod val="75000"/>
                  </a:schemeClr>
                </a:solidFill>
              </a:rPr>
              <a:t>Postupak donošenja odluke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RS" altLang="sr-Latn-RS" sz="1800" dirty="0" err="1"/>
              <a:t>p</a:t>
            </a:r>
            <a:r>
              <a:rPr lang="en-US" altLang="sr-Latn-RS" sz="1800" dirty="0" err="1" smtClean="0"/>
              <a:t>riprema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hranitelja</a:t>
            </a:r>
            <a:endParaRPr lang="sr-Latn-CS" altLang="sr-Latn-RS" sz="1800" dirty="0" smtClean="0"/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altLang="sr-Latn-RS" sz="1800" dirty="0"/>
              <a:t>i</a:t>
            </a:r>
            <a:r>
              <a:rPr lang="sr-Latn-CS" altLang="sr-Latn-RS" sz="1800" dirty="0" smtClean="0"/>
              <a:t>zbor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hranitelja</a:t>
            </a:r>
            <a:endParaRPr lang="sr-Latn-CS" altLang="sr-Latn-RS" sz="1800" dirty="0" smtClean="0"/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altLang="sr-Latn-RS" sz="1800" dirty="0" smtClean="0"/>
              <a:t>upoznavanje sa pravnim posledicama i savetovanje</a:t>
            </a:r>
            <a:endParaRPr lang="en-US" altLang="sr-Latn-RS" sz="1800" dirty="0" smtClean="0"/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sr-Latn-RS" sz="1800" dirty="0" err="1" smtClean="0"/>
              <a:t>upis</a:t>
            </a:r>
            <a:r>
              <a:rPr lang="en-US" altLang="sr-Latn-RS" sz="1800" dirty="0" smtClean="0"/>
              <a:t> u </a:t>
            </a:r>
            <a:r>
              <a:rPr lang="en-US" altLang="sr-Latn-RS" sz="1800" dirty="0" err="1" smtClean="0"/>
              <a:t>evidenciju</a:t>
            </a:r>
            <a:endParaRPr lang="en-US" altLang="sr-Latn-RS" sz="1800" dirty="0" smtClean="0"/>
          </a:p>
          <a:p>
            <a:pPr lvl="2" eaLnBrk="1" hangingPunct="1">
              <a:lnSpc>
                <a:spcPct val="80000"/>
              </a:lnSpc>
              <a:defRPr/>
            </a:pPr>
            <a:endParaRPr lang="sr-Latn-CS" altLang="sr-Latn-RS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Latn-CS" altLang="sr-Latn-RS" sz="3200" dirty="0"/>
              <a:t>T</a:t>
            </a:r>
            <a:r>
              <a:rPr lang="sr-Latn-CS" altLang="sr-Latn-RS" sz="3200" dirty="0" smtClean="0"/>
              <a:t>ajnost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r-Latn-RS" dirty="0" smtClean="0"/>
              <a:t>Prestanak hraniteljstva...</a:t>
            </a:r>
            <a:endParaRPr lang="en-US" dirty="0"/>
          </a:p>
        </p:txBody>
      </p:sp>
      <p:sp>
        <p:nvSpPr>
          <p:cNvPr id="2765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mtClean="0"/>
              <a:t>...kada dete navrši 18. godinu;</a:t>
            </a:r>
          </a:p>
          <a:p>
            <a:pPr algn="just"/>
            <a:r>
              <a:rPr lang="en-US" altLang="en-US" smtClean="0"/>
              <a:t>...kada dete stekne potpunu poslovnu sposobnost pre punoletstva;</a:t>
            </a:r>
          </a:p>
          <a:p>
            <a:pPr algn="just"/>
            <a:r>
              <a:rPr lang="en-US" altLang="en-US" smtClean="0"/>
              <a:t>...kada dete bude usvojeno;</a:t>
            </a:r>
          </a:p>
          <a:p>
            <a:pPr algn="just"/>
            <a:r>
              <a:rPr lang="en-US" altLang="en-US" smtClean="0"/>
              <a:t>...smrću deteta ili hranitelja;</a:t>
            </a:r>
          </a:p>
          <a:p>
            <a:pPr algn="just"/>
            <a:r>
              <a:rPr lang="en-US" altLang="en-US" smtClean="0"/>
              <a:t>...raskidom hraniteljstva.</a:t>
            </a:r>
          </a:p>
          <a:p>
            <a:pPr algn="just"/>
            <a:endParaRPr lang="en-US" altLang="en-US" smtClean="0"/>
          </a:p>
          <a:p>
            <a:pPr algn="just"/>
            <a:r>
              <a:rPr lang="en-US" altLang="en-US" smtClean="0"/>
              <a:t>Hraniteljstvo se može produžiti najkasnije do navršene 26. godine života deteta ako se dete redovno školuje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r-Latn-RS" dirty="0" smtClean="0"/>
              <a:t>Raskid hraniteljstva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mtClean="0"/>
              <a:t>Organ starateljstva može doneti odluku o raskidu hraniteljstva: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altLang="en-US" sz="2400" smtClean="0"/>
              <a:t>na zahtev hranitelja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altLang="en-US" sz="2400" smtClean="0"/>
              <a:t>na zahtev roditelja odnosno staratelja hranjenika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altLang="en-US" sz="2400" smtClean="0"/>
              <a:t>na njihov sporazumni zahtev</a:t>
            </a:r>
          </a:p>
          <a:p>
            <a:pPr lvl="1" algn="just">
              <a:buFont typeface="Wingdings" pitchFamily="2" charset="2"/>
              <a:buChar char="Ø"/>
            </a:pPr>
            <a:endParaRPr lang="en-US" altLang="en-US" sz="2400" smtClean="0"/>
          </a:p>
          <a:p>
            <a:pPr algn="just"/>
            <a:r>
              <a:rPr lang="en-US" altLang="en-US" smtClean="0"/>
              <a:t>Organ starateljstva dužan je da donese odluku o raskidu hraniteljstva ako utvrdi da je prestala potreba za hraniteljstvom ili da hraniteljstvo više nije u najboljem interesu deteta.</a:t>
            </a:r>
          </a:p>
          <a:p>
            <a:pPr algn="just"/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x-none" dirty="0" smtClean="0"/>
              <a:t>USVOJENJE</a:t>
            </a:r>
            <a:endParaRPr lang="x-none" dirty="0"/>
          </a:p>
        </p:txBody>
      </p:sp>
      <p:sp>
        <p:nvSpPr>
          <p:cNvPr id="8195" name="Subtitle 4"/>
          <p:cNvSpPr>
            <a:spLocks noGrp="1"/>
          </p:cNvSpPr>
          <p:nvPr>
            <p:ph type="subTitle" idx="1"/>
          </p:nvPr>
        </p:nvSpPr>
        <p:spPr>
          <a:xfrm>
            <a:off x="3354388" y="4508500"/>
            <a:ext cx="5114925" cy="1333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7239000" cy="102009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x-none" sz="3600" dirty="0" err="1">
                <a:solidFill>
                  <a:srgbClr val="FF0066"/>
                </a:solidFill>
              </a:rPr>
              <a:t>Usvojenje</a:t>
            </a:r>
            <a:endParaRPr lang="en-US" altLang="x-none" sz="3600" dirty="0">
              <a:solidFill>
                <a:srgbClr val="FF0066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9725"/>
            <a:ext cx="7561263" cy="50593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sr-Latn-CS" sz="2100" smtClean="0"/>
              <a:t>Osnovni cilj: </a:t>
            </a:r>
            <a:r>
              <a:rPr lang="sr-Latn-CS" sz="2100" smtClean="0">
                <a:solidFill>
                  <a:schemeClr val="accent2"/>
                </a:solidFill>
              </a:rPr>
              <a:t>Zaštita dece bez (adekvatnog) roditeljskog staranja...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CS" sz="2000" smtClean="0"/>
              <a:t>...čiji roditelji nisu živi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CS" sz="2000" smtClean="0"/>
              <a:t>...čiji roditelji nisu poznati ili nije poznato njihovo boravište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CS" sz="2000" smtClean="0"/>
              <a:t>...čiji su roditelji potpuno lišeni roditeljskog prava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CS" sz="2000" smtClean="0"/>
              <a:t>...čiji su roditelji potpuno lišeni poslovne sposobnosti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CS" sz="2000" smtClean="0"/>
              <a:t>...čiji su se roditelji saglasili sa usvojenjem </a:t>
            </a:r>
          </a:p>
          <a:p>
            <a:pPr algn="just" eaLnBrk="1" hangingPunct="1">
              <a:lnSpc>
                <a:spcPct val="80000"/>
              </a:lnSpc>
            </a:pPr>
            <a:endParaRPr lang="sr-Latn-CS" sz="21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100" smtClean="0"/>
              <a:t>Potpuno usvojenje</a:t>
            </a:r>
          </a:p>
          <a:p>
            <a:pPr algn="just" eaLnBrk="1" hangingPunct="1">
              <a:lnSpc>
                <a:spcPct val="80000"/>
              </a:lnSpc>
            </a:pPr>
            <a:r>
              <a:rPr lang="sr-Latn-CS" sz="2100" smtClean="0"/>
              <a:t>Zasniva se odlukom organa starateljstva</a:t>
            </a:r>
          </a:p>
          <a:p>
            <a:pPr algn="just" eaLnBrk="1" hangingPunct="1">
              <a:lnSpc>
                <a:spcPct val="80000"/>
              </a:lnSpc>
            </a:pPr>
            <a:r>
              <a:rPr lang="sr-Latn-CS" sz="2100" smtClean="0"/>
              <a:t>Jedinstveni lični registar usvojenja</a:t>
            </a:r>
          </a:p>
          <a:p>
            <a:pPr algn="just" eaLnBrk="1" hangingPunct="1">
              <a:lnSpc>
                <a:spcPct val="80000"/>
              </a:lnSpc>
            </a:pPr>
            <a:endParaRPr lang="sr-Latn-CS" sz="21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100" smtClean="0"/>
              <a:t>Osnovni princip: </a:t>
            </a:r>
            <a:r>
              <a:rPr lang="sr-Latn-CS" sz="2100" smtClean="0">
                <a:solidFill>
                  <a:schemeClr val="accent2"/>
                </a:solidFill>
              </a:rPr>
              <a:t>Detetu se traži porodica a ne porodici dete!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RS" dirty="0" smtClean="0"/>
              <a:t>Uslovi za zasnivanje usvojenja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 može biti usvojenik?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sr-Latn-RS" dirty="0" smtClean="0"/>
              <a:t>   (opšta podobnost usvojenika)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 može biti usvojitelj?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sr-Latn-RS" dirty="0" smtClean="0"/>
              <a:t>   (opšta podobnost usvojitelja)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Forma usvojenja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sr-Latn-RS" dirty="0"/>
              <a:t> </a:t>
            </a:r>
            <a:r>
              <a:rPr lang="sr-Latn-RS" dirty="0" smtClean="0"/>
              <a:t>  (postupak zasnivanja usvojenja)</a:t>
            </a:r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20675"/>
            <a:ext cx="7704856" cy="876077"/>
          </a:xfrm>
        </p:spPr>
        <p:txBody>
          <a:bodyPr/>
          <a:lstStyle/>
          <a:p>
            <a:pPr algn="ctr" eaLnBrk="1" hangingPunct="1">
              <a:defRPr/>
            </a:pPr>
            <a:r>
              <a:rPr lang="x-none" altLang="x-none" sz="3600" dirty="0">
                <a:solidFill>
                  <a:srgbClr val="FF0066"/>
                </a:solidFill>
              </a:rPr>
              <a:t>Opšta podobnost usvojenika</a:t>
            </a:r>
            <a:endParaRPr lang="en-US" altLang="x-none" sz="3600" dirty="0">
              <a:solidFill>
                <a:srgbClr val="FF0066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7777162" cy="50434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sr-Latn-CS" sz="2400" smtClean="0"/>
              <a:t>Dete koje je rođeno</a:t>
            </a:r>
          </a:p>
          <a:p>
            <a:pPr algn="just" eaLnBrk="1" hangingPunct="1">
              <a:lnSpc>
                <a:spcPct val="80000"/>
              </a:lnSpc>
            </a:pPr>
            <a:r>
              <a:rPr lang="sr-Latn-CS" sz="2400" smtClean="0"/>
              <a:t>Može se usvojiti samo maloletno dete (navršilo 3 meseca, </a:t>
            </a:r>
            <a:r>
              <a:rPr lang="en-US" sz="2400" smtClean="0"/>
              <a:t>a </a:t>
            </a:r>
            <a:r>
              <a:rPr lang="sr-Latn-CS" sz="2400" smtClean="0"/>
              <a:t>nije navršilo 18 godina, osim ako je potpuno poslovno sposobno</a:t>
            </a:r>
            <a:r>
              <a:rPr lang="en-US" sz="2400" smtClean="0"/>
              <a:t> pre punoletstva</a:t>
            </a:r>
            <a:r>
              <a:rPr lang="sr-Latn-CS" sz="2400" smtClean="0"/>
              <a:t>)</a:t>
            </a:r>
          </a:p>
          <a:p>
            <a:pPr algn="just" eaLnBrk="1" hangingPunct="1">
              <a:lnSpc>
                <a:spcPct val="80000"/>
              </a:lnSpc>
            </a:pPr>
            <a:endParaRPr lang="sr-Latn-CS" sz="2400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sr-Latn-CS" sz="2400" smtClean="0"/>
              <a:t>Najbolji interes deteta</a:t>
            </a:r>
          </a:p>
          <a:p>
            <a:pPr algn="just" eaLnBrk="1" hangingPunct="1">
              <a:lnSpc>
                <a:spcPct val="80000"/>
              </a:lnSpc>
            </a:pPr>
            <a:endParaRPr lang="sr-Latn-CS" sz="24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400" smtClean="0"/>
              <a:t>Porodični status deteta</a:t>
            </a:r>
          </a:p>
          <a:p>
            <a:pPr algn="just" eaLnBrk="1" hangingPunct="1">
              <a:lnSpc>
                <a:spcPct val="80000"/>
              </a:lnSpc>
            </a:pPr>
            <a:endParaRPr lang="sr-Latn-CS" sz="24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400" smtClean="0"/>
              <a:t>Odsustvo smetnji (krvno srodstvo, adoptivno srodstvo, starateljstvo)</a:t>
            </a:r>
          </a:p>
          <a:p>
            <a:pPr algn="just" eaLnBrk="1" hangingPunct="1">
              <a:lnSpc>
                <a:spcPct val="80000"/>
              </a:lnSpc>
            </a:pPr>
            <a:endParaRPr lang="sr-Latn-CS" sz="24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400" i="1" smtClean="0"/>
              <a:t>Saglasnost roditelja odn. staratelja deteta </a:t>
            </a:r>
          </a:p>
          <a:p>
            <a:pPr algn="just" eaLnBrk="1" hangingPunct="1">
              <a:lnSpc>
                <a:spcPct val="80000"/>
              </a:lnSpc>
            </a:pPr>
            <a:r>
              <a:rPr lang="sr-Latn-CS" sz="2400" i="1" smtClean="0"/>
              <a:t>Saglasnost deteta - usvojenika </a:t>
            </a:r>
            <a:r>
              <a:rPr lang="sr-Latn-CS" sz="2400" smtClean="0"/>
              <a:t>(10 godina + sposobnost za rasuđivanje)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548680"/>
            <a:ext cx="7848872" cy="1143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RS" altLang="sr-Latn-RS" sz="3400" dirty="0">
                <a:solidFill>
                  <a:srgbClr val="FF0066"/>
                </a:solidFill>
              </a:rPr>
              <a:t>KADA za usvojenje NIJE POTREBNA </a:t>
            </a:r>
            <a:br>
              <a:rPr lang="sr-Latn-RS" altLang="sr-Latn-RS" sz="3400" dirty="0">
                <a:solidFill>
                  <a:srgbClr val="FF0066"/>
                </a:solidFill>
              </a:rPr>
            </a:br>
            <a:r>
              <a:rPr lang="sr-Latn-RS" altLang="sr-Latn-RS" sz="3400" dirty="0">
                <a:solidFill>
                  <a:srgbClr val="FF0066"/>
                </a:solidFill>
              </a:rPr>
              <a:t>SAGLASNOST RODITELJA deteta...</a:t>
            </a:r>
            <a:endParaRPr lang="en-US" altLang="sr-Latn-RS" sz="3400" dirty="0">
              <a:solidFill>
                <a:srgbClr val="FF0066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defRPr/>
            </a:pPr>
            <a:endParaRPr lang="en-US" altLang="sr-Latn-RS" dirty="0" smtClean="0"/>
          </a:p>
          <a:p>
            <a:pPr marL="533400" indent="-533400" eaLnBrk="1" hangingPunct="1">
              <a:lnSpc>
                <a:spcPct val="90000"/>
              </a:lnSpc>
              <a:defRPr/>
            </a:pPr>
            <a:endParaRPr lang="sr-Latn-CS" altLang="sr-Latn-RS" dirty="0" smtClean="0"/>
          </a:p>
          <a:p>
            <a:pPr marL="533400" indent="-533400" algn="just" eaLnBrk="1" hangingPunct="1">
              <a:lnSpc>
                <a:spcPct val="90000"/>
              </a:lnSpc>
              <a:defRPr/>
            </a:pPr>
            <a:r>
              <a:rPr lang="sr-Latn-RS" altLang="sr-Latn-RS" dirty="0" smtClean="0">
                <a:latin typeface="Arial" panose="020B0604020202020204" pitchFamily="34" charset="0"/>
              </a:rPr>
              <a:t>...ako je roditelj potpuno lišen roditeljskog prava</a:t>
            </a:r>
          </a:p>
          <a:p>
            <a:pPr marL="0" indent="0" algn="just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endParaRPr lang="sr-Latn-RS" altLang="sr-Latn-RS" dirty="0" smtClean="0">
              <a:latin typeface="Arial" panose="020B0604020202020204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defRPr/>
            </a:pPr>
            <a:r>
              <a:rPr lang="sr-Latn-RS" altLang="sr-Latn-RS" dirty="0" smtClean="0">
                <a:latin typeface="Arial" panose="020B0604020202020204" pitchFamily="34" charset="0"/>
              </a:rPr>
              <a:t>...ako je lišen prava da odlučuje o pitanjima koja bitno utiču na život deteta </a:t>
            </a:r>
            <a:endParaRPr lang="en-US" altLang="sr-Latn-RS" dirty="0" smtClean="0">
              <a:latin typeface="Arial" panose="020B0604020202020204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defRPr/>
            </a:pPr>
            <a:endParaRPr lang="en-US" altLang="sr-Latn-RS" dirty="0" smtClean="0">
              <a:latin typeface="Arial" panose="020B0604020202020204" pitchFamily="34" charset="0"/>
            </a:endParaRPr>
          </a:p>
          <a:p>
            <a:pPr marL="533400" indent="-533400" algn="just" eaLnBrk="1" hangingPunct="1">
              <a:lnSpc>
                <a:spcPct val="90000"/>
              </a:lnSpc>
              <a:defRPr/>
            </a:pPr>
            <a:r>
              <a:rPr lang="sr-Latn-RS" altLang="sr-Latn-RS" dirty="0" smtClean="0">
                <a:latin typeface="Arial" panose="020B0604020202020204" pitchFamily="34" charset="0"/>
              </a:rPr>
              <a:t>...ako je potpuno lišen poslovne sposobnosti</a:t>
            </a:r>
          </a:p>
          <a:p>
            <a:pPr marL="533400" indent="-533400" algn="just" eaLnBrk="1" hangingPunct="1">
              <a:lnSpc>
                <a:spcPct val="90000"/>
              </a:lnSpc>
              <a:defRPr/>
            </a:pPr>
            <a:endParaRPr lang="en-US" altLang="sr-Latn-RS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7"/>
            <a:ext cx="7239000" cy="864096"/>
          </a:xfrm>
        </p:spPr>
        <p:txBody>
          <a:bodyPr/>
          <a:lstStyle/>
          <a:p>
            <a:pPr eaLnBrk="1" hangingPunct="1">
              <a:defRPr/>
            </a:pPr>
            <a:r>
              <a:rPr lang="x-none" altLang="x-none" sz="3600" dirty="0">
                <a:solidFill>
                  <a:srgbClr val="FF0066"/>
                </a:solidFill>
              </a:rPr>
              <a:t>Opšta podobnost usvojitelja</a:t>
            </a:r>
            <a:endParaRPr lang="en-US" altLang="x-none" sz="3600" dirty="0">
              <a:solidFill>
                <a:srgbClr val="FF0066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7239000" cy="50434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sr-Latn-CS" sz="2300" smtClean="0"/>
              <a:t>Punoletstvo i potpuna poslovna sposobnost</a:t>
            </a:r>
          </a:p>
          <a:p>
            <a:pPr algn="just" eaLnBrk="1" hangingPunct="1">
              <a:lnSpc>
                <a:spcPct val="80000"/>
              </a:lnSpc>
            </a:pPr>
            <a:endParaRPr lang="sr-Latn-CS" sz="23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300" smtClean="0"/>
              <a:t>Godine starosti (razlika ne manje od 18 niti više od 45 godina</a:t>
            </a:r>
            <a:r>
              <a:rPr lang="en-US" sz="2300" smtClean="0"/>
              <a:t>; izuzeci</a:t>
            </a:r>
            <a:r>
              <a:rPr lang="sr-Latn-CS" sz="2300" smtClean="0"/>
              <a:t>)</a:t>
            </a:r>
          </a:p>
          <a:p>
            <a:pPr algn="just" eaLnBrk="1" hangingPunct="1">
              <a:lnSpc>
                <a:spcPct val="80000"/>
              </a:lnSpc>
            </a:pPr>
            <a:endParaRPr lang="sr-Latn-CS" sz="23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300" smtClean="0"/>
              <a:t>Lična svojstva (motivi i emocionalna zrelost, moralne osobine, sposobnost da se stara o detetu, itd; procena posebne podobnosti)</a:t>
            </a:r>
          </a:p>
          <a:p>
            <a:pPr algn="just" eaLnBrk="1" hangingPunct="1">
              <a:lnSpc>
                <a:spcPct val="80000"/>
              </a:lnSpc>
            </a:pPr>
            <a:endParaRPr lang="sr-Latn-CS" sz="23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300" smtClean="0"/>
              <a:t>Bračni i roditeljski status (supružnici i vanbračni partneri – pravilo; izuzeci)</a:t>
            </a:r>
          </a:p>
          <a:p>
            <a:pPr algn="just" eaLnBrk="1" hangingPunct="1">
              <a:lnSpc>
                <a:spcPct val="80000"/>
              </a:lnSpc>
            </a:pPr>
            <a:endParaRPr lang="sr-Latn-CS" sz="23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300" smtClean="0"/>
              <a:t>Državljanstvo (naši državljani - pravilo; izuzeci)</a:t>
            </a:r>
            <a:endParaRPr lang="en-US" sz="2300" smtClean="0"/>
          </a:p>
          <a:p>
            <a:pPr algn="just" eaLnBrk="1" hangingPunct="1">
              <a:lnSpc>
                <a:spcPct val="80000"/>
              </a:lnSpc>
            </a:pPr>
            <a:endParaRPr lang="sr-Latn-CS" sz="2300" smtClean="0"/>
          </a:p>
          <a:p>
            <a:pPr algn="just" eaLnBrk="1" hangingPunct="1">
              <a:lnSpc>
                <a:spcPct val="80000"/>
              </a:lnSpc>
            </a:pPr>
            <a:r>
              <a:rPr lang="sr-Latn-CS" sz="2300" smtClean="0"/>
              <a:t>Priprema usvojitelja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20675"/>
            <a:ext cx="7488832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RS" altLang="sr-Latn-RS" sz="4000" dirty="0">
                <a:solidFill>
                  <a:srgbClr val="FF0066"/>
                </a:solidFill>
              </a:rPr>
              <a:t>Ne može biti usvojitelj</a:t>
            </a:r>
            <a:endParaRPr lang="en-US" altLang="sr-Latn-RS" sz="4000" dirty="0">
              <a:solidFill>
                <a:srgbClr val="FF0066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73238"/>
            <a:ext cx="7772400" cy="4114800"/>
          </a:xfrm>
        </p:spPr>
        <p:txBody>
          <a:bodyPr/>
          <a:lstStyle/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koje je potpuno ili delimično lišeno roditeljskog prava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sr-Cyrl-CS" sz="2400" smtClean="0">
              <a:latin typeface="Arial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koje je potpuno ili delimično lišeno poslovne sposobnosti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sr-Cyrl-CS" sz="2400" smtClean="0">
              <a:latin typeface="Arial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obolelo od bolesti koja može štetno delovati na usvojenika</a:t>
            </a:r>
          </a:p>
          <a:p>
            <a:pPr marL="533400" indent="-533400" algn="just" eaLnBrk="1" hangingPunct="1">
              <a:lnSpc>
                <a:spcPct val="90000"/>
              </a:lnSpc>
            </a:pPr>
            <a:endParaRPr lang="en-US" sz="2400" smtClean="0">
              <a:latin typeface="Arial" charset="0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Lice koje je osuđeno za krivično delo iz grupe krivičnih dela protiv braka i porodice, protiv polne slobode i protiv života i tela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2887</TotalTime>
  <Words>1088</Words>
  <Application>Microsoft Office PowerPoint</Application>
  <PresentationFormat>On-screen Show (4:3)</PresentationFormat>
  <Paragraphs>212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Trebuchet MS</vt:lpstr>
      <vt:lpstr>Wingdings 2</vt:lpstr>
      <vt:lpstr>Wingdings</vt:lpstr>
      <vt:lpstr>Calibri</vt:lpstr>
      <vt:lpstr>Opulent</vt:lpstr>
      <vt:lpstr>Oblici zaštite dece bez roditeljskog STARANJA</vt:lpstr>
      <vt:lpstr>Dete bez roditeljskog staranja</vt:lpstr>
      <vt:lpstr>USVOJENJE</vt:lpstr>
      <vt:lpstr>Usvojenje</vt:lpstr>
      <vt:lpstr>Uslovi za zasnivanje usvojenja</vt:lpstr>
      <vt:lpstr>Opšta podobnost usvojenika</vt:lpstr>
      <vt:lpstr>KADA za usvojenje NIJE POTREBNA  SAGLASNOST RODITELJA deteta...</vt:lpstr>
      <vt:lpstr>Opšta podobnost usvojitelja</vt:lpstr>
      <vt:lpstr>Ne može biti usvojitelj</vt:lpstr>
      <vt:lpstr>Postupak zasnivanja usvojenja</vt:lpstr>
      <vt:lpstr>Pokretanje postupka</vt:lpstr>
      <vt:lpstr>Prethodni postupak</vt:lpstr>
      <vt:lpstr>Jedinstveni lični registar usvojenja</vt:lpstr>
      <vt:lpstr>Slide 14</vt:lpstr>
      <vt:lpstr>Dejstva usvojenja</vt:lpstr>
      <vt:lpstr>Prestanak usvojenja</vt:lpstr>
      <vt:lpstr>hraniteljstvo</vt:lpstr>
      <vt:lpstr>OPSTA PODOBNOST HRANJENIKA</vt:lpstr>
      <vt:lpstr>OPSTA PODOBNOST HRANITELJA</vt:lpstr>
      <vt:lpstr>Ne može biti hranitelj</vt:lpstr>
      <vt:lpstr>FORMA HRANITELJSTVA (POSTUPAK)</vt:lpstr>
      <vt:lpstr>Prestanak hraniteljstva...</vt:lpstr>
      <vt:lpstr>Raskid hraniteljstva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PORODIČNO pravo</dc:title>
  <dc:creator>Jelena</dc:creator>
  <cp:lastModifiedBy>ACER</cp:lastModifiedBy>
  <cp:revision>169</cp:revision>
  <dcterms:created xsi:type="dcterms:W3CDTF">2012-03-02T11:08:08Z</dcterms:created>
  <dcterms:modified xsi:type="dcterms:W3CDTF">2020-05-07T16:02:02Z</dcterms:modified>
</cp:coreProperties>
</file>