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64" r:id="rId5"/>
    <p:sldId id="257" r:id="rId6"/>
    <p:sldId id="258" r:id="rId7"/>
    <p:sldId id="269" r:id="rId8"/>
    <p:sldId id="259" r:id="rId9"/>
    <p:sldId id="273" r:id="rId10"/>
    <p:sldId id="274" r:id="rId11"/>
    <p:sldId id="275" r:id="rId12"/>
    <p:sldId id="276" r:id="rId13"/>
    <p:sldId id="277" r:id="rId14"/>
    <p:sldId id="278" r:id="rId15"/>
    <p:sldId id="272" r:id="rId16"/>
    <p:sldId id="260" r:id="rId17"/>
    <p:sldId id="263" r:id="rId18"/>
    <p:sldId id="268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76825" y="477838"/>
            <a:ext cx="3384550" cy="1150937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ru-RU" noProof="0" smtClean="0"/>
              <a:t>Click to edit Master title style</a:t>
            </a:r>
            <a:endParaRPr lang="ru-RU" altLang="ru-RU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76825" y="1341438"/>
            <a:ext cx="3384550" cy="504825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ru-RU" noProof="0" smtClean="0"/>
              <a:t>Click to edit Master subtitle style</a:t>
            </a:r>
            <a:endParaRPr lang="ru-RU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333375"/>
            <a:ext cx="2051050" cy="5975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003925" cy="5975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86A887-5E78-420E-B4BC-B357B37CA78A}" type="datetime1">
              <a:rPr lang="en-US" altLang="ru-RU"/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2A41D-6B32-471D-8014-B7F24765B5CD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15AE80-EE0B-4108-A77C-6B950C1A600E}" type="datetime1">
              <a:rPr lang="en-US" altLang="ru-RU"/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675E9-C3AE-4C5A-95A7-B3972779BA21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ED8EF-5314-4D54-888C-CF79C1B325C5}" type="datetime1">
              <a:rPr lang="en-US" altLang="ru-RU"/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EF5F6-3D1D-442A-9236-20C8CFAB6A93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8175" y="1628775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3688" y="1628775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D369C1-29F6-4E56-AD54-B628F3E38EF4}" type="datetime1">
              <a:rPr lang="en-US" altLang="ru-RU"/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28D0B-263C-4394-9B33-45C02A622BAC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470B03-E4DB-46C2-A6FD-F4457D03BBE0}" type="datetime1">
              <a:rPr lang="en-US" altLang="ru-RU"/>
            </a:fld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786B4-2CAB-40E8-80ED-5E0AE7CB569D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7E8337-23F3-4AA0-BC51-2ED3FB505B91}" type="datetime1">
              <a:rPr lang="en-US" altLang="ru-RU"/>
            </a:fld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0210B-E780-48CC-B7E1-C7411C7510AE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611C10-8C14-490A-9E9B-BDE38061D71E}" type="datetime1">
              <a:rPr lang="en-US" altLang="ru-RU"/>
            </a:fld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E7B3C-2071-498E-A1EF-4C8B27507E6C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98B63-8633-4970-A343-AE45F8E36EAE}" type="datetime1">
              <a:rPr lang="en-US" altLang="ru-RU"/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F426A-3778-4BAE-B8B5-3891390E977C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7CA93-C5DD-4231-A679-61C61CC18F3F}" type="datetime1">
              <a:rPr lang="en-US" altLang="ru-RU"/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AA47F-F3FB-4E76-88E9-72EC920CB526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1A9934-F5F1-4ABA-B2E8-E3B94887F1E3}" type="datetime1">
              <a:rPr lang="en-US" altLang="ru-RU"/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32350-2C3F-41FF-8E43-A966951FDCC3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260350"/>
            <a:ext cx="1693862" cy="5894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8175" y="260350"/>
            <a:ext cx="4932363" cy="5894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8E5235-9B05-4D9E-A4BE-3057A13D4A3C}" type="datetime1">
              <a:rPr lang="en-US" altLang="ru-RU"/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B5AC1-0D9B-4B7B-9836-C14F4D7FEFD0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27487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27488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07375" cy="115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ru-RU" smtClean="0"/>
              <a:t>Click to edit Master title style</a:t>
            </a:r>
            <a:endParaRPr lang="ru-RU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07375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ru-RU" smtClean="0"/>
              <a:t>Click to edit Master text styles</a:t>
            </a:r>
            <a:endParaRPr lang="en-US" altLang="ru-RU" smtClean="0"/>
          </a:p>
          <a:p>
            <a:pPr lvl="1"/>
            <a:r>
              <a:rPr lang="en-US" altLang="ru-RU" smtClean="0"/>
              <a:t>Second level</a:t>
            </a:r>
            <a:endParaRPr lang="en-US" altLang="ru-RU" smtClean="0"/>
          </a:p>
          <a:p>
            <a:pPr lvl="2"/>
            <a:r>
              <a:rPr lang="en-US" altLang="ru-RU" smtClean="0"/>
              <a:t>Third level</a:t>
            </a:r>
            <a:endParaRPr lang="en-US" altLang="ru-RU" smtClean="0"/>
          </a:p>
          <a:p>
            <a:pPr lvl="3"/>
            <a:r>
              <a:rPr lang="en-US" altLang="ru-RU" smtClean="0"/>
              <a:t>Fourth level</a:t>
            </a:r>
            <a:endParaRPr lang="en-US" altLang="ru-RU" smtClean="0"/>
          </a:p>
          <a:p>
            <a:pPr lvl="4"/>
            <a:r>
              <a:rPr lang="en-US" altLang="ru-RU" smtClean="0"/>
              <a:t>Fifth level</a:t>
            </a:r>
            <a:endParaRPr lang="ru-RU" altLang="ru-RU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000" b="0">
                <a:solidFill>
                  <a:srgbClr val="000000"/>
                </a:solidFill>
                <a:latin typeface="+mn-lt"/>
              </a:defRPr>
            </a:lvl1pPr>
          </a:lstStyle>
          <a:p>
            <a:fld id="{D9EA7418-14B7-4A97-9244-03F20DA93631}" type="datetimeFigureOut">
              <a:rPr lang="en-US" smtClean="0"/>
            </a:fld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000" b="0">
                <a:solidFill>
                  <a:srgbClr val="000000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 b="0">
                <a:solidFill>
                  <a:schemeClr val="bg1"/>
                </a:solidFill>
                <a:latin typeface="+mn-lt"/>
              </a:defRPr>
            </a:lvl1pPr>
          </a:lstStyle>
          <a:p>
            <a:fld id="{D1023AE2-9342-429B-9EE4-8A194B00195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60350"/>
            <a:ext cx="67675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ru-RU" smtClean="0"/>
              <a:t>Click to edit Master title style</a:t>
            </a:r>
            <a:endParaRPr lang="ru-RU" altLang="ru-RU" smtClean="0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28775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ru-RU" smtClean="0"/>
              <a:t>Click to edit Master text styles</a:t>
            </a:r>
            <a:endParaRPr lang="en-US" altLang="ru-RU" smtClean="0"/>
          </a:p>
          <a:p>
            <a:pPr lvl="1"/>
            <a:r>
              <a:rPr lang="en-US" altLang="ru-RU" smtClean="0"/>
              <a:t>Second level</a:t>
            </a:r>
            <a:endParaRPr lang="en-US" altLang="ru-RU" smtClean="0"/>
          </a:p>
          <a:p>
            <a:pPr lvl="2"/>
            <a:r>
              <a:rPr lang="en-US" altLang="ru-RU" smtClean="0"/>
              <a:t>Third level</a:t>
            </a:r>
            <a:endParaRPr lang="en-US" altLang="ru-RU" smtClean="0"/>
          </a:p>
          <a:p>
            <a:pPr lvl="3"/>
            <a:r>
              <a:rPr lang="en-US" altLang="ru-RU" smtClean="0"/>
              <a:t>Fourth level</a:t>
            </a:r>
            <a:endParaRPr lang="en-US" altLang="ru-RU" smtClean="0"/>
          </a:p>
          <a:p>
            <a:pPr lvl="4"/>
            <a:r>
              <a:rPr lang="en-US" altLang="ru-RU" smtClean="0"/>
              <a:t>Fifth level</a:t>
            </a:r>
            <a:endParaRPr lang="ru-RU" altLang="ru-RU" smtClean="0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000" b="0">
                <a:solidFill>
                  <a:schemeClr val="bg1"/>
                </a:solidFill>
                <a:latin typeface="+mn-lt"/>
              </a:defRPr>
            </a:lvl1pPr>
          </a:lstStyle>
          <a:p>
            <a:fld id="{25960A22-8E17-42E1-9838-770CDBF077F5}" type="datetime1">
              <a:rPr lang="en-US" altLang="ru-RU"/>
            </a:fld>
            <a:endParaRPr lang="ru-RU" alt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000" b="0">
                <a:solidFill>
                  <a:srgbClr val="000000"/>
                </a:solidFill>
                <a:latin typeface="+mn-lt"/>
              </a:defRPr>
            </a:lvl1pPr>
          </a:lstStyle>
          <a:p>
            <a:r>
              <a:rPr lang="ru-RU" altLang="ru-RU"/>
              <a:t>Designed by PoweredTemplate.com</a:t>
            </a:r>
            <a:endParaRPr lang="ru-RU" altLang="ru-RU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 b="0">
                <a:solidFill>
                  <a:srgbClr val="000000"/>
                </a:solidFill>
                <a:latin typeface="+mn-lt"/>
              </a:defRPr>
            </a:lvl1pPr>
          </a:lstStyle>
          <a:p>
            <a:fld id="{2DA14859-7690-4505-9BD4-9741C6D4EEE6}" type="slidenum">
              <a:rPr lang="ru-RU" altLang="ru-RU"/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77838"/>
            <a:ext cx="5718175" cy="1731962"/>
          </a:xfrm>
        </p:spPr>
        <p:txBody>
          <a:bodyPr/>
          <a:lstStyle/>
          <a:p>
            <a:r>
              <a:rPr lang="en-US" sz="2800" dirty="0" err="1" smtClean="0"/>
              <a:t>Unutarpartijski</a:t>
            </a:r>
            <a:r>
              <a:rPr lang="en-US" sz="2800" dirty="0" smtClean="0"/>
              <a:t> </a:t>
            </a:r>
            <a:r>
              <a:rPr lang="en-US" sz="2800" dirty="0" err="1" smtClean="0"/>
              <a:t>odnos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unutarpartijska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demokratija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3124200"/>
            <a:ext cx="4222750" cy="1038225"/>
          </a:xfrm>
        </p:spPr>
        <p:txBody>
          <a:bodyPr>
            <a:norm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Doc. </a:t>
            </a:r>
            <a:r>
              <a:rPr lang="en-US" sz="1600" dirty="0" err="1" smtClean="0"/>
              <a:t>dr</a:t>
            </a:r>
            <a:r>
              <a:rPr lang="en-US" sz="1600" dirty="0" smtClean="0"/>
              <a:t> Despot </a:t>
            </a:r>
            <a:r>
              <a:rPr lang="en-US" sz="1600" dirty="0" err="1" smtClean="0"/>
              <a:t>Kova</a:t>
            </a:r>
            <a:r>
              <a:rPr lang="sr-Latn-RS" sz="1600" dirty="0" smtClean="0"/>
              <a:t>čević</a:t>
            </a:r>
            <a:endParaRPr lang="sr-Latn-RS" sz="1600" dirty="0" smtClean="0"/>
          </a:p>
          <a:p>
            <a:r>
              <a:rPr lang="sr-Latn-RS" sz="1600" dirty="0" smtClean="0"/>
              <a:t>despot.kovacevic@fpn.bg.ac.rs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Partije individualnog predstavljanja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Nastanak podstaknut uspehom novih socijalističkih partija. U okviru vanizbornih organizacija sa težnjom da konstruišu organizacije u kojima su pojedinac, članovi ili grupni interesi bili zastupljeni u regionalnim i nacionalnim partijskim konvencijama. </a:t>
            </a:r>
            <a:endParaRPr lang="en-US" dirty="0" smtClean="0"/>
          </a:p>
          <a:p>
            <a:r>
              <a:rPr lang="sr-Latn-RS" dirty="0" smtClean="0"/>
              <a:t>Strukture odlučivanja su često centralizovani ali više formalizovani i inkluzivniji nego u „partijama uglednih“.</a:t>
            </a:r>
            <a:endParaRPr lang="en-US" dirty="0" smtClean="0"/>
          </a:p>
          <a:p>
            <a:r>
              <a:rPr lang="sr-Latn-RS" dirty="0" smtClean="0"/>
              <a:t>Ovaj model je ojačao vezu lideri - pristalice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Korporativističke partije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Stranke koje razvijaju „korporativistički“ ili grupni stil interne reprezentacije u kojoj postoje „delegati“ iz određenih grupa (crkvene, sindikalne itd.).</a:t>
            </a:r>
            <a:endParaRPr lang="en-US" dirty="0" smtClean="0"/>
          </a:p>
          <a:p>
            <a:r>
              <a:rPr lang="sr-Latn-RS" dirty="0" smtClean="0"/>
              <a:t>Članstvo tih grupa smatra se posrednim članovima partije</a:t>
            </a:r>
            <a:endParaRPr lang="en-US" dirty="0" smtClean="0"/>
          </a:p>
          <a:p>
            <a:r>
              <a:rPr lang="sr-Latn-RS" dirty="0" smtClean="0"/>
              <a:t>Laburisti, Socijaldemokrate (Švedska), Narodna partija (Austrija) itd.</a:t>
            </a:r>
            <a:endParaRPr lang="en-US" dirty="0" smtClean="0"/>
          </a:p>
          <a:p>
            <a:r>
              <a:rPr lang="sr-Latn-RS" dirty="0" smtClean="0"/>
              <a:t>Formalizovane podgrupe koje su zastupljene</a:t>
            </a:r>
            <a:endParaRPr lang="en-US" dirty="0" smtClean="0"/>
          </a:p>
          <a:p>
            <a:r>
              <a:rPr lang="sr-Latn-RS" dirty="0" smtClean="0"/>
              <a:t>Snažna institucionalizacija – lojalnost. Sturkutra mobilizacije pristalica ne mora biti razvijena u partiji jer postoje podgrupe.</a:t>
            </a:r>
            <a:endParaRPr lang="en-US" dirty="0" smtClean="0"/>
          </a:p>
          <a:p>
            <a:r>
              <a:rPr lang="sr-Latn-RS" dirty="0" smtClean="0"/>
              <a:t>Odlučivanje pretežno inkluzivno – u smislu grupnih interesa ali ne i u pogledu individualnih preferencija</a:t>
            </a:r>
            <a:endParaRPr lang="sr-Latn-RS" dirty="0" smtClean="0"/>
          </a:p>
          <a:p>
            <a:r>
              <a:rPr lang="sr-Latn-RS" dirty="0" smtClean="0"/>
              <a:t>Pokušaj da se proširi ovaj princiš – izvan okvira privrednih sektora</a:t>
            </a:r>
            <a:endParaRPr lang="en-US" dirty="0" smtClean="0"/>
          </a:p>
          <a:p>
            <a:r>
              <a:rPr lang="sr-Latn-RS" dirty="0" smtClean="0"/>
              <a:t>Uvođenje kvota za društvene grupe – žene, mlađi ili etničke manjine</a:t>
            </a:r>
            <a:endParaRPr lang="en-US" dirty="0" smtClean="0"/>
          </a:p>
          <a:p>
            <a:r>
              <a:rPr lang="sr-Latn-RS" dirty="0" smtClean="0"/>
              <a:t>Cilj – širi spektar potencijalnih birača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Partija demokratskog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Viši stepen institucionalizacije – jasna pravila</a:t>
            </a:r>
            <a:endParaRPr lang="en-US" dirty="0" smtClean="0"/>
          </a:p>
          <a:p>
            <a:r>
              <a:rPr lang="sr-Latn-RS" dirty="0" smtClean="0"/>
              <a:t>Stranački predizbori kadnidata</a:t>
            </a:r>
            <a:endParaRPr lang="en-US" dirty="0" smtClean="0"/>
          </a:p>
          <a:p>
            <a:r>
              <a:rPr lang="sr-Latn-RS" dirty="0" smtClean="0"/>
              <a:t>Neposredan izbor partijskih lidera</a:t>
            </a:r>
            <a:endParaRPr lang="en-US" dirty="0" smtClean="0"/>
          </a:p>
          <a:p>
            <a:r>
              <a:rPr lang="sr-Latn-RS" dirty="0" smtClean="0"/>
              <a:t>Nove procedure za rešavanja programskih pitanja</a:t>
            </a:r>
            <a:endParaRPr lang="en-US" dirty="0" smtClean="0"/>
          </a:p>
          <a:p>
            <a:r>
              <a:rPr lang="sr-Latn-RS" dirty="0" smtClean="0"/>
              <a:t>Debata i deliberacija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Modeli partijske organizacije</a:t>
            </a:r>
            <a:endParaRPr lang="en-US" dirty="0"/>
          </a:p>
        </p:txBody>
      </p:sp>
      <p:pic>
        <p:nvPicPr>
          <p:cNvPr id="4" name="Content Placeholder 3" descr="Scarrow.pn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669350" y="2590801"/>
            <a:ext cx="7712649" cy="27231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2800" dirty="0" smtClean="0"/>
              <a:t>Partijski trougao </a:t>
            </a:r>
            <a:br>
              <a:rPr lang="sr-Latn-RS" sz="2800" dirty="0" smtClean="0"/>
            </a:br>
            <a:r>
              <a:rPr lang="sr-Latn-RS" sz="2800" dirty="0" smtClean="0"/>
              <a:t>lider – rukovodstvo (partijska elita) - članstvo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Unutarpartijska demokratija nastaje u odnosima na tri relacije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Koncept se zasniva na dimenzijama: inkluzivnost (participacija) i autonomija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</p:txBody>
      </p:sp>
      <p:pic>
        <p:nvPicPr>
          <p:cNvPr id="5" name="Content Placeholder 3" descr="Dimenzije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 bwMode="auto">
          <a:xfrm>
            <a:off x="838200" y="3048000"/>
            <a:ext cx="7737939" cy="2933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3374"/>
            <a:ext cx="8207375" cy="5610225"/>
          </a:xfrm>
        </p:spPr>
        <p:txBody>
          <a:bodyPr/>
          <a:lstStyle/>
          <a:p>
            <a:pPr algn="ctr"/>
            <a:endParaRPr lang="en-US" dirty="0"/>
          </a:p>
        </p:txBody>
      </p:sp>
      <p:pic>
        <p:nvPicPr>
          <p:cNvPr id="7" name="Picture 6" descr="Untitled223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62000" y="446732"/>
            <a:ext cx="7010400" cy="5487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Demokratski deficiti unutarpartijskih odnosa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sr-Latn-RS" b="1" dirty="0" smtClean="0"/>
              <a:t>Liderstvo u partijama</a:t>
            </a:r>
            <a:endParaRPr lang="sr-Latn-RS" b="1" dirty="0" smtClean="0"/>
          </a:p>
          <a:p>
            <a:pPr algn="just">
              <a:buNone/>
            </a:pPr>
            <a:r>
              <a:rPr lang="sr-Latn-RS" dirty="0" smtClean="0"/>
              <a:t>	personalizacija politike</a:t>
            </a: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	prezidencijalizacija partija</a:t>
            </a: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	osnivači (težak odlazak ili večni ostanak)</a:t>
            </a: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	gubitak programskih politika</a:t>
            </a:r>
            <a:endParaRPr lang="sr-Latn-RS" dirty="0" smtClean="0"/>
          </a:p>
          <a:p>
            <a:pPr algn="just">
              <a:buNone/>
            </a:pPr>
            <a:endParaRPr lang="sr-Latn-RS" dirty="0" smtClean="0"/>
          </a:p>
          <a:p>
            <a:pPr algn="just">
              <a:buNone/>
            </a:pPr>
            <a:r>
              <a:rPr lang="en-US" dirty="0" smtClean="0"/>
              <a:t>S</a:t>
            </a:r>
            <a:r>
              <a:rPr lang="sr-Latn-RS" dirty="0" smtClean="0"/>
              <a:t>poljni efekti liderstva u partijama: način selekcije kandidata, nestanak programa i ideja, obesnaživanje partija da artikulišu interese građana</a:t>
            </a:r>
            <a:endParaRPr lang="sr-Latn-RS" dirty="0" smtClean="0"/>
          </a:p>
          <a:p>
            <a:pPr algn="just">
              <a:buNone/>
            </a:pPr>
            <a:endParaRPr lang="sr-Latn-RS" dirty="0" smtClean="0"/>
          </a:p>
          <a:p>
            <a:pPr algn="just">
              <a:buNone/>
            </a:pPr>
            <a:r>
              <a:rPr lang="en-US" dirty="0" smtClean="0"/>
              <a:t>K</a:t>
            </a:r>
            <a:r>
              <a:rPr lang="sr-Latn-RS" dirty="0" smtClean="0"/>
              <a:t>oja partija preživi smenu lidera?</a:t>
            </a: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	</a:t>
            </a:r>
            <a:endParaRPr lang="sr-Latn-R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Partijski elitizam – oligarhija u partijama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Problemi: </a:t>
            </a:r>
            <a:endParaRPr lang="sr-Latn-RS" dirty="0" smtClean="0"/>
          </a:p>
          <a:p>
            <a:pPr>
              <a:buNone/>
            </a:pPr>
            <a:r>
              <a:rPr lang="en-US" dirty="0" smtClean="0"/>
              <a:t>M</a:t>
            </a:r>
            <a:r>
              <a:rPr lang="sr-Latn-RS" dirty="0" smtClean="0"/>
              <a:t>ala prohodnost (mobilnost)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Gubitak realnog odnosa prema politici i prema članstvu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Nejasni kriterijumi napredovanja</a:t>
            </a:r>
            <a:endParaRPr lang="sr-Latn-RS" dirty="0" smtClean="0"/>
          </a:p>
          <a:p>
            <a:pPr>
              <a:buNone/>
            </a:pPr>
            <a:r>
              <a:rPr lang="en-US" dirty="0" smtClean="0"/>
              <a:t>V</a:t>
            </a:r>
            <a:r>
              <a:rPr lang="sr-Latn-RS" dirty="0" smtClean="0"/>
              <a:t>akuum na realciji lider-članstvo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“u organizaciji svi imaju podjednake mogućnosti izbora, mnogi su pozvani ali samo su neki odabrani” OS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smtClean="0"/>
              <a:t>P</a:t>
            </a:r>
            <a:r>
              <a:rPr lang="sr-Latn-RS" dirty="0" smtClean="0"/>
              <a:t>roizode instrumentalno gledanje na članstvo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Org.manjina kadrira za parlament, javne funkcije, partijske poslove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smtClean="0"/>
              <a:t>S</a:t>
            </a:r>
            <a:r>
              <a:rPr lang="sr-Latn-RS" dirty="0" smtClean="0"/>
              <a:t>manjena odgovornost partijske elite</a:t>
            </a: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Nemoć članstva u partijama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Osnovni element u strukturi političkih partija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Formalno i neformalno članstvo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smtClean="0"/>
              <a:t>B</a:t>
            </a:r>
            <a:r>
              <a:rPr lang="sr-Latn-RS" dirty="0" smtClean="0"/>
              <a:t>ez političke moći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Isključenost iz donošenja odluka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Povratni instrumentalni odnos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smtClean="0"/>
              <a:t>Smanjen osećaj privrženosti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Za</a:t>
            </a:r>
            <a:r>
              <a:rPr lang="sr-Latn-RS" dirty="0" smtClean="0"/>
              <a:t>što su važni?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err="1" smtClean="0"/>
              <a:t>Vek</a:t>
            </a:r>
            <a:r>
              <a:rPr lang="en-US" b="1" dirty="0" smtClean="0"/>
              <a:t> </a:t>
            </a:r>
            <a:r>
              <a:rPr lang="en-US" b="1" dirty="0" err="1" smtClean="0"/>
              <a:t>bavljenja</a:t>
            </a:r>
            <a:r>
              <a:rPr lang="en-US" b="1" dirty="0" smtClean="0"/>
              <a:t> </a:t>
            </a:r>
            <a:r>
              <a:rPr lang="en-US" b="1" dirty="0" err="1" smtClean="0"/>
              <a:t>odnosima</a:t>
            </a:r>
            <a:r>
              <a:rPr lang="en-US" b="1" dirty="0" smtClean="0"/>
              <a:t> </a:t>
            </a:r>
            <a:r>
              <a:rPr lang="en-US" b="1" dirty="0" err="1" smtClean="0"/>
              <a:t>ideologije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organizacije</a:t>
            </a:r>
            <a:r>
              <a:rPr lang="en-US" b="1" dirty="0" smtClean="0"/>
              <a:t> u </a:t>
            </a:r>
            <a:r>
              <a:rPr lang="en-US" b="1" dirty="0" err="1" smtClean="0"/>
              <a:t>politi</a:t>
            </a:r>
            <a:r>
              <a:rPr lang="sr-Latn-RS" b="1" dirty="0" smtClean="0"/>
              <a:t>čkim partijama</a:t>
            </a:r>
            <a:endParaRPr lang="sr-Latn-RS" b="1" dirty="0" smtClean="0"/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U</a:t>
            </a:r>
            <a:r>
              <a:rPr lang="sr-Latn-RS" b="1" dirty="0" smtClean="0"/>
              <a:t>ticaj u</a:t>
            </a:r>
            <a:r>
              <a:rPr lang="en-US" b="1" dirty="0" err="1" smtClean="0"/>
              <a:t>nutarpartijski</a:t>
            </a:r>
            <a:r>
              <a:rPr lang="en-US" b="1" dirty="0" smtClean="0"/>
              <a:t> </a:t>
            </a:r>
            <a:r>
              <a:rPr lang="en-US" b="1" dirty="0" err="1" smtClean="0"/>
              <a:t>odnos</a:t>
            </a:r>
            <a:r>
              <a:rPr lang="sr-Latn-RS" b="1" dirty="0" smtClean="0"/>
              <a:t>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unutarpartijske</a:t>
            </a:r>
            <a:r>
              <a:rPr lang="en-US" b="1" dirty="0" smtClean="0"/>
              <a:t> </a:t>
            </a:r>
            <a:r>
              <a:rPr lang="en-US" b="1" dirty="0" err="1" smtClean="0"/>
              <a:t>demokratije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demokratiju</a:t>
            </a:r>
            <a:r>
              <a:rPr lang="en-US" dirty="0" smtClean="0"/>
              <a:t> u </a:t>
            </a:r>
            <a:r>
              <a:rPr lang="en-US" dirty="0" err="1" smtClean="0"/>
              <a:t>društvu</a:t>
            </a:r>
            <a:r>
              <a:rPr lang="en-US" dirty="0" smtClean="0"/>
              <a:t> se </a:t>
            </a:r>
            <a:r>
              <a:rPr lang="en-US" dirty="0" err="1" smtClean="0"/>
              <a:t>ogledaju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rukovodstva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članstva</a:t>
            </a:r>
            <a:r>
              <a:rPr lang="en-US" dirty="0" smtClean="0"/>
              <a:t>,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I </a:t>
            </a:r>
            <a:r>
              <a:rPr lang="en-US" dirty="0" err="1" smtClean="0"/>
              <a:t>načine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sprovođenje</a:t>
            </a:r>
            <a:r>
              <a:rPr lang="en-US" dirty="0" smtClean="0"/>
              <a:t> </a:t>
            </a:r>
            <a:r>
              <a:rPr lang="en-US" dirty="0" err="1" smtClean="0"/>
              <a:t>demokratskih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u </a:t>
            </a:r>
            <a:r>
              <a:rPr lang="en-US" dirty="0" err="1" smtClean="0"/>
              <a:t>političkim</a:t>
            </a:r>
            <a:r>
              <a:rPr lang="en-US" dirty="0" smtClean="0"/>
              <a:t> </a:t>
            </a:r>
            <a:r>
              <a:rPr lang="en-US" dirty="0" err="1" smtClean="0"/>
              <a:t>partijama</a:t>
            </a:r>
            <a:r>
              <a:rPr lang="en-US" dirty="0" smtClean="0"/>
              <a:t>,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predsednika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en-US" dirty="0" smtClean="0"/>
              <a:t> </a:t>
            </a:r>
            <a:r>
              <a:rPr lang="en-US" dirty="0" err="1" smtClean="0"/>
              <a:t>partije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organima</a:t>
            </a:r>
            <a:r>
              <a:rPr lang="en-US" dirty="0" smtClean="0"/>
              <a:t> u </a:t>
            </a:r>
            <a:r>
              <a:rPr lang="en-US" dirty="0" err="1" smtClean="0"/>
              <a:t>partiji</a:t>
            </a:r>
            <a:r>
              <a:rPr lang="en-US" dirty="0" smtClean="0"/>
              <a:t>,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partijske</a:t>
            </a:r>
            <a:r>
              <a:rPr lang="en-US" dirty="0" smtClean="0"/>
              <a:t> elite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demokratiji</a:t>
            </a:r>
            <a:r>
              <a:rPr lang="en-US" dirty="0" smtClean="0"/>
              <a:t>, </a:t>
            </a:r>
            <a:r>
              <a:rPr lang="en-US" dirty="0" err="1" smtClean="0"/>
              <a:t>generalno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participaciji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autonomiji</a:t>
            </a:r>
            <a:r>
              <a:rPr lang="en-US" dirty="0" smtClean="0"/>
              <a:t> </a:t>
            </a:r>
            <a:r>
              <a:rPr lang="en-US" dirty="0" err="1" smtClean="0"/>
              <a:t>članstva</a:t>
            </a:r>
            <a:r>
              <a:rPr lang="en-US" dirty="0" smtClean="0"/>
              <a:t> u </a:t>
            </a:r>
            <a:r>
              <a:rPr lang="en-US" dirty="0" err="1" smtClean="0"/>
              <a:t>partiji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</a:t>
            </a:r>
            <a:endParaRPr lang="sr-Latn-RS" dirty="0" smtClean="0"/>
          </a:p>
          <a:p>
            <a:pPr algn="just">
              <a:buNone/>
            </a:pP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Teorijska sporenja o uticaju</a:t>
            </a:r>
            <a:endParaRPr lang="sr-Latn-RS" dirty="0" smtClean="0"/>
          </a:p>
          <a:p>
            <a:pPr algn="just">
              <a:buNone/>
            </a:pP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Da li su političke partije uniformne organizacije?</a:t>
            </a: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Intenzitet promena – Scarrow</a:t>
            </a: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Stabilna partija</a:t>
            </a:r>
            <a:endParaRPr lang="en-U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2800" dirty="0" smtClean="0"/>
              <a:t>Politikološko-sociološki pristup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Ostrgorski, Veber, Mihels, Diverže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Kac i Mer, Pognutke, Skerou, Van bizen, Veb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Savremeni izazovi partijama: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en-US" dirty="0" smtClean="0"/>
              <a:t>A</a:t>
            </a:r>
            <a:r>
              <a:rPr lang="sr-Latn-RS" dirty="0" smtClean="0"/>
              <a:t>ntipartijski sentimenti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sr-Latn-RS" dirty="0" smtClean="0"/>
              <a:t>Pokreti i organizacija</a:t>
            </a:r>
            <a:endParaRPr lang="sr-Latn-RS" dirty="0" smtClean="0"/>
          </a:p>
          <a:p>
            <a:pPr marL="457200" indent="-457200">
              <a:buAutoNum type="alphaLcParenR"/>
            </a:pP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Polje između ideologije i organizacije</a:t>
            </a: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“ukoliko stranačka organizacija postaje važnija od svega drugog, utoliko je sve veća opasnost da stranke ostanu bez uverenja u načelu” S.J.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143000"/>
            <a:ext cx="8207375" cy="5165725"/>
          </a:xfrm>
        </p:spPr>
        <p:txBody>
          <a:bodyPr/>
          <a:lstStyle/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Sistem vrednosti i politička kultura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Teritorijalni princip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Hijerarhijska organizacija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Najteži istraživački poduhvat – manjak transparentnosti rada i procesa donošenja odluka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“od sopstvenih članova ljubomorno skrivaju unutrašnju armaturu i anatomiju svoju partija” Z.S.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38200" y="4572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b="1" dirty="0" smtClean="0"/>
              <a:t>Unutrašnja organizacija političkih partija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Teritorijalna organizacija partija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Insititucionalni uticaj na organizaciju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Propisana statutom i dodatnim pravilnicima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Prate logiku teritorijalne organizacija države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Pokrajinski – regionalni – gradski/opštinski – mesni odbori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Uporedna iskustva</a:t>
            </a: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143000"/>
            <a:ext cx="8207375" cy="5165725"/>
          </a:xfrm>
        </p:spPr>
        <p:txBody>
          <a:bodyPr/>
          <a:lstStyle/>
          <a:p>
            <a:pPr>
              <a:buNone/>
            </a:pPr>
            <a:r>
              <a:rPr lang="sr-Latn-RS" dirty="0" smtClean="0"/>
              <a:t>Prostor za (ne)demokratiju u partijama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Skupština/Kongres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Glavni odbor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Izvršni odbor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Predsedništvo 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Predsednik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 marL="457200" indent="-457200">
              <a:buAutoNum type="alphaLcParenR"/>
            </a:pPr>
            <a:endParaRPr lang="sr-Latn-R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90600" y="3810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 smtClean="0"/>
              <a:t>Organizacija centralnih organa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Modeli unutarpartijske organizacije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S.S. – odnosi moći i procedura u partijama kroz 3 kriterijuma: centralizacija, inkluzivnosti, institucionalizovanost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sr-Latn-RS" dirty="0" smtClean="0"/>
              <a:t>dominantno-liderske partije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sr-Latn-RS" dirty="0" smtClean="0"/>
              <a:t>partije uglednih (kadrovske)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sr-Latn-RS" dirty="0" smtClean="0"/>
              <a:t>partije individualnog predstavljanja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sr-Latn-RS" dirty="0" smtClean="0"/>
              <a:t>korporativne partije</a:t>
            </a:r>
            <a:endParaRPr lang="sr-Latn-RS" dirty="0" smtClean="0"/>
          </a:p>
          <a:p>
            <a:pPr marL="457200" indent="-457200">
              <a:buAutoNum type="alphaLcParenR"/>
            </a:pPr>
            <a:r>
              <a:rPr lang="sr-Latn-RS" dirty="0" smtClean="0"/>
              <a:t>partija demokratskog upravljanja</a:t>
            </a:r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</a:t>
            </a:r>
            <a:r>
              <a:rPr lang="sr-Latn-RS" dirty="0" smtClean="0"/>
              <a:t>ominantno-liderske partije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371600"/>
            <a:ext cx="8207375" cy="4937125"/>
          </a:xfrm>
        </p:spPr>
        <p:txBody>
          <a:bodyPr/>
          <a:lstStyle/>
          <a:p>
            <a:pPr marL="457200" indent="-457200">
              <a:buNone/>
            </a:pPr>
            <a:r>
              <a:rPr lang="sr-Latn-RS" dirty="0" smtClean="0"/>
              <a:t>Stranke u kojima dominira jedan lider uglavnom konstruišu svoju privlačnost oko popularnost, percepcije integriteta, a ponekad i finasijskih sredstava, tog pojedinca.</a:t>
            </a: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Lider artikuliše partijske težnje, a stranka može da preuzme ime od njega ili nje. </a:t>
            </a: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Mnoge uspešne stranke u savremenim demokratijama odgovaraju ovom opisu – ili tako nastaju ili postaju sredstvo jednog dominantnog lidera.</a:t>
            </a: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U takvim partijama, lider može biti samoizabran ili osnivač partije, ili izabran od odlazećeg lidera ili rezultat izborne privlačnosti</a:t>
            </a: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On ili ona može dobiti formalno poziciju (konvencija) ali u praksi se dešava i da dominira strankom bez formalne funkcije.</a:t>
            </a:r>
            <a:r>
              <a:rPr lang="ru-RU" dirty="0" smtClean="0"/>
              <a:t> </a:t>
            </a:r>
            <a:endParaRPr lang="sr-Latn-RS" dirty="0" smtClean="0"/>
          </a:p>
          <a:p>
            <a:pPr marL="457200" indent="-457200">
              <a:buNone/>
            </a:pPr>
            <a:r>
              <a:rPr lang="sr-Latn-RS" dirty="0" smtClean="0"/>
              <a:t>Stranke ovog tioa nisu nužno antidemokratske i antiinkluzivne. U novim demokratijama stranke ovog tipa formirale su se oko disidenata koji su se protivili diktaturi. Primeri su Nelson Mandelsa u Južnoj Africi i Kim Dae-Jung u Južnoj Koreji.</a:t>
            </a: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Partije uglednih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47800"/>
            <a:ext cx="8207375" cy="4860925"/>
          </a:xfrm>
        </p:spPr>
        <p:txBody>
          <a:bodyPr/>
          <a:lstStyle/>
          <a:p>
            <a:r>
              <a:rPr lang="sr-Latn-RS" dirty="0" smtClean="0"/>
              <a:t>U ovim partijama teži da dominira mali i samoizabrani vodeći korpus, koji se uglavnom sastoji od izabranih zvaničnika, lidera iz izbornih jedinica, lidera lokalnih zajednica i stranačkih birokrata.</a:t>
            </a:r>
            <a:endParaRPr lang="en-US" dirty="0" smtClean="0"/>
          </a:p>
          <a:p>
            <a:r>
              <a:rPr lang="sr-Latn-RS" dirty="0" smtClean="0"/>
              <a:t>Moć je raspršena između lidera na različitim nivoima, koji koriste neformalna pravila.</a:t>
            </a:r>
            <a:endParaRPr lang="en-US" dirty="0" smtClean="0"/>
          </a:p>
          <a:p>
            <a:r>
              <a:rPr lang="sr-Latn-RS" dirty="0" smtClean="0"/>
              <a:t>Моћ је често била распршена између вођа на различитим нивоима, који су користили неформална</a:t>
            </a:r>
            <a:endParaRPr lang="en-US" dirty="0" smtClean="0"/>
          </a:p>
          <a:p>
            <a:r>
              <a:rPr lang="sr-Latn-RS" dirty="0" smtClean="0"/>
              <a:t>Ne bave se ni prividom unutrašnje demokratije</a:t>
            </a:r>
            <a:endParaRPr lang="en-US" dirty="0" smtClean="0"/>
          </a:p>
          <a:p>
            <a:r>
              <a:rPr lang="sr-Latn-RS" dirty="0" smtClean="0"/>
              <a:t>Njihove platforme traže podršku društvenog „kvaliteta“, a ne demokratskog „kvantiteta“</a:t>
            </a:r>
            <a:endParaRPr lang="en-US" dirty="0" smtClean="0"/>
          </a:p>
          <a:p>
            <a:r>
              <a:rPr lang="sr-Latn-RS" dirty="0" smtClean="0"/>
              <a:t>Partije 19.veka – danas su to partije labave strukture resursa i reputacije, grupe elitističkih istomišljenika</a:t>
            </a:r>
            <a:endParaRPr lang="en-US" dirty="0" smtClean="0"/>
          </a:p>
          <a:p>
            <a:r>
              <a:rPr lang="sr-Latn-RS" dirty="0" smtClean="0"/>
              <a:t>Imaju tendenciju da budu decentralizovane i slabo institucionalizovane – podrška pojedinaca u svojoj zajednici ne zavisi od partijske organizacija</a:t>
            </a:r>
            <a:endParaRPr lang="en-US" dirty="0" smtClean="0"/>
          </a:p>
          <a:p>
            <a:r>
              <a:rPr lang="sr-Latn-RS" dirty="0" smtClean="0"/>
              <a:t>Ekskluzivne – u rukama „uglednika“ koji oličavaju javni profil stranke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template 4">
      <a:dk1>
        <a:srgbClr val="4D4D4D"/>
      </a:dk1>
      <a:lt1>
        <a:srgbClr val="FFFFFF"/>
      </a:lt1>
      <a:dk2>
        <a:srgbClr val="000000"/>
      </a:dk2>
      <a:lt2>
        <a:srgbClr val="9B6902"/>
      </a:lt2>
      <a:accent1>
        <a:srgbClr val="C75E00"/>
      </a:accent1>
      <a:accent2>
        <a:srgbClr val="FED416"/>
      </a:accent2>
      <a:accent3>
        <a:srgbClr val="FFFFFF"/>
      </a:accent3>
      <a:accent4>
        <a:srgbClr val="404040"/>
      </a:accent4>
      <a:accent5>
        <a:srgbClr val="E0B6AA"/>
      </a:accent5>
      <a:accent6>
        <a:srgbClr val="E6C013"/>
      </a:accent6>
      <a:hlink>
        <a:srgbClr val="EE6600"/>
      </a:hlink>
      <a:folHlink>
        <a:srgbClr val="EAEAEA"/>
      </a:folHlink>
    </a:clrScheme>
    <a:fontScheme name="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anose="02040502050405020303" pitchFamily="18" charset="0"/>
          </a:defRPr>
        </a:defPPr>
      </a:lstStyle>
    </a:lnDef>
  </a:objectDefaults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570301"/>
        </a:lt2>
        <a:accent1>
          <a:srgbClr val="D37E00"/>
        </a:accent1>
        <a:accent2>
          <a:srgbClr val="F5CB03"/>
        </a:accent2>
        <a:accent3>
          <a:srgbClr val="FFFFFF"/>
        </a:accent3>
        <a:accent4>
          <a:srgbClr val="404040"/>
        </a:accent4>
        <a:accent5>
          <a:srgbClr val="E6C0AA"/>
        </a:accent5>
        <a:accent6>
          <a:srgbClr val="DEB802"/>
        </a:accent6>
        <a:hlink>
          <a:srgbClr val="D860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713C0C"/>
        </a:lt2>
        <a:accent1>
          <a:srgbClr val="E4B058"/>
        </a:accent1>
        <a:accent2>
          <a:srgbClr val="FDD912"/>
        </a:accent2>
        <a:accent3>
          <a:srgbClr val="FFFFFF"/>
        </a:accent3>
        <a:accent4>
          <a:srgbClr val="404040"/>
        </a:accent4>
        <a:accent5>
          <a:srgbClr val="EFD4B4"/>
        </a:accent5>
        <a:accent6>
          <a:srgbClr val="E5C40F"/>
        </a:accent6>
        <a:hlink>
          <a:srgbClr val="E063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953900"/>
        </a:lt2>
        <a:accent1>
          <a:srgbClr val="B65300"/>
        </a:accent1>
        <a:accent2>
          <a:srgbClr val="CE6A00"/>
        </a:accent2>
        <a:accent3>
          <a:srgbClr val="FFFFFF"/>
        </a:accent3>
        <a:accent4>
          <a:srgbClr val="404040"/>
        </a:accent4>
        <a:accent5>
          <a:srgbClr val="D7B3AA"/>
        </a:accent5>
        <a:accent6>
          <a:srgbClr val="BA5F00"/>
        </a:accent6>
        <a:hlink>
          <a:srgbClr val="F0A806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D87200"/>
        </a:lt2>
        <a:accent1>
          <a:srgbClr val="E29B07"/>
        </a:accent1>
        <a:accent2>
          <a:srgbClr val="EDBF03"/>
        </a:accent2>
        <a:accent3>
          <a:srgbClr val="FFFFFF"/>
        </a:accent3>
        <a:accent4>
          <a:srgbClr val="404040"/>
        </a:accent4>
        <a:accent5>
          <a:srgbClr val="EECBAA"/>
        </a:accent5>
        <a:accent6>
          <a:srgbClr val="D7AD02"/>
        </a:accent6>
        <a:hlink>
          <a:srgbClr val="7CA43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D24D06"/>
        </a:lt2>
        <a:accent1>
          <a:srgbClr val="E59709"/>
        </a:accent1>
        <a:accent2>
          <a:srgbClr val="E9AC24"/>
        </a:accent2>
        <a:accent3>
          <a:srgbClr val="FFFFFF"/>
        </a:accent3>
        <a:accent4>
          <a:srgbClr val="404040"/>
        </a:accent4>
        <a:accent5>
          <a:srgbClr val="F0C9AA"/>
        </a:accent5>
        <a:accent6>
          <a:srgbClr val="D39B20"/>
        </a:accent6>
        <a:hlink>
          <a:srgbClr val="F7B80B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5003"/>
        </a:lt2>
        <a:accent1>
          <a:srgbClr val="419DCF"/>
        </a:accent1>
        <a:accent2>
          <a:srgbClr val="BC1F1F"/>
        </a:accent2>
        <a:accent3>
          <a:srgbClr val="FFFFFF"/>
        </a:accent3>
        <a:accent4>
          <a:srgbClr val="404040"/>
        </a:accent4>
        <a:accent5>
          <a:srgbClr val="B0CCE4"/>
        </a:accent5>
        <a:accent6>
          <a:srgbClr val="AA1B1B"/>
        </a:accent6>
        <a:hlink>
          <a:srgbClr val="FFE42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DF2905"/>
        </a:lt2>
        <a:accent1>
          <a:srgbClr val="D05203"/>
        </a:accent1>
        <a:accent2>
          <a:srgbClr val="72A3E1"/>
        </a:accent2>
        <a:accent3>
          <a:srgbClr val="FFFFFF"/>
        </a:accent3>
        <a:accent4>
          <a:srgbClr val="404040"/>
        </a:accent4>
        <a:accent5>
          <a:srgbClr val="E4B3AA"/>
        </a:accent5>
        <a:accent6>
          <a:srgbClr val="6793CC"/>
        </a:accent6>
        <a:hlink>
          <a:srgbClr val="F3A10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Custom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anose="02040502050405020303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0</TotalTime>
  <Words>6497</Words>
  <Application>WPS Slides</Application>
  <PresentationFormat>On-screen Show (4:3)</PresentationFormat>
  <Paragraphs>177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SimSun</vt:lpstr>
      <vt:lpstr>Wingdings</vt:lpstr>
      <vt:lpstr>Georgia</vt:lpstr>
      <vt:lpstr>Calibri</vt:lpstr>
      <vt:lpstr>Microsoft YaHei</vt:lpstr>
      <vt:lpstr>Arial Unicode MS</vt:lpstr>
      <vt:lpstr>template</vt:lpstr>
      <vt:lpstr>Custom Design</vt:lpstr>
      <vt:lpstr>Unutarpartijski odnos i unutarpartijska demokratija</vt:lpstr>
      <vt:lpstr>Zašto su važni?</vt:lpstr>
      <vt:lpstr>Politikološko-sociološki pristup</vt:lpstr>
      <vt:lpstr>PowerPoint 演示文稿</vt:lpstr>
      <vt:lpstr>Teritorijalna organizacija partija</vt:lpstr>
      <vt:lpstr>PowerPoint 演示文稿</vt:lpstr>
      <vt:lpstr>Modeli unutarpartijske organizacije </vt:lpstr>
      <vt:lpstr>Dominantno-liderske partije</vt:lpstr>
      <vt:lpstr>Partije uglednih</vt:lpstr>
      <vt:lpstr>Partije individualnog predstavljanja</vt:lpstr>
      <vt:lpstr>Korporativističke partije</vt:lpstr>
      <vt:lpstr>Partija demokratskog upravljanja</vt:lpstr>
      <vt:lpstr>Modeli partijske organizacije</vt:lpstr>
      <vt:lpstr>Partijski trougao  lider – rukovodstvo (partijska elita) - članstvo</vt:lpstr>
      <vt:lpstr>PowerPoint 演示文稿</vt:lpstr>
      <vt:lpstr>Demokratski deficiti unutarpartijskih odnosa</vt:lpstr>
      <vt:lpstr>Partijski elitizam – oligarhija u partijama</vt:lpstr>
      <vt:lpstr>Nemoć članstva u partijama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Partije i partijski sistemi – institucionalizacija  stabilnost volatilnost</dc:title>
  <dc:creator>User</dc:creator>
  <cp:lastModifiedBy>Despot Kovacevic</cp:lastModifiedBy>
  <cp:revision>56</cp:revision>
  <dcterms:created xsi:type="dcterms:W3CDTF">2021-12-20T14:30:00Z</dcterms:created>
  <dcterms:modified xsi:type="dcterms:W3CDTF">2025-06-10T14:32:11Z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9E9A0FD2DA09409E8FDC3058689CD206_12</vt:lpwstr>
  </property>
  <property fmtid="{D5CDD505-2E9C-101B-9397-08002B2CF9AE}" pid="3" name="KSOProductBuildVer">
    <vt:lpwstr>1033-12.2.0.20795</vt:lpwstr>
  </property>
</Properties>
</file>