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Prof. dr Jasna Veljković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Transakciono-analiti</a:t>
            </a:r>
            <a:r>
              <a:rPr lang="sr-Latn-RS" dirty="0" smtClean="0"/>
              <a:t>čka terapija</a:t>
            </a:r>
            <a:r>
              <a:rPr lang="en-US" dirty="0" smtClean="0"/>
              <a:t>*</a:t>
            </a:r>
            <a:r>
              <a:rPr lang="en-US" dirty="0" err="1"/>
              <a:t>K</a:t>
            </a:r>
            <a:r>
              <a:rPr lang="en-US" dirty="0" err="1" smtClean="0"/>
              <a:t>oju</a:t>
            </a:r>
            <a:r>
              <a:rPr lang="en-US" dirty="0" smtClean="0"/>
              <a:t> </a:t>
            </a:r>
            <a:r>
              <a:rPr lang="en-US" dirty="0" err="1" smtClean="0"/>
              <a:t>igru</a:t>
            </a:r>
            <a:r>
              <a:rPr lang="en-US" dirty="0" smtClean="0"/>
              <a:t> </a:t>
            </a:r>
            <a:r>
              <a:rPr lang="en-US" dirty="0" err="1" smtClean="0"/>
              <a:t>igra</a:t>
            </a:r>
            <a:r>
              <a:rPr lang="sr-Latn-RS" dirty="0" smtClean="0"/>
              <a:t>š.... Ja sam ok...ti si ...ok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2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Prema </a:t>
            </a:r>
            <a:r>
              <a:rPr lang="sr-Latn-RS" dirty="0" smtClean="0"/>
              <a:t>TA, </a:t>
            </a:r>
            <a:r>
              <a:rPr lang="sr-Latn-RS" dirty="0" smtClean="0"/>
              <a:t>tri</a:t>
            </a:r>
            <a:r>
              <a:rPr lang="sr-Latn-RS" dirty="0" smtClean="0"/>
              <a:t> </a:t>
            </a:r>
            <a:r>
              <a:rPr lang="sr-Latn-RS" dirty="0" smtClean="0"/>
              <a:t>ego stanja čine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Strukturu ličnosti prvog reda</a:t>
            </a:r>
          </a:p>
          <a:p>
            <a:r>
              <a:rPr lang="sr-Latn-RS" dirty="0" smtClean="0"/>
              <a:t>Dok se u funkcionalnom smislu ego stanje roditelja sastoji iz:kritičkog i negujućeg roditelja</a:t>
            </a:r>
          </a:p>
          <a:p>
            <a:r>
              <a:rPr lang="sr-Latn-RS" dirty="0" smtClean="0"/>
              <a:t>Ego stanje deteta iz adaptiranog i slobodnog deteta, formirajući funkcionalni obrazac adaptacije ličnosti koji uz odraslog čini ulupno 5 ego stanja.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6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Ako se jedno ego stanje pojačava u ličnosti tj. Funkcijama ličnosti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Dolazi do smanjenja energije u drugom stanju.</a:t>
            </a:r>
          </a:p>
          <a:p>
            <a:r>
              <a:rPr lang="sr-Latn-RS" dirty="0" smtClean="0"/>
              <a:t>Npr. ako se forsira slobodno dete, adaptirano dete se povlači i suprotno,</a:t>
            </a:r>
          </a:p>
          <a:p>
            <a:r>
              <a:rPr lang="sr-Latn-RS" dirty="0" smtClean="0"/>
              <a:t>Sva ego stanja su adaptivna kada se koriste u odgovarajućim situacijama</a:t>
            </a:r>
          </a:p>
          <a:p>
            <a:r>
              <a:rPr lang="sr-Latn-RS" dirty="0" smtClean="0"/>
              <a:t>Dobra adaptacija predstavlja fluentno prebacivanje iz jednog u drugo ego stanje u zavisnosti od unutrašnjih potreba i date situacije.</a:t>
            </a:r>
          </a:p>
          <a:p>
            <a:r>
              <a:rPr lang="sr-Latn-RS" dirty="0" smtClean="0"/>
              <a:t>U jednom momentu operiše samo jedno ego stanje i to je znak zdravosti ličnosti.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1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Ego stanja obezbedjuju strukturu ličnosti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Ali ne i motivaciju.</a:t>
            </a:r>
          </a:p>
          <a:p>
            <a:r>
              <a:rPr lang="sr-Latn-RS" dirty="0" smtClean="0"/>
              <a:t>Motivacija dolazi iz bioloških i psiholoških nagona</a:t>
            </a:r>
          </a:p>
          <a:p>
            <a:r>
              <a:rPr lang="sr-Latn-RS" dirty="0" smtClean="0"/>
              <a:t>Psihološke nagone Bern definiše kao 4 „gladi“:</a:t>
            </a:r>
          </a:p>
          <a:p>
            <a:r>
              <a:rPr lang="sr-Latn-RS" dirty="0" smtClean="0"/>
              <a:t>Glad za stimulusima</a:t>
            </a:r>
          </a:p>
          <a:p>
            <a:r>
              <a:rPr lang="sr-Latn-RS" dirty="0" smtClean="0"/>
              <a:t>Glad za prepoznavanjem, tj.potvrdjivanjem</a:t>
            </a:r>
          </a:p>
          <a:p>
            <a:r>
              <a:rPr lang="sr-Latn-RS" dirty="0" smtClean="0"/>
              <a:t>Glad za strukturom</a:t>
            </a:r>
          </a:p>
          <a:p>
            <a:r>
              <a:rPr lang="sr-Latn-RS" dirty="0" smtClean="0"/>
              <a:t>Glad za uzbudjenjem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8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Najznačajniji oblik stimulacije Bern definiše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„stroking“ pojmom</a:t>
            </a:r>
          </a:p>
          <a:p>
            <a:r>
              <a:rPr lang="sr-Latn-RS" dirty="0" smtClean="0"/>
              <a:t>To obuhvata svaku formu obraćanja, dodira i prepoznavanja jedne osobe</a:t>
            </a:r>
          </a:p>
          <a:p>
            <a:r>
              <a:rPr lang="sr-Latn-RS" dirty="0" smtClean="0"/>
              <a:t>Transakcije izmedju ljudi se razlikuju po stepenu bezbednosti i psihološke dobiti koje donose</a:t>
            </a:r>
          </a:p>
        </p:txBody>
      </p:sp>
    </p:spTree>
    <p:extLst>
      <p:ext uri="{BB962C8B-B14F-4D97-AF65-F5344CB8AC3E}">
        <p14:creationId xmlns:p14="http://schemas.microsoft.com/office/powerpoint/2010/main" val="250763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Mogu se definisati u 6 načina strukturisanja vremena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Od povlačenja i rituala koji su najmanje psihološke dobiti</a:t>
            </a:r>
          </a:p>
          <a:p>
            <a:r>
              <a:rPr lang="sr-Latn-RS" dirty="0" smtClean="0"/>
              <a:t>Preko zabave i rada do</a:t>
            </a:r>
          </a:p>
          <a:p>
            <a:r>
              <a:rPr lang="sr-Latn-RS" dirty="0" smtClean="0"/>
              <a:t>Psiholoških igara intimnosti koje nose najveći rizikn ali i najveću potencijalnu dobit.</a:t>
            </a:r>
          </a:p>
          <a:p>
            <a:r>
              <a:rPr lang="sr-Latn-RS" dirty="0" smtClean="0"/>
              <a:t>Psihološke igre nose najveću negativnu a</a:t>
            </a:r>
          </a:p>
          <a:p>
            <a:r>
              <a:rPr lang="sr-Latn-RS" dirty="0" smtClean="0"/>
              <a:t>Intimnost najveću pozitivnu dobit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5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 svojoj knjizi-Koju igru igraš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Bern razradjuje pojam psiholoških igara</a:t>
            </a:r>
          </a:p>
          <a:p>
            <a:r>
              <a:rPr lang="sr-Latn-RS" dirty="0" smtClean="0"/>
              <a:t>Što postaje najjači doprinos Ta terapiji</a:t>
            </a:r>
          </a:p>
          <a:p>
            <a:r>
              <a:rPr lang="sr-Latn-RS" dirty="0" smtClean="0"/>
              <a:t>Igru definiše kao niz prikrivenih transakcija gde se na socijalnom nivou odigrava jedna razmena</a:t>
            </a:r>
          </a:p>
          <a:p>
            <a:r>
              <a:rPr lang="sr-Latn-RS" dirty="0" smtClean="0"/>
              <a:t>A na psihološkom neka druga koja vodi psihološkoj dobiti</a:t>
            </a:r>
          </a:p>
          <a:p>
            <a:r>
              <a:rPr lang="sr-Latn-RS" dirty="0" smtClean="0"/>
              <a:t>U igrama uvek učestvuju bar 2 strane i podjednako dele odgovornost za ishod, budući da jedan igrač baca udicu, drugi igračposeduje slabost i peca se a onda dolazi do obrta...</a:t>
            </a:r>
          </a:p>
          <a:p>
            <a:r>
              <a:rPr lang="sr-Latn-RS" dirty="0" smtClean="0"/>
              <a:t>Kada obe strane dobijaju potvrdu svojih nesvesnih ubedjenja i verovanja. </a:t>
            </a:r>
          </a:p>
          <a:p>
            <a:r>
              <a:rPr lang="sr-Latn-RS" dirty="0" smtClean="0"/>
              <a:t>Igre su repetitivne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2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Igre služe tome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Da se potvrde egizistencijalne životne pozicije za koje se osoba nesvesno opredelila tokom ranog razvoja ja.</a:t>
            </a:r>
          </a:p>
          <a:p>
            <a:r>
              <a:rPr lang="sr-Latn-RS" smtClean="0"/>
              <a:t>4 glavne </a:t>
            </a:r>
            <a:r>
              <a:rPr lang="sr-Latn-RS" dirty="0" smtClean="0"/>
              <a:t>igre: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/>
              <a:t>Ja sam ok-ti si ok(zdrava pozicija)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/>
              <a:t>Ja sam ok-ti nisi ok(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/>
              <a:t>Ja nisam u redu- ti si u redu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/>
              <a:t>Ja nisam u redu- ti nisi u redu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Teoretičari 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Vezuju uzrast za donošenje najznačajnih zaključaka o sebi zaperopd do 6.te godine života</a:t>
            </a:r>
          </a:p>
          <a:p>
            <a:r>
              <a:rPr lang="sr-Latn-RS" dirty="0" smtClean="0"/>
              <a:t>Detalji ranih odluka čini životni skript</a:t>
            </a:r>
          </a:p>
          <a:p>
            <a:r>
              <a:rPr lang="sr-Latn-RS" dirty="0" smtClean="0"/>
              <a:t>A to je u prevodu nesvesni životni plan koji je sastavljen od: roditeljskih zabrana, sugestija,komandi, atribucija i modela koji kasnije utiču na nesvesno selektivno biranje situacija, ljudi i načina komunikacije koji že samo da potvudjuju formirarni način vrednovanja</a:t>
            </a:r>
          </a:p>
          <a:p>
            <a:r>
              <a:rPr lang="sr-Latn-RS" dirty="0" smtClean="0"/>
              <a:t>Tj. Referentni okvir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5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Osnivač TA, Erik Bern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TA spada u rekonstruktivne humanističko-egzistencijalističke paradigme</a:t>
            </a:r>
          </a:p>
          <a:p>
            <a:r>
              <a:rPr lang="sr-Latn-RS" dirty="0" smtClean="0"/>
              <a:t>Ovaj pravac pojavio se sredinom 20. veka, kao jedan od novih pravaca grupne psihoterapije</a:t>
            </a:r>
          </a:p>
          <a:p>
            <a:r>
              <a:rPr lang="sr-Latn-RS" dirty="0" smtClean="0"/>
              <a:t>TA je terapija za lični rast i promenu</a:t>
            </a:r>
          </a:p>
          <a:p>
            <a:r>
              <a:rPr lang="sr-Latn-RS" dirty="0" smtClean="0"/>
              <a:t>Erik Bern(1910-1970), definisao je TA kao:</a:t>
            </a:r>
          </a:p>
          <a:p>
            <a:r>
              <a:rPr lang="sr-Latn-RS" dirty="0" smtClean="0"/>
              <a:t>Teoriju ličnosti zasnovnu na proučavanju ego-stanja</a:t>
            </a:r>
          </a:p>
          <a:p>
            <a:r>
              <a:rPr lang="sr-Latn-RS" dirty="0"/>
              <a:t> </a:t>
            </a:r>
            <a:r>
              <a:rPr lang="sr-Latn-RS" dirty="0" smtClean="0"/>
              <a:t>sistem psihoterapije zasnovan na anlizi serija transkacija</a:t>
            </a:r>
          </a:p>
          <a:p>
            <a:r>
              <a:rPr lang="sr-Latn-RS" dirty="0" smtClean="0"/>
              <a:t>Teoriju socijalne akcije zasnovanu na analizi transakcija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4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7876" y="1447800"/>
            <a:ext cx="364544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59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Osnovni principi 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Poziva se osnovne principe egzistenicijalizma:</a:t>
            </a:r>
          </a:p>
          <a:p>
            <a:r>
              <a:rPr lang="sr-Latn-RS" dirty="0" smtClean="0"/>
              <a:t>Slobodnu volju</a:t>
            </a:r>
          </a:p>
          <a:p>
            <a:r>
              <a:rPr lang="sr-Latn-RS" dirty="0" smtClean="0"/>
              <a:t>Odgovornost</a:t>
            </a:r>
          </a:p>
          <a:p>
            <a:r>
              <a:rPr lang="sr-Latn-RS" dirty="0" smtClean="0"/>
              <a:t>Slobodu izbora</a:t>
            </a:r>
          </a:p>
          <a:p>
            <a:r>
              <a:rPr lang="sr-Latn-RS" dirty="0" smtClean="0"/>
              <a:t>Verovanje u potencijal svakog ljudskog bića za potencijalnu promenu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1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Ta je: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Strogo ugovorna terapija</a:t>
            </a:r>
          </a:p>
          <a:p>
            <a:r>
              <a:rPr lang="sr-Latn-RS" dirty="0" smtClean="0"/>
              <a:t>Sa jasnim principima i metodama i koracima rada</a:t>
            </a:r>
          </a:p>
          <a:p>
            <a:r>
              <a:rPr lang="sr-Latn-RS" dirty="0" smtClean="0"/>
              <a:t>Ciljevima</a:t>
            </a:r>
          </a:p>
          <a:p>
            <a:r>
              <a:rPr lang="sr-Latn-RS" dirty="0" smtClean="0"/>
              <a:t>Okvirom</a:t>
            </a:r>
          </a:p>
          <a:p>
            <a:r>
              <a:rPr lang="sr-Latn-RS" dirty="0" smtClean="0"/>
              <a:t>Klijent preuzima odgovornost za ishod terapije</a:t>
            </a:r>
          </a:p>
          <a:p>
            <a:r>
              <a:rPr lang="sr-Latn-RS" dirty="0" smtClean="0"/>
              <a:t>Perskepktiva klijenta se stavlja ispred ekspertske pozicije terapeuta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8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Tri bazične 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Uzrok psihopatoloških procesa i maladaptivnih stanja su maladaptivni interpersonalni obrasci</a:t>
            </a:r>
          </a:p>
          <a:p>
            <a:r>
              <a:rPr lang="sr-Latn-RS" dirty="0" smtClean="0"/>
              <a:t>Glavni cilj terapije je promena i poboljšanje pacijentovog funkcionisanja u sadašnjim i budućim relacijama</a:t>
            </a:r>
          </a:p>
          <a:p>
            <a:r>
              <a:rPr lang="sr-Latn-RS" dirty="0" smtClean="0"/>
              <a:t>Jedinica posmatranja u terapiji su transakcijeb a ne intrapsihičke strukture ličnosti.</a:t>
            </a:r>
          </a:p>
          <a:p>
            <a:r>
              <a:rPr lang="sr-Latn-RS" dirty="0" smtClean="0"/>
              <a:t>Kao sredstvo promene se koristi odjos, izmedju terapeuta i klijenta.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9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Teoriju TA definišu 4 osnovna koncepta: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Strukturalni i funkcionalni model ego-stanja</a:t>
            </a:r>
          </a:p>
          <a:p>
            <a:r>
              <a:rPr lang="sr-Latn-RS" dirty="0" smtClean="0"/>
              <a:t>Analiza transakcija</a:t>
            </a:r>
          </a:p>
          <a:p>
            <a:r>
              <a:rPr lang="sr-Latn-RS" dirty="0" smtClean="0"/>
              <a:t>Analiza igara</a:t>
            </a:r>
          </a:p>
          <a:p>
            <a:r>
              <a:rPr lang="sr-Latn-RS" dirty="0" smtClean="0"/>
              <a:t>Skript analiza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0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TA teorija ličnosti </a:t>
            </a:r>
            <a:r>
              <a:rPr lang="sr-Latn-RS" dirty="0" smtClean="0"/>
              <a:t>počiva </a:t>
            </a:r>
            <a:r>
              <a:rPr lang="sr-Latn-RS" dirty="0" smtClean="0"/>
              <a:t>na premisi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Strukturu ličnosti čine 3 ego stanja:</a:t>
            </a:r>
          </a:p>
          <a:p>
            <a:r>
              <a:rPr lang="sr-Latn-RS" dirty="0" smtClean="0"/>
              <a:t>Roditelj</a:t>
            </a:r>
          </a:p>
          <a:p>
            <a:r>
              <a:rPr lang="sr-Latn-RS" dirty="0" smtClean="0"/>
              <a:t>Odrasli i</a:t>
            </a:r>
          </a:p>
          <a:p>
            <a:r>
              <a:rPr lang="sr-Latn-RS" dirty="0" smtClean="0"/>
              <a:t>Dete</a:t>
            </a:r>
          </a:p>
          <a:p>
            <a:r>
              <a:rPr lang="sr-Latn-RS" dirty="0" smtClean="0"/>
              <a:t>To sufenomenološke realnosti podložne direktnoj opservaciji a ne teorijski konstrukti poput onih kojima operiše psihoanaliza.</a:t>
            </a:r>
          </a:p>
          <a:p>
            <a:r>
              <a:rPr lang="sr-Latn-RS" dirty="0" smtClean="0"/>
              <a:t>Ego stanja ne predstavljaju delove ličnosti , kao id, ego i supe ego u psihoanalizi.</a:t>
            </a:r>
          </a:p>
          <a:p>
            <a:r>
              <a:rPr lang="sr-Latn-RS" dirty="0" smtClean="0"/>
              <a:t>Sva ego stanja su aspekti celokupne ličnosti.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6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 svakom momentu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Osoba funkcioniše iz jednog od ova tri ego stanja.</a:t>
            </a:r>
          </a:p>
          <a:p>
            <a:r>
              <a:rPr lang="sr-Latn-RS" dirty="0" smtClean="0"/>
              <a:t>Ego stanja se mogu direktno opservirati preko verbalnih i neverbalnih znakova</a:t>
            </a:r>
          </a:p>
          <a:p>
            <a:r>
              <a:rPr lang="sr-Latn-RS" dirty="0" smtClean="0"/>
              <a:t>Bern prihvata od Frojda pojmove transfera i kontartrasfera ali ...on kaže</a:t>
            </a:r>
          </a:p>
          <a:p>
            <a:r>
              <a:rPr lang="sr-Latn-RS" dirty="0" smtClean="0"/>
              <a:t>Transakcija roditelj- dete ima u sebi prisutan trasnfer ali</a:t>
            </a:r>
          </a:p>
          <a:p>
            <a:r>
              <a:rPr lang="sr-Latn-RS" dirty="0" smtClean="0"/>
              <a:t>Trnasakcija npr, odrasli-odrasli u sebi ne sadrži transfer</a:t>
            </a:r>
          </a:p>
          <a:p>
            <a:r>
              <a:rPr lang="sr-Latn-RS" dirty="0" smtClean="0"/>
              <a:t>Transfer se u TA definiše terminima specifičnih psiholoških igara izmedju ljudi u nj. odnosima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30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</TotalTime>
  <Words>786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Transakciono-analitička terapija*Koju igru igraš.... Ja sam ok...ti si ...ok</vt:lpstr>
      <vt:lpstr>Osnivač TA, Erik Bern</vt:lpstr>
      <vt:lpstr>PowerPoint Presentation</vt:lpstr>
      <vt:lpstr>Osnovni principi TA</vt:lpstr>
      <vt:lpstr>Ta je:</vt:lpstr>
      <vt:lpstr>Tri bazične premise</vt:lpstr>
      <vt:lpstr>Teoriju TA definišu 4 osnovna koncepta:</vt:lpstr>
      <vt:lpstr>TA teorija ličnosti počiva na premisi</vt:lpstr>
      <vt:lpstr>U svakom momentu</vt:lpstr>
      <vt:lpstr>Prema TA, tri ego stanja čine</vt:lpstr>
      <vt:lpstr>Ako se jedno ego stanje pojačava u ličnosti tj. Funkcijama ličnosti</vt:lpstr>
      <vt:lpstr>Ego stanja obezbedjuju strukturu ličnosti</vt:lpstr>
      <vt:lpstr>Najznačajniji oblik stimulacije Bern definiše</vt:lpstr>
      <vt:lpstr>Mogu se definisati u 6 načina strukturisanja vremena </vt:lpstr>
      <vt:lpstr>U svojoj knjizi-Koju igru igraš</vt:lpstr>
      <vt:lpstr>Igre služe tome</vt:lpstr>
      <vt:lpstr>Teoretičari 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Transakciono-analitička terapija</dc:title>
  <dc:creator>Jasna</dc:creator>
  <cp:lastModifiedBy>Jasna</cp:lastModifiedBy>
  <cp:revision>7</cp:revision>
  <dcterms:created xsi:type="dcterms:W3CDTF">2006-08-16T00:00:00Z</dcterms:created>
  <dcterms:modified xsi:type="dcterms:W3CDTF">2020-03-30T10:24:53Z</dcterms:modified>
</cp:coreProperties>
</file>