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4"/>
  </p:normalViewPr>
  <p:slideViewPr>
    <p:cSldViewPr>
      <p:cViewPr varScale="1">
        <p:scale>
          <a:sx n="106" d="100"/>
          <a:sy n="106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0CBD6-3021-4EB5-A017-F1DF65E261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7D6F5AF3-F7D4-402D-B880-7DCDA6C288A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ctr" rtl="0"/>
          <a:r>
            <a:rPr lang="sr-Latn-CS" sz="54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rPr>
            <a:t>Spoljnopolitički postupci pretežno vezani za komuniciranje</a:t>
          </a:r>
        </a:p>
      </dgm:t>
    </dgm:pt>
    <dgm:pt modelId="{65D41EC7-0DD5-4E91-A2A5-2DDC1EB9583C}" type="parTrans" cxnId="{0460FC26-AF06-4246-8A38-D8517D6EE19E}">
      <dgm:prSet/>
      <dgm:spPr/>
      <dgm:t>
        <a:bodyPr/>
        <a:lstStyle/>
        <a:p>
          <a:endParaRPr lang="sr-Latn-CS"/>
        </a:p>
      </dgm:t>
    </dgm:pt>
    <dgm:pt modelId="{C6CB749C-F54C-4C93-9053-B869E128538C}" type="sibTrans" cxnId="{0460FC26-AF06-4246-8A38-D8517D6EE19E}">
      <dgm:prSet/>
      <dgm:spPr/>
      <dgm:t>
        <a:bodyPr/>
        <a:lstStyle/>
        <a:p>
          <a:endParaRPr lang="sr-Latn-CS"/>
        </a:p>
      </dgm:t>
    </dgm:pt>
    <dgm:pt modelId="{BBB6098A-ECBE-469C-B37A-17A9FD856D3F}" type="pres">
      <dgm:prSet presAssocID="{44B0CBD6-3021-4EB5-A017-F1DF65E26118}" presName="linear" presStyleCnt="0">
        <dgm:presLayoutVars>
          <dgm:animLvl val="lvl"/>
          <dgm:resizeHandles val="exact"/>
        </dgm:presLayoutVars>
      </dgm:prSet>
      <dgm:spPr/>
    </dgm:pt>
    <dgm:pt modelId="{E9C0D769-0EA2-4DC3-A91F-43762833C1CC}" type="pres">
      <dgm:prSet presAssocID="{7D6F5AF3-F7D4-402D-B880-7DCDA6C288A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2B01914-B80A-4E31-9A53-2A00AB5AA523}" type="presOf" srcId="{44B0CBD6-3021-4EB5-A017-F1DF65E26118}" destId="{BBB6098A-ECBE-469C-B37A-17A9FD856D3F}" srcOrd="0" destOrd="0" presId="urn:microsoft.com/office/officeart/2005/8/layout/vList2"/>
    <dgm:cxn modelId="{0460FC26-AF06-4246-8A38-D8517D6EE19E}" srcId="{44B0CBD6-3021-4EB5-A017-F1DF65E26118}" destId="{7D6F5AF3-F7D4-402D-B880-7DCDA6C288A7}" srcOrd="0" destOrd="0" parTransId="{65D41EC7-0DD5-4E91-A2A5-2DDC1EB9583C}" sibTransId="{C6CB749C-F54C-4C93-9053-B869E128538C}"/>
    <dgm:cxn modelId="{28C90F6A-5D84-48CD-A6B1-28547E6E19A9}" type="presOf" srcId="{7D6F5AF3-F7D4-402D-B880-7DCDA6C288A7}" destId="{E9C0D769-0EA2-4DC3-A91F-43762833C1CC}" srcOrd="0" destOrd="0" presId="urn:microsoft.com/office/officeart/2005/8/layout/vList2"/>
    <dgm:cxn modelId="{F5736647-0A22-4DB0-A4D6-5DD2ECB369B6}" type="presParOf" srcId="{BBB6098A-ECBE-469C-B37A-17A9FD856D3F}" destId="{E9C0D769-0EA2-4DC3-A91F-43762833C1C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0D769-0EA2-4DC3-A91F-43762833C1CC}">
      <dsp:nvSpPr>
        <dsp:cNvPr id="0" name=""/>
        <dsp:cNvSpPr/>
      </dsp:nvSpPr>
      <dsp:spPr>
        <a:xfrm>
          <a:off x="0" y="445"/>
          <a:ext cx="7772400" cy="2114775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CS" sz="5400" b="1" kern="12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rPr>
            <a:t>Spoljnopolitički postupci pretežno vezani za komuniciranje</a:t>
          </a:r>
        </a:p>
      </dsp:txBody>
      <dsp:txXfrm>
        <a:off x="103235" y="103680"/>
        <a:ext cx="7565930" cy="1908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FC58C-CB34-44E2-BBD5-F71C31F94F69}" type="datetimeFigureOut">
              <a:rPr lang="sr-Latn-CS" smtClean="0"/>
              <a:pPr/>
              <a:t>10. 6. 2025.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3A12E-93B4-4FD3-92A5-D304203D6D5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1484785"/>
          <a:ext cx="7772400" cy="2115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FPN</a:t>
            </a:r>
          </a:p>
          <a:p>
            <a:r>
              <a:rPr lang="sr-Latn-RS" dirty="0"/>
              <a:t>Beograd</a:t>
            </a:r>
            <a:r>
              <a:rPr lang="sr-Latn-RS"/>
              <a:t>, decembar 2024.</a:t>
            </a:r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/>
          </a:bodyPr>
          <a:lstStyle/>
          <a:p>
            <a:r>
              <a:rPr lang="sr-Latn-RS" b="1" i="1" dirty="0">
                <a:solidFill>
                  <a:srgbClr val="FF0000"/>
                </a:solidFill>
              </a:rPr>
              <a:t>Proglašenje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chemeClr val="tx2"/>
                </a:solidFill>
              </a:rPr>
              <a:t>jednog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rgbClr val="FF0000"/>
                </a:solidFill>
              </a:rPr>
              <a:t>ili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chemeClr val="tx2"/>
                </a:solidFill>
              </a:rPr>
              <a:t>više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rgbClr val="FF0000"/>
                </a:solidFill>
              </a:rPr>
              <a:t>diplomatskih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chemeClr val="tx2"/>
                </a:solidFill>
              </a:rPr>
              <a:t>predstavnika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rgbClr val="FF0000"/>
                </a:solidFill>
              </a:rPr>
              <a:t>za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chemeClr val="tx2"/>
                </a:solidFill>
              </a:rPr>
              <a:t>persona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rgbClr val="FF0000"/>
                </a:solidFill>
              </a:rPr>
              <a:t>non</a:t>
            </a:r>
            <a:r>
              <a:rPr lang="sr-Latn-RS" b="1" i="1" dirty="0"/>
              <a:t> </a:t>
            </a:r>
            <a:r>
              <a:rPr lang="sr-Latn-RS" b="1" i="1" dirty="0">
                <a:solidFill>
                  <a:schemeClr val="tx2"/>
                </a:solidFill>
              </a:rPr>
              <a:t>grata </a:t>
            </a:r>
            <a:r>
              <a:rPr lang="sr-Latn-RS" b="1" i="1" dirty="0">
                <a:solidFill>
                  <a:srgbClr val="FF0000"/>
                </a:solidFill>
              </a:rPr>
              <a:t>(“proterivanje”)</a:t>
            </a:r>
            <a:br>
              <a:rPr lang="sr-Latn-RS" dirty="0"/>
            </a:br>
            <a:r>
              <a:rPr lang="sr-Latn-RS" dirty="0"/>
              <a:t>Dosta česta praksa; na to se po pravilu donosi slična (recipročna) mera.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Proglašavanje šefa diplomatske misije za persona non grata</a:t>
            </a:r>
            <a:br>
              <a:rPr lang="sr-Latn-RS" dirty="0"/>
            </a:br>
            <a:r>
              <a:rPr lang="sr-Latn-RS" dirty="0"/>
              <a:t>Najčešće ukazuje na visok stepen pogoršanja odnosa, ali može da bude i odnos prema tom licu zbog njegovog ponašanja; obično, ali ne i nužno, odgovara se recipročnom merom. 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sr-Latn-RS" b="1" i="1" dirty="0">
                <a:solidFill>
                  <a:srgbClr val="FF0000"/>
                </a:solidFill>
              </a:rPr>
              <a:t>Trajno povlaćenje diplomatskih predstavnika iz zemlje prijema</a:t>
            </a:r>
            <a:br>
              <a:rPr lang="sr-Latn-RS" dirty="0"/>
            </a:br>
            <a:r>
              <a:rPr lang="sr-Latn-RS" dirty="0"/>
              <a:t>Retko se primenjuje i predstavlja znak duboke krize u odnosima; ne mora da bude recipročno uzvraćeno, ali obično tako biva.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Prekid </a:t>
            </a:r>
            <a:r>
              <a:rPr lang="sr-Latn-RS" b="1" i="1" dirty="0">
                <a:solidFill>
                  <a:schemeClr val="tx2"/>
                </a:solidFill>
              </a:rPr>
              <a:t>diplomatskih</a:t>
            </a:r>
            <a:r>
              <a:rPr lang="sr-Latn-RS" b="1" i="1" dirty="0">
                <a:solidFill>
                  <a:srgbClr val="FF0000"/>
                </a:solidFill>
              </a:rPr>
              <a:t> odnosa</a:t>
            </a:r>
            <a:br>
              <a:rPr lang="sr-Latn-RS" dirty="0"/>
            </a:br>
            <a:r>
              <a:rPr lang="sr-Latn-RS" dirty="0"/>
              <a:t>Primenjuje se u slučajevima krajnjeg pogoršanja odnosa i u vreme oružanih sukoba, odnosno ratova; podrazumeva povlaćenje diplomatskog osoblja, a obično i određivanje zemlje zaštitnice (interesa).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Jednostrani postupci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b="1" dirty="0"/>
              <a:t>J</a:t>
            </a:r>
            <a:r>
              <a:rPr lang="sr-Latn-RS" b="1" dirty="0"/>
              <a:t>avne izjave </a:t>
            </a:r>
            <a:r>
              <a:rPr lang="sr-Latn-RS" dirty="0"/>
              <a:t>o dobrim ili lošim odnosima s nekom državom ili grupom država</a:t>
            </a:r>
          </a:p>
          <a:p>
            <a:r>
              <a:rPr lang="sr-Latn-RS" b="1" dirty="0"/>
              <a:t>Učestalost diplomatskih i državničkih kontakata </a:t>
            </a:r>
            <a:r>
              <a:rPr lang="sr-Latn-RS" dirty="0"/>
              <a:t>(poseta i sl.)</a:t>
            </a:r>
          </a:p>
          <a:p>
            <a:r>
              <a:rPr lang="sr-Latn-RS" b="1" dirty="0"/>
              <a:t>(Ne)učestvovanje u ceremonijama neke države</a:t>
            </a:r>
          </a:p>
          <a:p>
            <a:r>
              <a:rPr lang="sr-Latn-RS" b="1" dirty="0"/>
              <a:t>Podrška određenoj državi u bilateralnim problemima s nekom trećom državom</a:t>
            </a:r>
          </a:p>
          <a:p>
            <a:r>
              <a:rPr lang="sr-Latn-RS" b="1" dirty="0"/>
              <a:t>Podrška u međunarodnim organizacijama</a:t>
            </a:r>
          </a:p>
          <a:p>
            <a:r>
              <a:rPr lang="sr-Latn-RS" b="1" dirty="0"/>
              <a:t>(Pružanje ekonomske i/ili vojne pomoći )</a:t>
            </a:r>
          </a:p>
          <a:p>
            <a:endParaRPr lang="sr-Latn-RS" dirty="0"/>
          </a:p>
          <a:p>
            <a:endParaRPr lang="sr-Latn-C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Dvostrani postupci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/>
          </a:bodyPr>
          <a:lstStyle/>
          <a:p>
            <a:r>
              <a:rPr lang="sr-Latn-RS" b="1" dirty="0"/>
              <a:t>Zaključivanje povoljnih ugovora</a:t>
            </a:r>
          </a:p>
          <a:p>
            <a:r>
              <a:rPr lang="sr-Latn-RS" b="1" dirty="0"/>
              <a:t>Međusobno davanje povlastica u odnosima</a:t>
            </a:r>
            <a:r>
              <a:rPr lang="sr-Latn-RS" dirty="0"/>
              <a:t> (ukidanje viznog režima putovanja, smanjenje ili ukidanje plaćanja raznovrsnih taksi, poreza i sl.)</a:t>
            </a:r>
          </a:p>
          <a:p>
            <a:r>
              <a:rPr lang="sr-Latn-RS" b="1" dirty="0"/>
              <a:t>Dogovori o “specijalnim odnosima” i usklađivanju spoljnih politika</a:t>
            </a:r>
            <a:r>
              <a:rPr lang="sr-Latn-RS" dirty="0"/>
              <a:t> (“stratšekom partnerstvu”, neugovornom političkom savezništvu i sl.)</a:t>
            </a:r>
          </a:p>
          <a:p>
            <a:r>
              <a:rPr lang="sr-Latn-RS" b="1" dirty="0"/>
              <a:t>Zaključivanje političkih saveza </a:t>
            </a:r>
            <a:r>
              <a:rPr lang="sr-Latn-RS" dirty="0"/>
              <a:t>(formalno)</a:t>
            </a:r>
          </a:p>
          <a:p>
            <a:r>
              <a:rPr lang="sr-Latn-RS" b="1" dirty="0"/>
              <a:t>Sporazum o ujedinjenju </a:t>
            </a:r>
            <a:r>
              <a:rPr lang="sr-Latn-RS" dirty="0"/>
              <a:t>(vrlo redak postupak)</a:t>
            </a:r>
            <a:endParaRPr lang="sr-Latn-C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Višestrani postupci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Sporazumi o usklađivanju spoljnih politika</a:t>
            </a:r>
          </a:p>
          <a:p>
            <a:r>
              <a:rPr lang="sr-Latn-RS" b="1" dirty="0"/>
              <a:t>Međusobno davanje raznovrsnih povlastica</a:t>
            </a:r>
          </a:p>
          <a:p>
            <a:r>
              <a:rPr lang="sr-Latn-RS" b="1" dirty="0"/>
              <a:t>Uspostavljanje neformalnih političkih (i/ili vojnih) savezništava</a:t>
            </a:r>
          </a:p>
          <a:p>
            <a:r>
              <a:rPr lang="sr-Latn-RS" b="1" dirty="0"/>
              <a:t>Uspostavljanje formanih političkih (i/ili vojnih) savezništava</a:t>
            </a:r>
          </a:p>
          <a:p>
            <a:r>
              <a:rPr lang="sr-Latn-RS" b="1" dirty="0"/>
              <a:t>Ujedinjenje u nadnacionalnu tvorevinu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Propaganda</a:t>
            </a:r>
            <a:endParaRPr lang="sr-Latn-C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b="1" i="1" dirty="0"/>
              <a:t>Spoljnopolitička propaganda je niz raznovrsnih poruka službenih lica neke države kojima se pokušava uticati na javno mnjenje i/ili kreatore politike u nekoj drugoj državi (ili više država) s ciljem da dođe do promene njihove politike u takvu koja odgovara interesima subjekta propagande.</a:t>
            </a:r>
            <a:br>
              <a:rPr lang="sr-Latn-RS" b="1" i="1" dirty="0"/>
            </a:br>
            <a:endParaRPr lang="sr-Latn-RS" b="1" i="1" dirty="0"/>
          </a:p>
          <a:p>
            <a:r>
              <a:rPr lang="sr-Latn-RS" dirty="0"/>
              <a:t>Odnos </a:t>
            </a:r>
            <a:r>
              <a:rPr lang="sr-Latn-RS" b="1" i="1" dirty="0"/>
              <a:t>propagande</a:t>
            </a:r>
            <a:r>
              <a:rPr lang="sr-Latn-RS" dirty="0"/>
              <a:t> i </a:t>
            </a:r>
            <a:r>
              <a:rPr lang="sr-Latn-RS" b="1" i="1" dirty="0"/>
              <a:t>javne diplomatije</a:t>
            </a:r>
            <a:br>
              <a:rPr lang="sr-Latn-CS" dirty="0"/>
            </a:br>
            <a:endParaRPr lang="sr-Latn-R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Bitni elementi propagande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sr-Latn-RS" b="1" i="1" dirty="0"/>
              <a:t>Adresant</a:t>
            </a:r>
            <a:r>
              <a:rPr lang="sr-Latn-RS" dirty="0"/>
              <a:t> ili subjekt propagande</a:t>
            </a:r>
            <a:br>
              <a:rPr lang="sr-Latn-RS" dirty="0"/>
            </a:br>
            <a:r>
              <a:rPr lang="sr-Latn-RS" dirty="0"/>
              <a:t>(ovlašćeno lice ili institucija koja pokušava da promeni neki konkretan stav ili politiku druge države)</a:t>
            </a:r>
          </a:p>
          <a:p>
            <a:r>
              <a:rPr lang="sr-Latn-RS" b="1" i="1" dirty="0"/>
              <a:t>Adresat</a:t>
            </a:r>
            <a:r>
              <a:rPr lang="sr-Latn-RS" dirty="0"/>
              <a:t> ili objekt propagande</a:t>
            </a:r>
            <a:br>
              <a:rPr lang="sr-Latn-RS" dirty="0"/>
            </a:br>
            <a:r>
              <a:rPr lang="sr-Latn-RS" dirty="0"/>
              <a:t>(društvena grupa ili institucija na čije se stavove pokušava uticati)</a:t>
            </a:r>
          </a:p>
          <a:p>
            <a:r>
              <a:rPr lang="sr-Latn-RS" b="1" i="1" dirty="0"/>
              <a:t>Poruka</a:t>
            </a:r>
            <a:r>
              <a:rPr lang="sr-Latn-RS" dirty="0"/>
              <a:t> (koja se šalje)</a:t>
            </a:r>
            <a:br>
              <a:rPr lang="sr-Latn-RS" dirty="0"/>
            </a:br>
            <a:r>
              <a:rPr lang="sr-Latn-RS" dirty="0"/>
              <a:t>(“sadržaj” propagandnog postupka)</a:t>
            </a:r>
          </a:p>
          <a:p>
            <a:r>
              <a:rPr lang="sr-Latn-RS" b="1" i="1" dirty="0"/>
              <a:t>Karakter propagandne poruke</a:t>
            </a:r>
            <a:br>
              <a:rPr lang="sr-Latn-RS" dirty="0"/>
            </a:br>
            <a:r>
              <a:rPr lang="sr-Latn-RS" dirty="0"/>
              <a:t>(pokušaj odvraćanja ili primoravanja na određeno ponašanje)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Vrste propagande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Otorena : prikrivena</a:t>
            </a:r>
          </a:p>
          <a:p>
            <a:r>
              <a:rPr lang="sr-Latn-RS" b="1" dirty="0"/>
              <a:t>Dozvoljena : nedozvoljena</a:t>
            </a:r>
          </a:p>
          <a:p>
            <a:r>
              <a:rPr lang="sr-Latn-RS" b="1" dirty="0"/>
              <a:t>“Crna”, “siva” i “bela”</a:t>
            </a:r>
          </a:p>
          <a:p>
            <a:r>
              <a:rPr lang="sr-Latn-RS" b="1" dirty="0"/>
              <a:t>Ofanzivna : defanzivna</a:t>
            </a:r>
          </a:p>
          <a:p>
            <a:r>
              <a:rPr lang="sr-Latn-RS" b="1" dirty="0"/>
              <a:t>Sistematska : </a:t>
            </a:r>
            <a:r>
              <a:rPr lang="sr-Latn-RS" b="1" i="1" dirty="0"/>
              <a:t>ad hoc </a:t>
            </a:r>
          </a:p>
          <a:p>
            <a:r>
              <a:rPr lang="sr-Latn-RS" b="1" dirty="0"/>
              <a:t>Direktna : indirektna</a:t>
            </a:r>
          </a:p>
          <a:p>
            <a:r>
              <a:rPr lang="sr-Latn-RS" b="1" dirty="0"/>
              <a:t>Gruba : “kapilarna”</a:t>
            </a:r>
          </a:p>
          <a:p>
            <a:endParaRPr lang="sr-Latn-C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>
                <a:effectLst>
                  <a:innerShdw blurRad="63500" dist="50800" dir="13500000">
                    <a:schemeClr val="accent2">
                      <a:lumMod val="60000"/>
                      <a:lumOff val="40000"/>
                      <a:alpha val="50000"/>
                    </a:schemeClr>
                  </a:innerShdw>
                </a:effectLst>
              </a:rPr>
              <a:t>Sredstva </a:t>
            </a:r>
            <a:r>
              <a:rPr lang="sr-Latn-RS" b="1" dirty="0"/>
              <a:t>prenošenja propagande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20000"/>
          </a:bodyPr>
          <a:lstStyle/>
          <a:p>
            <a:r>
              <a:rPr lang="sr-Latn-RS" b="1" i="1" dirty="0"/>
              <a:t>Svi mediji</a:t>
            </a:r>
            <a:br>
              <a:rPr lang="sr-Latn-RS" dirty="0"/>
            </a:br>
            <a:r>
              <a:rPr lang="sr-Latn-RS" dirty="0"/>
              <a:t>- štampani (novine, leci, knjige, itd.)</a:t>
            </a:r>
            <a:br>
              <a:rPr lang="sr-Latn-RS" dirty="0"/>
            </a:br>
            <a:r>
              <a:rPr lang="sr-Latn-RS" dirty="0"/>
              <a:t>- vizuelni (slikovni, film, TV, itd.)</a:t>
            </a:r>
            <a:br>
              <a:rPr lang="sr-Latn-RS" dirty="0"/>
            </a:br>
            <a:r>
              <a:rPr lang="sr-Latn-RS" dirty="0"/>
              <a:t>- zvučni (ozvučenja, radio, itd.)</a:t>
            </a:r>
            <a:br>
              <a:rPr lang="sr-Latn-RS" dirty="0"/>
            </a:br>
            <a:r>
              <a:rPr lang="sr-Latn-RS" dirty="0"/>
              <a:t>- “integrisani” (internet i društvene mreže)</a:t>
            </a:r>
          </a:p>
          <a:p>
            <a:r>
              <a:rPr lang="sr-Latn-RS" dirty="0"/>
              <a:t>“Simbolički mediji” i propaganda</a:t>
            </a:r>
          </a:p>
          <a:p>
            <a:r>
              <a:rPr lang="sr-Latn-RS" dirty="0"/>
              <a:t>Korišćenje određenog medija zavisi od procene optimalne koristi njegove upotrebe, a </a:t>
            </a:r>
            <a:r>
              <a:rPr lang="sr-Latn-RS" i="1" dirty="0"/>
              <a:t>sadržaj se prilagođava vrsti medija</a:t>
            </a:r>
            <a:r>
              <a:rPr lang="sr-Latn-RS" dirty="0"/>
              <a:t> koji se upotrebljava</a:t>
            </a:r>
          </a:p>
          <a:p>
            <a:r>
              <a:rPr lang="sr-Latn-RS" dirty="0"/>
              <a:t>Koristi se </a:t>
            </a:r>
            <a:r>
              <a:rPr lang="sr-Latn-RS" i="1" dirty="0"/>
              <a:t>i kombinovanje više medija</a:t>
            </a:r>
            <a:r>
              <a:rPr lang="sr-Latn-RS" dirty="0"/>
              <a:t>, da bi se ostvario što potpuniji efekat propagande</a:t>
            </a:r>
          </a:p>
          <a:p>
            <a:r>
              <a:rPr lang="sr-Latn-RS" dirty="0"/>
              <a:t>“</a:t>
            </a:r>
            <a:r>
              <a:rPr lang="sr-Latn-RS" i="1" dirty="0"/>
              <a:t>S</a:t>
            </a:r>
            <a:r>
              <a:rPr lang="sr-Latn-CS" i="1" dirty="0"/>
              <a:t>a</a:t>
            </a:r>
            <a:r>
              <a:rPr lang="sr-Latn-RS" i="1" dirty="0"/>
              <a:t>jber rat</a:t>
            </a:r>
            <a:r>
              <a:rPr lang="sr-Latn-RS" dirty="0"/>
              <a:t>” i “</a:t>
            </a:r>
            <a:r>
              <a:rPr lang="sr-Latn-RS" i="1" dirty="0"/>
              <a:t>hibridno ratovanje</a:t>
            </a:r>
            <a:r>
              <a:rPr lang="sr-Latn-RS" dirty="0"/>
              <a:t>”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Koliki su zaista efekti propagande?</a:t>
            </a:r>
            <a:endParaRPr lang="sr-Latn-C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Mišljenja stručnjaka su podeljena, ali preovlađuje stav da </a:t>
            </a:r>
            <a:r>
              <a:rPr lang="sr-Latn-RS" i="1" dirty="0"/>
              <a:t>uspešna spoljnopolitička propaganda mora da bude dugoročna, sistematska i prilagođena vrednostima grupe kojoj je namenjena.</a:t>
            </a:r>
          </a:p>
          <a:p>
            <a:r>
              <a:rPr lang="sr-Latn-RS" dirty="0"/>
              <a:t>Može li se odbraniti od propagande</a:t>
            </a:r>
            <a:br>
              <a:rPr lang="sr-Latn-RS" dirty="0"/>
            </a:br>
            <a:r>
              <a:rPr lang="sr-Latn-RS" dirty="0"/>
              <a:t>(i kako je prepoznati)?</a:t>
            </a:r>
          </a:p>
          <a:p>
            <a:r>
              <a:rPr lang="sr-Latn-RS" dirty="0"/>
              <a:t>Da li je tzv. hibridno ratovanje “budućnost koja je počela”?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03411"/>
            <a:ext cx="8229600" cy="769441"/>
          </a:xfrm>
          <a:noFill/>
          <a:effectLst/>
        </p:spPr>
        <p:txBody>
          <a:bodyPr>
            <a:noAutofit/>
          </a:bodyPr>
          <a:lstStyle/>
          <a:p>
            <a:r>
              <a:rPr lang="sr-Latn-RS" dirty="0">
                <a:ln cmpd="sng">
                  <a:solidFill>
                    <a:schemeClr val="tx1"/>
                  </a:solidFill>
                  <a:prstDash val="sysDash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Po </a:t>
            </a:r>
            <a:r>
              <a:rPr lang="sr-Latn-RS" dirty="0">
                <a:ln cmpd="sng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profesoru</a:t>
            </a:r>
            <a:r>
              <a:rPr lang="sr-Latn-RS" dirty="0">
                <a:ln cmpd="sng">
                  <a:solidFill>
                    <a:schemeClr val="tx1"/>
                  </a:solidFill>
                  <a:prstDash val="sysDash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Dimitrijeviću:</a:t>
            </a:r>
            <a:endParaRPr lang="sr-Latn-CS" dirty="0">
              <a:ln cmpd="sng">
                <a:solidFill>
                  <a:schemeClr val="tx1"/>
                </a:solidFill>
                <a:prstDash val="sysDash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88632"/>
          </a:xfrm>
        </p:spPr>
        <p:txBody>
          <a:bodyPr>
            <a:noAutofit/>
          </a:bodyPr>
          <a:lstStyle/>
          <a:p>
            <a:pPr lvl="0"/>
            <a:r>
              <a:rPr lang="sr-Latn-CS" sz="2400" b="1" dirty="0"/>
              <a:t>Pregovaranje</a:t>
            </a:r>
            <a:r>
              <a:rPr lang="sr-Latn-CS" sz="2400" dirty="0"/>
              <a:t> se sastoji u slanju poruka spoljnopolitičkim odlučiocima /druge države, napomena I.V./, u cilju da se oni navedu na donošenje odgovarajućih odluka</a:t>
            </a:r>
          </a:p>
          <a:p>
            <a:pPr lvl="0"/>
            <a:r>
              <a:rPr lang="sr-Latn-CS" sz="2400" b="1" dirty="0"/>
              <a:t>Diplomatija</a:t>
            </a:r>
            <a:r>
              <a:rPr lang="sr-Latn-CS" sz="2400" dirty="0"/>
              <a:t> i pregovaranje – “Za nas je diplomatija sinonim za pregovaranje kojim se između subjekata međunarodnih odnosa mogu baviti svi ljudi povezani s njima, ako su za to ovlašćeni od nadležnih organa...”</a:t>
            </a:r>
          </a:p>
          <a:p>
            <a:pPr lvl="0"/>
            <a:r>
              <a:rPr lang="sr-Latn-CS" sz="2400" dirty="0"/>
              <a:t>U najširem smislu reči, </a:t>
            </a:r>
            <a:r>
              <a:rPr lang="sr-Latn-CS" sz="2400" b="1" dirty="0"/>
              <a:t>propaganda</a:t>
            </a:r>
            <a:r>
              <a:rPr lang="sr-Latn-CS" sz="2400" dirty="0"/>
              <a:t> je svaki sistematski napor da se manje ili veće grupe ljudi (</a:t>
            </a:r>
            <a:r>
              <a:rPr lang="sr-Latn-CS" sz="2400" i="1" dirty="0"/>
              <a:t>adresati</a:t>
            </a:r>
            <a:r>
              <a:rPr lang="sr-Latn-CS" sz="2400" dirty="0"/>
              <a:t> ili objekti propagande) pridobiju za stav koji odgovara onome koji taj napor preduzima (</a:t>
            </a:r>
            <a:r>
              <a:rPr lang="sr-Latn-CS" sz="2400" i="1" dirty="0"/>
              <a:t>adresnatu</a:t>
            </a:r>
            <a:r>
              <a:rPr lang="sr-Latn-CS" sz="2400" dirty="0"/>
              <a:t> ili subjektu propagande) </a:t>
            </a:r>
          </a:p>
          <a:p>
            <a:pPr lvl="0"/>
            <a:r>
              <a:rPr lang="sr-Latn-RS" sz="2400" b="1" dirty="0"/>
              <a:t>Psihološki rat</a:t>
            </a:r>
            <a:r>
              <a:rPr lang="sr-Latn-RS" sz="2400" dirty="0"/>
              <a:t> kao posebno opasan vid propagande</a:t>
            </a:r>
            <a:endParaRPr lang="sr-Latn-CS" sz="2400" dirty="0"/>
          </a:p>
          <a:p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Po profesoru Vukadinoviću: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Diplomatija je ...</a:t>
            </a:r>
          </a:p>
          <a:p>
            <a:r>
              <a:rPr lang="sr-Latn-RS" dirty="0"/>
              <a:t>Postupci su...</a:t>
            </a:r>
            <a:br>
              <a:rPr lang="sr-Latn-RS" dirty="0"/>
            </a:br>
            <a:r>
              <a:rPr lang="sr-Latn-RS" dirty="0"/>
              <a:t>...</a:t>
            </a:r>
          </a:p>
          <a:p>
            <a:r>
              <a:rPr lang="sr-Latn-RS" dirty="0"/>
              <a:t>Propaganda je ...</a:t>
            </a:r>
          </a:p>
          <a:p>
            <a:r>
              <a:rPr lang="sr-Latn-RS" dirty="0"/>
              <a:t>Vrste su ...</a:t>
            </a:r>
            <a:endParaRPr lang="sr-Latn-CS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Koncept I. Viskovića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i="1" dirty="0"/>
              <a:t>1) Politički (“diplomatski”) postupci</a:t>
            </a:r>
          </a:p>
          <a:p>
            <a:pPr>
              <a:buNone/>
            </a:pPr>
            <a:r>
              <a:rPr lang="sr-Latn-CS" dirty="0"/>
              <a:t>	A</a:t>
            </a:r>
            <a:r>
              <a:rPr lang="sr-Latn-RS" dirty="0"/>
              <a:t>) Jednostrani</a:t>
            </a:r>
          </a:p>
          <a:p>
            <a:pPr>
              <a:buNone/>
            </a:pPr>
            <a:r>
              <a:rPr lang="sr-Latn-CS" dirty="0"/>
              <a:t>	B</a:t>
            </a:r>
            <a:r>
              <a:rPr lang="sr-Latn-RS" dirty="0"/>
              <a:t>) Dvostrani</a:t>
            </a:r>
          </a:p>
          <a:p>
            <a:pPr>
              <a:buNone/>
            </a:pPr>
            <a:r>
              <a:rPr lang="sr-Latn-CS" dirty="0"/>
              <a:t>	C</a:t>
            </a:r>
            <a:r>
              <a:rPr lang="sr-Latn-RS" dirty="0"/>
              <a:t>) Višestrani</a:t>
            </a:r>
            <a:br>
              <a:rPr lang="sr-Latn-RS" dirty="0"/>
            </a:br>
            <a:endParaRPr lang="sr-Latn-RS" dirty="0"/>
          </a:p>
          <a:p>
            <a:r>
              <a:rPr lang="sr-Latn-RS" b="1" i="1" dirty="0"/>
              <a:t>2) Spoljnopolitička (“međunarodna”) propaganda</a:t>
            </a:r>
            <a:endParaRPr lang="sr-Latn-CS" b="1" i="1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Politički (“diplomatski”) postupci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i="1" dirty="0">
                <a:solidFill>
                  <a:srgbClr val="FF0000"/>
                </a:solidFill>
              </a:rPr>
              <a:t>(Ne)priznanje države</a:t>
            </a:r>
            <a:br>
              <a:rPr lang="sr-Latn-CS" dirty="0"/>
            </a:br>
            <a:r>
              <a:rPr lang="sr-Latn-CS" dirty="0"/>
              <a:t>Iako nije bitno za stvarno postojanje neke države (tj. priznanje nije konstitutivni činilac (ne)postojanja neke države), značajno je u međunarodnim odnosima.</a:t>
            </a:r>
          </a:p>
          <a:p>
            <a:r>
              <a:rPr lang="sr-Latn-RS" b="1" i="1" dirty="0">
                <a:solidFill>
                  <a:schemeClr val="tx2"/>
                </a:solidFill>
              </a:rPr>
              <a:t>Uspostavljanje diplomatskih odnosa</a:t>
            </a:r>
            <a:br>
              <a:rPr lang="sr-Latn-RS" b="1" i="1" dirty="0"/>
            </a:br>
            <a:r>
              <a:rPr lang="sr-Latn-RS" dirty="0"/>
              <a:t>Omogućava razna “taktiziranja” i nakon eventualnog priznanja.</a:t>
            </a:r>
            <a:endParaRPr lang="sr-Latn-CS" b="1" i="1" dirty="0"/>
          </a:p>
          <a:p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r>
              <a:rPr lang="sr-Latn-RS" b="1" i="1" dirty="0">
                <a:solidFill>
                  <a:schemeClr val="tx2"/>
                </a:solidFill>
              </a:rPr>
              <a:t>Odlučivanje o nivou diplomatskaog predstavljanja</a:t>
            </a:r>
            <a:br>
              <a:rPr lang="sr-Latn-RS" b="1" i="1" dirty="0"/>
            </a:br>
            <a:r>
              <a:rPr lang="sr-Latn-RS" dirty="0"/>
              <a:t>Danas gotovo isključivo na nivou ambasada, pa se neki drugi nivo smatra evidentnim znakom loših odnosa.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Imenovanje šefa diplomatske misije</a:t>
            </a:r>
            <a:br>
              <a:rPr lang="sr-Latn-RS" b="1" i="1" dirty="0"/>
            </a:br>
            <a:r>
              <a:rPr lang="sr-Latn-RS" dirty="0"/>
              <a:t>Da li ambasador ili otpravnik poslova (odnosno poslanik ili otpravnik)?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(Ne)izdavanje agremana</a:t>
            </a:r>
            <a:br>
              <a:rPr lang="sr-Latn-RS" b="1" i="1" dirty="0"/>
            </a:br>
            <a:r>
              <a:rPr lang="sr-Latn-RS" dirty="0"/>
              <a:t>Suvereno pravo svake države – može da bude odraz stanja u odnosima, a može da bude i pitanje ličnosti koja je predložena.</a:t>
            </a:r>
            <a:endParaRPr lang="sr-Latn-C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sr-Latn-RS" b="1" i="1" dirty="0">
                <a:solidFill>
                  <a:schemeClr val="tx2"/>
                </a:solidFill>
              </a:rPr>
              <a:t>Određivanje broja diplomatskih predstavnika</a:t>
            </a:r>
            <a:br>
              <a:rPr lang="sr-Latn-RS" b="1" i="1" dirty="0"/>
            </a:br>
            <a:r>
              <a:rPr lang="sr-Latn-RS" dirty="0"/>
              <a:t>Ovo je obično dvostrani odnos, ali ne mora da znači i jednak broj diplomatskih predstavnika (tj. ne i puni reciprocitet, jer zavisi i od potreba i mogućnosti države slanja - velike i male zemlje ne šalju jednak broj diplomatskih predstavnika).</a:t>
            </a:r>
          </a:p>
          <a:p>
            <a:r>
              <a:rPr lang="sr-Latn-RS" b="1" i="1" dirty="0">
                <a:solidFill>
                  <a:schemeClr val="tx2"/>
                </a:solidFill>
              </a:rPr>
              <a:t>Utvrđivanje privilegija diplomatskog osoblja</a:t>
            </a:r>
            <a:br>
              <a:rPr lang="sr-Latn-RS" b="1" i="1" dirty="0"/>
            </a:br>
            <a:r>
              <a:rPr lang="sr-Latn-RS" dirty="0"/>
              <a:t>Po pravilu, recipročno.</a:t>
            </a:r>
            <a:endParaRPr lang="sr-Latn-C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92500" lnSpcReduction="10000"/>
          </a:bodyPr>
          <a:lstStyle/>
          <a:p>
            <a:r>
              <a:rPr lang="sr-Latn-RS" b="1" i="1" dirty="0">
                <a:solidFill>
                  <a:srgbClr val="FF0000"/>
                </a:solidFill>
              </a:rPr>
              <a:t>Tretman ambasadora i drugih diplomata</a:t>
            </a:r>
            <a:br>
              <a:rPr lang="sr-Latn-RS" b="1" i="1" dirty="0"/>
            </a:br>
            <a:r>
              <a:rPr lang="sr-Latn-RS" dirty="0"/>
              <a:t>Puštanje “da čeka” i sl.</a:t>
            </a:r>
            <a:r>
              <a:rPr lang="sr-Latn-RS" b="1" i="1" dirty="0"/>
              <a:t> </a:t>
            </a:r>
            <a:r>
              <a:rPr lang="sr-Latn-RS" dirty="0"/>
              <a:t>Ukazuje na kvalitet odnosa, ali ponekad zavisi i od ličnih osobina tih lica.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Ukazivanje posebnog poštovanja</a:t>
            </a:r>
            <a:br>
              <a:rPr lang="sr-Latn-RS" b="1" i="1" dirty="0"/>
            </a:br>
            <a:r>
              <a:rPr lang="sr-Latn-RS" dirty="0"/>
              <a:t>Susreti na visokom nivou, odlikovanja, javne pohvale i sl. 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Iskazivanje nezadovoljstva prema radu šefa diplomatske misije</a:t>
            </a:r>
            <a:br>
              <a:rPr lang="sr-Latn-RS" b="1" i="1" dirty="0"/>
            </a:br>
            <a:r>
              <a:rPr lang="sr-Latn-RS" dirty="0"/>
              <a:t>Interna “upozorenja” i javne izjave.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Ukazivanje na “nediplomatsko ponašanje” nekog drugog od diplomatskog osoblja</a:t>
            </a:r>
            <a:br>
              <a:rPr lang="sr-Latn-RS" b="1" i="1" dirty="0"/>
            </a:br>
            <a:r>
              <a:rPr lang="sr-Latn-RS" dirty="0"/>
              <a:t>Po pravilu, interno</a:t>
            </a:r>
            <a:r>
              <a:rPr lang="sr-Latn-RS" b="1" i="1" dirty="0"/>
              <a:t>.</a:t>
            </a:r>
            <a:endParaRPr lang="sr-Latn-C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r>
              <a:rPr lang="sr-Latn-RS" b="1" i="1" dirty="0">
                <a:solidFill>
                  <a:srgbClr val="FF0000"/>
                </a:solidFill>
              </a:rPr>
              <a:t>Pozivanje šefa diplomatske misije “na konsultacije”</a:t>
            </a:r>
            <a:br>
              <a:rPr lang="sr-Latn-RS" dirty="0"/>
            </a:br>
            <a:r>
              <a:rPr lang="sr-Latn-RS" dirty="0"/>
              <a:t>Čest, ali i rizičan postupak; dužina odsustva iz zemlje prijema treba da ukaže na nivo nezado-voljstva; zahteva imenovanje privremenog otpravnika poslova.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Privremeno povlaćenje dela diplomatskih predstavnika iz političkih razloga </a:t>
            </a:r>
            <a:br>
              <a:rPr lang="sr-Latn-RS" dirty="0"/>
            </a:br>
            <a:r>
              <a:rPr lang="sr-Latn-RS" dirty="0"/>
              <a:t>Redak slučaj, a najređi da se privremno povuće sve osoblje.</a:t>
            </a:r>
          </a:p>
          <a:p>
            <a:r>
              <a:rPr lang="sr-Latn-RS" b="1" i="1" dirty="0">
                <a:solidFill>
                  <a:srgbClr val="FF0000"/>
                </a:solidFill>
              </a:rPr>
              <a:t>Snižavanje nivoa diplomatskog predstavljanja povlaćenjem ambasadora</a:t>
            </a:r>
            <a:br>
              <a:rPr lang="sr-Latn-RS" dirty="0"/>
            </a:br>
            <a:r>
              <a:rPr lang="sr-Latn-RS" dirty="0"/>
              <a:t>Povlači za sobom imenovanje stalnog otpravnika poslova.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1111</Words>
  <Application>Microsoft Macintosh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Po profesoru Dimitrijeviću:</vt:lpstr>
      <vt:lpstr>Po profesoru Vukadinoviću:</vt:lpstr>
      <vt:lpstr>Koncept I. Viskovića</vt:lpstr>
      <vt:lpstr>Politički (“diplomatski”) postupci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Jednostrani postupci</vt:lpstr>
      <vt:lpstr>Dvostrani postupci</vt:lpstr>
      <vt:lpstr>Višestrani postupci</vt:lpstr>
      <vt:lpstr>Propaganda</vt:lpstr>
      <vt:lpstr>Bitni elementi propagande</vt:lpstr>
      <vt:lpstr>Vrste propagande</vt:lpstr>
      <vt:lpstr>Sredstva prenošenja propagande</vt:lpstr>
      <vt:lpstr>Koliki su zaista efekti propagande?</vt:lpstr>
    </vt:vector>
  </TitlesOfParts>
  <Company>PRIVATNO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Spoljnopolitički postupci pretežno vezani za komuniciranje</dc:title>
  <dc:creator>JA LICNO</dc:creator>
  <cp:lastModifiedBy>Microsoft Office User</cp:lastModifiedBy>
  <cp:revision>95</cp:revision>
  <dcterms:created xsi:type="dcterms:W3CDTF">2017-11-04T11:52:21Z</dcterms:created>
  <dcterms:modified xsi:type="dcterms:W3CDTF">2025-06-10T13:15:38Z</dcterms:modified>
</cp:coreProperties>
</file>