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9" r:id="rId4"/>
    <p:sldId id="260" r:id="rId5"/>
    <p:sldId id="262" r:id="rId6"/>
    <p:sldId id="264" r:id="rId7"/>
    <p:sldId id="263" r:id="rId8"/>
    <p:sldId id="265" r:id="rId9"/>
    <p:sldId id="258" r:id="rId10"/>
    <p:sldId id="266" r:id="rId11"/>
    <p:sldId id="267" r:id="rId12"/>
    <p:sldId id="268" r:id="rId13"/>
    <p:sldId id="269" r:id="rId14"/>
    <p:sldId id="274" r:id="rId15"/>
    <p:sldId id="270" r:id="rId16"/>
    <p:sldId id="272" r:id="rId17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422C16"/>
    <a:srgbClr val="0C788E"/>
    <a:srgbClr val="006666"/>
    <a:srgbClr val="0099CC"/>
    <a:srgbClr val="660066"/>
    <a:srgbClr val="660033"/>
    <a:srgbClr val="333333"/>
    <a:srgbClr val="9966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23" autoAdjust="0"/>
    <p:restoredTop sz="94652" autoAdjust="0"/>
  </p:normalViewPr>
  <p:slideViewPr>
    <p:cSldViewPr>
      <p:cViewPr>
        <p:scale>
          <a:sx n="70" d="100"/>
          <a:sy n="70" d="100"/>
        </p:scale>
        <p:origin x="-1733" y="-26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F3D2F2-7F39-44FC-B24D-1486280522DA}" type="doc">
      <dgm:prSet loTypeId="urn:microsoft.com/office/officeart/2005/8/layout/chevron2" loCatId="process" qsTypeId="urn:microsoft.com/office/officeart/2005/8/quickstyle/3d2" qsCatId="3D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87FF979B-DEEC-4791-9689-E2800386A7B4}">
      <dgm:prSet phldrT="[Text]"/>
      <dgm:spPr/>
      <dgm:t>
        <a:bodyPr/>
        <a:lstStyle/>
        <a:p>
          <a:r>
            <a:rPr lang="sr-Latn-RS" smtClean="0"/>
            <a:t>1.</a:t>
          </a:r>
          <a:endParaRPr lang="en-US" dirty="0"/>
        </a:p>
      </dgm:t>
    </dgm:pt>
    <dgm:pt modelId="{59951039-5008-49FB-A60E-FC532B2039E3}" type="parTrans" cxnId="{55F761F1-1C60-45C3-8C48-70E91C3669F4}">
      <dgm:prSet/>
      <dgm:spPr/>
      <dgm:t>
        <a:bodyPr/>
        <a:lstStyle/>
        <a:p>
          <a:endParaRPr lang="en-US"/>
        </a:p>
      </dgm:t>
    </dgm:pt>
    <dgm:pt modelId="{01590482-772B-4144-8332-65B5BA6CFD95}" type="sibTrans" cxnId="{55F761F1-1C60-45C3-8C48-70E91C3669F4}">
      <dgm:prSet/>
      <dgm:spPr/>
      <dgm:t>
        <a:bodyPr/>
        <a:lstStyle/>
        <a:p>
          <a:endParaRPr lang="en-US"/>
        </a:p>
      </dgm:t>
    </dgm:pt>
    <dgm:pt modelId="{4C94B966-E9E9-4B3A-B728-F7519D51B2DB}">
      <dgm:prSet phldrT="[Text]"/>
      <dgm:spPr/>
      <dgm:t>
        <a:bodyPr/>
        <a:lstStyle/>
        <a:p>
          <a:r>
            <a:rPr lang="sr-Latn-RS" dirty="0" smtClean="0"/>
            <a:t>2.</a:t>
          </a:r>
          <a:endParaRPr lang="en-US" dirty="0"/>
        </a:p>
      </dgm:t>
    </dgm:pt>
    <dgm:pt modelId="{434CAA2C-70F3-4D71-9837-EC2518059E90}" type="parTrans" cxnId="{483EE2D6-4971-4FAA-AC9F-448DF097D611}">
      <dgm:prSet/>
      <dgm:spPr/>
      <dgm:t>
        <a:bodyPr/>
        <a:lstStyle/>
        <a:p>
          <a:endParaRPr lang="en-US"/>
        </a:p>
      </dgm:t>
    </dgm:pt>
    <dgm:pt modelId="{E6F44496-35D6-4628-B785-51EA383E9F20}" type="sibTrans" cxnId="{483EE2D6-4971-4FAA-AC9F-448DF097D611}">
      <dgm:prSet/>
      <dgm:spPr/>
      <dgm:t>
        <a:bodyPr/>
        <a:lstStyle/>
        <a:p>
          <a:endParaRPr lang="en-US"/>
        </a:p>
      </dgm:t>
    </dgm:pt>
    <dgm:pt modelId="{5CBE5A3C-0E6C-4CCC-ABCA-88FB4DED4476}">
      <dgm:prSet phldrT="[Text]"/>
      <dgm:spPr/>
      <dgm:t>
        <a:bodyPr/>
        <a:lstStyle/>
        <a:p>
          <a:r>
            <a:rPr lang="sr-Latn-CS" dirty="0" smtClean="0"/>
            <a:t>Socijalni rad u toku lečenja pacijenta u bolničkim uslovima; </a:t>
          </a:r>
          <a:endParaRPr lang="en-US" dirty="0"/>
        </a:p>
      </dgm:t>
    </dgm:pt>
    <dgm:pt modelId="{32523EE0-B6DD-45E8-AE01-A0B0E5D63491}" type="parTrans" cxnId="{EE52AF37-F343-4A84-9C7D-10EA8AE908D6}">
      <dgm:prSet/>
      <dgm:spPr/>
      <dgm:t>
        <a:bodyPr/>
        <a:lstStyle/>
        <a:p>
          <a:endParaRPr lang="en-US"/>
        </a:p>
      </dgm:t>
    </dgm:pt>
    <dgm:pt modelId="{DF3D7655-2938-4877-BE78-E42E83DBAE2D}" type="sibTrans" cxnId="{EE52AF37-F343-4A84-9C7D-10EA8AE908D6}">
      <dgm:prSet/>
      <dgm:spPr/>
      <dgm:t>
        <a:bodyPr/>
        <a:lstStyle/>
        <a:p>
          <a:endParaRPr lang="en-US"/>
        </a:p>
      </dgm:t>
    </dgm:pt>
    <dgm:pt modelId="{E6F38786-ED17-4F09-AD28-18C14B4207A4}">
      <dgm:prSet phldrT="[Text]"/>
      <dgm:spPr/>
      <dgm:t>
        <a:bodyPr/>
        <a:lstStyle/>
        <a:p>
          <a:r>
            <a:rPr lang="sr-Latn-RS" dirty="0" smtClean="0"/>
            <a:t>3.</a:t>
          </a:r>
          <a:endParaRPr lang="en-US" dirty="0"/>
        </a:p>
      </dgm:t>
    </dgm:pt>
    <dgm:pt modelId="{5EA70ABD-7430-4C6C-91AA-10BAB771F7E8}" type="parTrans" cxnId="{855F8AB0-2192-41A4-907E-39EB0BDA5BA0}">
      <dgm:prSet/>
      <dgm:spPr/>
      <dgm:t>
        <a:bodyPr/>
        <a:lstStyle/>
        <a:p>
          <a:endParaRPr lang="en-US"/>
        </a:p>
      </dgm:t>
    </dgm:pt>
    <dgm:pt modelId="{9031FCE0-B777-4334-99A9-83AD5D1FF144}" type="sibTrans" cxnId="{855F8AB0-2192-41A4-907E-39EB0BDA5BA0}">
      <dgm:prSet/>
      <dgm:spPr/>
      <dgm:t>
        <a:bodyPr/>
        <a:lstStyle/>
        <a:p>
          <a:endParaRPr lang="en-US"/>
        </a:p>
      </dgm:t>
    </dgm:pt>
    <dgm:pt modelId="{1A0B6A4F-E74B-4697-8ECD-B3E6C90C3B28}">
      <dgm:prSet phldrT="[Text]"/>
      <dgm:spPr/>
      <dgm:t>
        <a:bodyPr/>
        <a:lstStyle/>
        <a:p>
          <a:r>
            <a:rPr lang="sr-Latn-CS" dirty="0" smtClean="0"/>
            <a:t>Socijalni rad pri otpustu pacijenta iz bolnice. </a:t>
          </a:r>
          <a:endParaRPr lang="en-US" dirty="0"/>
        </a:p>
      </dgm:t>
    </dgm:pt>
    <dgm:pt modelId="{6FF7A6B1-3335-4EC0-A78C-CF56C3934D82}" type="parTrans" cxnId="{79BEB1A2-D526-4053-AB23-518EE2602306}">
      <dgm:prSet/>
      <dgm:spPr/>
      <dgm:t>
        <a:bodyPr/>
        <a:lstStyle/>
        <a:p>
          <a:endParaRPr lang="en-US"/>
        </a:p>
      </dgm:t>
    </dgm:pt>
    <dgm:pt modelId="{FAF8AE41-E72E-4DAA-AF05-638F1A773C2C}" type="sibTrans" cxnId="{79BEB1A2-D526-4053-AB23-518EE2602306}">
      <dgm:prSet/>
      <dgm:spPr/>
      <dgm:t>
        <a:bodyPr/>
        <a:lstStyle/>
        <a:p>
          <a:endParaRPr lang="en-US"/>
        </a:p>
      </dgm:t>
    </dgm:pt>
    <dgm:pt modelId="{882696B9-028B-4A5E-9F6C-7C7E7AAB7BA6}">
      <dgm:prSet phldrT="[Text]"/>
      <dgm:spPr/>
      <dgm:t>
        <a:bodyPr/>
        <a:lstStyle/>
        <a:p>
          <a:r>
            <a:rPr lang="sr-Latn-CS" dirty="0" smtClean="0"/>
            <a:t>Socijalni rad na prihvatu i adaptaciji bolesnika na bolničke uslove;</a:t>
          </a:r>
          <a:endParaRPr lang="en-US" dirty="0"/>
        </a:p>
      </dgm:t>
    </dgm:pt>
    <dgm:pt modelId="{8F93D902-C608-40C9-B0C4-9BDE6E68CABC}" type="sibTrans" cxnId="{779B9E9D-BD14-4A9F-A0BD-EBECC098E5EC}">
      <dgm:prSet/>
      <dgm:spPr/>
      <dgm:t>
        <a:bodyPr/>
        <a:lstStyle/>
        <a:p>
          <a:endParaRPr lang="en-US"/>
        </a:p>
      </dgm:t>
    </dgm:pt>
    <dgm:pt modelId="{CA3CCB0E-BD8C-444C-B42B-F456AFF42AEB}" type="parTrans" cxnId="{779B9E9D-BD14-4A9F-A0BD-EBECC098E5EC}">
      <dgm:prSet/>
      <dgm:spPr/>
      <dgm:t>
        <a:bodyPr/>
        <a:lstStyle/>
        <a:p>
          <a:endParaRPr lang="en-US"/>
        </a:p>
      </dgm:t>
    </dgm:pt>
    <dgm:pt modelId="{720886A8-BE6B-465F-948C-05985068AF68}" type="pres">
      <dgm:prSet presAssocID="{0CF3D2F2-7F39-44FC-B24D-1486280522D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BBDC655-6D6A-4AED-BE71-42D1899129BE}" type="pres">
      <dgm:prSet presAssocID="{87FF979B-DEEC-4791-9689-E2800386A7B4}" presName="composite" presStyleCnt="0"/>
      <dgm:spPr/>
    </dgm:pt>
    <dgm:pt modelId="{00893567-1480-4BDB-93FE-E64DC880049A}" type="pres">
      <dgm:prSet presAssocID="{87FF979B-DEEC-4791-9689-E2800386A7B4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1F9D98-F434-4975-971F-4E39E0AB9945}" type="pres">
      <dgm:prSet presAssocID="{87FF979B-DEEC-4791-9689-E2800386A7B4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7991D6-D66C-48C9-B5F8-FAE11C1313F7}" type="pres">
      <dgm:prSet presAssocID="{01590482-772B-4144-8332-65B5BA6CFD95}" presName="sp" presStyleCnt="0"/>
      <dgm:spPr/>
    </dgm:pt>
    <dgm:pt modelId="{E4EC1364-D291-4D31-ABDD-3B0A3738BD32}" type="pres">
      <dgm:prSet presAssocID="{4C94B966-E9E9-4B3A-B728-F7519D51B2DB}" presName="composite" presStyleCnt="0"/>
      <dgm:spPr/>
    </dgm:pt>
    <dgm:pt modelId="{C2902143-9738-4840-8495-8332EA34D224}" type="pres">
      <dgm:prSet presAssocID="{4C94B966-E9E9-4B3A-B728-F7519D51B2DB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5C2796-F8A0-4653-9EB1-24AA65776F54}" type="pres">
      <dgm:prSet presAssocID="{4C94B966-E9E9-4B3A-B728-F7519D51B2DB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39E07E-706E-4400-9070-8629A98390C2}" type="pres">
      <dgm:prSet presAssocID="{E6F44496-35D6-4628-B785-51EA383E9F20}" presName="sp" presStyleCnt="0"/>
      <dgm:spPr/>
    </dgm:pt>
    <dgm:pt modelId="{F764D82E-58E1-42C3-B83A-B201488ACAC5}" type="pres">
      <dgm:prSet presAssocID="{E6F38786-ED17-4F09-AD28-18C14B4207A4}" presName="composite" presStyleCnt="0"/>
      <dgm:spPr/>
    </dgm:pt>
    <dgm:pt modelId="{EF5674EC-6A9D-48A0-8E64-A9DD168C79FA}" type="pres">
      <dgm:prSet presAssocID="{E6F38786-ED17-4F09-AD28-18C14B4207A4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B579C3-0BEA-48E4-983D-FA1730F98C2B}" type="pres">
      <dgm:prSet presAssocID="{E6F38786-ED17-4F09-AD28-18C14B4207A4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022F1A7-F16C-47D9-B64C-5EC4F785D22D}" type="presOf" srcId="{E6F38786-ED17-4F09-AD28-18C14B4207A4}" destId="{EF5674EC-6A9D-48A0-8E64-A9DD168C79FA}" srcOrd="0" destOrd="0" presId="urn:microsoft.com/office/officeart/2005/8/layout/chevron2"/>
    <dgm:cxn modelId="{DD7B3961-3D69-4E79-9555-6A49DF2D5449}" type="presOf" srcId="{87FF979B-DEEC-4791-9689-E2800386A7B4}" destId="{00893567-1480-4BDB-93FE-E64DC880049A}" srcOrd="0" destOrd="0" presId="urn:microsoft.com/office/officeart/2005/8/layout/chevron2"/>
    <dgm:cxn modelId="{342A825E-1C23-4A83-96CB-6B653230DEBB}" type="presOf" srcId="{882696B9-028B-4A5E-9F6C-7C7E7AAB7BA6}" destId="{D81F9D98-F434-4975-971F-4E39E0AB9945}" srcOrd="0" destOrd="0" presId="urn:microsoft.com/office/officeart/2005/8/layout/chevron2"/>
    <dgm:cxn modelId="{79BEB1A2-D526-4053-AB23-518EE2602306}" srcId="{E6F38786-ED17-4F09-AD28-18C14B4207A4}" destId="{1A0B6A4F-E74B-4697-8ECD-B3E6C90C3B28}" srcOrd="0" destOrd="0" parTransId="{6FF7A6B1-3335-4EC0-A78C-CF56C3934D82}" sibTransId="{FAF8AE41-E72E-4DAA-AF05-638F1A773C2C}"/>
    <dgm:cxn modelId="{55F761F1-1C60-45C3-8C48-70E91C3669F4}" srcId="{0CF3D2F2-7F39-44FC-B24D-1486280522DA}" destId="{87FF979B-DEEC-4791-9689-E2800386A7B4}" srcOrd="0" destOrd="0" parTransId="{59951039-5008-49FB-A60E-FC532B2039E3}" sibTransId="{01590482-772B-4144-8332-65B5BA6CFD95}"/>
    <dgm:cxn modelId="{483EE2D6-4971-4FAA-AC9F-448DF097D611}" srcId="{0CF3D2F2-7F39-44FC-B24D-1486280522DA}" destId="{4C94B966-E9E9-4B3A-B728-F7519D51B2DB}" srcOrd="1" destOrd="0" parTransId="{434CAA2C-70F3-4D71-9837-EC2518059E90}" sibTransId="{E6F44496-35D6-4628-B785-51EA383E9F20}"/>
    <dgm:cxn modelId="{F3439D3D-BE2B-4B29-8B57-153E00FA40B1}" type="presOf" srcId="{1A0B6A4F-E74B-4697-8ECD-B3E6C90C3B28}" destId="{13B579C3-0BEA-48E4-983D-FA1730F98C2B}" srcOrd="0" destOrd="0" presId="urn:microsoft.com/office/officeart/2005/8/layout/chevron2"/>
    <dgm:cxn modelId="{226EE45B-411F-47A1-9C9D-C85DF5D5AACA}" type="presOf" srcId="{0CF3D2F2-7F39-44FC-B24D-1486280522DA}" destId="{720886A8-BE6B-465F-948C-05985068AF68}" srcOrd="0" destOrd="0" presId="urn:microsoft.com/office/officeart/2005/8/layout/chevron2"/>
    <dgm:cxn modelId="{EE52AF37-F343-4A84-9C7D-10EA8AE908D6}" srcId="{4C94B966-E9E9-4B3A-B728-F7519D51B2DB}" destId="{5CBE5A3C-0E6C-4CCC-ABCA-88FB4DED4476}" srcOrd="0" destOrd="0" parTransId="{32523EE0-B6DD-45E8-AE01-A0B0E5D63491}" sibTransId="{DF3D7655-2938-4877-BE78-E42E83DBAE2D}"/>
    <dgm:cxn modelId="{C7901EB4-53CB-4C64-928D-3DFEEF7C07A7}" type="presOf" srcId="{4C94B966-E9E9-4B3A-B728-F7519D51B2DB}" destId="{C2902143-9738-4840-8495-8332EA34D224}" srcOrd="0" destOrd="0" presId="urn:microsoft.com/office/officeart/2005/8/layout/chevron2"/>
    <dgm:cxn modelId="{779B9E9D-BD14-4A9F-A0BD-EBECC098E5EC}" srcId="{87FF979B-DEEC-4791-9689-E2800386A7B4}" destId="{882696B9-028B-4A5E-9F6C-7C7E7AAB7BA6}" srcOrd="0" destOrd="0" parTransId="{CA3CCB0E-BD8C-444C-B42B-F456AFF42AEB}" sibTransId="{8F93D902-C608-40C9-B0C4-9BDE6E68CABC}"/>
    <dgm:cxn modelId="{B139DFC7-53FA-45C6-8360-DECB24C190C2}" type="presOf" srcId="{5CBE5A3C-0E6C-4CCC-ABCA-88FB4DED4476}" destId="{F85C2796-F8A0-4653-9EB1-24AA65776F54}" srcOrd="0" destOrd="0" presId="urn:microsoft.com/office/officeart/2005/8/layout/chevron2"/>
    <dgm:cxn modelId="{855F8AB0-2192-41A4-907E-39EB0BDA5BA0}" srcId="{0CF3D2F2-7F39-44FC-B24D-1486280522DA}" destId="{E6F38786-ED17-4F09-AD28-18C14B4207A4}" srcOrd="2" destOrd="0" parTransId="{5EA70ABD-7430-4C6C-91AA-10BAB771F7E8}" sibTransId="{9031FCE0-B777-4334-99A9-83AD5D1FF144}"/>
    <dgm:cxn modelId="{4C2276C6-2A52-4027-B514-0775F8EE8B2B}" type="presParOf" srcId="{720886A8-BE6B-465F-948C-05985068AF68}" destId="{7BBDC655-6D6A-4AED-BE71-42D1899129BE}" srcOrd="0" destOrd="0" presId="urn:microsoft.com/office/officeart/2005/8/layout/chevron2"/>
    <dgm:cxn modelId="{B84304E7-1C3D-4DF7-9A14-4FF1D02D8622}" type="presParOf" srcId="{7BBDC655-6D6A-4AED-BE71-42D1899129BE}" destId="{00893567-1480-4BDB-93FE-E64DC880049A}" srcOrd="0" destOrd="0" presId="urn:microsoft.com/office/officeart/2005/8/layout/chevron2"/>
    <dgm:cxn modelId="{1D8BE322-F2FA-4142-8499-0FF231110761}" type="presParOf" srcId="{7BBDC655-6D6A-4AED-BE71-42D1899129BE}" destId="{D81F9D98-F434-4975-971F-4E39E0AB9945}" srcOrd="1" destOrd="0" presId="urn:microsoft.com/office/officeart/2005/8/layout/chevron2"/>
    <dgm:cxn modelId="{986B8157-E02D-49CB-AAE1-4BF166DCC8D4}" type="presParOf" srcId="{720886A8-BE6B-465F-948C-05985068AF68}" destId="{017991D6-D66C-48C9-B5F8-FAE11C1313F7}" srcOrd="1" destOrd="0" presId="urn:microsoft.com/office/officeart/2005/8/layout/chevron2"/>
    <dgm:cxn modelId="{D3DBF76F-0685-49BD-BA42-507BD7E8447B}" type="presParOf" srcId="{720886A8-BE6B-465F-948C-05985068AF68}" destId="{E4EC1364-D291-4D31-ABDD-3B0A3738BD32}" srcOrd="2" destOrd="0" presId="urn:microsoft.com/office/officeart/2005/8/layout/chevron2"/>
    <dgm:cxn modelId="{0F2CEA61-FBB6-4324-B65C-20BF83597C04}" type="presParOf" srcId="{E4EC1364-D291-4D31-ABDD-3B0A3738BD32}" destId="{C2902143-9738-4840-8495-8332EA34D224}" srcOrd="0" destOrd="0" presId="urn:microsoft.com/office/officeart/2005/8/layout/chevron2"/>
    <dgm:cxn modelId="{51296CAF-376F-4D80-A144-05B6F1F81526}" type="presParOf" srcId="{E4EC1364-D291-4D31-ABDD-3B0A3738BD32}" destId="{F85C2796-F8A0-4653-9EB1-24AA65776F54}" srcOrd="1" destOrd="0" presId="urn:microsoft.com/office/officeart/2005/8/layout/chevron2"/>
    <dgm:cxn modelId="{ABA86298-419B-409C-8629-2A9C1C80726F}" type="presParOf" srcId="{720886A8-BE6B-465F-948C-05985068AF68}" destId="{B239E07E-706E-4400-9070-8629A98390C2}" srcOrd="3" destOrd="0" presId="urn:microsoft.com/office/officeart/2005/8/layout/chevron2"/>
    <dgm:cxn modelId="{3F11DFF9-A096-4572-A4CE-0BD17DE4DA3F}" type="presParOf" srcId="{720886A8-BE6B-465F-948C-05985068AF68}" destId="{F764D82E-58E1-42C3-B83A-B201488ACAC5}" srcOrd="4" destOrd="0" presId="urn:microsoft.com/office/officeart/2005/8/layout/chevron2"/>
    <dgm:cxn modelId="{D5E682EC-BE3A-4483-8D43-BF52B357E56F}" type="presParOf" srcId="{F764D82E-58E1-42C3-B83A-B201488ACAC5}" destId="{EF5674EC-6A9D-48A0-8E64-A9DD168C79FA}" srcOrd="0" destOrd="0" presId="urn:microsoft.com/office/officeart/2005/8/layout/chevron2"/>
    <dgm:cxn modelId="{C5848C2C-E331-4D51-9AC0-93D31F71C77A}" type="presParOf" srcId="{F764D82E-58E1-42C3-B83A-B201488ACAC5}" destId="{13B579C3-0BEA-48E4-983D-FA1730F98C2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0893567-1480-4BDB-93FE-E64DC880049A}">
      <dsp:nvSpPr>
        <dsp:cNvPr id="0" name=""/>
        <dsp:cNvSpPr/>
      </dsp:nvSpPr>
      <dsp:spPr>
        <a:xfrm rot="5400000">
          <a:off x="-222646" y="223826"/>
          <a:ext cx="1484312" cy="1039018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3000" kern="1200" smtClean="0"/>
            <a:t>1.</a:t>
          </a:r>
          <a:endParaRPr lang="en-US" sz="3000" kern="1200" dirty="0"/>
        </a:p>
      </dsp:txBody>
      <dsp:txXfrm rot="5400000">
        <a:off x="-222646" y="223826"/>
        <a:ext cx="1484312" cy="1039018"/>
      </dsp:txXfrm>
    </dsp:sp>
    <dsp:sp modelId="{D81F9D98-F434-4975-971F-4E39E0AB9945}">
      <dsp:nvSpPr>
        <dsp:cNvPr id="0" name=""/>
        <dsp:cNvSpPr/>
      </dsp:nvSpPr>
      <dsp:spPr>
        <a:xfrm rot="5400000">
          <a:off x="3085107" y="-2044909"/>
          <a:ext cx="964803" cy="5056981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CS" sz="2300" kern="1200" dirty="0" smtClean="0"/>
            <a:t>Socijalni rad na prihvatu i adaptaciji bolesnika na bolničke uslove;</a:t>
          </a:r>
          <a:endParaRPr lang="en-US" sz="2300" kern="1200" dirty="0"/>
        </a:p>
      </dsp:txBody>
      <dsp:txXfrm rot="5400000">
        <a:off x="3085107" y="-2044909"/>
        <a:ext cx="964803" cy="5056981"/>
      </dsp:txXfrm>
    </dsp:sp>
    <dsp:sp modelId="{C2902143-9738-4840-8495-8332EA34D224}">
      <dsp:nvSpPr>
        <dsp:cNvPr id="0" name=""/>
        <dsp:cNvSpPr/>
      </dsp:nvSpPr>
      <dsp:spPr>
        <a:xfrm rot="5400000">
          <a:off x="-222646" y="1512490"/>
          <a:ext cx="1484312" cy="1039018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3000" kern="1200" dirty="0" smtClean="0"/>
            <a:t>2.</a:t>
          </a:r>
          <a:endParaRPr lang="en-US" sz="3000" kern="1200" dirty="0"/>
        </a:p>
      </dsp:txBody>
      <dsp:txXfrm rot="5400000">
        <a:off x="-222646" y="1512490"/>
        <a:ext cx="1484312" cy="1039018"/>
      </dsp:txXfrm>
    </dsp:sp>
    <dsp:sp modelId="{F85C2796-F8A0-4653-9EB1-24AA65776F54}">
      <dsp:nvSpPr>
        <dsp:cNvPr id="0" name=""/>
        <dsp:cNvSpPr/>
      </dsp:nvSpPr>
      <dsp:spPr>
        <a:xfrm rot="5400000">
          <a:off x="3085107" y="-756245"/>
          <a:ext cx="964803" cy="5056981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CS" sz="2300" kern="1200" dirty="0" smtClean="0"/>
            <a:t>Socijalni rad u toku lečenja pacijenta u bolničkim uslovima; </a:t>
          </a:r>
          <a:endParaRPr lang="en-US" sz="2300" kern="1200" dirty="0"/>
        </a:p>
      </dsp:txBody>
      <dsp:txXfrm rot="5400000">
        <a:off x="3085107" y="-756245"/>
        <a:ext cx="964803" cy="5056981"/>
      </dsp:txXfrm>
    </dsp:sp>
    <dsp:sp modelId="{EF5674EC-6A9D-48A0-8E64-A9DD168C79FA}">
      <dsp:nvSpPr>
        <dsp:cNvPr id="0" name=""/>
        <dsp:cNvSpPr/>
      </dsp:nvSpPr>
      <dsp:spPr>
        <a:xfrm rot="5400000">
          <a:off x="-222646" y="2801154"/>
          <a:ext cx="1484312" cy="1039018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3000" kern="1200" dirty="0" smtClean="0"/>
            <a:t>3.</a:t>
          </a:r>
          <a:endParaRPr lang="en-US" sz="3000" kern="1200" dirty="0"/>
        </a:p>
      </dsp:txBody>
      <dsp:txXfrm rot="5400000">
        <a:off x="-222646" y="2801154"/>
        <a:ext cx="1484312" cy="1039018"/>
      </dsp:txXfrm>
    </dsp:sp>
    <dsp:sp modelId="{13B579C3-0BEA-48E4-983D-FA1730F98C2B}">
      <dsp:nvSpPr>
        <dsp:cNvPr id="0" name=""/>
        <dsp:cNvSpPr/>
      </dsp:nvSpPr>
      <dsp:spPr>
        <a:xfrm rot="5400000">
          <a:off x="3085107" y="532418"/>
          <a:ext cx="964803" cy="5056981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CS" sz="2300" kern="1200" dirty="0" smtClean="0"/>
            <a:t>Socijalni rad pri otpustu pacijenta iz bolnice. </a:t>
          </a:r>
          <a:endParaRPr lang="en-US" sz="2300" kern="1200" dirty="0"/>
        </a:p>
      </dsp:txBody>
      <dsp:txXfrm rot="5400000">
        <a:off x="3085107" y="532418"/>
        <a:ext cx="964803" cy="50569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4C1BA75-9865-4005-904F-F0B64B49FBC1}" type="datetimeFigureOut">
              <a:rPr lang="en-US"/>
              <a:pPr>
                <a:defRPr/>
              </a:pPr>
              <a:t>5/4/2020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94FA550-0772-489B-8CEB-E5A7F04619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Područja primene socijalnog rada 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AD943-1AE5-4F39-A4B2-24B4A2E550E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Područja primene socijalnog rada 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45E3D4-959C-4943-A44E-C62FD2F635F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Područja primene socijalnog rada 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AC02D-3C92-4819-AC71-90BC03415C2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Područja primene socijalnog rada 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49342D-CA77-4FE4-845D-5BF88FCFB32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Područja primene socijalnog rada 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C53C6-B40D-4625-A788-5CFE3D9F0B7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Područja primene socijalnog rada 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0C1BE1-D953-45A7-A52F-F959E7E013F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Područja primene socijalnog rada I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BF84A-CECF-4163-B4CE-A01A7CAE0F8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Područja primene socijalnog rada I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360D5-908B-4F85-AEC6-719386951D3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Područja primene socijalnog rada I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C456DC-737E-42F0-A106-17167D95947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Područja primene socijalnog rada 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24FBEF-33B1-471E-8C55-05E1FF354D5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Područja primene socijalnog rada 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FA04F-55A9-4EE4-933D-7C421A54D4B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s-ES"/>
              <a:t>Područja primene socijalnog rada I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8D3C482-93B6-40A0-ACC5-52EAC08E900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2411413"/>
            <a:ext cx="3224213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8459788" y="6597650"/>
            <a:ext cx="684212" cy="2603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052" name="Picture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07425" y="6257925"/>
            <a:ext cx="390525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itle 3"/>
          <p:cNvSpPr>
            <a:spLocks noGrp="1"/>
          </p:cNvSpPr>
          <p:nvPr>
            <p:ph type="ctrTitle"/>
          </p:nvPr>
        </p:nvSpPr>
        <p:spPr>
          <a:xfrm>
            <a:off x="0" y="188913"/>
            <a:ext cx="9144000" cy="1470025"/>
          </a:xfrm>
        </p:spPr>
        <p:txBody>
          <a:bodyPr/>
          <a:lstStyle/>
          <a:p>
            <a:r>
              <a:rPr lang="pl-PL" b="1" smtClean="0">
                <a:solidFill>
                  <a:schemeClr val="bg1"/>
                </a:solidFill>
              </a:rPr>
              <a:t>Socijalni rad u zdravstvu</a:t>
            </a:r>
            <a:endParaRPr lang="en-US" b="1" smtClean="0">
              <a:solidFill>
                <a:schemeClr val="bg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3103563" cy="47625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s-ES" dirty="0" err="1">
                <a:solidFill>
                  <a:schemeClr val="bg2">
                    <a:lumMod val="75000"/>
                  </a:schemeClr>
                </a:solidFill>
              </a:rPr>
              <a:t>Područja</a:t>
            </a:r>
            <a:r>
              <a:rPr lang="es-ES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s-ES" dirty="0" err="1">
                <a:solidFill>
                  <a:schemeClr val="bg2">
                    <a:lumMod val="75000"/>
                  </a:schemeClr>
                </a:solidFill>
              </a:rPr>
              <a:t>primene</a:t>
            </a:r>
            <a:r>
              <a:rPr lang="es-ES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s-ES" dirty="0" err="1">
                <a:solidFill>
                  <a:schemeClr val="bg2">
                    <a:lumMod val="75000"/>
                  </a:schemeClr>
                </a:solidFill>
              </a:rPr>
              <a:t>socijalnog</a:t>
            </a:r>
            <a:r>
              <a:rPr lang="es-ES" dirty="0">
                <a:solidFill>
                  <a:schemeClr val="bg2">
                    <a:lumMod val="75000"/>
                  </a:schemeClr>
                </a:solidFill>
              </a:rPr>
              <a:t> rada I</a:t>
            </a:r>
          </a:p>
        </p:txBody>
      </p:sp>
      <p:sp>
        <p:nvSpPr>
          <p:cNvPr id="2055" name="Title 3"/>
          <p:cNvSpPr txBox="1">
            <a:spLocks/>
          </p:cNvSpPr>
          <p:nvPr/>
        </p:nvSpPr>
        <p:spPr bwMode="auto">
          <a:xfrm>
            <a:off x="468313" y="2751138"/>
            <a:ext cx="467995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/>
            <a:r>
              <a:rPr lang="pl-PL" sz="3600" b="1">
                <a:solidFill>
                  <a:schemeClr val="bg1"/>
                </a:solidFill>
              </a:rPr>
              <a:t>Nastanak i razvoj</a:t>
            </a:r>
            <a:endParaRPr lang="en-US" sz="36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57213"/>
            <a:ext cx="8229600" cy="1143000"/>
          </a:xfrm>
        </p:spPr>
        <p:txBody>
          <a:bodyPr/>
          <a:lstStyle/>
          <a:p>
            <a:pPr eaLnBrk="1" hangingPunct="1"/>
            <a:r>
              <a:rPr lang="sr-Latn-CS" sz="3600" b="1" smtClean="0"/>
              <a:t>Rad socijalnog radnika u bolnici odvija se u tri faze: </a:t>
            </a:r>
            <a:endParaRPr lang="en-US" sz="3600" b="1" smtClean="0"/>
          </a:p>
        </p:txBody>
      </p:sp>
      <p:sp>
        <p:nvSpPr>
          <p:cNvPr id="4" name="Rectangle 3"/>
          <p:cNvSpPr/>
          <p:nvPr/>
        </p:nvSpPr>
        <p:spPr>
          <a:xfrm>
            <a:off x="8459788" y="6597650"/>
            <a:ext cx="684212" cy="2603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1268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7425" y="6257925"/>
            <a:ext cx="390525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3032125" cy="47625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s-ES" dirty="0" err="1">
                <a:solidFill>
                  <a:schemeClr val="bg2">
                    <a:lumMod val="75000"/>
                  </a:schemeClr>
                </a:solidFill>
              </a:rPr>
              <a:t>Područja</a:t>
            </a:r>
            <a:r>
              <a:rPr lang="es-ES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s-ES" dirty="0" err="1">
                <a:solidFill>
                  <a:schemeClr val="bg2">
                    <a:lumMod val="75000"/>
                  </a:schemeClr>
                </a:solidFill>
              </a:rPr>
              <a:t>primene</a:t>
            </a:r>
            <a:r>
              <a:rPr lang="es-ES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s-ES" dirty="0" err="1">
                <a:solidFill>
                  <a:schemeClr val="bg2">
                    <a:lumMod val="75000"/>
                  </a:schemeClr>
                </a:solidFill>
              </a:rPr>
              <a:t>socijalnog</a:t>
            </a:r>
            <a:r>
              <a:rPr lang="es-ES" dirty="0">
                <a:solidFill>
                  <a:schemeClr val="bg2">
                    <a:lumMod val="75000"/>
                  </a:schemeClr>
                </a:solidFill>
              </a:rPr>
              <a:t> rada I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1524000" y="217331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773113"/>
            <a:ext cx="8229600" cy="1143000"/>
          </a:xfrm>
        </p:spPr>
        <p:txBody>
          <a:bodyPr/>
          <a:lstStyle/>
          <a:p>
            <a:pPr eaLnBrk="1" hangingPunct="1"/>
            <a:r>
              <a:rPr lang="sr-Latn-CS" sz="3600" b="1" smtClean="0"/>
              <a:t>Socijalni rad na prihvatu i adaptaciji bolesnika na bolničke uslove</a:t>
            </a:r>
            <a:r>
              <a:rPr lang="en-US" sz="3600" b="1" smtClean="0"/>
              <a:t/>
            </a:r>
            <a:br>
              <a:rPr lang="en-US" sz="3600" b="1" smtClean="0"/>
            </a:br>
            <a:endParaRPr lang="en-US" sz="3600" b="1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214563"/>
            <a:ext cx="8229600" cy="4094162"/>
          </a:xfrm>
        </p:spPr>
        <p:txBody>
          <a:bodyPr/>
          <a:lstStyle/>
          <a:p>
            <a:pPr algn="just"/>
            <a:r>
              <a:rPr lang="sr-Latn-CS" sz="2200" smtClean="0"/>
              <a:t>Ukoliko je bolesnik pripremljen i informisan o uslovima, načinu i toku lečenja, period adaptacije biće jednostavniji. Socijalni radnik može otkloniti ili ublažiti neprijatna osećanja kod bolesnika još na samom njegovom prijemu u bolnicu. Humana komunikacija i motivacija za lečenje veoma su značajni u prvoj fazi rada.</a:t>
            </a:r>
            <a:endParaRPr lang="en-US" sz="2200" smtClean="0"/>
          </a:p>
          <a:p>
            <a:pPr algn="just"/>
            <a:r>
              <a:rPr lang="sr-Latn-CS" sz="2200" smtClean="0"/>
              <a:t>Prilikom prijema bolesnika socijalni radnik prikuplja podatke o pacijentu i njegovim porodičnim prilikama, kao i o njegovom stavu prema bolesti. Takođe upoznaje pacijenta sa finansijskim pitanjima vezanim za lečenje i ozdravljenje.</a:t>
            </a:r>
            <a:endParaRPr lang="en-US" sz="2200" smtClean="0"/>
          </a:p>
          <a:p>
            <a:pPr algn="just" eaLnBrk="1" hangingPunct="1"/>
            <a:endParaRPr lang="en-US" sz="2200" smtClean="0"/>
          </a:p>
        </p:txBody>
      </p:sp>
      <p:sp>
        <p:nvSpPr>
          <p:cNvPr id="4" name="Rectangle 3"/>
          <p:cNvSpPr/>
          <p:nvPr/>
        </p:nvSpPr>
        <p:spPr>
          <a:xfrm>
            <a:off x="8459788" y="6597650"/>
            <a:ext cx="684212" cy="2603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2293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7425" y="6257925"/>
            <a:ext cx="390525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3032125" cy="47625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s-ES" dirty="0" err="1">
                <a:solidFill>
                  <a:schemeClr val="bg2">
                    <a:lumMod val="75000"/>
                  </a:schemeClr>
                </a:solidFill>
              </a:rPr>
              <a:t>Područja</a:t>
            </a:r>
            <a:r>
              <a:rPr lang="es-ES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s-ES" dirty="0" err="1">
                <a:solidFill>
                  <a:schemeClr val="bg2">
                    <a:lumMod val="75000"/>
                  </a:schemeClr>
                </a:solidFill>
              </a:rPr>
              <a:t>primene</a:t>
            </a:r>
            <a:r>
              <a:rPr lang="es-ES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s-ES" dirty="0" err="1">
                <a:solidFill>
                  <a:schemeClr val="bg2">
                    <a:lumMod val="75000"/>
                  </a:schemeClr>
                </a:solidFill>
              </a:rPr>
              <a:t>socijalnog</a:t>
            </a:r>
            <a:r>
              <a:rPr lang="es-ES" dirty="0">
                <a:solidFill>
                  <a:schemeClr val="bg2">
                    <a:lumMod val="75000"/>
                  </a:schemeClr>
                </a:solidFill>
              </a:rPr>
              <a:t> rada 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773113"/>
            <a:ext cx="8229600" cy="1143000"/>
          </a:xfrm>
        </p:spPr>
        <p:txBody>
          <a:bodyPr/>
          <a:lstStyle/>
          <a:p>
            <a:pPr eaLnBrk="1" hangingPunct="1"/>
            <a:r>
              <a:rPr lang="sr-Latn-CS" sz="3600" b="1" smtClean="0"/>
              <a:t>Socijalni rad u toku lečenja pacijenta u bolničkim uslovima</a:t>
            </a:r>
            <a:r>
              <a:rPr lang="en-US" sz="3600" b="1" smtClean="0"/>
              <a:t/>
            </a:r>
            <a:br>
              <a:rPr lang="en-US" sz="3600" b="1" smtClean="0"/>
            </a:br>
            <a:endParaRPr lang="en-US" sz="3600" b="1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359025"/>
            <a:ext cx="8229600" cy="3086100"/>
          </a:xfrm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sr-Latn-CS" sz="2400" smtClean="0"/>
              <a:t>Socijalni rad u toku lečenja bolesnika u bolničkim uslovima sastoji se u pružanju pomoći bolesniku, njegovoj porodici, ali i pružanje pomoći vezane za radno mesto. Pored pomoći porodici u rešavanju problema socijalni radnik radi na održavanju kontakata između bolesnika i porodice. Da bi obavio svoje zadatke socijalni radnik mora sarađivati sa odgovarajućim službama socijalne zaštite na terenu</a:t>
            </a:r>
            <a:endParaRPr lang="en-US" sz="2400" smtClean="0"/>
          </a:p>
        </p:txBody>
      </p:sp>
      <p:sp>
        <p:nvSpPr>
          <p:cNvPr id="4" name="Rectangle 3"/>
          <p:cNvSpPr/>
          <p:nvPr/>
        </p:nvSpPr>
        <p:spPr>
          <a:xfrm>
            <a:off x="8459788" y="6597650"/>
            <a:ext cx="684212" cy="2603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3317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7425" y="6257925"/>
            <a:ext cx="390525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3032125" cy="47625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s-ES" dirty="0" err="1">
                <a:solidFill>
                  <a:schemeClr val="bg2">
                    <a:lumMod val="75000"/>
                  </a:schemeClr>
                </a:solidFill>
              </a:rPr>
              <a:t>Područja</a:t>
            </a:r>
            <a:r>
              <a:rPr lang="es-ES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s-ES" dirty="0" err="1">
                <a:solidFill>
                  <a:schemeClr val="bg2">
                    <a:lumMod val="75000"/>
                  </a:schemeClr>
                </a:solidFill>
              </a:rPr>
              <a:t>primene</a:t>
            </a:r>
            <a:r>
              <a:rPr lang="es-ES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s-ES" dirty="0" err="1">
                <a:solidFill>
                  <a:schemeClr val="bg2">
                    <a:lumMod val="75000"/>
                  </a:schemeClr>
                </a:solidFill>
              </a:rPr>
              <a:t>socijalnog</a:t>
            </a:r>
            <a:r>
              <a:rPr lang="es-ES" dirty="0">
                <a:solidFill>
                  <a:schemeClr val="bg2">
                    <a:lumMod val="75000"/>
                  </a:schemeClr>
                </a:solidFill>
              </a:rPr>
              <a:t> rada 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773113"/>
            <a:ext cx="8229600" cy="1143000"/>
          </a:xfrm>
        </p:spPr>
        <p:txBody>
          <a:bodyPr/>
          <a:lstStyle/>
          <a:p>
            <a:pPr eaLnBrk="1" hangingPunct="1"/>
            <a:r>
              <a:rPr lang="sr-Latn-CS" sz="3600" b="1" smtClean="0"/>
              <a:t>Socijalni rad pri otpustu pacijenta iz bolnice</a:t>
            </a:r>
            <a:r>
              <a:rPr lang="en-US" sz="3600" b="1" smtClean="0"/>
              <a:t/>
            </a:r>
            <a:br>
              <a:rPr lang="en-US" sz="3600" b="1" smtClean="0"/>
            </a:br>
            <a:endParaRPr lang="en-US" sz="3600" b="1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430463"/>
            <a:ext cx="8229600" cy="2870200"/>
          </a:xfrm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sr-Latn-CS" sz="2400" smtClean="0"/>
              <a:t>Na povratak obolelog člana mora biti pripremljena i porodica, posebno kada je bolest izazvala invaliditet. Socijalni radnik se angažuje i oko smeštaja u rehabilitacione centre, u dom itd. Takođe, kod nadležnih službi (centar za socijalni rad i dr.) zastupa bolesnikove interese u toku lečenja, ali i prilikom napuštanja bolnice.</a:t>
            </a:r>
            <a:endParaRPr lang="en-US" sz="2400" smtClean="0"/>
          </a:p>
        </p:txBody>
      </p:sp>
      <p:sp>
        <p:nvSpPr>
          <p:cNvPr id="4" name="Rectangle 3"/>
          <p:cNvSpPr/>
          <p:nvPr/>
        </p:nvSpPr>
        <p:spPr>
          <a:xfrm>
            <a:off x="8459788" y="6597650"/>
            <a:ext cx="684212" cy="2603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4341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7425" y="6257925"/>
            <a:ext cx="390525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3032125" cy="47625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s-ES" dirty="0" err="1">
                <a:solidFill>
                  <a:schemeClr val="bg2">
                    <a:lumMod val="75000"/>
                  </a:schemeClr>
                </a:solidFill>
              </a:rPr>
              <a:t>Područja</a:t>
            </a:r>
            <a:r>
              <a:rPr lang="es-ES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s-ES" dirty="0" err="1">
                <a:solidFill>
                  <a:schemeClr val="bg2">
                    <a:lumMod val="75000"/>
                  </a:schemeClr>
                </a:solidFill>
              </a:rPr>
              <a:t>primene</a:t>
            </a:r>
            <a:r>
              <a:rPr lang="es-ES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s-ES" dirty="0" err="1">
                <a:solidFill>
                  <a:schemeClr val="bg2">
                    <a:lumMod val="75000"/>
                  </a:schemeClr>
                </a:solidFill>
              </a:rPr>
              <a:t>socijalnog</a:t>
            </a:r>
            <a:r>
              <a:rPr lang="es-ES" dirty="0">
                <a:solidFill>
                  <a:schemeClr val="bg2">
                    <a:lumMod val="75000"/>
                  </a:schemeClr>
                </a:solidFill>
              </a:rPr>
              <a:t> rada 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57213"/>
            <a:ext cx="8229600" cy="1143000"/>
          </a:xfrm>
        </p:spPr>
        <p:txBody>
          <a:bodyPr/>
          <a:lstStyle/>
          <a:p>
            <a:pPr eaLnBrk="1" hangingPunct="1"/>
            <a:r>
              <a:rPr lang="sr-Latn-CS" sz="3600" b="1" smtClean="0">
                <a:solidFill>
                  <a:schemeClr val="tx1"/>
                </a:solidFill>
              </a:rPr>
              <a:t>Vanbolnički socijalni rad</a:t>
            </a:r>
            <a:endParaRPr lang="en-US" sz="360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430463"/>
            <a:ext cx="8229600" cy="2727325"/>
          </a:xfrm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sr-Latn-CS" sz="2400" smtClean="0"/>
              <a:t>Zadaci i metode rada socijalnog radnika u vanbolničkim ustanovama slični su radu u bolničkim ustanovama. Ipak, treba uvažiti neke specifičnosti koje se odnose na bolesnike ovih ustanova, a to su da bolesnici koji se leče u vanbolničkim ustanovama borave u svom radnom i porodičnom okruženju.</a:t>
            </a:r>
            <a:endParaRPr lang="en-US" sz="2400" smtClean="0"/>
          </a:p>
        </p:txBody>
      </p:sp>
      <p:sp>
        <p:nvSpPr>
          <p:cNvPr id="4" name="Rectangle 3"/>
          <p:cNvSpPr/>
          <p:nvPr/>
        </p:nvSpPr>
        <p:spPr>
          <a:xfrm>
            <a:off x="8459788" y="6597650"/>
            <a:ext cx="684212" cy="2603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5365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7425" y="6257925"/>
            <a:ext cx="390525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3032125" cy="47625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s-ES" dirty="0" err="1">
                <a:solidFill>
                  <a:schemeClr val="bg2">
                    <a:lumMod val="75000"/>
                  </a:schemeClr>
                </a:solidFill>
              </a:rPr>
              <a:t>Područja</a:t>
            </a:r>
            <a:r>
              <a:rPr lang="es-ES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s-ES" dirty="0" err="1">
                <a:solidFill>
                  <a:schemeClr val="bg2">
                    <a:lumMod val="75000"/>
                  </a:schemeClr>
                </a:solidFill>
              </a:rPr>
              <a:t>primene</a:t>
            </a:r>
            <a:r>
              <a:rPr lang="es-ES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s-ES" dirty="0" err="1">
                <a:solidFill>
                  <a:schemeClr val="bg2">
                    <a:lumMod val="75000"/>
                  </a:schemeClr>
                </a:solidFill>
              </a:rPr>
              <a:t>socijalnog</a:t>
            </a:r>
            <a:r>
              <a:rPr lang="es-ES" dirty="0">
                <a:solidFill>
                  <a:schemeClr val="bg2">
                    <a:lumMod val="75000"/>
                  </a:schemeClr>
                </a:solidFill>
              </a:rPr>
              <a:t> rada 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57213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b="1" smtClean="0"/>
              <a:t>Susret sa izazovom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214563"/>
            <a:ext cx="8229600" cy="4094162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sr-Latn-CS" sz="2400" dirty="0"/>
              <a:t>Socijalni radnici u svim istraživanim bolnicama identifikovali su tri kategorije problema: </a:t>
            </a:r>
            <a:endParaRPr lang="sr-Latn-CS" sz="2400" dirty="0" smtClean="0"/>
          </a:p>
          <a:p>
            <a:pPr marL="457200" indent="-457200">
              <a:buFontTx/>
              <a:buAutoNum type="arabicPeriod"/>
              <a:defRPr/>
            </a:pPr>
            <a:r>
              <a:rPr lang="sr-Latn-CS" sz="2400" dirty="0" smtClean="0"/>
              <a:t>Probleme </a:t>
            </a:r>
            <a:r>
              <a:rPr lang="sr-Latn-CS" sz="2400" dirty="0"/>
              <a:t>vezane sa kontrolom nečijeg rada; </a:t>
            </a:r>
            <a:endParaRPr lang="sr-Latn-CS" sz="2400" dirty="0" smtClean="0"/>
          </a:p>
          <a:p>
            <a:pPr marL="457200" indent="-457200">
              <a:buFontTx/>
              <a:buAutoNum type="arabicPeriod"/>
              <a:defRPr/>
            </a:pPr>
            <a:r>
              <a:rPr lang="sr-Latn-CS" sz="2400" dirty="0" smtClean="0"/>
              <a:t>Probleme </a:t>
            </a:r>
            <a:r>
              <a:rPr lang="sr-Latn-CS" sz="2400" dirty="0"/>
              <a:t>povezane sa ulogom socijalnog rada i </a:t>
            </a:r>
            <a:endParaRPr lang="sr-Latn-CS" sz="2400" dirty="0" smtClean="0"/>
          </a:p>
          <a:p>
            <a:pPr marL="457200" indent="-457200">
              <a:buFontTx/>
              <a:buAutoNum type="arabicPeriod"/>
              <a:defRPr/>
            </a:pPr>
            <a:r>
              <a:rPr lang="sr-Latn-CS" sz="2400" dirty="0" smtClean="0"/>
              <a:t>Probleme </a:t>
            </a:r>
            <a:r>
              <a:rPr lang="sr-Latn-CS" sz="2400" dirty="0"/>
              <a:t>koji se odnose na strukturu organizacije. </a:t>
            </a:r>
            <a:endParaRPr lang="sr-Latn-CS" sz="2400" dirty="0" smtClean="0"/>
          </a:p>
          <a:p>
            <a:pPr marL="0" indent="0">
              <a:buFontTx/>
              <a:buNone/>
              <a:defRPr/>
            </a:pPr>
            <a:endParaRPr lang="sr-Latn-CS" sz="2400" dirty="0"/>
          </a:p>
          <a:p>
            <a:pPr marL="0" indent="0">
              <a:buFontTx/>
              <a:buNone/>
              <a:defRPr/>
            </a:pPr>
            <a:r>
              <a:rPr lang="sr-Latn-CS" sz="2400" dirty="0" smtClean="0"/>
              <a:t>* Bez </a:t>
            </a:r>
            <a:r>
              <a:rPr lang="sr-Latn-CS" sz="2400" dirty="0"/>
              <a:t>obzira na to što sve bolnice nisu odabrale isti organizacioni model i nisu na istom stepenu </a:t>
            </a:r>
            <a:r>
              <a:rPr lang="sr-Latn-CS" sz="2400" dirty="0" smtClean="0"/>
              <a:t>promena, </a:t>
            </a:r>
            <a:r>
              <a:rPr lang="sr-Latn-CS" sz="2400" dirty="0"/>
              <a:t>pojavili su se isti problemi.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8459788" y="6597650"/>
            <a:ext cx="684212" cy="2603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6389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7425" y="6257925"/>
            <a:ext cx="390525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3032125" cy="47625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s-ES" dirty="0" err="1">
                <a:solidFill>
                  <a:schemeClr val="bg2">
                    <a:lumMod val="75000"/>
                  </a:schemeClr>
                </a:solidFill>
              </a:rPr>
              <a:t>Područja</a:t>
            </a:r>
            <a:r>
              <a:rPr lang="es-ES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s-ES" dirty="0" err="1">
                <a:solidFill>
                  <a:schemeClr val="bg2">
                    <a:lumMod val="75000"/>
                  </a:schemeClr>
                </a:solidFill>
              </a:rPr>
              <a:t>primene</a:t>
            </a:r>
            <a:r>
              <a:rPr lang="es-ES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s-ES" dirty="0" err="1">
                <a:solidFill>
                  <a:schemeClr val="bg2">
                    <a:lumMod val="75000"/>
                  </a:schemeClr>
                </a:solidFill>
              </a:rPr>
              <a:t>socijalnog</a:t>
            </a:r>
            <a:r>
              <a:rPr lang="es-ES" dirty="0">
                <a:solidFill>
                  <a:schemeClr val="bg2">
                    <a:lumMod val="75000"/>
                  </a:schemeClr>
                </a:solidFill>
              </a:rPr>
              <a:t> rada 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459788" y="6597650"/>
            <a:ext cx="684212" cy="2603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7411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7425" y="6257925"/>
            <a:ext cx="390525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3032125" cy="47625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s-ES" dirty="0" err="1">
                <a:solidFill>
                  <a:schemeClr val="bg2">
                    <a:lumMod val="75000"/>
                  </a:schemeClr>
                </a:solidFill>
              </a:rPr>
              <a:t>Područja</a:t>
            </a:r>
            <a:r>
              <a:rPr lang="es-ES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s-ES" dirty="0" err="1">
                <a:solidFill>
                  <a:schemeClr val="bg2">
                    <a:lumMod val="75000"/>
                  </a:schemeClr>
                </a:solidFill>
              </a:rPr>
              <a:t>primene</a:t>
            </a:r>
            <a:r>
              <a:rPr lang="es-ES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s-ES" dirty="0" err="1">
                <a:solidFill>
                  <a:schemeClr val="bg2">
                    <a:lumMod val="75000"/>
                  </a:schemeClr>
                </a:solidFill>
              </a:rPr>
              <a:t>socijalnog</a:t>
            </a:r>
            <a:r>
              <a:rPr lang="es-ES" dirty="0">
                <a:solidFill>
                  <a:schemeClr val="bg2">
                    <a:lumMod val="75000"/>
                  </a:schemeClr>
                </a:solidFill>
              </a:rPr>
              <a:t> rada I</a:t>
            </a:r>
          </a:p>
        </p:txBody>
      </p:sp>
      <p:sp>
        <p:nvSpPr>
          <p:cNvPr id="17413" name="Text Placeholder 6"/>
          <p:cNvSpPr>
            <a:spLocks noGrp="1"/>
          </p:cNvSpPr>
          <p:nvPr>
            <p:ph type="body" idx="1"/>
          </p:nvPr>
        </p:nvSpPr>
        <p:spPr>
          <a:xfrm>
            <a:off x="468313" y="404813"/>
            <a:ext cx="8229600" cy="1630362"/>
          </a:xfrm>
        </p:spPr>
        <p:txBody>
          <a:bodyPr>
            <a:spAutoFit/>
          </a:bodyPr>
          <a:lstStyle/>
          <a:p>
            <a:pPr marL="0" indent="0" algn="ctr">
              <a:spcBef>
                <a:spcPct val="0"/>
              </a:spcBef>
              <a:buFontTx/>
              <a:buNone/>
            </a:pPr>
            <a:r>
              <a:rPr lang="pl-PL" altLang="ko-KR" sz="2000" b="1" smtClean="0"/>
              <a:t>Za dodatne informacije možete nas kontaktirati putem email-a:</a:t>
            </a:r>
          </a:p>
          <a:p>
            <a:pPr marL="0" indent="0" algn="ctr">
              <a:spcBef>
                <a:spcPct val="0"/>
              </a:spcBef>
              <a:buFontTx/>
              <a:buNone/>
            </a:pPr>
            <a:endParaRPr lang="pl-PL" altLang="ko-KR" sz="2000" b="1" smtClean="0"/>
          </a:p>
          <a:p>
            <a:pPr marL="0" indent="0"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l-PL" altLang="ko-KR" sz="2000" b="1" smtClean="0"/>
              <a:t>Prof. dr Ana Čekerevac: ana.cekerevac@fpn.bg.ac.rs </a:t>
            </a:r>
          </a:p>
          <a:p>
            <a:pPr marL="0" indent="0"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l-PL" altLang="ko-KR" sz="2000" b="1" smtClean="0"/>
              <a:t>MA Danijela Pavlović: danijelapavlovicfpn@gmail.com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57213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b="1" smtClean="0"/>
              <a:t>Nastanak i razvoj socijalnog rada u zdravstvu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501900"/>
            <a:ext cx="8229600" cy="2511425"/>
          </a:xfrm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sr-Latn-CS" sz="2400" smtClean="0"/>
              <a:t>Socijalni rad u instituciji zdravstva jedno je od najrazvijenijih primenjenih područja socijalnog rada koji u svetu ima veoma zapaženu tradiciju. Za uspešno ozdravljenje, svakako, nisu dovoljne samo medicinske mere. Poznata je činjenica da čovekova sredina značajno utiče na pojavu i razvoj bolesti, ali i na njeno sprečavanje i ozdravljenje. </a:t>
            </a:r>
            <a:endParaRPr lang="en-US" sz="2400" smtClean="0"/>
          </a:p>
        </p:txBody>
      </p:sp>
      <p:sp>
        <p:nvSpPr>
          <p:cNvPr id="4" name="Rectangle 3"/>
          <p:cNvSpPr/>
          <p:nvPr/>
        </p:nvSpPr>
        <p:spPr>
          <a:xfrm>
            <a:off x="8459788" y="6597650"/>
            <a:ext cx="684212" cy="2603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077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7425" y="6257925"/>
            <a:ext cx="390525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3032125" cy="47625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s-ES" dirty="0" err="1">
                <a:solidFill>
                  <a:schemeClr val="bg2">
                    <a:lumMod val="75000"/>
                  </a:schemeClr>
                </a:solidFill>
              </a:rPr>
              <a:t>Područja</a:t>
            </a:r>
            <a:r>
              <a:rPr lang="es-ES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s-ES" dirty="0" err="1">
                <a:solidFill>
                  <a:schemeClr val="bg2">
                    <a:lumMod val="75000"/>
                  </a:schemeClr>
                </a:solidFill>
              </a:rPr>
              <a:t>primene</a:t>
            </a:r>
            <a:r>
              <a:rPr lang="es-ES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s-ES" dirty="0" err="1">
                <a:solidFill>
                  <a:schemeClr val="bg2">
                    <a:lumMod val="75000"/>
                  </a:schemeClr>
                </a:solidFill>
              </a:rPr>
              <a:t>socijalnog</a:t>
            </a:r>
            <a:r>
              <a:rPr lang="es-ES" dirty="0">
                <a:solidFill>
                  <a:schemeClr val="bg2">
                    <a:lumMod val="75000"/>
                  </a:schemeClr>
                </a:solidFill>
              </a:rPr>
              <a:t> rada 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214563"/>
            <a:ext cx="8229600" cy="4094162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sr-Latn-CS" sz="2400" dirty="0" smtClean="0"/>
              <a:t>* Za </a:t>
            </a:r>
            <a:r>
              <a:rPr lang="sr-Latn-CS" sz="2400" dirty="0"/>
              <a:t>socijalni rad u zdravstvu, čiji nastanak datira još od pre 100 godina, u svetskoj literaturi postoje različiti termini: </a:t>
            </a:r>
            <a:endParaRPr lang="sr-Latn-CS" sz="2400" dirty="0" smtClean="0"/>
          </a:p>
          <a:p>
            <a:pPr eaLnBrk="1" hangingPunct="1">
              <a:defRPr/>
            </a:pPr>
            <a:r>
              <a:rPr lang="sr-Latn-CS" sz="2400" b="1" dirty="0" smtClean="0"/>
              <a:t>medicinski </a:t>
            </a:r>
            <a:r>
              <a:rPr lang="sr-Latn-CS" sz="2400" b="1" dirty="0"/>
              <a:t>socijalni rad </a:t>
            </a:r>
            <a:r>
              <a:rPr lang="sr-Latn-CS" sz="2400" dirty="0"/>
              <a:t>(</a:t>
            </a:r>
            <a:r>
              <a:rPr lang="sr-Latn-CS" sz="2400" i="1" dirty="0"/>
              <a:t>medical social work</a:t>
            </a:r>
            <a:r>
              <a:rPr lang="sr-Latn-CS" sz="2400" dirty="0"/>
              <a:t>) i </a:t>
            </a:r>
            <a:endParaRPr lang="sr-Latn-CS" sz="2400" dirty="0" smtClean="0"/>
          </a:p>
          <a:p>
            <a:pPr eaLnBrk="1" hangingPunct="1">
              <a:defRPr/>
            </a:pPr>
            <a:r>
              <a:rPr lang="sr-Latn-CS" sz="2400" b="1" dirty="0" smtClean="0"/>
              <a:t>psihijatrijski </a:t>
            </a:r>
            <a:r>
              <a:rPr lang="sr-Latn-CS" sz="2400" b="1" dirty="0"/>
              <a:t>socijalni rad </a:t>
            </a:r>
            <a:r>
              <a:rPr lang="sr-Latn-CS" sz="2400" dirty="0"/>
              <a:t>(</a:t>
            </a:r>
            <a:r>
              <a:rPr lang="sr-Latn-CS" sz="2400" i="1" dirty="0"/>
              <a:t>psychiatrical social work</a:t>
            </a:r>
            <a:r>
              <a:rPr lang="sr-Latn-CS" sz="2400" dirty="0" smtClean="0"/>
              <a:t>).</a:t>
            </a:r>
          </a:p>
          <a:p>
            <a:pPr eaLnBrk="1" hangingPunct="1">
              <a:defRPr/>
            </a:pPr>
            <a:endParaRPr lang="sr-Latn-CS" sz="2400" dirty="0"/>
          </a:p>
          <a:p>
            <a:pPr marL="0" indent="0" eaLnBrk="1" hangingPunct="1">
              <a:buFontTx/>
              <a:buNone/>
              <a:defRPr/>
            </a:pPr>
            <a:r>
              <a:rPr lang="sr-Latn-CS" sz="2400" dirty="0" smtClean="0"/>
              <a:t>* Osnivač </a:t>
            </a:r>
            <a:r>
              <a:rPr lang="sr-Latn-CS" sz="2400" dirty="0"/>
              <a:t>socijalnog rada u </a:t>
            </a:r>
            <a:r>
              <a:rPr lang="sr-Latn-CS" sz="2400" dirty="0" smtClean="0"/>
              <a:t>zdravstvu je </a:t>
            </a:r>
            <a:r>
              <a:rPr lang="sr-Latn-CS" sz="2400" dirty="0"/>
              <a:t>američki lekar </a:t>
            </a:r>
            <a:r>
              <a:rPr lang="sr-Latn-CS" sz="2400" b="1" dirty="0"/>
              <a:t>R.S. Cabot</a:t>
            </a:r>
            <a:r>
              <a:rPr lang="sr-Latn-CS" sz="2400" dirty="0"/>
              <a:t>, koji je 1893. godine zaposlio prvog „medicinskog socijalnog radnika</a:t>
            </a:r>
            <a:r>
              <a:rPr lang="sr-Latn-CS" sz="2400" dirty="0" smtClean="0"/>
              <a:t>”.</a:t>
            </a:r>
            <a:endParaRPr lang="en-US" sz="24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8459788" y="6597650"/>
            <a:ext cx="684212" cy="2603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100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7425" y="6257925"/>
            <a:ext cx="390525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3032125" cy="47625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s-ES" dirty="0" err="1">
                <a:solidFill>
                  <a:schemeClr val="bg2">
                    <a:lumMod val="75000"/>
                  </a:schemeClr>
                </a:solidFill>
              </a:rPr>
              <a:t>Područja</a:t>
            </a:r>
            <a:r>
              <a:rPr lang="es-ES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s-ES" dirty="0" err="1">
                <a:solidFill>
                  <a:schemeClr val="bg2">
                    <a:lumMod val="75000"/>
                  </a:schemeClr>
                </a:solidFill>
              </a:rPr>
              <a:t>primene</a:t>
            </a:r>
            <a:r>
              <a:rPr lang="es-ES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s-ES" dirty="0" err="1">
                <a:solidFill>
                  <a:schemeClr val="bg2">
                    <a:lumMod val="75000"/>
                  </a:schemeClr>
                </a:solidFill>
              </a:rPr>
              <a:t>socijalnog</a:t>
            </a:r>
            <a:r>
              <a:rPr lang="es-ES" dirty="0">
                <a:solidFill>
                  <a:schemeClr val="bg2">
                    <a:lumMod val="75000"/>
                  </a:schemeClr>
                </a:solidFill>
              </a:rPr>
              <a:t> rada I</a:t>
            </a:r>
          </a:p>
        </p:txBody>
      </p:sp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57213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b="1" smtClean="0"/>
              <a:t>Nastanak i razvoj socijalnog rada u zdravstvu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214563"/>
            <a:ext cx="8229600" cy="4094162"/>
          </a:xfrm>
        </p:spPr>
        <p:txBody>
          <a:bodyPr/>
          <a:lstStyle/>
          <a:p>
            <a:pPr eaLnBrk="1" hangingPunct="1"/>
            <a:r>
              <a:rPr lang="sr-Latn-CS" sz="2400" smtClean="0"/>
              <a:t>1905. godine organizuje se specijalizacija za socijalni rad u zdravstvu.</a:t>
            </a:r>
          </a:p>
          <a:p>
            <a:pPr eaLnBrk="1" hangingPunct="1"/>
            <a:r>
              <a:rPr lang="sr-Latn-CS" sz="2400" smtClean="0"/>
              <a:t>1912. godine i subspecijalizacija za psihijatrijski socijalni rad.</a:t>
            </a:r>
          </a:p>
          <a:p>
            <a:pPr eaLnBrk="1" hangingPunct="1"/>
            <a:r>
              <a:rPr lang="sr-Latn-CS" sz="2400" smtClean="0"/>
              <a:t>Posle Drugog svetskog rata mnoge zemlje uvode socijalne radnike u medicinske ustanove.</a:t>
            </a:r>
          </a:p>
          <a:p>
            <a:pPr eaLnBrk="1" hangingPunct="1"/>
            <a:r>
              <a:rPr lang="sr-Latn-CS" sz="2400" smtClean="0"/>
              <a:t>U Srbiji socijalni rad u zdravstvu uvodi se krajem 1959. godine po završetku studija prve generacije studenata Više škole za socijalne radnike u Beogradu.</a:t>
            </a:r>
            <a:endParaRPr lang="en-US" sz="2400" smtClean="0"/>
          </a:p>
        </p:txBody>
      </p:sp>
      <p:sp>
        <p:nvSpPr>
          <p:cNvPr id="4" name="Rectangle 3"/>
          <p:cNvSpPr/>
          <p:nvPr/>
        </p:nvSpPr>
        <p:spPr>
          <a:xfrm>
            <a:off x="8459788" y="6597650"/>
            <a:ext cx="684212" cy="2603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124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7425" y="6257925"/>
            <a:ext cx="390525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3032125" cy="47625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s-ES" dirty="0" err="1">
                <a:solidFill>
                  <a:schemeClr val="bg2">
                    <a:lumMod val="75000"/>
                  </a:schemeClr>
                </a:solidFill>
              </a:rPr>
              <a:t>Područja</a:t>
            </a:r>
            <a:r>
              <a:rPr lang="es-ES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s-ES" dirty="0" err="1">
                <a:solidFill>
                  <a:schemeClr val="bg2">
                    <a:lumMod val="75000"/>
                  </a:schemeClr>
                </a:solidFill>
              </a:rPr>
              <a:t>primene</a:t>
            </a:r>
            <a:r>
              <a:rPr lang="es-ES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s-ES" dirty="0" err="1">
                <a:solidFill>
                  <a:schemeClr val="bg2">
                    <a:lumMod val="75000"/>
                  </a:schemeClr>
                </a:solidFill>
              </a:rPr>
              <a:t>socijalnog</a:t>
            </a:r>
            <a:r>
              <a:rPr lang="es-ES" dirty="0">
                <a:solidFill>
                  <a:schemeClr val="bg2">
                    <a:lumMod val="75000"/>
                  </a:schemeClr>
                </a:solidFill>
              </a:rPr>
              <a:t> rada I</a:t>
            </a:r>
          </a:p>
        </p:txBody>
      </p:sp>
      <p:sp>
        <p:nvSpPr>
          <p:cNvPr id="51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57213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b="1" smtClean="0"/>
              <a:t>Nastanak i razvoj socijalnog rada u zdravstvu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359025"/>
            <a:ext cx="8229600" cy="3157538"/>
          </a:xfrm>
          <a:solidFill>
            <a:schemeClr val="bg1">
              <a:lumMod val="85000"/>
            </a:schemeClr>
          </a:solidFill>
          <a:ln w="28575">
            <a:solidFill>
              <a:schemeClr val="bg2">
                <a:lumMod val="75000"/>
              </a:schemeClr>
            </a:solidFill>
            <a:prstDash val="sysDot"/>
          </a:ln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sr-Latn-CS" sz="2400" dirty="0"/>
              <a:t>Osnovni smisao socijalnog rada u zdravstvu je </a:t>
            </a:r>
            <a:r>
              <a:rPr lang="sr-Latn-CS" sz="2400" b="1" dirty="0"/>
              <a:t>briga i pomoć obolelim pojedincima i njihovim </a:t>
            </a:r>
            <a:r>
              <a:rPr lang="sr-Latn-CS" sz="2400" b="1" dirty="0" smtClean="0"/>
              <a:t>porodicama</a:t>
            </a:r>
            <a:r>
              <a:rPr lang="sr-Latn-CS" sz="2400" dirty="0" smtClean="0"/>
              <a:t>, jer </a:t>
            </a:r>
            <a:r>
              <a:rPr lang="sr-Latn-CS" sz="2400" dirty="0"/>
              <a:t>pored bolesti ili zdravstvene ugroženosti ljudi mogu imati niz socijalnih problema koji su često kombinovani sa bolešću (nezaposlenost i bolest, stambena ugroženost i bolest, vaspitna zapuštenost i bolest itd.), što ukazuje na tesnu povezanost između zdravstvenog stanja pojedinca i njegove socijalne sigurnosti</a:t>
            </a:r>
            <a:r>
              <a:rPr lang="sr-Latn-CS" sz="2400" dirty="0" smtClean="0"/>
              <a:t>.</a:t>
            </a:r>
            <a:endParaRPr lang="en-US" sz="24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8459788" y="6597650"/>
            <a:ext cx="684212" cy="2603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148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7425" y="6257925"/>
            <a:ext cx="390525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3032125" cy="47625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s-ES" dirty="0" err="1">
                <a:solidFill>
                  <a:schemeClr val="bg2">
                    <a:lumMod val="75000"/>
                  </a:schemeClr>
                </a:solidFill>
              </a:rPr>
              <a:t>Područja</a:t>
            </a:r>
            <a:r>
              <a:rPr lang="es-ES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s-ES" dirty="0" err="1">
                <a:solidFill>
                  <a:schemeClr val="bg2">
                    <a:lumMod val="75000"/>
                  </a:schemeClr>
                </a:solidFill>
              </a:rPr>
              <a:t>primene</a:t>
            </a:r>
            <a:r>
              <a:rPr lang="es-ES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s-ES" dirty="0" err="1">
                <a:solidFill>
                  <a:schemeClr val="bg2">
                    <a:lumMod val="75000"/>
                  </a:schemeClr>
                </a:solidFill>
              </a:rPr>
              <a:t>socijalnog</a:t>
            </a:r>
            <a:r>
              <a:rPr lang="es-ES" dirty="0">
                <a:solidFill>
                  <a:schemeClr val="bg2">
                    <a:lumMod val="75000"/>
                  </a:schemeClr>
                </a:solidFill>
              </a:rPr>
              <a:t> rada I</a:t>
            </a:r>
          </a:p>
        </p:txBody>
      </p:sp>
      <p:sp>
        <p:nvSpPr>
          <p:cNvPr id="61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57213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b="1" smtClean="0"/>
              <a:t>Nastanak i razvoj socijalnog rada u zdravstvu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57213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b="1" smtClean="0"/>
              <a:t>Zadaci socijalnog radnika u zdravstvenim ustanovama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184400"/>
            <a:ext cx="8229600" cy="4340225"/>
          </a:xfrm>
        </p:spPr>
        <p:txBody>
          <a:bodyPr/>
          <a:lstStyle/>
          <a:p>
            <a:pPr marL="0" indent="0" algn="just" eaLnBrk="1" hangingPunct="1">
              <a:buFontTx/>
              <a:buNone/>
              <a:defRPr/>
            </a:pPr>
            <a:r>
              <a:rPr lang="sr-Latn-CS" sz="2200" dirty="0"/>
              <a:t>Rad socijalnog radnika u zdravstvenim ustanovama </a:t>
            </a:r>
            <a:r>
              <a:rPr lang="sr-Latn-CS" sz="2200" dirty="0" smtClean="0"/>
              <a:t>prilagođen </a:t>
            </a:r>
            <a:r>
              <a:rPr lang="sr-Latn-CS" sz="2200" dirty="0"/>
              <a:t>je karakteru i vrsti zdravstvene ustanove, odnosno usluga koje se u njoj pružaju. Bez obzira na specifičnosti pojedinih zdravstvenih ustanova mogu se izdvojiti zadaci socijalnog radnika koji se moraju </a:t>
            </a:r>
            <a:r>
              <a:rPr lang="sr-Latn-CS" sz="2200" dirty="0" smtClean="0"/>
              <a:t>izvršavati </a:t>
            </a:r>
            <a:r>
              <a:rPr lang="sr-Latn-CS" sz="2200" dirty="0"/>
              <a:t>u svim ustanovama. </a:t>
            </a:r>
            <a:endParaRPr lang="sr-Latn-CS" sz="2200" dirty="0" smtClean="0"/>
          </a:p>
          <a:p>
            <a:pPr marL="0" indent="0" algn="just" eaLnBrk="1" hangingPunct="1">
              <a:buFontTx/>
              <a:buNone/>
              <a:defRPr/>
            </a:pPr>
            <a:endParaRPr lang="sr-Latn-CS" sz="2200" dirty="0" smtClean="0"/>
          </a:p>
          <a:p>
            <a:pPr marL="0" indent="0" algn="just" eaLnBrk="1" hangingPunct="1">
              <a:buFontTx/>
              <a:buNone/>
              <a:defRPr/>
            </a:pPr>
            <a:r>
              <a:rPr lang="sr-Latn-CS" sz="2200" dirty="0" smtClean="0"/>
              <a:t>Zadatke </a:t>
            </a:r>
            <a:r>
              <a:rPr lang="sr-Latn-CS" sz="2200" dirty="0"/>
              <a:t>socijalnog radnika u zdravstvenim ustanovama možemo podeliti na </a:t>
            </a:r>
            <a:endParaRPr lang="sr-Latn-CS" sz="2200" dirty="0" smtClean="0"/>
          </a:p>
          <a:p>
            <a:pPr algn="just" eaLnBrk="1" hangingPunct="1">
              <a:defRPr/>
            </a:pPr>
            <a:r>
              <a:rPr lang="sr-Latn-CS" sz="2200" b="1" dirty="0" smtClean="0"/>
              <a:t>opšte</a:t>
            </a:r>
            <a:r>
              <a:rPr lang="sr-Latn-CS" sz="2200" dirty="0" smtClean="0"/>
              <a:t> </a:t>
            </a:r>
            <a:r>
              <a:rPr lang="sr-Latn-CS" sz="2200" dirty="0"/>
              <a:t>i </a:t>
            </a:r>
            <a:endParaRPr lang="sr-Latn-CS" sz="2200" dirty="0" smtClean="0"/>
          </a:p>
          <a:p>
            <a:pPr algn="just" eaLnBrk="1" hangingPunct="1">
              <a:defRPr/>
            </a:pPr>
            <a:r>
              <a:rPr lang="sr-Latn-CS" sz="2200" b="1" dirty="0" smtClean="0"/>
              <a:t>posebne</a:t>
            </a:r>
            <a:r>
              <a:rPr lang="sr-Latn-CS" sz="2200" dirty="0"/>
              <a:t>.</a:t>
            </a:r>
            <a:endParaRPr lang="en-US" sz="22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8459788" y="6597650"/>
            <a:ext cx="684212" cy="2603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173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7425" y="6257925"/>
            <a:ext cx="390525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3032125" cy="47625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s-ES" dirty="0" err="1">
                <a:solidFill>
                  <a:schemeClr val="bg2">
                    <a:lumMod val="75000"/>
                  </a:schemeClr>
                </a:solidFill>
              </a:rPr>
              <a:t>Područja</a:t>
            </a:r>
            <a:r>
              <a:rPr lang="es-ES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s-ES" dirty="0" err="1">
                <a:solidFill>
                  <a:schemeClr val="bg2">
                    <a:lumMod val="75000"/>
                  </a:schemeClr>
                </a:solidFill>
              </a:rPr>
              <a:t>primene</a:t>
            </a:r>
            <a:r>
              <a:rPr lang="es-ES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s-ES" dirty="0" err="1">
                <a:solidFill>
                  <a:schemeClr val="bg2">
                    <a:lumMod val="75000"/>
                  </a:schemeClr>
                </a:solidFill>
              </a:rPr>
              <a:t>socijalnog</a:t>
            </a:r>
            <a:r>
              <a:rPr lang="es-ES" dirty="0">
                <a:solidFill>
                  <a:schemeClr val="bg2">
                    <a:lumMod val="75000"/>
                  </a:schemeClr>
                </a:solidFill>
              </a:rPr>
              <a:t> rada 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214563"/>
            <a:ext cx="8229600" cy="409416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sr-Latn-CS" sz="2000" b="1" smtClean="0"/>
              <a:t>M. Pogačnik </a:t>
            </a:r>
            <a:r>
              <a:rPr lang="sr-Latn-CS" sz="2000" smtClean="0"/>
              <a:t>navodi tri grupe opštih zadataka:</a:t>
            </a:r>
          </a:p>
          <a:p>
            <a:pPr marL="0" indent="0" eaLnBrk="1" hangingPunct="1">
              <a:buFontTx/>
              <a:buNone/>
            </a:pPr>
            <a:endParaRPr lang="en-US" sz="2000" smtClean="0"/>
          </a:p>
          <a:p>
            <a:pPr marL="0" indent="0">
              <a:buFontTx/>
              <a:buAutoNum type="arabicPeriod"/>
            </a:pPr>
            <a:r>
              <a:rPr lang="sr-Latn-CS" sz="2000" smtClean="0"/>
              <a:t>„ Proučavanje problema povezanih sa bolešću, primena socijalne terapije sa bolesnicima uz učešće lekara, saradnja sa bolesnikovom sredinom i uklanjanje činilaca koji loše utiču na fizičko i psihičko stanje pacijenta; </a:t>
            </a:r>
            <a:endParaRPr lang="en-US" sz="2000" smtClean="0"/>
          </a:p>
          <a:p>
            <a:pPr marL="0" indent="0">
              <a:buFontTx/>
              <a:buAutoNum type="arabicPeriod"/>
            </a:pPr>
            <a:r>
              <a:rPr lang="sr-Latn-CS" sz="2000" smtClean="0"/>
              <a:t>Saradnja sa drugim zdravstvenim organizacijama, centrima za socijalni rad, radnim organizacijama i dr.;</a:t>
            </a:r>
            <a:endParaRPr lang="en-US" sz="2000" smtClean="0"/>
          </a:p>
          <a:p>
            <a:pPr marL="0" indent="0">
              <a:buFontTx/>
              <a:buAutoNum type="arabicPeriod"/>
            </a:pPr>
            <a:r>
              <a:rPr lang="sr-Latn-CS" sz="2000" smtClean="0"/>
              <a:t>Razvijanje raznih socijalnih programa u zdravstvenim ustanovama”.</a:t>
            </a:r>
            <a:endParaRPr lang="en-US" sz="2000" smtClean="0"/>
          </a:p>
        </p:txBody>
      </p:sp>
      <p:sp>
        <p:nvSpPr>
          <p:cNvPr id="4" name="Rectangle 3"/>
          <p:cNvSpPr/>
          <p:nvPr/>
        </p:nvSpPr>
        <p:spPr>
          <a:xfrm>
            <a:off x="8459788" y="6597650"/>
            <a:ext cx="684212" cy="2603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8196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7425" y="6257925"/>
            <a:ext cx="390525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3032125" cy="47625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s-ES" dirty="0" err="1">
                <a:solidFill>
                  <a:schemeClr val="bg2">
                    <a:lumMod val="75000"/>
                  </a:schemeClr>
                </a:solidFill>
              </a:rPr>
              <a:t>Područja</a:t>
            </a:r>
            <a:r>
              <a:rPr lang="es-ES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s-ES" dirty="0" err="1">
                <a:solidFill>
                  <a:schemeClr val="bg2">
                    <a:lumMod val="75000"/>
                  </a:schemeClr>
                </a:solidFill>
              </a:rPr>
              <a:t>primene</a:t>
            </a:r>
            <a:r>
              <a:rPr lang="es-ES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s-ES" dirty="0" err="1">
                <a:solidFill>
                  <a:schemeClr val="bg2">
                    <a:lumMod val="75000"/>
                  </a:schemeClr>
                </a:solidFill>
              </a:rPr>
              <a:t>socijalnog</a:t>
            </a:r>
            <a:r>
              <a:rPr lang="es-ES" dirty="0">
                <a:solidFill>
                  <a:schemeClr val="bg2">
                    <a:lumMod val="75000"/>
                  </a:schemeClr>
                </a:solidFill>
              </a:rPr>
              <a:t> rada I</a:t>
            </a:r>
          </a:p>
        </p:txBody>
      </p:sp>
      <p:sp>
        <p:nvSpPr>
          <p:cNvPr id="81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57213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b="1" smtClean="0"/>
              <a:t>Zadaci socijalnog radnika u zdravstvenim ustanovama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214563"/>
            <a:ext cx="8229600" cy="409416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sr-Latn-CS" sz="2000" b="1" smtClean="0"/>
              <a:t>T. Krgović </a:t>
            </a:r>
            <a:r>
              <a:rPr lang="sr-Latn-CS" sz="2000" smtClean="0"/>
              <a:t>zadatke socijalnog radnika u zdravstvenim ustanovama svodi na: </a:t>
            </a:r>
            <a:endParaRPr lang="en-US" sz="2000" smtClean="0"/>
          </a:p>
          <a:p>
            <a:pPr marL="0" indent="0">
              <a:buFontTx/>
              <a:buAutoNum type="arabicPeriod"/>
            </a:pPr>
            <a:r>
              <a:rPr lang="sr-Latn-CS" sz="2000" smtClean="0"/>
              <a:t>„Rad sa bolesnikom na rešavanju njegovih problema, te otklanjanje smetnji i teškoća koje se mogu pojaviti kao prepreka uspešnom lečenju; </a:t>
            </a:r>
            <a:endParaRPr lang="en-US" sz="2000" smtClean="0"/>
          </a:p>
          <a:p>
            <a:pPr marL="0" indent="0">
              <a:buFontTx/>
              <a:buAutoNum type="arabicPeriod"/>
            </a:pPr>
            <a:r>
              <a:rPr lang="sr-Latn-CS" sz="2000" smtClean="0"/>
              <a:t>Rad sa okolinom i mobilizacija okoline radi njenog uključivanja u proces lečenja. U tom smislu veoma je važan zadatak saniranje prilika u porodici, rad na održavanju kontakata bolesnik-porodica, razvijanje gde je to potrebno, dobrih interpersonalnih odnosa između bolesnika i porodice; </a:t>
            </a:r>
            <a:endParaRPr lang="en-US" sz="2000" smtClean="0"/>
          </a:p>
          <a:p>
            <a:pPr marL="0" indent="0">
              <a:buFontTx/>
              <a:buAutoNum type="arabicPeriod"/>
            </a:pPr>
            <a:r>
              <a:rPr lang="sr-Latn-CS" sz="2000" smtClean="0"/>
              <a:t>Održavanje kontakta sa radnom i širom društvenom sredinom bolesnika”.</a:t>
            </a:r>
            <a:endParaRPr lang="en-US" sz="2000" smtClean="0"/>
          </a:p>
        </p:txBody>
      </p:sp>
      <p:sp>
        <p:nvSpPr>
          <p:cNvPr id="4" name="Rectangle 3"/>
          <p:cNvSpPr/>
          <p:nvPr/>
        </p:nvSpPr>
        <p:spPr>
          <a:xfrm>
            <a:off x="8459788" y="6597650"/>
            <a:ext cx="684212" cy="2603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9220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7425" y="6257925"/>
            <a:ext cx="390525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3032125" cy="47625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s-ES" dirty="0" err="1">
                <a:solidFill>
                  <a:schemeClr val="bg2">
                    <a:lumMod val="75000"/>
                  </a:schemeClr>
                </a:solidFill>
              </a:rPr>
              <a:t>Područja</a:t>
            </a:r>
            <a:r>
              <a:rPr lang="es-ES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s-ES" dirty="0" err="1">
                <a:solidFill>
                  <a:schemeClr val="bg2">
                    <a:lumMod val="75000"/>
                  </a:schemeClr>
                </a:solidFill>
              </a:rPr>
              <a:t>primene</a:t>
            </a:r>
            <a:r>
              <a:rPr lang="es-ES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s-ES" dirty="0" err="1">
                <a:solidFill>
                  <a:schemeClr val="bg2">
                    <a:lumMod val="75000"/>
                  </a:schemeClr>
                </a:solidFill>
              </a:rPr>
              <a:t>socijalnog</a:t>
            </a:r>
            <a:r>
              <a:rPr lang="es-ES" dirty="0">
                <a:solidFill>
                  <a:schemeClr val="bg2">
                    <a:lumMod val="75000"/>
                  </a:schemeClr>
                </a:solidFill>
              </a:rPr>
              <a:t> rada I</a:t>
            </a:r>
          </a:p>
        </p:txBody>
      </p:sp>
      <p:sp>
        <p:nvSpPr>
          <p:cNvPr id="92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57213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b="1" smtClean="0"/>
              <a:t>Zadaci socijalnog radnika u zdravstvenim ustanovama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57213"/>
            <a:ext cx="8229600" cy="1143000"/>
          </a:xfrm>
        </p:spPr>
        <p:txBody>
          <a:bodyPr/>
          <a:lstStyle/>
          <a:p>
            <a:pPr eaLnBrk="1" hangingPunct="1"/>
            <a:r>
              <a:rPr lang="sr-Latn-CS" sz="3600" b="1" smtClean="0"/>
              <a:t>Socijalni rad u zdravstvu organizuje se u dva osnovna vida: </a:t>
            </a:r>
            <a:endParaRPr lang="en-US" sz="3600" b="1" smtClean="0"/>
          </a:p>
        </p:txBody>
      </p:sp>
      <p:sp>
        <p:nvSpPr>
          <p:cNvPr id="4" name="Rectangle 3"/>
          <p:cNvSpPr/>
          <p:nvPr/>
        </p:nvSpPr>
        <p:spPr>
          <a:xfrm>
            <a:off x="8459788" y="6597650"/>
            <a:ext cx="684212" cy="2603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244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7425" y="6257925"/>
            <a:ext cx="390525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3032125" cy="47625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s-ES" dirty="0" err="1">
                <a:solidFill>
                  <a:schemeClr val="bg2">
                    <a:lumMod val="75000"/>
                  </a:schemeClr>
                </a:solidFill>
              </a:rPr>
              <a:t>Područja</a:t>
            </a:r>
            <a:r>
              <a:rPr lang="es-ES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s-ES" dirty="0" err="1">
                <a:solidFill>
                  <a:schemeClr val="bg2">
                    <a:lumMod val="75000"/>
                  </a:schemeClr>
                </a:solidFill>
              </a:rPr>
              <a:t>primene</a:t>
            </a:r>
            <a:r>
              <a:rPr lang="es-ES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s-ES" dirty="0" err="1">
                <a:solidFill>
                  <a:schemeClr val="bg2">
                    <a:lumMod val="75000"/>
                  </a:schemeClr>
                </a:solidFill>
              </a:rPr>
              <a:t>socijalnog</a:t>
            </a:r>
            <a:r>
              <a:rPr lang="es-ES" dirty="0">
                <a:solidFill>
                  <a:schemeClr val="bg2">
                    <a:lumMod val="75000"/>
                  </a:schemeClr>
                </a:solidFill>
              </a:rPr>
              <a:t> rada I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11188" y="3429000"/>
            <a:ext cx="2592387" cy="1079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r-Latn-CS" sz="2000" b="1" dirty="0">
                <a:solidFill>
                  <a:schemeClr val="tx1"/>
                </a:solidFill>
              </a:rPr>
              <a:t>Bolnički socijalni rad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651500" y="3429000"/>
            <a:ext cx="2592388" cy="1079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r-Latn-CS" sz="2000" b="1" dirty="0">
                <a:solidFill>
                  <a:schemeClr val="tx1"/>
                </a:solidFill>
              </a:rPr>
              <a:t>Vanbolnički socijalni rad</a:t>
            </a:r>
            <a:endParaRPr lang="en-US" sz="2000" b="1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>
            <a:endCxn id="6" idx="0"/>
          </p:cNvCxnSpPr>
          <p:nvPr/>
        </p:nvCxnSpPr>
        <p:spPr>
          <a:xfrm flipH="1">
            <a:off x="1908175" y="1989138"/>
            <a:ext cx="2087563" cy="14398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9" idx="0"/>
          </p:cNvCxnSpPr>
          <p:nvPr/>
        </p:nvCxnSpPr>
        <p:spPr>
          <a:xfrm>
            <a:off x="5040313" y="1989138"/>
            <a:ext cx="1908175" cy="14398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5395</TotalTime>
  <Words>1019</Words>
  <Application>Microsoft Office PowerPoint</Application>
  <PresentationFormat>On-screen Show (4:3)</PresentationFormat>
  <Paragraphs>80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Diseño predeterminado</vt:lpstr>
      <vt:lpstr>Socijalni rad u zdravstvu</vt:lpstr>
      <vt:lpstr>Nastanak i razvoj socijalnog rada u zdravstvu</vt:lpstr>
      <vt:lpstr>Nastanak i razvoj socijalnog rada u zdravstvu</vt:lpstr>
      <vt:lpstr>Nastanak i razvoj socijalnog rada u zdravstvu</vt:lpstr>
      <vt:lpstr>Nastanak i razvoj socijalnog rada u zdravstvu</vt:lpstr>
      <vt:lpstr>Zadaci socijalnog radnika u zdravstvenim ustanovama</vt:lpstr>
      <vt:lpstr>Zadaci socijalnog radnika u zdravstvenim ustanovama</vt:lpstr>
      <vt:lpstr>Zadaci socijalnog radnika u zdravstvenim ustanovama</vt:lpstr>
      <vt:lpstr>Socijalni rad u zdravstvu organizuje se u dva osnovna vida: </vt:lpstr>
      <vt:lpstr>Rad socijalnog radnika u bolnici odvija se u tri faze: </vt:lpstr>
      <vt:lpstr>Socijalni rad na prihvatu i adaptaciji bolesnika na bolničke uslove </vt:lpstr>
      <vt:lpstr>Socijalni rad u toku lečenja pacijenta u bolničkim uslovima </vt:lpstr>
      <vt:lpstr>Socijalni rad pri otpustu pacijenta iz bolnice </vt:lpstr>
      <vt:lpstr>Vanbolnički socijalni rad</vt:lpstr>
      <vt:lpstr>Susret sa izazovom</vt:lpstr>
      <vt:lpstr>Slide 16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ACER</cp:lastModifiedBy>
  <cp:revision>738</cp:revision>
  <dcterms:created xsi:type="dcterms:W3CDTF">2010-05-23T14:28:12Z</dcterms:created>
  <dcterms:modified xsi:type="dcterms:W3CDTF">2020-05-04T20:02:45Z</dcterms:modified>
</cp:coreProperties>
</file>