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3" r:id="rId4"/>
    <p:sldId id="264" r:id="rId5"/>
    <p:sldId id="262" r:id="rId6"/>
    <p:sldId id="265" r:id="rId7"/>
    <p:sldId id="266" r:id="rId8"/>
    <p:sldId id="279" r:id="rId9"/>
    <p:sldId id="259" r:id="rId10"/>
    <p:sldId id="261" r:id="rId11"/>
    <p:sldId id="267" r:id="rId12"/>
    <p:sldId id="268" r:id="rId13"/>
    <p:sldId id="271" r:id="rId14"/>
    <p:sldId id="269" r:id="rId15"/>
    <p:sldId id="270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0A35A0B-CD6B-4FA1-92DC-BE1605B74B7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081B2C6-DDB2-4588-A60E-CEFD9A293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334768"/>
          </a:xfrm>
        </p:spPr>
        <p:txBody>
          <a:bodyPr>
            <a:normAutofit/>
          </a:bodyPr>
          <a:lstStyle/>
          <a:p>
            <a:endParaRPr lang="sr-Latn-RS" dirty="0" smtClean="0"/>
          </a:p>
          <a:p>
            <a:pPr algn="ctr"/>
            <a:r>
              <a:rPr lang="en-US" dirty="0" smtClean="0"/>
              <a:t>I </a:t>
            </a:r>
            <a:r>
              <a:rPr lang="en-US" dirty="0" err="1" smtClean="0"/>
              <a:t>predavanje</a:t>
            </a:r>
            <a:endParaRPr lang="en-US" dirty="0" smtClean="0"/>
          </a:p>
          <a:p>
            <a:pPr algn="ctr"/>
            <a:endParaRPr lang="sr-Latn-RS" dirty="0" smtClean="0"/>
          </a:p>
          <a:p>
            <a:pPr algn="r"/>
            <a:r>
              <a:rPr lang="en-US" dirty="0" smtClean="0"/>
              <a:t>D</a:t>
            </a:r>
            <a:r>
              <a:rPr lang="sr-Latn-RS" dirty="0" smtClean="0"/>
              <a:t>ragana </a:t>
            </a:r>
            <a:r>
              <a:rPr lang="sr-Latn-RS" dirty="0" smtClean="0"/>
              <a:t>St</a:t>
            </a:r>
            <a:r>
              <a:rPr lang="de-DE" dirty="0" smtClean="0"/>
              <a:t>Oe</a:t>
            </a:r>
            <a:r>
              <a:rPr lang="de-DE" dirty="0" smtClean="0"/>
              <a:t>ckel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2004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primene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socijalnog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Socijalni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migrantima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4267200"/>
            <a:ext cx="4038600" cy="205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sr-Latn-RS" dirty="0" smtClean="0"/>
              <a:t>iskriminacija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sr-Latn-RS" dirty="0" smtClean="0"/>
              <a:t>ložen pojam</a:t>
            </a:r>
          </a:p>
          <a:p>
            <a:r>
              <a:rPr lang="en-US" dirty="0" smtClean="0"/>
              <a:t>Z</a:t>
            </a:r>
            <a:r>
              <a:rPr lang="sr-Latn-RS" dirty="0" smtClean="0"/>
              <a:t>načenje pojma diskriminacija – nedozvoljeno razlikovanje</a:t>
            </a:r>
          </a:p>
          <a:p>
            <a:r>
              <a:rPr lang="en-US" dirty="0" smtClean="0"/>
              <a:t>D</a:t>
            </a:r>
            <a:r>
              <a:rPr lang="sr-Latn-RS" dirty="0" smtClean="0"/>
              <a:t>a li je diskriminacija uvek bila zabranjena?</a:t>
            </a:r>
          </a:p>
          <a:p>
            <a:r>
              <a:rPr lang="en-US" dirty="0" smtClean="0"/>
              <a:t>Z</a:t>
            </a:r>
            <a:r>
              <a:rPr lang="sr-Latn-RS" dirty="0" smtClean="0"/>
              <a:t>akon o zabrani diskriminacije (2009) – pokušaj održavanja ravnopravnosti</a:t>
            </a:r>
          </a:p>
          <a:p>
            <a:r>
              <a:rPr lang="sr-Latn-RS" dirty="0" smtClean="0"/>
              <a:t>Zabrana diskriminacije - </a:t>
            </a:r>
            <a:r>
              <a:rPr lang="en-US" dirty="0" smtClean="0"/>
              <a:t>U</a:t>
            </a:r>
            <a:r>
              <a:rPr lang="sr-Latn-RS" dirty="0" smtClean="0"/>
              <a:t>stavom zajemčeno pravo (čl.21)</a:t>
            </a:r>
          </a:p>
          <a:p>
            <a:r>
              <a:rPr lang="en-US" dirty="0" smtClean="0"/>
              <a:t>Z</a:t>
            </a:r>
            <a:r>
              <a:rPr lang="sr-Latn-RS" dirty="0" smtClean="0"/>
              <a:t>načaj poznavanja zakona za socijalne radnike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Definicija diskriminacije u našem zakonodavstvu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sr-Latn-RS" i="1" dirty="0" smtClean="0"/>
              <a:t>“</a:t>
            </a:r>
            <a:r>
              <a:rPr lang="en-US" i="1" dirty="0" err="1" smtClean="0"/>
              <a:t>S</a:t>
            </a:r>
            <a:r>
              <a:rPr lang="en-US" i="1" dirty="0" err="1" smtClean="0"/>
              <a:t>vako</a:t>
            </a:r>
            <a:r>
              <a:rPr lang="en-US" i="1" dirty="0" smtClean="0"/>
              <a:t> </a:t>
            </a:r>
            <a:r>
              <a:rPr lang="en-US" i="1" dirty="0" err="1" smtClean="0"/>
              <a:t>neopravdano</a:t>
            </a:r>
            <a:r>
              <a:rPr lang="en-US" i="1" dirty="0" smtClean="0"/>
              <a:t> </a:t>
            </a:r>
            <a:r>
              <a:rPr lang="en-US" i="1" dirty="0" err="1" smtClean="0"/>
              <a:t>pravljenje</a:t>
            </a:r>
            <a:r>
              <a:rPr lang="en-US" i="1" dirty="0" smtClean="0"/>
              <a:t> </a:t>
            </a:r>
            <a:r>
              <a:rPr lang="en-US" i="1" dirty="0" err="1" smtClean="0"/>
              <a:t>razlike</a:t>
            </a:r>
            <a:r>
              <a:rPr lang="en-US" i="1" dirty="0" smtClean="0"/>
              <a:t> </a:t>
            </a:r>
            <a:r>
              <a:rPr lang="en-US" i="1" dirty="0" err="1" smtClean="0"/>
              <a:t>ili</a:t>
            </a:r>
            <a:r>
              <a:rPr lang="en-US" i="1" dirty="0" smtClean="0"/>
              <a:t> </a:t>
            </a:r>
            <a:r>
              <a:rPr lang="en-US" i="1" dirty="0" err="1" smtClean="0"/>
              <a:t>nejednako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err="1" smtClean="0"/>
              <a:t>postupanje</a:t>
            </a:r>
            <a:r>
              <a:rPr lang="en-US" i="1" dirty="0" smtClean="0"/>
              <a:t>, </a:t>
            </a:r>
            <a:r>
              <a:rPr lang="en-US" i="1" dirty="0" err="1" smtClean="0"/>
              <a:t>odnosno</a:t>
            </a:r>
            <a:r>
              <a:rPr lang="en-US" i="1" dirty="0" smtClean="0"/>
              <a:t> </a:t>
            </a:r>
            <a:r>
              <a:rPr lang="en-US" i="1" dirty="0" err="1" smtClean="0"/>
              <a:t>propuštanje</a:t>
            </a:r>
            <a:r>
              <a:rPr lang="en-US" i="1" dirty="0" smtClean="0"/>
              <a:t> (</a:t>
            </a:r>
            <a:r>
              <a:rPr lang="en-US" i="1" dirty="0" err="1" smtClean="0"/>
              <a:t>isključivanje</a:t>
            </a:r>
            <a:r>
              <a:rPr lang="en-US" i="1" dirty="0" smtClean="0"/>
              <a:t>, </a:t>
            </a:r>
            <a:r>
              <a:rPr lang="en-US" i="1" dirty="0" err="1" smtClean="0"/>
              <a:t>ograničavanje</a:t>
            </a:r>
            <a:r>
              <a:rPr lang="en-US" i="1" dirty="0" smtClean="0"/>
              <a:t> </a:t>
            </a:r>
            <a:r>
              <a:rPr lang="en-US" i="1" dirty="0" err="1" smtClean="0"/>
              <a:t>ili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err="1" smtClean="0"/>
              <a:t>davanje</a:t>
            </a:r>
            <a:r>
              <a:rPr lang="en-US" i="1" dirty="0" smtClean="0"/>
              <a:t> </a:t>
            </a:r>
            <a:r>
              <a:rPr lang="en-US" i="1" dirty="0" err="1" smtClean="0"/>
              <a:t>prvenstva</a:t>
            </a:r>
            <a:r>
              <a:rPr lang="en-US" i="1" dirty="0" smtClean="0"/>
              <a:t>), u </a:t>
            </a:r>
            <a:r>
              <a:rPr lang="en-US" i="1" dirty="0" err="1" smtClean="0"/>
              <a:t>odnosu</a:t>
            </a:r>
            <a:r>
              <a:rPr lang="en-US" i="1" dirty="0" smtClean="0"/>
              <a:t> </a:t>
            </a:r>
            <a:r>
              <a:rPr lang="en-US" i="1" dirty="0" err="1" smtClean="0"/>
              <a:t>na</a:t>
            </a:r>
            <a:r>
              <a:rPr lang="en-US" i="1" dirty="0" smtClean="0"/>
              <a:t> </a:t>
            </a:r>
            <a:r>
              <a:rPr lang="en-US" i="1" dirty="0" err="1" smtClean="0"/>
              <a:t>lica</a:t>
            </a:r>
            <a:r>
              <a:rPr lang="en-US" i="1" dirty="0" smtClean="0"/>
              <a:t> </a:t>
            </a:r>
            <a:r>
              <a:rPr lang="en-US" i="1" dirty="0" err="1" smtClean="0"/>
              <a:t>ili</a:t>
            </a:r>
            <a:r>
              <a:rPr lang="en-US" i="1" dirty="0" smtClean="0"/>
              <a:t> </a:t>
            </a:r>
            <a:r>
              <a:rPr lang="en-US" i="1" dirty="0" err="1" smtClean="0"/>
              <a:t>grupe</a:t>
            </a:r>
            <a:r>
              <a:rPr lang="en-US" i="1" dirty="0" smtClean="0"/>
              <a:t>, </a:t>
            </a:r>
            <a:r>
              <a:rPr lang="en-US" i="1" dirty="0" err="1" smtClean="0"/>
              <a:t>kao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na</a:t>
            </a:r>
            <a:r>
              <a:rPr lang="en-US" i="1" dirty="0" smtClean="0"/>
              <a:t> </a:t>
            </a:r>
            <a:r>
              <a:rPr lang="en-US" i="1" dirty="0" err="1" smtClean="0"/>
              <a:t>članove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err="1" smtClean="0"/>
              <a:t>njihovih</a:t>
            </a:r>
            <a:r>
              <a:rPr lang="en-US" i="1" dirty="0" smtClean="0"/>
              <a:t> </a:t>
            </a:r>
            <a:r>
              <a:rPr lang="en-US" i="1" dirty="0" err="1" smtClean="0"/>
              <a:t>porodica</a:t>
            </a:r>
            <a:r>
              <a:rPr lang="en-US" i="1" dirty="0" smtClean="0"/>
              <a:t> </a:t>
            </a:r>
            <a:r>
              <a:rPr lang="en-US" i="1" dirty="0" err="1" smtClean="0"/>
              <a:t>ili</a:t>
            </a:r>
            <a:r>
              <a:rPr lang="en-US" i="1" dirty="0" smtClean="0"/>
              <a:t> </a:t>
            </a:r>
            <a:r>
              <a:rPr lang="en-US" i="1" dirty="0" err="1" smtClean="0"/>
              <a:t>njima</a:t>
            </a:r>
            <a:r>
              <a:rPr lang="en-US" i="1" dirty="0" smtClean="0"/>
              <a:t> </a:t>
            </a:r>
            <a:r>
              <a:rPr lang="en-US" i="1" dirty="0" err="1" smtClean="0"/>
              <a:t>bliska</a:t>
            </a:r>
            <a:r>
              <a:rPr lang="en-US" i="1" dirty="0" smtClean="0"/>
              <a:t> </a:t>
            </a:r>
            <a:r>
              <a:rPr lang="en-US" i="1" dirty="0" err="1" smtClean="0"/>
              <a:t>lica</a:t>
            </a:r>
            <a:r>
              <a:rPr lang="en-US" i="1" dirty="0" smtClean="0"/>
              <a:t>, </a:t>
            </a:r>
            <a:r>
              <a:rPr lang="en-US" i="1" dirty="0" err="1" smtClean="0"/>
              <a:t>na</a:t>
            </a:r>
            <a:r>
              <a:rPr lang="en-US" i="1" dirty="0" smtClean="0"/>
              <a:t> </a:t>
            </a:r>
            <a:r>
              <a:rPr lang="en-US" i="1" dirty="0" err="1" smtClean="0"/>
              <a:t>otvoren</a:t>
            </a:r>
            <a:r>
              <a:rPr lang="en-US" i="1" dirty="0" smtClean="0"/>
              <a:t> </a:t>
            </a:r>
            <a:r>
              <a:rPr lang="en-US" i="1" dirty="0" err="1" smtClean="0"/>
              <a:t>ili</a:t>
            </a:r>
            <a:r>
              <a:rPr lang="en-US" i="1" dirty="0" smtClean="0"/>
              <a:t> </a:t>
            </a:r>
            <a:r>
              <a:rPr lang="en-US" i="1" dirty="0" err="1" smtClean="0"/>
              <a:t>prikriven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err="1" smtClean="0"/>
              <a:t>način</a:t>
            </a:r>
            <a:r>
              <a:rPr lang="en-US" i="1" dirty="0" smtClean="0"/>
              <a:t>, a </a:t>
            </a:r>
            <a:r>
              <a:rPr lang="en-US" i="1" dirty="0" err="1" smtClean="0"/>
              <a:t>koji</a:t>
            </a:r>
            <a:r>
              <a:rPr lang="en-US" i="1" dirty="0" smtClean="0"/>
              <a:t> se </a:t>
            </a:r>
            <a:r>
              <a:rPr lang="en-US" i="1" dirty="0" err="1" smtClean="0"/>
              <a:t>zasniva</a:t>
            </a:r>
            <a:r>
              <a:rPr lang="en-US" i="1" dirty="0" smtClean="0"/>
              <a:t> </a:t>
            </a:r>
            <a:r>
              <a:rPr lang="en-US" i="1" dirty="0" err="1" smtClean="0"/>
              <a:t>na</a:t>
            </a:r>
            <a:r>
              <a:rPr lang="en-US" i="1" dirty="0" smtClean="0"/>
              <a:t> </a:t>
            </a:r>
            <a:r>
              <a:rPr lang="en-US" i="1" dirty="0" err="1" smtClean="0"/>
              <a:t>rasi</a:t>
            </a:r>
            <a:r>
              <a:rPr lang="en-US" i="1" dirty="0" smtClean="0"/>
              <a:t>, </a:t>
            </a:r>
            <a:r>
              <a:rPr lang="en-US" i="1" dirty="0" err="1" smtClean="0"/>
              <a:t>boji</a:t>
            </a:r>
            <a:r>
              <a:rPr lang="en-US" i="1" dirty="0" smtClean="0"/>
              <a:t> </a:t>
            </a:r>
            <a:r>
              <a:rPr lang="en-US" i="1" dirty="0" err="1" smtClean="0"/>
              <a:t>kože</a:t>
            </a:r>
            <a:r>
              <a:rPr lang="en-US" i="1" dirty="0" smtClean="0"/>
              <a:t>, </a:t>
            </a:r>
            <a:r>
              <a:rPr lang="en-US" i="1" dirty="0" err="1" smtClean="0"/>
              <a:t>precima</a:t>
            </a:r>
            <a:r>
              <a:rPr lang="en-US" i="1" dirty="0" smtClean="0"/>
              <a:t>, </a:t>
            </a:r>
            <a:r>
              <a:rPr lang="en-US" i="1" dirty="0" err="1" smtClean="0"/>
              <a:t>državljanstvu</a:t>
            </a:r>
            <a:r>
              <a:rPr lang="en-US" i="1" dirty="0" smtClean="0"/>
              <a:t>, </a:t>
            </a:r>
            <a:r>
              <a:rPr lang="en-US" i="1" dirty="0" err="1" smtClean="0"/>
              <a:t>nacionalnoj</a:t>
            </a:r>
            <a:r>
              <a:rPr lang="en-US" i="1" dirty="0" smtClean="0"/>
              <a:t> </a:t>
            </a:r>
            <a:r>
              <a:rPr lang="en-US" i="1" dirty="0" err="1" smtClean="0"/>
              <a:t>pripadnosti</a:t>
            </a:r>
            <a:r>
              <a:rPr lang="en-US" i="1" dirty="0" smtClean="0"/>
              <a:t> </a:t>
            </a:r>
            <a:r>
              <a:rPr lang="en-US" i="1" dirty="0" err="1" smtClean="0"/>
              <a:t>ili</a:t>
            </a:r>
            <a:r>
              <a:rPr lang="en-US" i="1" dirty="0" smtClean="0"/>
              <a:t> </a:t>
            </a:r>
            <a:r>
              <a:rPr lang="en-US" i="1" dirty="0" err="1" smtClean="0"/>
              <a:t>etničkom</a:t>
            </a:r>
            <a:r>
              <a:rPr lang="en-US" i="1" dirty="0" smtClean="0"/>
              <a:t> </a:t>
            </a:r>
            <a:r>
              <a:rPr lang="en-US" i="1" dirty="0" err="1" smtClean="0"/>
              <a:t>poreklu</a:t>
            </a:r>
            <a:r>
              <a:rPr lang="en-US" i="1" dirty="0" smtClean="0"/>
              <a:t>, </a:t>
            </a:r>
            <a:r>
              <a:rPr lang="en-US" i="1" dirty="0" err="1" smtClean="0"/>
              <a:t>jeziku</a:t>
            </a:r>
            <a:r>
              <a:rPr lang="en-US" i="1" dirty="0" smtClean="0"/>
              <a:t>, </a:t>
            </a:r>
            <a:r>
              <a:rPr lang="en-US" i="1" dirty="0" err="1" smtClean="0"/>
              <a:t>verskim</a:t>
            </a:r>
            <a:r>
              <a:rPr lang="en-US" i="1" dirty="0" smtClean="0"/>
              <a:t> </a:t>
            </a:r>
            <a:r>
              <a:rPr lang="en-US" i="1" dirty="0" err="1" smtClean="0"/>
              <a:t>ili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err="1" smtClean="0"/>
              <a:t>političkim</a:t>
            </a:r>
            <a:r>
              <a:rPr lang="en-US" i="1" dirty="0" smtClean="0"/>
              <a:t> </a:t>
            </a:r>
            <a:r>
              <a:rPr lang="en-US" i="1" dirty="0" err="1" smtClean="0"/>
              <a:t>ubeđenjima</a:t>
            </a:r>
            <a:r>
              <a:rPr lang="en-US" i="1" dirty="0" smtClean="0"/>
              <a:t>, </a:t>
            </a:r>
            <a:r>
              <a:rPr lang="en-US" i="1" dirty="0" err="1" smtClean="0"/>
              <a:t>polu</a:t>
            </a:r>
            <a:r>
              <a:rPr lang="en-US" i="1" dirty="0" smtClean="0"/>
              <a:t>, </a:t>
            </a:r>
            <a:r>
              <a:rPr lang="en-US" i="1" dirty="0" err="1" smtClean="0"/>
              <a:t>rodnom</a:t>
            </a:r>
            <a:r>
              <a:rPr lang="en-US" i="1" dirty="0" smtClean="0"/>
              <a:t> </a:t>
            </a:r>
            <a:r>
              <a:rPr lang="en-US" i="1" dirty="0" err="1" smtClean="0"/>
              <a:t>identitetu</a:t>
            </a:r>
            <a:r>
              <a:rPr lang="en-US" i="1" dirty="0" smtClean="0"/>
              <a:t>, </a:t>
            </a:r>
            <a:r>
              <a:rPr lang="en-US" i="1" dirty="0" err="1" smtClean="0"/>
              <a:t>seksualnoj</a:t>
            </a:r>
            <a:r>
              <a:rPr lang="en-US" i="1" dirty="0" smtClean="0"/>
              <a:t> </a:t>
            </a:r>
            <a:r>
              <a:rPr lang="en-US" i="1" dirty="0" err="1" smtClean="0"/>
              <a:t>orijentaciji</a:t>
            </a:r>
            <a:r>
              <a:rPr lang="en-US" i="1" dirty="0" smtClean="0"/>
              <a:t>,</a:t>
            </a:r>
            <a:r>
              <a:rPr lang="sr-Latn-RS" dirty="0" smtClean="0"/>
              <a:t> </a:t>
            </a:r>
            <a:r>
              <a:rPr lang="en-US" i="1" dirty="0" err="1" smtClean="0"/>
              <a:t>imovnom</a:t>
            </a:r>
            <a:r>
              <a:rPr lang="en-US" i="1" dirty="0" smtClean="0"/>
              <a:t> </a:t>
            </a:r>
            <a:r>
              <a:rPr lang="en-US" i="1" dirty="0" err="1" smtClean="0"/>
              <a:t>stanju</a:t>
            </a:r>
            <a:r>
              <a:rPr lang="en-US" i="1" dirty="0" smtClean="0"/>
              <a:t>, </a:t>
            </a:r>
            <a:r>
              <a:rPr lang="en-US" i="1" dirty="0" err="1" smtClean="0"/>
              <a:t>rođenju</a:t>
            </a:r>
            <a:r>
              <a:rPr lang="en-US" i="1" dirty="0" smtClean="0"/>
              <a:t>, </a:t>
            </a:r>
            <a:r>
              <a:rPr lang="en-US" i="1" dirty="0" err="1" smtClean="0"/>
              <a:t>genetskim</a:t>
            </a:r>
            <a:r>
              <a:rPr lang="en-US" i="1" dirty="0" smtClean="0"/>
              <a:t> </a:t>
            </a:r>
            <a:r>
              <a:rPr lang="en-US" i="1" dirty="0" err="1" smtClean="0"/>
              <a:t>osobenostima</a:t>
            </a:r>
            <a:r>
              <a:rPr lang="en-US" i="1" dirty="0" smtClean="0"/>
              <a:t>, </a:t>
            </a:r>
            <a:r>
              <a:rPr lang="en-US" i="1" dirty="0" err="1" smtClean="0"/>
              <a:t>zdravstvenom</a:t>
            </a:r>
            <a:r>
              <a:rPr lang="sr-Latn-RS" dirty="0" smtClean="0"/>
              <a:t> </a:t>
            </a:r>
            <a:r>
              <a:rPr lang="en-US" i="1" dirty="0" err="1" smtClean="0"/>
              <a:t>stanju</a:t>
            </a:r>
            <a:r>
              <a:rPr lang="en-US" i="1" dirty="0" smtClean="0"/>
              <a:t>, </a:t>
            </a:r>
            <a:r>
              <a:rPr lang="en-US" i="1" dirty="0" err="1" smtClean="0"/>
              <a:t>invaliditetu</a:t>
            </a:r>
            <a:r>
              <a:rPr lang="en-US" i="1" dirty="0" smtClean="0"/>
              <a:t>, </a:t>
            </a:r>
            <a:r>
              <a:rPr lang="en-US" i="1" dirty="0" err="1" smtClean="0"/>
              <a:t>bračnom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porodičnom</a:t>
            </a:r>
            <a:r>
              <a:rPr lang="en-US" i="1" dirty="0" smtClean="0"/>
              <a:t> </a:t>
            </a:r>
            <a:r>
              <a:rPr lang="en-US" i="1" dirty="0" err="1" smtClean="0"/>
              <a:t>statusu</a:t>
            </a:r>
            <a:r>
              <a:rPr lang="en-US" i="1" dirty="0" smtClean="0"/>
              <a:t>, </a:t>
            </a:r>
            <a:r>
              <a:rPr lang="en-US" i="1" dirty="0" err="1" smtClean="0"/>
              <a:t>osuđivanosti</a:t>
            </a:r>
            <a:r>
              <a:rPr lang="en-US" i="1" dirty="0" smtClean="0"/>
              <a:t>,</a:t>
            </a:r>
            <a:r>
              <a:rPr lang="sr-Latn-RS" dirty="0" smtClean="0"/>
              <a:t> </a:t>
            </a:r>
            <a:r>
              <a:rPr lang="en-US" i="1" dirty="0" err="1" smtClean="0"/>
              <a:t>starosnom</a:t>
            </a:r>
            <a:r>
              <a:rPr lang="en-US" i="1" dirty="0" smtClean="0"/>
              <a:t> </a:t>
            </a:r>
            <a:r>
              <a:rPr lang="en-US" i="1" dirty="0" err="1" smtClean="0"/>
              <a:t>dobu</a:t>
            </a:r>
            <a:r>
              <a:rPr lang="en-US" i="1" dirty="0" smtClean="0"/>
              <a:t>, </a:t>
            </a:r>
            <a:r>
              <a:rPr lang="en-US" i="1" dirty="0" err="1" smtClean="0"/>
              <a:t>izgledu</a:t>
            </a:r>
            <a:r>
              <a:rPr lang="en-US" i="1" dirty="0" smtClean="0"/>
              <a:t>, </a:t>
            </a:r>
            <a:r>
              <a:rPr lang="en-US" i="1" dirty="0" err="1" smtClean="0"/>
              <a:t>članstvu</a:t>
            </a:r>
            <a:r>
              <a:rPr lang="en-US" i="1" dirty="0" smtClean="0"/>
              <a:t> u </a:t>
            </a:r>
            <a:r>
              <a:rPr lang="en-US" i="1" dirty="0" err="1" smtClean="0"/>
              <a:t>političkim</a:t>
            </a:r>
            <a:r>
              <a:rPr lang="en-US" i="1" dirty="0" smtClean="0"/>
              <a:t>, </a:t>
            </a:r>
            <a:r>
              <a:rPr lang="en-US" i="1" dirty="0" err="1" smtClean="0"/>
              <a:t>sindikalnim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drugim</a:t>
            </a:r>
            <a:r>
              <a:rPr lang="sr-Latn-RS" dirty="0" smtClean="0"/>
              <a:t> </a:t>
            </a:r>
            <a:r>
              <a:rPr lang="en-US" i="1" dirty="0" err="1" smtClean="0"/>
              <a:t>organizacijama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drugim</a:t>
            </a:r>
            <a:r>
              <a:rPr lang="en-US" i="1" dirty="0" smtClean="0"/>
              <a:t> </a:t>
            </a:r>
            <a:r>
              <a:rPr lang="en-US" i="1" dirty="0" err="1" smtClean="0"/>
              <a:t>stvarnim</a:t>
            </a:r>
            <a:r>
              <a:rPr lang="en-US" i="1" dirty="0" smtClean="0"/>
              <a:t>, </a:t>
            </a:r>
            <a:r>
              <a:rPr lang="en-US" i="1" dirty="0" err="1" smtClean="0"/>
              <a:t>odnosno</a:t>
            </a:r>
            <a:r>
              <a:rPr lang="en-US" i="1" dirty="0" smtClean="0"/>
              <a:t> </a:t>
            </a:r>
            <a:r>
              <a:rPr lang="en-US" i="1" dirty="0" err="1" smtClean="0"/>
              <a:t>pretpostavljenim</a:t>
            </a:r>
            <a:r>
              <a:rPr lang="en-US" i="1" dirty="0" smtClean="0"/>
              <a:t> </a:t>
            </a:r>
            <a:r>
              <a:rPr lang="en-US" i="1" dirty="0" err="1" smtClean="0"/>
              <a:t>ličnim</a:t>
            </a:r>
            <a:r>
              <a:rPr lang="sr-Latn-RS" dirty="0" smtClean="0"/>
              <a:t> </a:t>
            </a:r>
            <a:r>
              <a:rPr lang="en-US" i="1" dirty="0" err="1" smtClean="0"/>
              <a:t>svojstvima</a:t>
            </a:r>
            <a:r>
              <a:rPr lang="en-US" dirty="0" smtClean="0"/>
              <a:t>“</a:t>
            </a:r>
            <a:r>
              <a:rPr lang="sr-Latn-RS" dirty="0" smtClean="0"/>
              <a:t> </a:t>
            </a:r>
            <a:r>
              <a:rPr lang="sr-Latn-RS" dirty="0" smtClean="0"/>
              <a:t>(</a:t>
            </a:r>
            <a:r>
              <a:rPr lang="de-DE" dirty="0" smtClean="0"/>
              <a:t>Zakon o diskriminaciji, </a:t>
            </a:r>
            <a:r>
              <a:rPr lang="sr-Latn-RS" dirty="0" smtClean="0"/>
              <a:t>čl</a:t>
            </a:r>
            <a:r>
              <a:rPr lang="sr-Latn-RS" dirty="0" smtClean="0"/>
              <a:t>. </a:t>
            </a:r>
            <a:r>
              <a:rPr lang="sr-Latn-RS" dirty="0" smtClean="0"/>
              <a:t>2)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sr-Latn-RS" dirty="0" smtClean="0"/>
              <a:t>uština diskriminacije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</a:t>
            </a:r>
            <a:r>
              <a:rPr lang="sr-Latn-RS" dirty="0" smtClean="0"/>
              <a:t>ejednako postupanje prema jednakima?</a:t>
            </a:r>
          </a:p>
          <a:p>
            <a:r>
              <a:rPr lang="en-US" dirty="0" smtClean="0"/>
              <a:t>J</a:t>
            </a:r>
            <a:r>
              <a:rPr lang="sr-Latn-RS" dirty="0" smtClean="0"/>
              <a:t>ednako postupanje prema nejednakima?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itanje namere nije od značaja </a:t>
            </a:r>
          </a:p>
          <a:p>
            <a:r>
              <a:rPr lang="en-US" dirty="0" smtClean="0"/>
              <a:t>D</a:t>
            </a:r>
            <a:r>
              <a:rPr lang="sr-Latn-RS" dirty="0" smtClean="0"/>
              <a:t>a li je svako pravljenje razlike diskriminacija?</a:t>
            </a:r>
          </a:p>
          <a:p>
            <a:r>
              <a:rPr lang="en-US" dirty="0" smtClean="0"/>
              <a:t>Ž</a:t>
            </a:r>
            <a:r>
              <a:rPr lang="sr-Latn-RS" dirty="0" smtClean="0"/>
              <a:t>rtva diskriminacije može biti svako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</a:t>
            </a:r>
            <a:r>
              <a:rPr lang="sr-Latn-RS" dirty="0" smtClean="0"/>
              <a:t>ednakost i nediskriminacija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</a:t>
            </a:r>
            <a:r>
              <a:rPr lang="sr-Latn-RS" dirty="0" smtClean="0"/>
              <a:t>sko povezani principi </a:t>
            </a:r>
          </a:p>
          <a:p>
            <a:r>
              <a:rPr lang="en-US" dirty="0" smtClean="0"/>
              <a:t>F</a:t>
            </a:r>
            <a:r>
              <a:rPr lang="sr-Latn-RS" dirty="0" smtClean="0"/>
              <a:t>ormalna VS. stvarna jednakost</a:t>
            </a:r>
          </a:p>
          <a:p>
            <a:r>
              <a:rPr lang="en-US" dirty="0" smtClean="0"/>
              <a:t>S</a:t>
            </a:r>
            <a:r>
              <a:rPr lang="sr-Latn-RS" dirty="0" smtClean="0"/>
              <a:t>tvarna jednakost = jednaki ishodi + jednake mogućnosti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r>
              <a:rPr lang="sr-Latn-RS" dirty="0" smtClean="0"/>
              <a:t>blici diskriminacije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N</a:t>
            </a:r>
            <a:r>
              <a:rPr lang="sr-Latn-RS" b="1" dirty="0" smtClean="0"/>
              <a:t>eposredna</a:t>
            </a:r>
          </a:p>
          <a:p>
            <a:r>
              <a:rPr lang="en-US" b="1" dirty="0" smtClean="0"/>
              <a:t>P</a:t>
            </a:r>
            <a:r>
              <a:rPr lang="sr-Latn-RS" b="1" dirty="0" smtClean="0"/>
              <a:t>osredna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ovreda načela jednakih prava i obaveza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ozivanje na odgovornost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druživanje radi vršenja diskriminacije</a:t>
            </a:r>
          </a:p>
          <a:p>
            <a:r>
              <a:rPr lang="en-US" dirty="0" smtClean="0"/>
              <a:t>G</a:t>
            </a:r>
            <a:r>
              <a:rPr lang="sr-Latn-RS" dirty="0" smtClean="0"/>
              <a:t>ovor mržnje </a:t>
            </a:r>
          </a:p>
          <a:p>
            <a:r>
              <a:rPr lang="en-US" dirty="0" smtClean="0"/>
              <a:t>U</a:t>
            </a:r>
            <a:r>
              <a:rPr lang="sr-Latn-RS" dirty="0" smtClean="0"/>
              <a:t>znemiravajuće i ponižavajuće postupanje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osebne (afirmativne) mere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Zakonske i druge mere radi uklanjanja posledica neravnopravnog postupanja i postizanja stvarne ravnopravnosti</a:t>
            </a:r>
          </a:p>
          <a:p>
            <a:r>
              <a:rPr lang="sr-Latn-RS" dirty="0" smtClean="0"/>
              <a:t>“prefercijalno postupanje” i moralna dilema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ozitivne mere moraju biti: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V</a:t>
            </a:r>
            <a:r>
              <a:rPr lang="sr-Latn-RS" dirty="0" smtClean="0"/>
              <a:t>remenski ograničene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Z</a:t>
            </a:r>
            <a:r>
              <a:rPr lang="sr-Latn-RS" dirty="0" smtClean="0"/>
              <a:t>asnovane na objektivnom kriterijumu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O</a:t>
            </a:r>
            <a:r>
              <a:rPr lang="sr-Latn-RS" dirty="0" smtClean="0"/>
              <a:t>graničene na postizanje cilja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Važnost</a:t>
            </a:r>
            <a:r>
              <a:rPr lang="en-US" dirty="0" smtClean="0"/>
              <a:t> </a:t>
            </a:r>
            <a:r>
              <a:rPr lang="en-US" dirty="0" err="1" smtClean="0"/>
              <a:t>praćenja</a:t>
            </a:r>
            <a:r>
              <a:rPr lang="sr-Latn-RS" dirty="0" smtClean="0"/>
              <a:t> implementacij</a:t>
            </a:r>
            <a:r>
              <a:rPr lang="de-DE" dirty="0" smtClean="0"/>
              <a:t>e</a:t>
            </a:r>
            <a:r>
              <a:rPr lang="sr-Latn-RS" dirty="0" smtClean="0"/>
              <a:t> </a:t>
            </a:r>
            <a:r>
              <a:rPr lang="sr-Latn-RS" dirty="0" smtClean="0"/>
              <a:t>i </a:t>
            </a:r>
            <a:r>
              <a:rPr lang="de-DE" dirty="0" smtClean="0"/>
              <a:t>efekata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ceberg-paradigm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447800"/>
            <a:ext cx="8686800" cy="5181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</a:t>
            </a:r>
            <a:r>
              <a:rPr lang="sr-Latn-RS" dirty="0" smtClean="0"/>
              <a:t>ulturne razlike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GOLDMANOV model ledenog brega (1999)</a:t>
            </a:r>
          </a:p>
          <a:p>
            <a:r>
              <a:rPr lang="sr-Latn-RS" dirty="0" smtClean="0"/>
              <a:t>1/10 iznad vode – deo kog je čovek svestan, koji može da menja </a:t>
            </a:r>
          </a:p>
          <a:p>
            <a:r>
              <a:rPr lang="sr-Latn-RS" dirty="0" smtClean="0"/>
              <a:t>9/10 ispod vode – osnova, nesvesni deo koji se spoznaje tek kada se dođe u kontakt sa drugom kulturom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repreke u komunikaciji (pretpostavke o sličnosti, različiti jezici i stilovi komunikacije, interpretacija neverbalnog govora, pretpostavke i stereotipi, etnocentrizam, anksioznost - razlozi?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Š</a:t>
            </a:r>
            <a:r>
              <a:rPr lang="sr-Latn-RS" dirty="0" smtClean="0"/>
              <a:t>ta označavaju kulturne kompetencije u socijalnom radu i socijalnoj zaštiti?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r>
              <a:rPr lang="sr-Latn-RS" dirty="0" smtClean="0"/>
              <a:t>posobnost pojedinaca, organizacija i sistema </a:t>
            </a:r>
          </a:p>
          <a:p>
            <a:r>
              <a:rPr lang="en-US" dirty="0" smtClean="0"/>
              <a:t>P</a:t>
            </a:r>
            <a:r>
              <a:rPr lang="sr-Latn-RS" dirty="0" smtClean="0"/>
              <a:t>olitike, mere, programi, usluge </a:t>
            </a:r>
          </a:p>
          <a:p>
            <a:r>
              <a:rPr lang="en-US" dirty="0" smtClean="0"/>
              <a:t>R</a:t>
            </a:r>
            <a:r>
              <a:rPr lang="sr-Latn-RS" dirty="0" smtClean="0"/>
              <a:t>azličite kulture, rase, etnička porekla</a:t>
            </a:r>
            <a:r>
              <a:rPr lang="sr-Latn-RS" dirty="0" smtClean="0"/>
              <a:t>, uverenja</a:t>
            </a:r>
            <a:endParaRPr lang="sr-Latn-RS" dirty="0" smtClean="0"/>
          </a:p>
          <a:p>
            <a:r>
              <a:rPr lang="en-US" dirty="0" smtClean="0"/>
              <a:t>U</a:t>
            </a:r>
            <a:r>
              <a:rPr lang="sr-Latn-RS" dirty="0" smtClean="0"/>
              <a:t>očavanje, uvažavanje, afirmacija vrednosti pojedinaca i porodica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RS" dirty="0" smtClean="0"/>
              <a:t>roces razvoja kulturne kompetentnosti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25" y="3001325"/>
            <a:ext cx="8504238" cy="162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43000" y="19812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ZNANJE	       SVESNOST	      VEŠTINE	POSVEĆENOST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53340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dirty="0" smtClean="0"/>
              <a:t>PREPOZNAVANJE VRSTE MOĆI KOJA UDOMLJUJE PRIVILEGIJE ODREĐENIH GRUPA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701" y="2814034"/>
            <a:ext cx="3902299" cy="40439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Uvod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predavanje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645152"/>
          </a:xfrm>
        </p:spPr>
        <p:txBody>
          <a:bodyPr/>
          <a:lstStyle/>
          <a:p>
            <a:r>
              <a:rPr lang="de-DE" dirty="0" smtClean="0"/>
              <a:t>Razgraničavanje i definisanje pojmova koji se često koriste u literaturi za opisivanje interakcija, intervencija, procena i senzitivnosti za rad sa određenim populacijama, odnosno </a:t>
            </a:r>
            <a:r>
              <a:rPr lang="de-DE" smtClean="0"/>
              <a:t>grupama korisnika, kao i pojedincima</a:t>
            </a:r>
            <a:endParaRPr lang="de-DE" dirty="0" smtClean="0"/>
          </a:p>
          <a:p>
            <a:r>
              <a:rPr lang="de-DE" dirty="0" smtClean="0"/>
              <a:t> uglavnom je reč o grupama koje se </a:t>
            </a:r>
          </a:p>
          <a:p>
            <a:pPr>
              <a:buNone/>
            </a:pPr>
            <a:r>
              <a:rPr lang="de-DE" dirty="0" smtClean="0"/>
              <a:t>	razlikuju od većinske/dominante</a:t>
            </a:r>
          </a:p>
          <a:p>
            <a:pPr>
              <a:buNone/>
            </a:pPr>
            <a:r>
              <a:rPr lang="de-DE" dirty="0" smtClean="0"/>
              <a:t>	grupe, odnosno grupe kojoj mi </a:t>
            </a:r>
          </a:p>
          <a:p>
            <a:pPr>
              <a:buNone/>
            </a:pPr>
            <a:r>
              <a:rPr lang="de-DE" dirty="0" smtClean="0"/>
              <a:t>	pripadamo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</a:t>
            </a:r>
            <a:r>
              <a:rPr lang="sr-Latn-RS" dirty="0" smtClean="0"/>
              <a:t>eorijska </a:t>
            </a:r>
            <a:r>
              <a:rPr lang="sr-Latn-RS" dirty="0" smtClean="0"/>
              <a:t>osnova</a:t>
            </a:r>
            <a:r>
              <a:rPr lang="de-DE" dirty="0" smtClean="0"/>
              <a:t> socijalnog rada sa manjinskim i vulnerabilnim grupama/pojedincima</a:t>
            </a:r>
            <a:r>
              <a:rPr lang="sr-Latn-R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422648"/>
          </a:xfrm>
        </p:spPr>
        <p:txBody>
          <a:bodyPr/>
          <a:lstStyle/>
          <a:p>
            <a:r>
              <a:rPr lang="en-US" dirty="0" smtClean="0"/>
              <a:t>A</a:t>
            </a:r>
            <a:r>
              <a:rPr lang="sr-Latn-RS" dirty="0" smtClean="0"/>
              <a:t>ntipotčinjavajući i antiskriminatorni pristup – praktične teorije socijalnog rada (Payne) </a:t>
            </a:r>
          </a:p>
          <a:p>
            <a:r>
              <a:rPr lang="en-US" dirty="0" smtClean="0"/>
              <a:t>R</a:t>
            </a:r>
            <a:r>
              <a:rPr lang="sr-Latn-RS" dirty="0" smtClean="0"/>
              <a:t>adikalne teorije (70-ih godina)</a:t>
            </a:r>
          </a:p>
          <a:p>
            <a:r>
              <a:rPr lang="en-US" dirty="0" smtClean="0"/>
              <a:t>F</a:t>
            </a:r>
            <a:r>
              <a:rPr lang="sr-Latn-RS" dirty="0" smtClean="0"/>
              <a:t>eminizam u socijalnom radu (80-ih godina)</a:t>
            </a:r>
          </a:p>
          <a:p>
            <a:r>
              <a:rPr lang="en-US" dirty="0" smtClean="0"/>
              <a:t>T</a:t>
            </a:r>
            <a:r>
              <a:rPr lang="sr-Latn-RS" dirty="0" smtClean="0"/>
              <a:t>eorije moći (objašnjenje rasizma)</a:t>
            </a:r>
          </a:p>
          <a:p>
            <a:endParaRPr lang="sr-Latn-RS" dirty="0" smtClean="0"/>
          </a:p>
          <a:p>
            <a:pPr>
              <a:buNone/>
            </a:pPr>
            <a:endParaRPr lang="sr-Latn-R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</a:t>
            </a:r>
            <a:r>
              <a:rPr lang="sr-Latn-RS" dirty="0" smtClean="0"/>
              <a:t>eza između multikulturalizma, kulturalnih kompetencija i diskriminacije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Koncept</a:t>
            </a:r>
            <a:r>
              <a:rPr lang="en-US" dirty="0" smtClean="0"/>
              <a:t> </a:t>
            </a:r>
            <a:r>
              <a:rPr lang="en-US" dirty="0" err="1" smtClean="0"/>
              <a:t>kulturalnih</a:t>
            </a:r>
            <a:r>
              <a:rPr lang="en-US" dirty="0" smtClean="0"/>
              <a:t> </a:t>
            </a:r>
            <a:r>
              <a:rPr lang="en-US" dirty="0" err="1" smtClean="0"/>
              <a:t>kompetencija</a:t>
            </a:r>
            <a:r>
              <a:rPr lang="en-US" dirty="0" smtClean="0"/>
              <a:t> u </a:t>
            </a:r>
            <a:r>
              <a:rPr lang="en-US" dirty="0" err="1" smtClean="0"/>
              <a:t>socijalnim</a:t>
            </a:r>
            <a:r>
              <a:rPr lang="en-US" dirty="0" smtClean="0"/>
              <a:t> </a:t>
            </a:r>
            <a:r>
              <a:rPr lang="en-US" dirty="0" err="1" smtClean="0"/>
              <a:t>službama</a:t>
            </a:r>
            <a:r>
              <a:rPr lang="en-US" dirty="0" smtClean="0"/>
              <a:t> </a:t>
            </a:r>
            <a:r>
              <a:rPr lang="sr-Latn-RS" dirty="0" smtClean="0"/>
              <a:t>se javlja </a:t>
            </a:r>
            <a:r>
              <a:rPr lang="en-US" dirty="0" err="1" smtClean="0"/>
              <a:t>početk</a:t>
            </a:r>
            <a:r>
              <a:rPr lang="sr-Latn-RS" dirty="0" smtClean="0"/>
              <a:t>om</a:t>
            </a:r>
            <a:r>
              <a:rPr lang="en-US" dirty="0" smtClean="0"/>
              <a:t> 1980-tih</a:t>
            </a:r>
            <a:r>
              <a:rPr lang="sr-Latn-RS" dirty="0" smtClean="0"/>
              <a:t> godina u vezi sa njihovom organizacijom</a:t>
            </a:r>
          </a:p>
          <a:p>
            <a:r>
              <a:rPr lang="sr-Latn-RS" dirty="0" smtClean="0"/>
              <a:t>1990-ih godina obuhvata i pitanja socijalne pravde, jednakosti, dostupnosti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</a:t>
            </a:r>
            <a:r>
              <a:rPr lang="sr-Latn-RS" dirty="0" smtClean="0"/>
              <a:t>ultikulturalni socijalni rad i anti-diskriminatorna politika i praksa u Srbiji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Z</a:t>
            </a:r>
            <a:r>
              <a:rPr lang="sr-Latn-RS" dirty="0" smtClean="0"/>
              <a:t>ašto?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</a:t>
            </a:r>
            <a:r>
              <a:rPr lang="sr-Latn-RS" dirty="0" smtClean="0"/>
              <a:t>rbija je višenacionalna i multikulturalna država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Demografske karakteristike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U</a:t>
            </a:r>
            <a:r>
              <a:rPr lang="sr-Latn-RS" dirty="0" smtClean="0"/>
              <a:t>stavom garantovana prava </a:t>
            </a:r>
          </a:p>
          <a:p>
            <a:r>
              <a:rPr lang="en-US" dirty="0" smtClean="0"/>
              <a:t>I</a:t>
            </a:r>
            <a:r>
              <a:rPr lang="sr-Latn-RS" dirty="0" smtClean="0"/>
              <a:t>storija?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</a:t>
            </a:r>
            <a:r>
              <a:rPr lang="sr-Latn-RS" dirty="0" smtClean="0"/>
              <a:t>romocija “bratstva i jedinstva” u socijalističkom periodu kao specifičan vid multikulturalizma VS. ateizam</a:t>
            </a:r>
          </a:p>
          <a:p>
            <a:r>
              <a:rPr lang="en-US" dirty="0" smtClean="0"/>
              <a:t>S</a:t>
            </a:r>
            <a:r>
              <a:rPr lang="sr-Latn-RS" dirty="0" smtClean="0"/>
              <a:t>adašnjost?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Aktuelni demografski i socijalni procesi</a:t>
            </a:r>
          </a:p>
          <a:p>
            <a:endParaRPr lang="sr-Latn-R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</a:t>
            </a:r>
            <a:r>
              <a:rPr lang="sr-Latn-RS" dirty="0" smtClean="0"/>
              <a:t>a li je praksa socijalnog rada i socijalnih službi u Srbiji u stanju da odgovori izazovima?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Š</a:t>
            </a:r>
            <a:r>
              <a:rPr lang="sr-Latn-RS" dirty="0" smtClean="0"/>
              <a:t>ta kažu istraživanja?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</a:t>
            </a:r>
            <a:r>
              <a:rPr lang="sr-Latn-RS" dirty="0" smtClean="0"/>
              <a:t>eškoće u odgovoru na potrebe manjinskih kulturnih grupa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</a:t>
            </a:r>
            <a:r>
              <a:rPr lang="sr-Latn-RS" dirty="0" smtClean="0"/>
              <a:t>eprepoznavanje i negiranje različitosti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</a:t>
            </a:r>
            <a:r>
              <a:rPr lang="sr-Latn-RS" dirty="0" smtClean="0"/>
              <a:t>ejednak tretman i pristup uslugama (nedovoljna zastupljenost ili prevelika zastupljenost)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</a:t>
            </a:r>
            <a:r>
              <a:rPr lang="sr-Latn-RS" dirty="0" smtClean="0"/>
              <a:t>isproporcionalna zastupljenost i disparitet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</a:t>
            </a:r>
            <a:r>
              <a:rPr lang="sr-Latn-RS" dirty="0" smtClean="0"/>
              <a:t>tiketiranje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</a:t>
            </a:r>
            <a:r>
              <a:rPr lang="sr-Latn-RS" dirty="0" smtClean="0"/>
              <a:t>straživanja u našoj zemlji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sr-Latn-RS" dirty="0" smtClean="0"/>
              <a:t>azlozi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Latn-RS" dirty="0" smtClean="0"/>
              <a:t>“Zona komforta” stručnih radnika u socijalnim službama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</a:t>
            </a:r>
            <a:r>
              <a:rPr lang="sr-Latn-RS" dirty="0" smtClean="0"/>
              <a:t>edovoljna obuka i senzibilisanost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</a:t>
            </a:r>
            <a:r>
              <a:rPr lang="sr-Latn-RS" dirty="0" smtClean="0"/>
              <a:t>edostatak mehanizama za sprovođenje zakona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Z</a:t>
            </a:r>
            <a:r>
              <a:rPr lang="sr-Latn-RS" dirty="0" smtClean="0"/>
              <a:t>akonski mehanizmi za razvoj kulturno kompetentne prakse su na samom začetku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Z</a:t>
            </a:r>
            <a:r>
              <a:rPr lang="sr-Latn-RS" dirty="0" smtClean="0"/>
              <a:t>ahtev za transformacijom odnosa moći i napuštanje ekspertske pozicije 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ŠTA JE DISKRIMINACIJA?</a:t>
            </a:r>
            <a:endParaRPr lang="en-US" dirty="0"/>
          </a:p>
        </p:txBody>
      </p:sp>
      <p:pic>
        <p:nvPicPr>
          <p:cNvPr id="6" name="Content Placeholder 5" descr="diskriminacija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914400" y="1600200"/>
            <a:ext cx="7239000" cy="4267199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r>
              <a:rPr lang="sr-Latn-RS" dirty="0" smtClean="0"/>
              <a:t>iskriminacija i srodni pojmovi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49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4375"/>
                <a:gridCol w="6519863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Diskriminacija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Nepravedno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postupanje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osobom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rasnom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grupom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manjinama</a:t>
                      </a:r>
                      <a:r>
                        <a:rPr lang="en-US" dirty="0" smtClean="0"/>
                        <a:t>, </a:t>
                      </a:r>
                      <a:r>
                        <a:rPr lang="en-US" baseline="0" dirty="0" err="1" smtClean="0"/>
                        <a:t>pona</a:t>
                      </a:r>
                      <a:r>
                        <a:rPr lang="sr-Latn-RS" baseline="0" dirty="0" smtClean="0"/>
                        <a:t>š</a:t>
                      </a:r>
                      <a:r>
                        <a:rPr lang="en-US" baseline="0" dirty="0" err="1" smtClean="0"/>
                        <a:t>anje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zasnovano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predrasudama</a:t>
                      </a:r>
                      <a:r>
                        <a:rPr lang="en-US" baseline="0" dirty="0" smtClean="0"/>
                        <a:t>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</a:t>
                      </a:r>
                      <a:r>
                        <a:rPr lang="sr-Latn-RS" dirty="0" smtClean="0"/>
                        <a:t>redrasuda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Mi</a:t>
                      </a:r>
                      <a:r>
                        <a:rPr lang="sr-Latn-RS" dirty="0" smtClean="0"/>
                        <a:t>š</a:t>
                      </a:r>
                      <a:r>
                        <a:rPr lang="en-US" dirty="0" err="1" smtClean="0"/>
                        <a:t>ljenje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oformljeno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unapred</a:t>
                      </a:r>
                      <a:r>
                        <a:rPr lang="en-US" dirty="0" smtClean="0"/>
                        <a:t>, obi</a:t>
                      </a:r>
                      <a:r>
                        <a:rPr lang="sr-Latn-RS" dirty="0" smtClean="0"/>
                        <a:t>č</a:t>
                      </a:r>
                      <a:r>
                        <a:rPr lang="en-US" dirty="0" smtClean="0"/>
                        <a:t>no </a:t>
                      </a:r>
                      <a:r>
                        <a:rPr lang="en-US" dirty="0" err="1" smtClean="0"/>
                        <a:t>nepovoljno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zasnovano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neproverenim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podacima</a:t>
                      </a:r>
                      <a:r>
                        <a:rPr lang="en-US" baseline="0" dirty="0" smtClean="0"/>
                        <a:t>.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r>
                        <a:rPr lang="sr-Latn-RS" dirty="0" smtClean="0"/>
                        <a:t>tika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Moralni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princip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ili</a:t>
                      </a:r>
                      <a:r>
                        <a:rPr lang="en-US" baseline="0" dirty="0" smtClean="0"/>
                        <a:t> vi</a:t>
                      </a:r>
                      <a:r>
                        <a:rPr lang="sr-Latn-RS" baseline="0" dirty="0" smtClean="0"/>
                        <a:t>š</a:t>
                      </a:r>
                      <a:r>
                        <a:rPr lang="en-US" baseline="0" dirty="0" smtClean="0"/>
                        <a:t>e </a:t>
                      </a:r>
                      <a:r>
                        <a:rPr lang="en-US" baseline="0" dirty="0" err="1" smtClean="0"/>
                        <a:t>moralnih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vrednosti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utvr</a:t>
                      </a:r>
                      <a:r>
                        <a:rPr lang="sr-Latn-RS" baseline="0" dirty="0" smtClean="0"/>
                        <a:t>đ</a:t>
                      </a:r>
                      <a:r>
                        <a:rPr lang="en-US" baseline="0" dirty="0" err="1" smtClean="0"/>
                        <a:t>ene</a:t>
                      </a:r>
                      <a:r>
                        <a:rPr lang="en-US" baseline="0" dirty="0" smtClean="0"/>
                        <a:t> u </a:t>
                      </a:r>
                      <a:r>
                        <a:rPr lang="en-US" baseline="0" dirty="0" err="1" smtClean="0"/>
                        <a:t>nekoj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grupi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ljudi</a:t>
                      </a:r>
                      <a:r>
                        <a:rPr lang="en-US" baseline="0" dirty="0" smtClean="0"/>
                        <a:t>.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r>
                        <a:rPr lang="sr-Latn-RS" dirty="0" smtClean="0"/>
                        <a:t>oral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Principi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pona</a:t>
                      </a:r>
                      <a:r>
                        <a:rPr lang="sr-Latn-RS" dirty="0" smtClean="0"/>
                        <a:t>š</a:t>
                      </a:r>
                      <a:r>
                        <a:rPr lang="en-US" dirty="0" err="1" smtClean="0"/>
                        <a:t>anja</a:t>
                      </a:r>
                      <a:r>
                        <a:rPr lang="en-US" dirty="0" smtClean="0"/>
                        <a:t> u </a:t>
                      </a:r>
                      <a:r>
                        <a:rPr lang="en-US" dirty="0" err="1" smtClean="0"/>
                        <a:t>skladu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standardima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dobrog</a:t>
                      </a:r>
                      <a:r>
                        <a:rPr lang="en-US" dirty="0" smtClean="0"/>
                        <a:t> </a:t>
                      </a:r>
                      <a:r>
                        <a:rPr lang="sr-Latn-RS" dirty="0" smtClean="0"/>
                        <a:t>i</a:t>
                      </a:r>
                      <a:r>
                        <a:rPr lang="en-US" dirty="0" smtClean="0"/>
                        <a:t> lo</a:t>
                      </a:r>
                      <a:r>
                        <a:rPr lang="sr-Latn-RS" dirty="0" smtClean="0"/>
                        <a:t>š</a:t>
                      </a:r>
                      <a:r>
                        <a:rPr lang="en-US" dirty="0" err="1" smtClean="0"/>
                        <a:t>eg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r>
                        <a:rPr lang="sr-Latn-RS" dirty="0" smtClean="0"/>
                        <a:t>rednosti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Moralni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principi</a:t>
                      </a:r>
                      <a:r>
                        <a:rPr lang="en-US" baseline="0" dirty="0" smtClean="0"/>
                        <a:t> </a:t>
                      </a:r>
                      <a:r>
                        <a:rPr lang="sr-Latn-RS" baseline="0" dirty="0" smtClean="0"/>
                        <a:t>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uverenja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ili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prihva</a:t>
                      </a:r>
                      <a:r>
                        <a:rPr lang="sr-Latn-RS" baseline="0" dirty="0" smtClean="0"/>
                        <a:t>ć</a:t>
                      </a:r>
                      <a:r>
                        <a:rPr lang="en-US" baseline="0" dirty="0" err="1" smtClean="0"/>
                        <a:t>eni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standardi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osobe</a:t>
                      </a:r>
                      <a:r>
                        <a:rPr lang="en-US" baseline="0" dirty="0" smtClean="0"/>
                        <a:t> </a:t>
                      </a:r>
                      <a:r>
                        <a:rPr lang="sr-Latn-RS" baseline="0" dirty="0" smtClean="0"/>
                        <a:t>i</a:t>
                      </a:r>
                      <a:r>
                        <a:rPr lang="en-US" baseline="0" dirty="0" err="1" smtClean="0"/>
                        <a:t>li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dru</a:t>
                      </a:r>
                      <a:r>
                        <a:rPr lang="sr-Latn-RS" baseline="0" dirty="0" smtClean="0"/>
                        <a:t>š</a:t>
                      </a:r>
                      <a:r>
                        <a:rPr lang="en-US" baseline="0" dirty="0" err="1" smtClean="0"/>
                        <a:t>tvene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grupe</a:t>
                      </a:r>
                      <a:r>
                        <a:rPr lang="en-US" baseline="0" dirty="0" smtClean="0"/>
                        <a:t>.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r>
                        <a:rPr lang="sr-Latn-RS" dirty="0" smtClean="0"/>
                        <a:t>avnopravnost</a:t>
                      </a:r>
                      <a:r>
                        <a:rPr lang="sr-Latn-R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dirty="0" smtClean="0"/>
                        <a:t>Jednakost</a:t>
                      </a:r>
                      <a:r>
                        <a:rPr lang="sr-Latn-RS" baseline="0" dirty="0" smtClean="0"/>
                        <a:t> svih 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</a:t>
                      </a:r>
                      <a:r>
                        <a:rPr lang="sr-Latn-RS" dirty="0" smtClean="0"/>
                        <a:t>obiranje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baseline="0" dirty="0" smtClean="0"/>
                        <a:t>R</a:t>
                      </a:r>
                      <a:r>
                        <a:rPr lang="en-US" baseline="0" dirty="0" err="1" smtClean="0"/>
                        <a:t>adnja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koja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za</a:t>
                      </a:r>
                      <a:r>
                        <a:rPr lang="en-US" baseline="0" dirty="0" smtClean="0"/>
                        <a:t> </a:t>
                      </a:r>
                      <a:r>
                        <a:rPr lang="sr-Latn-RS" baseline="0" dirty="0" smtClean="0"/>
                        <a:t>c</a:t>
                      </a:r>
                      <a:r>
                        <a:rPr lang="en-US" baseline="0" dirty="0" err="1" smtClean="0"/>
                        <a:t>ilj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uti</a:t>
                      </a:r>
                      <a:r>
                        <a:rPr lang="sr-Latn-RS" baseline="0" dirty="0" smtClean="0"/>
                        <a:t>č</a:t>
                      </a:r>
                      <a:r>
                        <a:rPr lang="en-US" baseline="0" dirty="0" smtClean="0"/>
                        <a:t>e </a:t>
                      </a:r>
                      <a:r>
                        <a:rPr lang="en-US" baseline="0" dirty="0" err="1" smtClean="0"/>
                        <a:t>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zakonodavce</a:t>
                      </a:r>
                      <a:r>
                        <a:rPr lang="en-US" baseline="0" dirty="0" smtClean="0"/>
                        <a:t> u </a:t>
                      </a:r>
                      <a:r>
                        <a:rPr lang="en-US" baseline="0" dirty="0" err="1" smtClean="0"/>
                        <a:t>formulaciji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zakona</a:t>
                      </a:r>
                      <a:r>
                        <a:rPr lang="en-US" baseline="0" dirty="0" smtClean="0"/>
                        <a:t>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758</Words>
  <Application>Microsoft Office PowerPoint</Application>
  <PresentationFormat>On-screen Show (4:3)</PresentationFormat>
  <Paragraphs>106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Civic</vt:lpstr>
      <vt:lpstr>Područja primene socijalnog rada: Socijalni rad sa migrantima </vt:lpstr>
      <vt:lpstr>Uvodno predavanje </vt:lpstr>
      <vt:lpstr>Teorijska osnova socijalnog rada sa manjinskim i vulnerabilnim grupama/pojedincima </vt:lpstr>
      <vt:lpstr>Veza između multikulturalizma, kulturalnih kompetencija i diskriminacije</vt:lpstr>
      <vt:lpstr>Multikulturalni socijalni rad i anti-diskriminatorna politika i praksa u Srbiji</vt:lpstr>
      <vt:lpstr>Da li je praksa socijalnog rada i socijalnih službi u Srbiji u stanju da odgovori izazovima?</vt:lpstr>
      <vt:lpstr>Razlozi </vt:lpstr>
      <vt:lpstr>ŠTA JE DISKRIMINACIJA?</vt:lpstr>
      <vt:lpstr>Diskriminacija i srodni pojmovi </vt:lpstr>
      <vt:lpstr>Diskriminacija </vt:lpstr>
      <vt:lpstr>Definicija diskriminacije u našem zakonodavstvu</vt:lpstr>
      <vt:lpstr>Suština diskriminacije</vt:lpstr>
      <vt:lpstr>Jednakost i nediskriminacija</vt:lpstr>
      <vt:lpstr>Oblici diskriminacije </vt:lpstr>
      <vt:lpstr>Posebne (afirmativne) mere</vt:lpstr>
      <vt:lpstr>Kulturne razlike</vt:lpstr>
      <vt:lpstr>Šta označavaju kulturne kompetencije u socijalnom radu i socijalnoj zaštiti? </vt:lpstr>
      <vt:lpstr>Proces razvoja kulturne kompetentnosti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Multikulturalni socijalni rad i antidiskriminatorne i antipotčinjavajuće politike i prakse</dc:title>
  <dc:creator>DS</dc:creator>
  <cp:lastModifiedBy>dragana</cp:lastModifiedBy>
  <cp:revision>34</cp:revision>
  <dcterms:created xsi:type="dcterms:W3CDTF">2017-10-19T14:38:01Z</dcterms:created>
  <dcterms:modified xsi:type="dcterms:W3CDTF">2020-03-29T16:41:43Z</dcterms:modified>
</cp:coreProperties>
</file>