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82" r:id="rId4"/>
    <p:sldId id="286" r:id="rId5"/>
    <p:sldId id="283" r:id="rId6"/>
    <p:sldId id="284" r:id="rId7"/>
    <p:sldId id="285" r:id="rId8"/>
    <p:sldId id="287" r:id="rId9"/>
    <p:sldId id="288" r:id="rId10"/>
    <p:sldId id="289" r:id="rId11"/>
    <p:sldId id="290" r:id="rId12"/>
    <p:sldId id="291" r:id="rId13"/>
    <p:sldId id="324" r:id="rId14"/>
    <p:sldId id="292" r:id="rId15"/>
    <p:sldId id="293" r:id="rId16"/>
    <p:sldId id="295" r:id="rId17"/>
    <p:sldId id="296" r:id="rId18"/>
    <p:sldId id="297" r:id="rId19"/>
    <p:sldId id="298" r:id="rId20"/>
    <p:sldId id="299" r:id="rId21"/>
    <p:sldId id="30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6" autoAdjust="0"/>
    <p:restoredTop sz="94746" autoAdjust="0"/>
  </p:normalViewPr>
  <p:slideViewPr>
    <p:cSldViewPr>
      <p:cViewPr varScale="1">
        <p:scale>
          <a:sx n="83" d="100"/>
          <a:sy n="83" d="100"/>
        </p:scale>
        <p:origin x="145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Sheet1!$E$6:$E$11</c:f>
              <c:strCache>
                <c:ptCount val="6"/>
                <c:pt idx="0">
                  <c:v>Hraniteljska porodica</c:v>
                </c:pt>
                <c:pt idx="1">
                  <c:v>Srodnička porodica</c:v>
                </c:pt>
                <c:pt idx="2">
                  <c:v>Srodnička hraniteljska porodica</c:v>
                </c:pt>
                <c:pt idx="3">
                  <c:v>Domski smeštaj</c:v>
                </c:pt>
                <c:pt idx="4">
                  <c:v>Kolizijsko starateljstvo-dete živi sa roditeljem</c:v>
                </c:pt>
                <c:pt idx="5">
                  <c:v>Prihvatilište</c:v>
                </c:pt>
              </c:strCache>
            </c:strRef>
          </c:cat>
          <c:val>
            <c:numRef>
              <c:f>Sheet1!$F$6:$F$11</c:f>
              <c:numCache>
                <c:formatCode>General</c:formatCode>
                <c:ptCount val="6"/>
                <c:pt idx="0">
                  <c:v>2943</c:v>
                </c:pt>
                <c:pt idx="1">
                  <c:v>934</c:v>
                </c:pt>
                <c:pt idx="2">
                  <c:v>783</c:v>
                </c:pt>
                <c:pt idx="3">
                  <c:v>653</c:v>
                </c:pt>
                <c:pt idx="4">
                  <c:v>175</c:v>
                </c:pt>
                <c:pt idx="5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32-4F4D-B900-1CBE1E82B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333056"/>
        <c:axId val="82338944"/>
      </c:barChart>
      <c:catAx>
        <c:axId val="8233305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82338944"/>
        <c:crosses val="autoZero"/>
        <c:auto val="1"/>
        <c:lblAlgn val="ctr"/>
        <c:lblOffset val="100"/>
        <c:noMultiLvlLbl val="0"/>
      </c:catAx>
      <c:valAx>
        <c:axId val="8233894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823330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fpn\Desktop\socijalni rad sa decom i mladima\moje ppt za decu i mlade\csal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397595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Porodični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smeštaj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sr-Latn-R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doc.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sr-Latn-R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 Anita Burgund Isakov</a:t>
            </a:r>
          </a:p>
          <a:p>
            <a:pPr algn="l"/>
            <a:r>
              <a:rPr lang="sr-Latn-R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Fakultet političkih nauka</a:t>
            </a:r>
          </a:p>
          <a:p>
            <a:pPr algn="l"/>
            <a:r>
              <a:rPr lang="sr-Latn-R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Univerzitet u Beogradu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75856" y="48691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/>
            <a:r>
              <a:rPr lang="sr-Cyrl-CS" b="1" dirty="0" smtClean="0">
                <a:solidFill>
                  <a:schemeClr val="bg1"/>
                </a:solidFill>
                <a:latin typeface="Times New Roman" pitchFamily="18" charset="0"/>
              </a:rPr>
              <a:t>Толико нас има, и толико имамо, </a:t>
            </a:r>
          </a:p>
          <a:p>
            <a:pPr marL="342900" indent="-342900" algn="ctr"/>
            <a:r>
              <a:rPr lang="sr-Cyrl-CS" b="1" dirty="0" smtClean="0">
                <a:solidFill>
                  <a:schemeClr val="bg1"/>
                </a:solidFill>
                <a:latin typeface="Times New Roman" pitchFamily="18" charset="0"/>
              </a:rPr>
              <a:t>да </a:t>
            </a:r>
          </a:p>
          <a:p>
            <a:pPr marL="342900" indent="-342900" algn="ctr"/>
            <a:r>
              <a:rPr lang="sr-Cyrl-CS" b="1" dirty="0" smtClean="0">
                <a:solidFill>
                  <a:schemeClr val="bg1"/>
                </a:solidFill>
                <a:latin typeface="Times New Roman" pitchFamily="18" charset="0"/>
              </a:rPr>
              <a:t>се нико не сме осећати сам и беспомоћан</a:t>
            </a:r>
          </a:p>
          <a:p>
            <a:pPr marL="342900" indent="-342900" algn="ctr"/>
            <a:r>
              <a:rPr lang="sr-Cyrl-CS" b="1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                                                                                Душко Радовић</a:t>
            </a:r>
            <a:endParaRPr lang="en-US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0"/>
    </mc:Choice>
    <mc:Fallback>
      <p:transition spd="slow" advTm="3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24078" lvl="0" indent="-514350">
              <a:buFont typeface="+mj-lt"/>
              <a:buAutoNum type="arabicParenR"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a odgovara cilјevima zaštite deteta – aktuelnim i dugoročnim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Razlika u godinama – odnos roditelј dete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Ispunjava standarde u skladu sa Pravilnikom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Živi u sredini koja raspolaže resursima za konkretno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dete;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Živi u sredini koja omogućava očuvanje uspostavlјenih veza deteta</a:t>
            </a:r>
            <a:endParaRPr lang="sr-Latn-R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Obezbeđuje negovanje identiteta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Odgovara potrebama deteta u pogledu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etničkog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porekla, uzrasta, pola, obrazovanja i dr.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Ima posebne kapacitete za dete s razvojnim i zdravstv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enim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teškoćama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sr-Cyrl-CS" sz="3600" dirty="0" smtClean="0">
                <a:latin typeface="Times New Roman" pitchFamily="18" charset="0"/>
                <a:cs typeface="Times New Roman" pitchFamily="18" charset="0"/>
              </a:rPr>
              <a:t>KAKVA HP</a:t>
            </a:r>
            <a:r>
              <a:rPr lang="sr-Latn-RS" sz="3600" dirty="0" smtClean="0">
                <a:latin typeface="Times New Roman" pitchFamily="18" charset="0"/>
                <a:cs typeface="Times New Roman" pitchFamily="18" charset="0"/>
              </a:rPr>
              <a:t> JE</a:t>
            </a:r>
            <a:r>
              <a:rPr lang="sr-Cyrl-CS" sz="3600" dirty="0" smtClean="0">
                <a:latin typeface="Times New Roman" pitchFamily="18" charset="0"/>
                <a:cs typeface="Times New Roman" pitchFamily="18" charset="0"/>
              </a:rPr>
              <a:t> POTREBNA</a:t>
            </a:r>
            <a:r>
              <a:rPr lang="sr-Latn-RS" sz="3600" dirty="0" smtClean="0">
                <a:latin typeface="Times New Roman" pitchFamily="18" charset="0"/>
                <a:cs typeface="Times New Roman" pitchFamily="18" charset="0"/>
              </a:rPr>
              <a:t> DETETU</a:t>
            </a:r>
            <a:r>
              <a:rPr lang="sr-Cyrl-C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68"/>
    </mc:Choice>
    <mc:Fallback>
      <p:transition spd="slow" advTm="32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>
              <a:buNone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1. plan pripreme deteta i HP za smeštaj;</a:t>
            </a:r>
          </a:p>
          <a:p>
            <a:pPr marL="624078" indent="-514350">
              <a:buNone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2. plan međusobnog prilagođavanja;</a:t>
            </a:r>
          </a:p>
          <a:p>
            <a:pPr marL="624078" indent="-514350">
              <a:buNone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3. plan usluga i mera zaštite tokom odrastanja u HP;</a:t>
            </a:r>
          </a:p>
          <a:p>
            <a:pPr marL="624078" indent="-514350">
              <a:buNone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4. plan podrške mladim osobama  za emancipaciju i napuštanje zaštite.</a:t>
            </a:r>
          </a:p>
          <a:p>
            <a:pPr marL="624078" indent="-514350">
              <a:buNone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Učestvuju: </a:t>
            </a:r>
          </a:p>
          <a:p>
            <a:pPr marL="624078" indent="-514350">
              <a:buNone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stručnjaci CSR i CPSU, roditelјi-staratelјi, dete, bivši hranitelјi, druge značajne osobe</a:t>
            </a:r>
          </a:p>
          <a:p>
            <a:pPr marL="624078" indent="-514350">
              <a:buNone/>
            </a:pPr>
            <a:endParaRPr lang="sr-Latn-C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Planovi usluga </a:t>
            </a:r>
            <a:endParaRPr lang="sr-Latn-R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84"/>
    </mc:Choice>
    <mc:Fallback>
      <p:transition spd="slow" advTm="25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60338" lvl="0" indent="-65088">
              <a:buNone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Aktivnosti informisanja deteta o HP, davanja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     informacija o porodici i izražavanje detetovog       mišlјenja, informisanje HP o detetu,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dređivanje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mesta uspostavlјanja kontakta i praćenja i evaluacije;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2. Aktivnosti pripreme sredine iz koje dete odlazi i     sredine u koju dete dolazi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3. Lica koja će učestvovati u pripremi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4. Obezbeđivanje potrebne dokumentacije, opreme i  materijalnih sredstava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CS" sz="3100" dirty="0" smtClean="0">
                <a:latin typeface="Times New Roman" pitchFamily="18" charset="0"/>
                <a:cs typeface="Times New Roman" pitchFamily="18" charset="0"/>
              </a:rPr>
              <a:t>PLAN PRIPREME DETETA I HRANITELjSKE 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Cyrl-CS" sz="3100" dirty="0" smtClean="0">
                <a:latin typeface="Times New Roman" pitchFamily="18" charset="0"/>
                <a:cs typeface="Times New Roman" pitchFamily="18" charset="0"/>
              </a:rPr>
              <a:t>PORODICE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00"/>
    </mc:Choice>
    <mc:Fallback>
      <p:transition spd="slow" advTm="30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smtClean="0"/>
              <a:t>Broj dece pod starateljstvom prema vrsti smeštaja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02"/>
    </mc:Choice>
    <mc:Fallback>
      <p:transition spd="slow" advTm="17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1. Aktivnosti podrške detetu i HP;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2. Lica koja će pružati podršku;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3. Dinamika poseta porodici i evaluacija ishoda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4. Izveštavanje CSR o rezultatima međusobnog prilag PERIOD PRILAGOĐAVANјA - DO ŠEST MESECI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r-Cyrl-CS" sz="3200" dirty="0" smtClean="0">
                <a:latin typeface="Times New Roman" pitchFamily="18" charset="0"/>
                <a:cs typeface="Times New Roman" pitchFamily="18" charset="0"/>
              </a:rPr>
              <a:t>PLAN MEĐUSOBNOG PRILAGOĐAVANјA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35"/>
    </mc:Choice>
    <mc:Fallback>
      <p:transition spd="slow" advTm="22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Lični podaci o detetu, porodici porekla,   karakteristikama deteta, snagama i rizicima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i uslugama potrebnim za razvoj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Podaci o zdravlјu deteta, zdravstvenim ustanovama u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kojima se leči, terapijama, imunizaciji i potrebnim 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zdravstvenim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uslgama </a:t>
            </a:r>
            <a:endParaRPr lang="sr-Latn-R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Podaci o vaspitanju i obrazovanju, propustima i  uslugama za dostizanje vaspitnih i obrazovnih posti gnuća</a:t>
            </a:r>
            <a:endParaRPr lang="sr-Latn-R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Podaci o psihološkom razvoju deteta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emocionalnom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i socijalnom i potrebnim uslugama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Podaci o iskustvu zanemarivanja i zlostavlјanja i potrebnim uslugama</a:t>
            </a:r>
            <a:endParaRPr lang="sr-Latn-R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Podrška detetu i HP za očuvanje, negovanje i razvoj identiteta deteta i način održavanja kontakata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Mere porodično-pravne zaštite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Zaduženja i vremenski rokovi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r-Cyrl-CS" sz="3600" dirty="0" smtClean="0">
                <a:latin typeface="Times New Roman" pitchFamily="18" charset="0"/>
                <a:cs typeface="Times New Roman" pitchFamily="18" charset="0"/>
              </a:rPr>
              <a:t>PLAN USLUGA I MERA ZAŠTITE DETETA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01"/>
    </mc:Choice>
    <mc:Fallback>
      <p:transition spd="slow" advTm="45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Sagledavanje uslova u toku posete HP,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savetnik -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jednom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nedeljno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u periodu prilagođavanja i  jednom mesečno tokom odvijanja hranitelјstva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; VS – tokom prvog meseca, pa tri puta godišnje  - nedostignuti standard;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Razgovor sa članovima HP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dvojeni razgovor sa detetom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 - nedostignuti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standard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Kontakti telefonom, susreti u CPS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U, CSR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ili drugde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lvl="0" indent="-514350">
              <a:buFont typeface="+mj-lt"/>
              <a:buAutoNum type="arabicParenR"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rikuplјanje relevantnih informacija od drugih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u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stanova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Latn-RS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astanci sa vaspitačima, nastavnikom, drugim osobama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Praćenje i uvid u rad hranitelјa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67"/>
    </mc:Choice>
    <mc:Fallback>
      <p:transition spd="slow" advTm="48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sigurnost i bezbednost deteta;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lvl="0" indent="-514350">
              <a:buFont typeface="+mj-lt"/>
              <a:buAutoNum type="arabicParenR"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dravlјe deteta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lvl="0" indent="-514350">
              <a:buFont typeface="+mj-lt"/>
              <a:buAutoNum type="arabicParenR"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motivni razvoj i stepen integrisanja u HP;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vaspitanje i obrazovanje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socijalno ponašanje i integrisanost u soc. sredinu;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negovanje identiteta i održavanje veza sa porodicom porekla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samostalnost deteta i razvoj životnih veština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Prati se zadovolјavanje potreba deteta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44"/>
    </mc:Choice>
    <mc:Fallback>
      <p:transition spd="slow" advTm="2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opremlјenosti i oplemenjenosti prostora;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obezbeđivanja zdravstvene zaštite i ishrane;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nabavke garderobe, obuće, sredstava za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ične potrebe;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opremlјenost udžbenicima i šk. priborom;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učešće deteta u ekskurzijama, rekr. nastavi, maturi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korišćenje džeparca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Uvid u trošenje sredstava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74"/>
    </mc:Choice>
    <mc:Fallback>
      <p:transition spd="slow" advTm="21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Participacija deteta, bioloških roditelja i HP, partnerstvo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savetodavni rad sa detetom i porodicom;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individualne edukacije hranitelјa;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edukativn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rad sa detetom;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informisanja hranitelјa i deteta;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grupn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edukativn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radasa hranitelјima;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grupn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rad sa decom i mladima;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zastupanj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i koordiniranj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mreže podrške detetu i porodici;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intervencije u kriznim situacijama;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uklјučivanja deteta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u rekreativne i kulturne aktivnosti;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materijaln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podršk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deci i hranitelјima;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ntenzivn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a ili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dodatn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podršk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za decu sa smetnjama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u razvoju;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drug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u skladu sa procenjenim potrebama dece i HP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Podrška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07"/>
    </mc:Choice>
    <mc:Fallback>
      <p:transition spd="slow" advTm="42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Periodično iskazivanje potreba – organizovano vođenje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kapmanјe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za sve oblike hraniteljstva;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posebno za pojedine oblike hraniteljstva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ciljano za potrebe konkretnog deteta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dirty="0" smtClean="0"/>
              <a:t>Popularisanje hraniteljstva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74"/>
    </mc:Choice>
    <mc:Fallback>
      <p:transition spd="slow" advTm="24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624078" indent="-514350">
              <a:buFont typeface="+mj-lt"/>
              <a:buAutoNum type="arabicParenR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Životne krize i obrasci funkcionisanja porodice;</a:t>
            </a:r>
          </a:p>
          <a:p>
            <a:pPr marL="624078" indent="-514350">
              <a:buFont typeface="+mj-lt"/>
              <a:buAutoNum type="arabicParenR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Potrebe i razvoj deteta</a:t>
            </a:r>
          </a:p>
          <a:p>
            <a:pPr marL="624078" indent="-514350">
              <a:buFont typeface="+mj-lt"/>
              <a:buAutoNum type="arabicParenR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Prava deteta</a:t>
            </a:r>
          </a:p>
          <a:p>
            <a:pPr marL="624078" indent="-514350">
              <a:buFont typeface="+mj-lt"/>
              <a:buAutoNum type="arabicParenR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Emocionalni gubici deteta</a:t>
            </a:r>
          </a:p>
          <a:p>
            <a:pPr marL="624078" indent="-514350">
              <a:buFont typeface="+mj-lt"/>
              <a:buAutoNum type="arabicParenR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Kontinuitet života deteta i njegov identitet;</a:t>
            </a:r>
          </a:p>
          <a:p>
            <a:pPr marL="624078" indent="-514350">
              <a:buFont typeface="+mj-lt"/>
              <a:buAutoNum type="arabicParenR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Porodično vaspitanje</a:t>
            </a:r>
          </a:p>
          <a:p>
            <a:pPr marL="624078" indent="-514350">
              <a:buFont typeface="+mj-lt"/>
              <a:buAutoNum type="arabicParenR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Zaštita deteta od zlostavlјanja</a:t>
            </a:r>
          </a:p>
          <a:p>
            <a:pPr marL="624078" indent="-514350">
              <a:buFont typeface="+mj-lt"/>
              <a:buAutoNum type="arabicParenR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Priprema za početak hranitelјstva;</a:t>
            </a:r>
          </a:p>
          <a:p>
            <a:pPr marL="624078" indent="-514350">
              <a:buFont typeface="+mj-lt"/>
              <a:buAutoNum type="arabicParenR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zgradnja partnerskog odnosa;</a:t>
            </a:r>
          </a:p>
          <a:p>
            <a:pPr marL="624078" indent="-514350">
              <a:buFont typeface="+mj-lt"/>
              <a:buAutoNum type="arabicParenR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spremnost za odgovorno hranitelјstvo - samoprocena budućih hranitelјa</a:t>
            </a:r>
          </a:p>
          <a:p>
            <a:pPr marL="624078" indent="-514350">
              <a:buFont typeface="+mj-lt"/>
              <a:buAutoNum type="arabicParenR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Program obuke i pripreme hranitelja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05"/>
    </mc:Choice>
    <mc:Fallback>
      <p:transition spd="slow" advTm="44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24078" indent="-514350">
              <a:buFont typeface="+mj-lt"/>
              <a:buAutoNum type="arabicParenR"/>
            </a:pPr>
            <a:r>
              <a:rPr lang="sr-Latn-CS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opularisanje i regrutovanje HP, </a:t>
            </a:r>
          </a:p>
          <a:p>
            <a:pPr marL="624078" indent="-514350">
              <a:buFont typeface="+mj-lt"/>
              <a:buAutoNum type="arabicParenR"/>
            </a:pPr>
            <a:r>
              <a:rPr lang="sr-Latn-CS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rocena, program pripreme HP, sintetički izveštaj </a:t>
            </a:r>
          </a:p>
          <a:p>
            <a:pPr marL="624078" indent="-514350">
              <a:buFont typeface="+mj-lt"/>
              <a:buAutoNum type="arabicParenR"/>
            </a:pPr>
            <a:r>
              <a:rPr lang="sr-Latn-CS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raćenje i podrška</a:t>
            </a:r>
          </a:p>
          <a:p>
            <a:pPr marL="624078" indent="-514350">
              <a:buFont typeface="+mj-lt"/>
              <a:buAutoNum type="arabicParenR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uvid u rad HP;</a:t>
            </a:r>
          </a:p>
          <a:p>
            <a:pPr marL="624078" indent="-514350">
              <a:buFont typeface="+mj-lt"/>
              <a:buAutoNum type="arabicParenR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učestvuje u izboru HP</a:t>
            </a:r>
          </a:p>
          <a:p>
            <a:pPr marL="624078" indent="-514350">
              <a:buFont typeface="+mj-lt"/>
              <a:buAutoNum type="arabicParenR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učestvuje u planiranju zaštite</a:t>
            </a:r>
          </a:p>
          <a:p>
            <a:pPr marL="624078" indent="-514350">
              <a:buFont typeface="+mj-lt"/>
              <a:buAutoNum type="arabicParenR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realizuje programe osnaživanja dece i HP</a:t>
            </a:r>
          </a:p>
          <a:p>
            <a:pPr marL="624078" indent="-514350">
              <a:buFont typeface="+mj-lt"/>
              <a:buAutoNum type="arabicParenR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podržava osnivanje grupa za samopodršku</a:t>
            </a:r>
          </a:p>
          <a:p>
            <a:pPr marL="624078" indent="-514350">
              <a:buFont typeface="+mj-lt"/>
              <a:buAutoNum type="arabicParenR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koordinira mrežu podrške</a:t>
            </a:r>
          </a:p>
          <a:p>
            <a:pPr marL="624078" indent="-514350">
              <a:buFont typeface="+mj-lt"/>
              <a:buAutoNum type="arabicParenR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edukacija stručnih radnika</a:t>
            </a:r>
          </a:p>
          <a:p>
            <a:pPr marL="624078" indent="-514350">
              <a:buFont typeface="+mj-lt"/>
              <a:buAutoNum type="arabicParenR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učestvuje u projektima</a:t>
            </a:r>
          </a:p>
          <a:p>
            <a:pPr marL="624078" indent="-514350">
              <a:buFont typeface="+mj-lt"/>
              <a:buAutoNum type="arabicParenR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literatura za decu i hranitelјe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Centar za porodični smeštaj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i usvojenje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85"/>
    </mc:Choice>
    <mc:Fallback>
      <p:transition spd="slow" advTm="35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363272" cy="511602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sr-Latn-CS" sz="4400" b="1" dirty="0" smtClean="0">
                <a:latin typeface="Times New Roman" pitchFamily="18" charset="0"/>
                <a:cs typeface="Times New Roman" pitchFamily="18" charset="0"/>
              </a:rPr>
              <a:t>PROCENA </a:t>
            </a:r>
          </a:p>
          <a:p>
            <a:pPr marL="624078" indent="-514350">
              <a:buAutoNum type="arabicPeriod"/>
            </a:pPr>
            <a:r>
              <a:rPr lang="sr-Latn-CS" sz="4400" b="1" dirty="0" smtClean="0">
                <a:latin typeface="Times New Roman" pitchFamily="18" charset="0"/>
                <a:cs typeface="Times New Roman" pitchFamily="18" charset="0"/>
              </a:rPr>
              <a:t>ispunjenosti zakonskih uslova    </a:t>
            </a:r>
          </a:p>
          <a:p>
            <a:pPr marL="624078" indent="-514350">
              <a:buAutoNum type="arabicPeriod"/>
            </a:pPr>
            <a:r>
              <a:rPr lang="sr-Latn-CS" sz="4400" b="1" dirty="0" smtClean="0">
                <a:latin typeface="Times New Roman" pitchFamily="18" charset="0"/>
                <a:cs typeface="Times New Roman" pitchFamily="18" charset="0"/>
              </a:rPr>
              <a:t> motivacije za hranitelјstvo      </a:t>
            </a:r>
          </a:p>
          <a:p>
            <a:pPr marL="624078" indent="-514350">
              <a:buAutoNum type="arabicPeriod"/>
            </a:pPr>
            <a:r>
              <a:rPr lang="sr-Latn-CS" sz="4400" b="1" dirty="0" smtClean="0">
                <a:latin typeface="Times New Roman" pitchFamily="18" charset="0"/>
                <a:cs typeface="Times New Roman" pitchFamily="18" charset="0"/>
              </a:rPr>
              <a:t>kapaciteta i kompetencija za hranitelјstvo</a:t>
            </a:r>
            <a:endParaRPr lang="sr-Latn-CS" sz="4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Latn-CS" sz="4400" dirty="0" smtClean="0">
                <a:latin typeface="Times New Roman" pitchFamily="18" charset="0"/>
                <a:cs typeface="Times New Roman" pitchFamily="18" charset="0"/>
              </a:rPr>
              <a:t>Analiza isprava; Kućna poseta; Program pripreme; Procena v</a:t>
            </a:r>
            <a:r>
              <a:rPr lang="sr-Latn-RS" sz="4400" dirty="0" smtClean="0">
                <a:latin typeface="Times New Roman" pitchFamily="18" charset="0"/>
                <a:cs typeface="Times New Roman" pitchFamily="18" charset="0"/>
              </a:rPr>
              <a:t>aži dve godine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Latn-RS" sz="4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sr-Cyrl-CS" sz="4400" dirty="0" smtClean="0">
                <a:latin typeface="Times New Roman" pitchFamily="18" charset="0"/>
                <a:cs typeface="Times New Roman" pitchFamily="18" charset="0"/>
              </a:rPr>
              <a:t>OP utvrđuje nadležni CPS</a:t>
            </a:r>
            <a:r>
              <a:rPr lang="sr-Latn-RS" sz="4400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sr-Cyrl-CS" sz="4400" dirty="0" smtClean="0">
                <a:latin typeface="Times New Roman" pitchFamily="18" charset="0"/>
                <a:cs typeface="Times New Roman" pitchFamily="18" charset="0"/>
              </a:rPr>
              <a:t> na osnovu Sintetizovanog izveštaja – nalaza i stručnog mišlјenja stručnjaka, </a:t>
            </a:r>
            <a:endParaRPr lang="sr-Latn-RS" sz="4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sz="4400" dirty="0" smtClean="0">
                <a:latin typeface="Times New Roman" pitchFamily="18" charset="0"/>
                <a:cs typeface="Times New Roman" pitchFamily="18" charset="0"/>
              </a:rPr>
              <a:t>Stručnjaci se u postupku procene rukovode procenom</a:t>
            </a:r>
            <a:r>
              <a:rPr lang="sr-Latn-R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4400" dirty="0" smtClean="0">
                <a:latin typeface="Times New Roman" pitchFamily="18" charset="0"/>
                <a:cs typeface="Times New Roman" pitchFamily="18" charset="0"/>
              </a:rPr>
              <a:t>sposobnosti budućih hranitelјa da stiču i razvijaju znanja i veštine za zaštitu deteta bez roditelјskog staranja</a:t>
            </a:r>
            <a:r>
              <a:rPr lang="sr-Latn-RS" sz="4400" dirty="0" smtClean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sr-Cyrl-CS" sz="4400" dirty="0" smtClean="0">
                <a:latin typeface="Times New Roman" pitchFamily="18" charset="0"/>
                <a:cs typeface="Times New Roman" pitchFamily="18" charset="0"/>
              </a:rPr>
              <a:t>vrstanih u pet kategorija kompetencija </a:t>
            </a:r>
            <a:r>
              <a:rPr lang="sr-Latn-RS" sz="44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sz="4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Utvrđivanje opšte podobnosti hranitelja - standardi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19"/>
    </mc:Choice>
    <mc:Fallback>
      <p:transition spd="slow" advTm="41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buNone/>
            </a:pPr>
            <a:r>
              <a:rPr lang="sr-Latn-RS" dirty="0" smtClean="0"/>
              <a:t>1.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Obezbeđivanje sigurnog okruženja za dete i zaštita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   od zanemarivanja i zlostavlјanja;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2. Zadovolјavanje razvojnih potreba deteta u cilјu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   optimalnog razvoja i prevazilaženje zastoja;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3. Očuvanje identiteta deteta kroz podržavanje veza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   sa porodicom porekla i d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ugim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važni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osoba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ma i podrška dostizanju stalnosti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4. Pružanje podrške detetu u prevladavanju separacije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   gubitaka;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5. Prihvatanje podelјene odgovornosti i uspostavlјanje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    saradničkog odnosa sa roditelјima i stručnjacima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    socijalne zaštite.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Kompetencije hranitelja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sr-Latn-RS" dirty="0" smtClean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77"/>
    </mc:Choice>
    <mc:Fallback>
      <p:transition spd="slow" advTm="33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Početna znanja o hranitelјstvu;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Motivacija za hranitelјstvo;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Prepoznavanje i zadovolјavanje potreba deteta;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Razumevanje specifičnih potreba deteta bez RS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Lična istorija hranitelјa;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Porodični odnosi unutar HP- struktura, model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porodičnog života,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  obrasci, snage za prevladavanje kriznih situacija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ak i kvalitet partnerske relacije;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roditelјstvo: razumevanje rod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iteljske u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loge,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ransgeneracij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model, uspešnost i zadovolјstvo sopstvenim roditelј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stvom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skustvo i posledice zlostavlјanja i asocijalno ponaš.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olesti zavisnosti, zarazne i hronične bolesti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Intervju u ustanovi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71"/>
    </mc:Choice>
    <mc:Fallback>
      <p:transition spd="slow" advTm="40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Provera stambenih uslova, higijene, prostora za porodicu i dete na hranitelјstvu;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Provera zaposlenosti i materijalnih uslova – prihoda;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Ocena socijalne integrisanosti porodice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Sistem porodičnih vrednosti, tradicije i porodič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ident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itet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Stavovi čl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anova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porodice i podrška hranitelјstva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okalna infrastruktura (saobraćaj, vrtić, škola, zdravstv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ene u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stanove, sportske i kulturne ustanove) bezbednost deteta u okruženju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Intervju u kućnoj poseti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00"/>
    </mc:Choice>
    <mc:Fallback>
      <p:transition spd="slow" advTm="2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Preuzimanje brige o fizičkom razvoju i zdravlјu deteta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lvl="0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Preuzimanje brige o detetu s teškoćama u razvoju,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     invaliditetom i zdravstvenim problemima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Podsticanje kognitivnog, emotivnog i soc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ijanog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azvoja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Korišćenje prihvatlјivih metoda vaspitanja</a:t>
            </a:r>
            <a:endParaRPr lang="sr-Latn-R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Obezbeđivanje sigurnog okruženja za dete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Prihvatanje i negovanje identiteta deteta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Razvijanje samopoštovanja i samostalnost deteta;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Poštovanje prava deteta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arenR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Podelјena odgovornost i saradnja za dete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Procena tokom pripreme/obuke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67"/>
    </mc:Choice>
    <mc:Fallback>
      <p:transition spd="slow" advTm="32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IZDAJE CPS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U</a:t>
            </a:r>
          </a:p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nakon dve godine CSR pribavlja mišljenјe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stručnih radnika za dalje bavljenјe hraniteljstvom i licenca produžava, odnosno donosi odluk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o prestanku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2910" y="2857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icenca za pružanјe usluge porodičnog smeštaja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12"/>
    </mc:Choice>
    <mc:Fallback>
      <p:transition spd="slow" advTm="1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5250" indent="0">
              <a:buNone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Uporedna analiza karakteristika deteta i hraniteljske porodice </a:t>
            </a:r>
          </a:p>
          <a:p>
            <a:pPr>
              <a:buNone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Na teritoriji gde dete živi</a:t>
            </a:r>
          </a:p>
          <a:p>
            <a:pPr>
              <a:buNone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Prednost srodničke porodice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Panel: sve osobe od značaja za dete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participacija deteta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Izbor hraniteljske porodice za dete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27"/>
    </mc:Choice>
    <mc:Fallback>
      <p:transition spd="slow" advTm="15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775</TotalTime>
  <Words>1206</Words>
  <Application>Microsoft Office PowerPoint</Application>
  <PresentationFormat>On-screen Show (4:3)</PresentationFormat>
  <Paragraphs>172</Paragraphs>
  <Slides>21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Lucida Sans Unicode</vt:lpstr>
      <vt:lpstr>Times New Roman</vt:lpstr>
      <vt:lpstr>Verdana</vt:lpstr>
      <vt:lpstr>Wingdings</vt:lpstr>
      <vt:lpstr>Wingdings 2</vt:lpstr>
      <vt:lpstr>Wingdings 3</vt:lpstr>
      <vt:lpstr>Concourse</vt:lpstr>
      <vt:lpstr>Porodični smeštaj</vt:lpstr>
      <vt:lpstr>Popularisanje hraniteljstva </vt:lpstr>
      <vt:lpstr>Utvrđivanje opšte podobnosti hranitelja - standardi </vt:lpstr>
      <vt:lpstr>Kompetencije hranitelja   </vt:lpstr>
      <vt:lpstr>Intervju u ustanovi</vt:lpstr>
      <vt:lpstr>Intervju u kućnoj poseti </vt:lpstr>
      <vt:lpstr>Procena tokom pripreme/obuke </vt:lpstr>
      <vt:lpstr>Licenca za pružanјe usluge porodičnog smeštaja </vt:lpstr>
      <vt:lpstr>Izbor hraniteljske porodice za dete </vt:lpstr>
      <vt:lpstr>KAKVA HP JE POTREBNA DETETU? </vt:lpstr>
      <vt:lpstr>Planovi usluga </vt:lpstr>
      <vt:lpstr>PLAN PRIPREME DETETA I HRANITELjSKE  PORODICE </vt:lpstr>
      <vt:lpstr>Broj dece pod starateljstvom prema vrsti smeštaja</vt:lpstr>
      <vt:lpstr>PLAN MEĐUSOBNOG PRILAGOĐAVANјA </vt:lpstr>
      <vt:lpstr>PLAN USLUGA I MERA ZAŠTITE DETETA </vt:lpstr>
      <vt:lpstr>Praćenje i uvid u rad hranitelјa </vt:lpstr>
      <vt:lpstr>Prati se zadovolјavanje potreba deteta</vt:lpstr>
      <vt:lpstr>Uvid u trošenje sredstava</vt:lpstr>
      <vt:lpstr>Podrška </vt:lpstr>
      <vt:lpstr>Program obuke i pripreme hranitelja </vt:lpstr>
      <vt:lpstr>  Centar za porodični smeštaj i usvojenje   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Porodični smeštaj</dc:title>
  <dc:creator>Brana</dc:creator>
  <cp:lastModifiedBy>Anita Burgund Isakov</cp:lastModifiedBy>
  <cp:revision>147</cp:revision>
  <dcterms:created xsi:type="dcterms:W3CDTF">2014-04-06T18:35:05Z</dcterms:created>
  <dcterms:modified xsi:type="dcterms:W3CDTF">2020-04-12T06:46:59Z</dcterms:modified>
</cp:coreProperties>
</file>