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7" r:id="rId4"/>
    <p:sldId id="258" r:id="rId5"/>
    <p:sldId id="259" r:id="rId6"/>
    <p:sldId id="261" r:id="rId7"/>
    <p:sldId id="317" r:id="rId8"/>
    <p:sldId id="318" r:id="rId9"/>
    <p:sldId id="319" r:id="rId10"/>
    <p:sldId id="325" r:id="rId11"/>
    <p:sldId id="263" r:id="rId12"/>
    <p:sldId id="323" r:id="rId13"/>
    <p:sldId id="267" r:id="rId14"/>
    <p:sldId id="268" r:id="rId15"/>
    <p:sldId id="320" r:id="rId16"/>
    <p:sldId id="322" r:id="rId17"/>
    <p:sldId id="321" r:id="rId18"/>
    <p:sldId id="269" r:id="rId19"/>
    <p:sldId id="270" r:id="rId20"/>
    <p:sldId id="313" r:id="rId21"/>
    <p:sldId id="315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60" r:id="rId30"/>
    <p:sldId id="28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6" autoAdjust="0"/>
    <p:restoredTop sz="94746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pn\Desktop\obrade\finalni%20delovi\Tabele%20i%20Grafikoni%20ispravljen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374027570877982E-2"/>
          <c:y val="9.3550893550896991E-2"/>
          <c:w val="0.91360194840510489"/>
          <c:h val="0.750871770399338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'Broj dece na smeštaju'!$B$4</c:f>
              <c:strCache>
                <c:ptCount val="1"/>
                <c:pt idx="0">
                  <c:v>Ukupan broj dece na smeštaju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'Broj dece na smeštaju'!$C$3:$G$3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'Broj dece na smeštaju'!$C$4:$G$4</c:f>
              <c:numCache>
                <c:formatCode>General</c:formatCode>
                <c:ptCount val="5"/>
                <c:pt idx="0">
                  <c:v>5851</c:v>
                </c:pt>
                <c:pt idx="1">
                  <c:v>5918</c:v>
                </c:pt>
                <c:pt idx="2">
                  <c:v>6157</c:v>
                </c:pt>
                <c:pt idx="3">
                  <c:v>6041</c:v>
                </c:pt>
                <c:pt idx="4">
                  <c:v>6042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90-4625-8548-DDBC2A3B0345}"/>
            </c:ext>
          </c:extLst>
        </c:ser>
        <c:ser>
          <c:idx val="1"/>
          <c:order val="1"/>
          <c:tx>
            <c:strRef>
              <c:f>'Broj dece na smeštaju'!$B$5</c:f>
              <c:strCache>
                <c:ptCount val="1"/>
                <c:pt idx="0">
                  <c:v>Broj dece na domskom smeštaju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'Broj dece na smeštaju'!$C$3:$G$3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'Broj dece na smeštaju'!$C$5:$G$5</c:f>
              <c:numCache>
                <c:formatCode>General</c:formatCode>
                <c:ptCount val="5"/>
                <c:pt idx="0">
                  <c:v>1265</c:v>
                </c:pt>
                <c:pt idx="1">
                  <c:v>1128</c:v>
                </c:pt>
                <c:pt idx="2">
                  <c:v>1024</c:v>
                </c:pt>
                <c:pt idx="3">
                  <c:v>916</c:v>
                </c:pt>
                <c:pt idx="4">
                  <c:v>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90-4625-8548-DDBC2A3B0345}"/>
            </c:ext>
          </c:extLst>
        </c:ser>
        <c:ser>
          <c:idx val="2"/>
          <c:order val="2"/>
          <c:tx>
            <c:strRef>
              <c:f>'Broj dece na smeštaju'!$B$6</c:f>
              <c:strCache>
                <c:ptCount val="1"/>
                <c:pt idx="0">
                  <c:v>Broj dece na porodičnom smeštaju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'Broj dece na smeštaju'!$C$3:$G$3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'Broj dece na smeštaju'!$C$6:$G$6</c:f>
              <c:numCache>
                <c:formatCode>General</c:formatCode>
                <c:ptCount val="5"/>
                <c:pt idx="0">
                  <c:v>4586</c:v>
                </c:pt>
                <c:pt idx="1">
                  <c:v>4790</c:v>
                </c:pt>
                <c:pt idx="2">
                  <c:v>5133</c:v>
                </c:pt>
                <c:pt idx="3">
                  <c:v>5125</c:v>
                </c:pt>
                <c:pt idx="4">
                  <c:v>5205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90-4625-8548-DDBC2A3B03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2315136"/>
        <c:axId val="82316672"/>
      </c:barChart>
      <c:catAx>
        <c:axId val="8231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82316672"/>
        <c:crosses val="autoZero"/>
        <c:auto val="1"/>
        <c:lblAlgn val="ctr"/>
        <c:lblOffset val="100"/>
        <c:noMultiLvlLbl val="0"/>
      </c:catAx>
      <c:valAx>
        <c:axId val="82316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8231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sr-Latn-R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sr-Latn-R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26C6DFD-364B-4415-A7C9-836B34C45047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42014C8-9A54-44F2-965D-3108E417D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w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4.png"/><Relationship Id="rId3" Type="http://schemas.microsoft.com/office/2007/relationships/media" Target="../media/media20.m4a"/><Relationship Id="rId21" Type="http://schemas.openxmlformats.org/officeDocument/2006/relationships/image" Target="../media/image14.wmf"/><Relationship Id="rId7" Type="http://schemas.openxmlformats.org/officeDocument/2006/relationships/image" Target="../media/image7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2.wmf"/><Relationship Id="rId25" Type="http://schemas.openxmlformats.org/officeDocument/2006/relationships/image" Target="../media/image16.wmf"/><Relationship Id="rId2" Type="http://schemas.openxmlformats.org/officeDocument/2006/relationships/tags" Target="../tags/tag1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wmf"/><Relationship Id="rId24" Type="http://schemas.openxmlformats.org/officeDocument/2006/relationships/oleObject" Target="../embeddings/oleObject10.bin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1.wmf"/><Relationship Id="rId23" Type="http://schemas.openxmlformats.org/officeDocument/2006/relationships/image" Target="../media/image15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3.wmf"/><Relationship Id="rId4" Type="http://schemas.openxmlformats.org/officeDocument/2006/relationships/audio" Target="../media/media20.m4a"/><Relationship Id="rId9" Type="http://schemas.openxmlformats.org/officeDocument/2006/relationships/image" Target="../media/image8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fpn\Desktop\socijalni rad sa decom i mladima\moje ppt za decu i mlade\csal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39759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Porodični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smeštaj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doc.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 Anita Burgund Isakov</a:t>
            </a:r>
          </a:p>
          <a:p>
            <a:pPr algn="l"/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Fakultet političkih nauka</a:t>
            </a:r>
          </a:p>
          <a:p>
            <a:pPr algn="l"/>
            <a:r>
              <a:rPr lang="sr-Latn-R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Univerzitet u Beogradu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5856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/>
            <a:r>
              <a:rPr lang="sr-Cyrl-CS" b="1" dirty="0" smtClean="0">
                <a:solidFill>
                  <a:schemeClr val="bg1"/>
                </a:solidFill>
                <a:latin typeface="Times New Roman" pitchFamily="18" charset="0"/>
              </a:rPr>
              <a:t>Толико нас има, и толико имамо, </a:t>
            </a:r>
          </a:p>
          <a:p>
            <a:pPr marL="342900" indent="-342900" algn="ctr"/>
            <a:r>
              <a:rPr lang="sr-Cyrl-CS" b="1" dirty="0" smtClean="0">
                <a:solidFill>
                  <a:schemeClr val="bg1"/>
                </a:solidFill>
                <a:latin typeface="Times New Roman" pitchFamily="18" charset="0"/>
              </a:rPr>
              <a:t>да </a:t>
            </a:r>
          </a:p>
          <a:p>
            <a:pPr marL="342900" indent="-342900" algn="ctr"/>
            <a:r>
              <a:rPr lang="sr-Cyrl-CS" b="1" dirty="0" smtClean="0">
                <a:solidFill>
                  <a:schemeClr val="bg1"/>
                </a:solidFill>
                <a:latin typeface="Times New Roman" pitchFamily="18" charset="0"/>
              </a:rPr>
              <a:t>се нико не сме осећати сам и беспомоћан</a:t>
            </a:r>
          </a:p>
          <a:p>
            <a:pPr marL="342900" indent="-342900" algn="ctr"/>
            <a:r>
              <a:rPr lang="sr-Cyrl-CS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                                                    Душко Радовић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6"/>
    </mc:Choice>
    <mc:Fallback>
      <p:transition spd="slow" advTm="1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sr-Latn-CS" dirty="0" smtClean="0"/>
              <a:t>usluga koju obezbedjuju institucije za socijalnu zaštitu dece da bi se za decu koja se moraju izdvojiti iz svojih porodica, obezbedile brižne porodice, obučene (licencirane) da zadovolje potrebe deteta/dece i odgajaju ih.Takav smeštaj daje mogućnost deci i porodicama da zaleče svoje rane, da rastu i razvijaju se. Pruža šansu deci i mladima da se povežu, uspostave emotivni odnos sa drugim porodicama kada ponovno vraćanje roditeljima ili srodnicima nije moguće. U nekim situacijama može dati i porodicu koja je voljna i sposobna da se detetu obaveže za stalno ukoliko reunifikacija nije moguća(dugorocno hraniteljstvo).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dirty="0" smtClean="0"/>
              <a:t>ŠTA JE TO PORODIČNI SMEŠTAJ?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39"/>
    </mc:Choice>
    <mc:Fallback>
      <p:transition spd="slow" advTm="4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r-Latn-RS" dirty="0" smtClean="0"/>
              <a:t>S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tandardi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EU 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modeli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dobre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prakse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Konvencija UN o pravima de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teta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Milenijumski razvojni cilјevi;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Evropska konvencija o lјudskim pravima; 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Smernice UN za alternativno staranje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Polazišta reforme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00"/>
    </mc:Choice>
    <mc:Fallback>
      <p:transition spd="slow" advTm="2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484784"/>
          <a:ext cx="91440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2195736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Broj</a:t>
            </a:r>
            <a:r>
              <a:rPr lang="en-US" dirty="0" smtClean="0"/>
              <a:t> </a:t>
            </a:r>
            <a:r>
              <a:rPr lang="en-US" dirty="0" err="1" smtClean="0"/>
              <a:t>dece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smeštaju</a:t>
            </a:r>
            <a:r>
              <a:rPr lang="en-US" dirty="0" smtClean="0"/>
              <a:t> u </a:t>
            </a:r>
            <a:r>
              <a:rPr lang="en-US" dirty="0" err="1" smtClean="0"/>
              <a:t>periodu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2010 – 2014. </a:t>
            </a:r>
            <a:r>
              <a:rPr lang="en-US" dirty="0" err="1" smtClean="0"/>
              <a:t>godine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7"/>
    </mc:Choice>
    <mc:Fallback>
      <p:transition spd="slow" advTm="17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buFont typeface="Wingdings" pitchFamily="2" charset="2"/>
              <a:buChar char="§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U Srbiji ZSZ: srodnik – hranitelj i hranitelj; PZ ne razlikuje</a:t>
            </a:r>
          </a:p>
          <a:p>
            <a:pPr lvl="0">
              <a:buFont typeface="Wingdings" pitchFamily="2" charset="2"/>
              <a:buChar char="§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PZ: Hranitelјstvo je mera zaštite deteta bez roditelјskog staranja, odnosno deteta pod roditelјskim staranjem koje ima smetnje u psihofizičkom razvoju ili poremećaj ponašanja, a koje privremeno ne može da živi sa svojim roditelјima. </a:t>
            </a:r>
          </a:p>
          <a:p>
            <a:pPr>
              <a:buFont typeface="Wingdings" pitchFamily="2" charset="2"/>
              <a:buChar char="§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Hranitelјi preuzimaju neposrednu brigu o detetu i imaju dužnost da se staraju o njegovom zdravlјu, razvoju, vaspitanju i obrazovanju, identitetu, štite ga od zlostavlјanja, staraju se o ostvarivanju njegovih prava, uče ga socijalnim veštinama.</a:t>
            </a:r>
            <a:endParaRPr lang="sr-Latn-C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SVRHA HRANITELjSTVA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40"/>
    </mc:Choice>
    <mc:Fallback>
      <p:transition spd="slow" advTm="4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Porodični smeštaj je u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najbolјem interesu deteta ukoliko: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predstavlјa odgovor na potrebe deteta za bezbednošću, fizičkim, zdravstvenim, emocionalnim i socijalnim razvojem,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vaspitanjem i obrazovanjem;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obezbeđuje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kontinutet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odnosa i veza sa porodicom porekla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drugim osobama važnim za dete;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u najvećoj mogućoj meri obezbeđuje uslove za prevladavanje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zastoja u razvoju i optimalan razvoj deteta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Intersi deteta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61"/>
    </mc:Choice>
    <mc:Fallback>
      <p:transition spd="slow" advTm="2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66652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Može da bude manje traumatičan i za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dete manje 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stigmatizirajući </a:t>
            </a:r>
            <a:endParaRPr lang="sr-Latn-C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Uvažavaju 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se i podstiču kapaciteti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biološke porodice 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da se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stara o svojoj deci</a:t>
            </a:r>
            <a:endParaRPr lang="sr-Latn-RS" sz="2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Smeštaj može da traje duže, i ima manje izgleda da se prekine nego kod drugih oblika smeštaja</a:t>
            </a:r>
            <a:endParaRPr lang="sr-Latn-RS" sz="2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Deca se lakše snalaze kada su smeštena kod osoba koje poznaju, sa </a:t>
            </a: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kojima 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dele istu kulturu</a:t>
            </a:r>
            <a:endParaRPr lang="sr-Latn-RS" sz="2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Srodnici </a:t>
            </a: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mogu biti veoma motivisani za saradnju sa CSR i drugim službama na povratku deteta biološkim roditeljima</a:t>
            </a:r>
            <a:endParaRPr lang="sr-Latn-R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sr-Latn-R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CS" sz="4000" dirty="0">
                <a:effectLst/>
                <a:latin typeface="Times New Roman" pitchFamily="18" charset="0"/>
                <a:cs typeface="Times New Roman" pitchFamily="18" charset="0"/>
              </a:rPr>
              <a:t>Smeštaj kod </a:t>
            </a:r>
            <a:r>
              <a:rPr lang="sr-Latn-CS" sz="4000" dirty="0" smtClean="0">
                <a:effectLst/>
                <a:latin typeface="Times New Roman" pitchFamily="18" charset="0"/>
                <a:cs typeface="Times New Roman" pitchFamily="18" charset="0"/>
              </a:rPr>
              <a:t>srodnika – prednosti/1</a:t>
            </a:r>
            <a:endParaRPr lang="sr-Latn-R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3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57"/>
    </mc:Choice>
    <mc:Fallback>
      <p:transition spd="slow" advTm="3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§"/>
            </a:pP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Resursi zajednice se bolje koriste, jer se hraniteljske porodice koriste za decu koja nemaju srodnike</a:t>
            </a:r>
            <a:endParaRPr lang="sr-Latn-RS" sz="2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Deca koja su smeštena kod srodnika imaju ređe i manje ozbiljne probleme u ponašanju i mentalnom zdravlju, i manje su izložena prekidima smeštaja u odnosu na decu smeštenu u hraniteljskim porodicama i institucijama</a:t>
            </a:r>
            <a:endParaRPr lang="sr-Latn-RS" sz="28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sz="2800" dirty="0">
                <a:latin typeface="Times New Roman" pitchFamily="18" charset="0"/>
                <a:cs typeface="Times New Roman" pitchFamily="18" charset="0"/>
              </a:rPr>
              <a:t>Srodnici su često u stanju da pruže negu i staranje detetu sa smetnjama u razvoju, sa težim problemina u mentalnom i fizičkom zdravlju i ponašanju, koja bi inače zahtevala tretman u institucijama</a:t>
            </a:r>
            <a:endParaRPr lang="sr-Latn-RS" sz="2800" dirty="0">
              <a:latin typeface="Times New Roman" pitchFamily="18" charset="0"/>
              <a:cs typeface="Times New Roman" pitchFamily="18" charset="0"/>
            </a:endParaRPr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CS" sz="4400" dirty="0">
                <a:effectLst/>
                <a:latin typeface="Times New Roman" pitchFamily="18" charset="0"/>
                <a:cs typeface="Times New Roman" pitchFamily="18" charset="0"/>
              </a:rPr>
              <a:t>Smeštaj kod srodnika – </a:t>
            </a:r>
            <a:r>
              <a:rPr lang="sr-Latn-CS" sz="4400" dirty="0" smtClean="0">
                <a:effectLst/>
                <a:latin typeface="Times New Roman" pitchFamily="18" charset="0"/>
                <a:cs typeface="Times New Roman" pitchFamily="18" charset="0"/>
              </a:rPr>
              <a:t>prednosti/2</a:t>
            </a:r>
            <a:endParaRPr lang="sr-Latn-R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99"/>
    </mc:Choice>
    <mc:Fallback>
      <p:transition spd="slow" advTm="31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63272" cy="5116024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§"/>
            </a:pPr>
            <a:r>
              <a:rPr lang="sr-Latn-CS" dirty="0">
                <a:latin typeface="Times New Roman" pitchFamily="18" charset="0"/>
                <a:cs typeface="Times New Roman" pitchFamily="18" charset="0"/>
              </a:rPr>
              <a:t>Srodnici mogu imati veće teškoće da uspostave i održe granice sa roditeljima, što može narušiti bezbednost deteta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dirty="0">
                <a:latin typeface="Times New Roman" pitchFamily="18" charset="0"/>
                <a:cs typeface="Times New Roman" pitchFamily="18" charset="0"/>
              </a:rPr>
              <a:t>Srodnici deteta mogu pružati otpor povratku deteta kod roditelja, ili mogu da ne podržavaju posete roditelja jer imaju nerazrešena osećanja u vezi životnog stila i ponašanja roditelja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dirty="0">
                <a:latin typeface="Times New Roman" pitchFamily="18" charset="0"/>
                <a:cs typeface="Times New Roman" pitchFamily="18" charset="0"/>
              </a:rPr>
              <a:t>Srodnici mogu imati slična iskustva i probleme iz prošlosti kao i roditelji deteta, naročito iskustvo zlostavljanja i zanemarivanja u detinjstvu, što im smanjuje kapacitete da pruže adekvatnu negu detetu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dirty="0">
                <a:latin typeface="Times New Roman" pitchFamily="18" charset="0"/>
                <a:cs typeface="Times New Roman" pitchFamily="18" charset="0"/>
              </a:rPr>
              <a:t>Pošto su srodnici koji se staraju o detetu često u starijim godinama ili sa skromnim finansijskim resursima, mogu im biti potrebne značajnije usluge i podrška nego </a:t>
            </a: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profesionalnim hraniteljima</a:t>
            </a:r>
            <a:r>
              <a:rPr lang="sr-Latn-CS" dirty="0">
                <a:latin typeface="Times New Roman" pitchFamily="18" charset="0"/>
                <a:cs typeface="Times New Roman" pitchFamily="18" charset="0"/>
              </a:rPr>
              <a:t>.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4400" dirty="0">
                <a:effectLst/>
                <a:latin typeface="Times New Roman" pitchFamily="18" charset="0"/>
                <a:cs typeface="Times New Roman" pitchFamily="18" charset="0"/>
              </a:rPr>
              <a:t>Smeštaj kod srodnika </a:t>
            </a:r>
            <a:r>
              <a:rPr lang="sr-Latn-CS" sz="4400" dirty="0" smtClean="0">
                <a:effectLst/>
                <a:latin typeface="Times New Roman" pitchFamily="18" charset="0"/>
                <a:cs typeface="Times New Roman" pitchFamily="18" charset="0"/>
              </a:rPr>
              <a:t>- nedostaci</a:t>
            </a:r>
            <a:endParaRPr lang="sr-Latn-R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04"/>
    </mc:Choice>
    <mc:Fallback>
      <p:transition spd="slow" advTm="5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STANDARDNO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95250" indent="-11113"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kada je utvrđeno da porodični smeštaj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odgovara na potrebe deteta d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 realizacije definisanog cilјa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talnosti (povratak roditelјima, usvojenje, emancipacija).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URGENTNO HRANITEL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STVO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marL="84138" indent="25400">
              <a:buNone/>
              <a:tabLst>
                <a:tab pos="84138" algn="l"/>
              </a:tabLst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hitan smeštaj u situacijama iznenadnog napuštanja ili iznenadne sprečenosti roditelјa da brinu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 detetu do razrešenja krizne situacije, odnosno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84138" indent="25400"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definisanja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cilja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stalnosti za dete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a najduže 6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meseci.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Oblici hraniteljstva/1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27"/>
    </mc:Choice>
    <mc:Fallback>
      <p:transition spd="slow" advTm="3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84138" indent="0"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POVREMENO HRANITELЈSTVO 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za dete koje živi u biološkoj, drugoj hranitelјskoj porodici ili ustanovi za decu, radi predaha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 očuvanja kapaciteta porodice za dalјu brigu o detetu  ili primene posebnih tretmana i oblika rada sa detetom.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RS" b="1" dirty="0" smtClean="0">
              <a:latin typeface="Times New Roman" pitchFamily="18" charset="0"/>
              <a:cs typeface="Times New Roman" pitchFamily="18" charset="0"/>
            </a:endParaRPr>
          </a:p>
          <a:p>
            <a:pPr marL="95250" indent="14288"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HRANITELЈSTVO UZ INTENZIVNU ILI DODATNU PODRŠKU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84138" indent="25400"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a decu sa smetnjama u psihofizičkom razvoju, razvojnim teškoćama, hendikepima, oštećenjima, hroničnim bolestima, izraženijim posledicama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životnih  iskustava na emocionalni, socijalni razvoj i ponašanje, obezbeđuje se privremeno ili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dugo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trajno  intenzivna i dodatna podrška koja treba da spreči produblјivanje teškoća,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odnosno obezbedi očuvanje dostignute funkcionalnosti, rehabilitaciju ili izlečenje.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Smeštaj za majke sa decom; mera pojačanog nadzora u drugoj porodici.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Oblici hraniteljstva/2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9"/>
    </mc:Choice>
    <mc:Fallback>
      <p:transition spd="slow" advTm="4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Džon Bolbi  -stvaranje emocionalne spone koja kroz prostor i vreme, povezuje dete sa njegovim odgajateljem - osobom koja se naziva figura osećajne vezanosti . </a:t>
            </a:r>
          </a:p>
          <a:p>
            <a:pPr lvl="0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Rane emocionalne (afektivne) veze su prve veze koje beba uspostavlјa sa primarnim  odgajateljem</a:t>
            </a:r>
          </a:p>
          <a:p>
            <a:pPr lvl="0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Ljubav se razvija i neguje</a:t>
            </a:r>
          </a:p>
          <a:p>
            <a:pPr lvl="0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cs typeface="Times New Roman" pitchFamily="18" charset="0"/>
              </a:rPr>
              <a:t>Potreba deteta za posebnom vrstom vezivanja za odgajatelja je primarna (urođena, zasnovana na instiktima)  i važnija od same hrane.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Emocionalno vezivanje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28"/>
    </mc:Choice>
    <mc:Fallback>
      <p:transition spd="slow" advTm="3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882650" y="2536825"/>
            <a:ext cx="7620000" cy="2865438"/>
          </a:xfrm>
          <a:custGeom>
            <a:avLst/>
            <a:gdLst>
              <a:gd name="T0" fmla="*/ 0 w 4492"/>
              <a:gd name="T1" fmla="*/ 2147483647 h 1805"/>
              <a:gd name="T2" fmla="*/ 2147483647 w 4492"/>
              <a:gd name="T3" fmla="*/ 2147483647 h 1805"/>
              <a:gd name="T4" fmla="*/ 2147483647 w 4492"/>
              <a:gd name="T5" fmla="*/ 2147483647 h 1805"/>
              <a:gd name="T6" fmla="*/ 2147483647 w 4492"/>
              <a:gd name="T7" fmla="*/ 2147483647 h 1805"/>
              <a:gd name="T8" fmla="*/ 2147483647 w 4492"/>
              <a:gd name="T9" fmla="*/ 2147483647 h 1805"/>
              <a:gd name="T10" fmla="*/ 2147483647 w 4492"/>
              <a:gd name="T11" fmla="*/ 2147483647 h 18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92"/>
              <a:gd name="T19" fmla="*/ 0 h 1805"/>
              <a:gd name="T20" fmla="*/ 4492 w 4492"/>
              <a:gd name="T21" fmla="*/ 1805 h 180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92" h="1805">
                <a:moveTo>
                  <a:pt x="0" y="657"/>
                </a:moveTo>
                <a:cubicBezTo>
                  <a:pt x="139" y="604"/>
                  <a:pt x="496" y="177"/>
                  <a:pt x="834" y="337"/>
                </a:cubicBezTo>
                <a:cubicBezTo>
                  <a:pt x="1172" y="497"/>
                  <a:pt x="1687" y="1431"/>
                  <a:pt x="2027" y="1618"/>
                </a:cubicBezTo>
                <a:cubicBezTo>
                  <a:pt x="2367" y="1805"/>
                  <a:pt x="2525" y="1688"/>
                  <a:pt x="2875" y="1457"/>
                </a:cubicBezTo>
                <a:cubicBezTo>
                  <a:pt x="3225" y="1226"/>
                  <a:pt x="3856" y="468"/>
                  <a:pt x="4126" y="234"/>
                </a:cubicBezTo>
                <a:cubicBezTo>
                  <a:pt x="4396" y="0"/>
                  <a:pt x="4416" y="89"/>
                  <a:pt x="4492" y="51"/>
                </a:cubicBezTo>
              </a:path>
            </a:pathLst>
          </a:custGeom>
          <a:solidFill>
            <a:schemeClr val="bg2"/>
          </a:solidFill>
          <a:ln w="38100" cmpd="sng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RS"/>
          </a:p>
        </p:txBody>
      </p:sp>
      <p:grpSp>
        <p:nvGrpSpPr>
          <p:cNvPr id="165892" name="Group 61"/>
          <p:cNvGrpSpPr>
            <a:grpSpLocks/>
          </p:cNvGrpSpPr>
          <p:nvPr/>
        </p:nvGrpSpPr>
        <p:grpSpPr bwMode="auto">
          <a:xfrm>
            <a:off x="152400" y="1295400"/>
            <a:ext cx="1133476" cy="3143250"/>
            <a:chOff x="203" y="1128"/>
            <a:chExt cx="714" cy="1980"/>
          </a:xfrm>
        </p:grpSpPr>
        <p:graphicFrame>
          <p:nvGraphicFramePr>
            <p:cNvPr id="165893" name="Object 5"/>
            <p:cNvGraphicFramePr>
              <a:graphicFrameLocks noChangeAspect="1"/>
            </p:cNvGraphicFramePr>
            <p:nvPr/>
          </p:nvGraphicFramePr>
          <p:xfrm>
            <a:off x="592" y="1872"/>
            <a:ext cx="307" cy="5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6" name="Clip" r:id="rId6" imgW="2150033" imgH="3934305" progId="">
                    <p:embed/>
                  </p:oleObj>
                </mc:Choice>
                <mc:Fallback>
                  <p:oleObj name="Clip" r:id="rId6" imgW="2150033" imgH="3934305" progId="">
                    <p:embed/>
                    <p:pic>
                      <p:nvPicPr>
                        <p:cNvPr id="0" name="Picture 3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2" y="1872"/>
                          <a:ext cx="307" cy="5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25" name="Text Box 6"/>
            <p:cNvSpPr txBox="1">
              <a:spLocks noChangeArrowheads="1"/>
            </p:cNvSpPr>
            <p:nvPr/>
          </p:nvSpPr>
          <p:spPr bwMode="auto">
            <a:xfrm>
              <a:off x="203" y="2856"/>
              <a:ext cx="714" cy="25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0" hangingPunct="0"/>
              <a:r>
                <a:rPr lang="sr-Latn-RS" sz="2000" b="1" dirty="0" smtClean="0">
                  <a:latin typeface="Times New Roman" pitchFamily="18" charset="0"/>
                </a:rPr>
                <a:t>Strepnja</a:t>
              </a:r>
              <a:endParaRPr lang="en-GB" sz="2000" b="1" dirty="0">
                <a:latin typeface="Times New Roman" pitchFamily="18" charset="0"/>
              </a:endParaRPr>
            </a:p>
          </p:txBody>
        </p:sp>
        <p:sp>
          <p:nvSpPr>
            <p:cNvPr id="165895" name="Line 7"/>
            <p:cNvSpPr>
              <a:spLocks noChangeShapeType="1"/>
            </p:cNvSpPr>
            <p:nvPr/>
          </p:nvSpPr>
          <p:spPr bwMode="auto">
            <a:xfrm flipH="1">
              <a:off x="644" y="2544"/>
              <a:ext cx="102" cy="339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65896" name="Text Box 8"/>
            <p:cNvSpPr txBox="1">
              <a:spLocks noChangeArrowheads="1"/>
            </p:cNvSpPr>
            <p:nvPr/>
          </p:nvSpPr>
          <p:spPr bwMode="auto">
            <a:xfrm>
              <a:off x="203" y="1128"/>
              <a:ext cx="69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algn="ctr" eaLnBrk="0" hangingPunct="0"/>
              <a:r>
                <a:rPr lang="sr-Latn-RS" sz="1200" b="1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</a:rPr>
                <a:t>MOGU LI </a:t>
              </a:r>
            </a:p>
            <a:p>
              <a:pPr algn="ctr" eaLnBrk="0" hangingPunct="0"/>
              <a:r>
                <a:rPr lang="sr-Latn-RS" sz="1200" b="1" dirty="0" smtClean="0">
                  <a:latin typeface="Times New Roman" pitchFamily="18" charset="0"/>
                </a:rPr>
                <a:t>da izađem na kraj sa ovim</a:t>
              </a:r>
              <a:r>
                <a:rPr lang="en-GB" sz="1200" b="1" dirty="0" smtClean="0">
                  <a:latin typeface="Times New Roman" pitchFamily="18" charset="0"/>
                </a:rPr>
                <a:t>?</a:t>
              </a:r>
              <a:endParaRPr lang="en-GB" sz="1200" b="1" dirty="0">
                <a:latin typeface="Times New Roman" pitchFamily="18" charset="0"/>
              </a:endParaRPr>
            </a:p>
          </p:txBody>
        </p:sp>
      </p:grpSp>
      <p:grpSp>
        <p:nvGrpSpPr>
          <p:cNvPr id="165897" name="Group 9"/>
          <p:cNvGrpSpPr>
            <a:grpSpLocks/>
          </p:cNvGrpSpPr>
          <p:nvPr/>
        </p:nvGrpSpPr>
        <p:grpSpPr bwMode="auto">
          <a:xfrm>
            <a:off x="1295400" y="1066800"/>
            <a:ext cx="1220788" cy="3362325"/>
            <a:chOff x="1152" y="1104"/>
            <a:chExt cx="720" cy="2118"/>
          </a:xfrm>
        </p:grpSpPr>
        <p:graphicFrame>
          <p:nvGraphicFramePr>
            <p:cNvPr id="165898" name="Object 10"/>
            <p:cNvGraphicFramePr>
              <a:graphicFrameLocks noChangeAspect="1"/>
            </p:cNvGraphicFramePr>
            <p:nvPr/>
          </p:nvGraphicFramePr>
          <p:xfrm>
            <a:off x="1344" y="1560"/>
            <a:ext cx="369" cy="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7" name="Clip" r:id="rId8" imgW="4218962" imgH="3951798" progId="">
                    <p:embed/>
                  </p:oleObj>
                </mc:Choice>
                <mc:Fallback>
                  <p:oleObj name="Clip" r:id="rId8" imgW="4218962" imgH="3951798" progId="">
                    <p:embed/>
                    <p:pic>
                      <p:nvPicPr>
                        <p:cNvPr id="0" name="Picture 3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1560"/>
                          <a:ext cx="369" cy="6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5899" name="Text Box 11"/>
            <p:cNvSpPr txBox="1">
              <a:spLocks noChangeArrowheads="1"/>
            </p:cNvSpPr>
            <p:nvPr/>
          </p:nvSpPr>
          <p:spPr bwMode="auto">
            <a:xfrm flipH="1">
              <a:off x="1152" y="3009"/>
              <a:ext cx="672" cy="2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algn="ctr" eaLnBrk="0" hangingPunct="0"/>
              <a:r>
                <a:rPr lang="sr-Latn-RS" sz="1600" b="1" dirty="0" smtClean="0">
                  <a:latin typeface="Times New Roman" pitchFamily="18" charset="0"/>
                </a:rPr>
                <a:t>Sreća</a:t>
              </a:r>
              <a:endParaRPr lang="en-GB" sz="1600" b="1" dirty="0">
                <a:latin typeface="Times New Roman" pitchFamily="18" charset="0"/>
              </a:endParaRPr>
            </a:p>
          </p:txBody>
        </p:sp>
        <p:sp>
          <p:nvSpPr>
            <p:cNvPr id="165900" name="Line 12"/>
            <p:cNvSpPr>
              <a:spLocks noChangeShapeType="1"/>
            </p:cNvSpPr>
            <p:nvPr/>
          </p:nvSpPr>
          <p:spPr bwMode="auto">
            <a:xfrm flipH="1">
              <a:off x="1536" y="2280"/>
              <a:ext cx="48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65901" name="Text Box 13"/>
            <p:cNvSpPr txBox="1">
              <a:spLocks noChangeArrowheads="1"/>
            </p:cNvSpPr>
            <p:nvPr/>
          </p:nvSpPr>
          <p:spPr bwMode="auto">
            <a:xfrm>
              <a:off x="1200" y="1104"/>
              <a:ext cx="6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algn="ctr" eaLnBrk="0" hangingPunct="0"/>
              <a:r>
                <a:rPr lang="sr-Latn-RS" sz="1200" b="1" dirty="0" smtClean="0">
                  <a:solidFill>
                    <a:schemeClr val="hlink"/>
                  </a:solidFill>
                  <a:latin typeface="Times New Roman" pitchFamily="18" charset="0"/>
                </a:rPr>
                <a:t>NAJZAD </a:t>
              </a:r>
              <a:r>
                <a:rPr lang="sr-Cyrl-CS" sz="1200" b="1" dirty="0" smtClean="0">
                  <a:solidFill>
                    <a:schemeClr val="hlink"/>
                  </a:solidFill>
                  <a:latin typeface="Times New Roman" pitchFamily="18" charset="0"/>
                </a:rPr>
                <a:t> </a:t>
              </a:r>
              <a:endParaRPr lang="sr-Cyrl-CS" sz="1200" b="1" dirty="0">
                <a:solidFill>
                  <a:schemeClr val="hlink"/>
                </a:solidFill>
                <a:latin typeface="Times New Roman" pitchFamily="18" charset="0"/>
              </a:endParaRPr>
            </a:p>
            <a:p>
              <a:pPr algn="ctr" eaLnBrk="0" hangingPunct="0"/>
              <a:r>
                <a:rPr lang="sr-Latn-RS" sz="1200" b="1" dirty="0">
                  <a:latin typeface="Times New Roman" pitchFamily="18" charset="0"/>
                </a:rPr>
                <a:t>ć</a:t>
              </a:r>
              <a:r>
                <a:rPr lang="sr-Latn-RS" sz="1200" b="1" dirty="0" smtClean="0">
                  <a:latin typeface="Times New Roman" pitchFamily="18" charset="0"/>
                </a:rPr>
                <a:t>e se nešto promeniti</a:t>
              </a:r>
              <a:r>
                <a:rPr lang="en-GB" sz="1200" b="1" dirty="0" smtClean="0">
                  <a:latin typeface="Times New Roman" pitchFamily="18" charset="0"/>
                </a:rPr>
                <a:t>!</a:t>
              </a:r>
              <a:endParaRPr lang="en-GB" sz="1400" b="1" dirty="0">
                <a:latin typeface="Times New Roman" pitchFamily="18" charset="0"/>
              </a:endParaRPr>
            </a:p>
          </p:txBody>
        </p:sp>
      </p:grpSp>
      <p:graphicFrame>
        <p:nvGraphicFramePr>
          <p:cNvPr id="165902" name="Object 15"/>
          <p:cNvGraphicFramePr>
            <a:graphicFrameLocks noChangeAspect="1"/>
          </p:cNvGraphicFramePr>
          <p:nvPr/>
        </p:nvGraphicFramePr>
        <p:xfrm>
          <a:off x="2416175" y="2514600"/>
          <a:ext cx="423863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" name="Clip" r:id="rId10" imgW="1857375" imgH="3995738" progId="">
                  <p:embed/>
                </p:oleObj>
              </mc:Choice>
              <mc:Fallback>
                <p:oleObj name="Clip" r:id="rId10" imgW="1857375" imgH="3995738" progId="">
                  <p:embed/>
                  <p:pic>
                    <p:nvPicPr>
                      <p:cNvPr id="0" name="Picture 3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175" y="2514600"/>
                        <a:ext cx="423863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903" name="Text Box 16"/>
          <p:cNvSpPr txBox="1">
            <a:spLocks noChangeArrowheads="1"/>
          </p:cNvSpPr>
          <p:nvPr/>
        </p:nvSpPr>
        <p:spPr bwMode="auto">
          <a:xfrm>
            <a:off x="2051050" y="4724400"/>
            <a:ext cx="788988" cy="33655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hangingPunct="0"/>
            <a:r>
              <a:rPr lang="sr-Latn-RS" sz="1600" b="1" dirty="0" smtClean="0">
                <a:latin typeface="Times New Roman" pitchFamily="18" charset="0"/>
              </a:rPr>
              <a:t>Starh</a:t>
            </a:r>
            <a:endParaRPr lang="en-GB" sz="1600" b="1" dirty="0">
              <a:latin typeface="Times New Roman" pitchFamily="18" charset="0"/>
            </a:endParaRPr>
          </a:p>
        </p:txBody>
      </p:sp>
      <p:sp>
        <p:nvSpPr>
          <p:cNvPr id="165904" name="Line 17"/>
          <p:cNvSpPr>
            <a:spLocks noChangeShapeType="1"/>
          </p:cNvSpPr>
          <p:nvPr/>
        </p:nvSpPr>
        <p:spPr bwMode="auto">
          <a:xfrm flipH="1">
            <a:off x="2497138" y="3581400"/>
            <a:ext cx="82550" cy="1066800"/>
          </a:xfrm>
          <a:prstGeom prst="line">
            <a:avLst/>
          </a:prstGeom>
          <a:noFill/>
          <a:ln w="38100">
            <a:solidFill>
              <a:srgbClr val="99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165905" name="Text Box 18"/>
          <p:cNvSpPr txBox="1">
            <a:spLocks noChangeArrowheads="1"/>
          </p:cNvSpPr>
          <p:nvPr/>
        </p:nvSpPr>
        <p:spPr bwMode="auto">
          <a:xfrm>
            <a:off x="2339975" y="1125538"/>
            <a:ext cx="1079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hangingPunct="0"/>
            <a:r>
              <a:rPr lang="sr-Latn-RS" sz="1200" b="1" dirty="0" smtClean="0">
                <a:solidFill>
                  <a:schemeClr val="hlink"/>
                </a:solidFill>
                <a:latin typeface="Times New Roman" pitchFamily="18" charset="0"/>
              </a:rPr>
              <a:t>KAKAV UTICAJ </a:t>
            </a:r>
          </a:p>
          <a:p>
            <a:pPr algn="ctr" eaLnBrk="0" hangingPunct="0"/>
            <a:r>
              <a:rPr lang="sr-Latn-RS" sz="1200" b="1" dirty="0" smtClean="0">
                <a:latin typeface="Times New Roman" pitchFamily="18" charset="0"/>
              </a:rPr>
              <a:t>će ovo imati, kakve će biti posledice</a:t>
            </a:r>
            <a:r>
              <a:rPr lang="en-GB" sz="1200" b="1" dirty="0" smtClean="0">
                <a:latin typeface="Times New Roman" pitchFamily="18" charset="0"/>
              </a:rPr>
              <a:t>?</a:t>
            </a:r>
            <a:endParaRPr lang="en-GB" sz="1200" b="1" dirty="0">
              <a:latin typeface="Times New Roman" pitchFamily="18" charset="0"/>
            </a:endParaRPr>
          </a:p>
        </p:txBody>
      </p:sp>
      <p:graphicFrame>
        <p:nvGraphicFramePr>
          <p:cNvPr id="165906" name="Object 20"/>
          <p:cNvGraphicFramePr>
            <a:graphicFrameLocks noChangeAspect="1"/>
          </p:cNvGraphicFramePr>
          <p:nvPr/>
        </p:nvGraphicFramePr>
        <p:xfrm>
          <a:off x="3067050" y="3124200"/>
          <a:ext cx="712788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" name="Clip" r:id="rId12" imgW="2581275" imgH="3152775" progId="">
                  <p:embed/>
                </p:oleObj>
              </mc:Choice>
              <mc:Fallback>
                <p:oleObj name="Clip" r:id="rId12" imgW="2581275" imgH="3152775" progId="">
                  <p:embed/>
                  <p:pic>
                    <p:nvPicPr>
                      <p:cNvPr id="0" name="Picture 3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3124200"/>
                        <a:ext cx="712788" cy="814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1" name="Text Box 21"/>
          <p:cNvSpPr txBox="1">
            <a:spLocks noChangeArrowheads="1"/>
          </p:cNvSpPr>
          <p:nvPr/>
        </p:nvSpPr>
        <p:spPr bwMode="auto">
          <a:xfrm>
            <a:off x="2411413" y="5486400"/>
            <a:ext cx="1063625" cy="338138"/>
          </a:xfrm>
          <a:prstGeom prst="rect">
            <a:avLst/>
          </a:prstGeom>
          <a:solidFill>
            <a:srgbClr val="B9CBD7"/>
          </a:solidFill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hangingPunct="0"/>
            <a:r>
              <a:rPr lang="sr-Latn-RS" sz="1600" b="1" dirty="0" smtClean="0">
                <a:latin typeface="Times New Roman" pitchFamily="18" charset="0"/>
              </a:rPr>
              <a:t>Pretnja</a:t>
            </a:r>
            <a:endParaRPr lang="en-GB" sz="1600" b="1" dirty="0">
              <a:latin typeface="Times New Roman" pitchFamily="18" charset="0"/>
            </a:endParaRPr>
          </a:p>
        </p:txBody>
      </p:sp>
      <p:sp>
        <p:nvSpPr>
          <p:cNvPr id="165908" name="Line 22"/>
          <p:cNvSpPr>
            <a:spLocks noChangeShapeType="1"/>
          </p:cNvSpPr>
          <p:nvPr/>
        </p:nvSpPr>
        <p:spPr bwMode="auto">
          <a:xfrm flipH="1">
            <a:off x="3067050" y="4114800"/>
            <a:ext cx="163513" cy="1371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165909" name="Text Box 23"/>
          <p:cNvSpPr txBox="1">
            <a:spLocks noChangeArrowheads="1"/>
          </p:cNvSpPr>
          <p:nvPr/>
        </p:nvSpPr>
        <p:spPr bwMode="auto">
          <a:xfrm>
            <a:off x="3149600" y="2133600"/>
            <a:ext cx="1058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hangingPunct="0"/>
            <a:r>
              <a:rPr lang="sr-Latn-RS" sz="1200" b="1" dirty="0" smtClean="0">
                <a:latin typeface="Times New Roman" pitchFamily="18" charset="0"/>
              </a:rPr>
              <a:t>VEĆE JE</a:t>
            </a:r>
            <a:r>
              <a:rPr lang="sr-Cyrl-CS" sz="1200" b="1" dirty="0" smtClean="0">
                <a:latin typeface="Times New Roman" pitchFamily="18" charset="0"/>
              </a:rPr>
              <a:t> </a:t>
            </a:r>
            <a:r>
              <a:rPr lang="sr-Latn-RS" sz="1200" b="1" dirty="0" smtClean="0">
                <a:latin typeface="Times New Roman" pitchFamily="18" charset="0"/>
              </a:rPr>
              <a:t>nego što sam mislio</a:t>
            </a:r>
            <a:r>
              <a:rPr lang="en-GB" sz="1200" b="1" dirty="0" smtClean="0">
                <a:latin typeface="Times New Roman" pitchFamily="18" charset="0"/>
              </a:rPr>
              <a:t>!</a:t>
            </a:r>
            <a:endParaRPr lang="en-GB" sz="1200" b="1" dirty="0">
              <a:latin typeface="Times New Roman" pitchFamily="18" charset="0"/>
            </a:endParaRPr>
          </a:p>
        </p:txBody>
      </p:sp>
      <p:graphicFrame>
        <p:nvGraphicFramePr>
          <p:cNvPr id="165910" name="Object 25"/>
          <p:cNvGraphicFramePr>
            <a:graphicFrameLocks noChangeAspect="1"/>
          </p:cNvGraphicFramePr>
          <p:nvPr/>
        </p:nvGraphicFramePr>
        <p:xfrm>
          <a:off x="3962400" y="4114800"/>
          <a:ext cx="3762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" name="Clip" r:id="rId14" imgW="2226564" imgH="2179930" progId="">
                  <p:embed/>
                </p:oleObj>
              </mc:Choice>
              <mc:Fallback>
                <p:oleObj name="Clip" r:id="rId14" imgW="2226564" imgH="2179930" progId="">
                  <p:embed/>
                  <p:pic>
                    <p:nvPicPr>
                      <p:cNvPr id="0" name="Picture 3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114800"/>
                        <a:ext cx="376238" cy="71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4" name="Text Box 26"/>
          <p:cNvSpPr txBox="1">
            <a:spLocks noChangeArrowheads="1"/>
          </p:cNvSpPr>
          <p:nvPr/>
        </p:nvSpPr>
        <p:spPr bwMode="auto">
          <a:xfrm>
            <a:off x="3635375" y="5589588"/>
            <a:ext cx="1008063" cy="338137"/>
          </a:xfrm>
          <a:prstGeom prst="rect">
            <a:avLst/>
          </a:prstGeom>
          <a:solidFill>
            <a:srgbClr val="29B8FF"/>
          </a:solidFill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0" hangingPunct="0"/>
            <a:r>
              <a:rPr lang="sr-Latn-RS" sz="1600" b="1" dirty="0" smtClean="0">
                <a:latin typeface="Times New Roman" pitchFamily="18" charset="0"/>
              </a:rPr>
              <a:t>Krivica</a:t>
            </a:r>
            <a:endParaRPr lang="en-GB" sz="1600" b="1" dirty="0">
              <a:latin typeface="Times New Roman" pitchFamily="18" charset="0"/>
            </a:endParaRPr>
          </a:p>
        </p:txBody>
      </p:sp>
      <p:sp>
        <p:nvSpPr>
          <p:cNvPr id="165912" name="Line 27"/>
          <p:cNvSpPr>
            <a:spLocks noChangeShapeType="1"/>
          </p:cNvSpPr>
          <p:nvPr/>
        </p:nvSpPr>
        <p:spPr bwMode="auto">
          <a:xfrm flipH="1">
            <a:off x="3962400" y="4876800"/>
            <a:ext cx="82550" cy="6096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165913" name="Text Box 28"/>
          <p:cNvSpPr txBox="1">
            <a:spLocks noChangeArrowheads="1"/>
          </p:cNvSpPr>
          <p:nvPr/>
        </p:nvSpPr>
        <p:spPr bwMode="auto">
          <a:xfrm>
            <a:off x="3851275" y="3068638"/>
            <a:ext cx="7334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hangingPunct="0"/>
            <a:r>
              <a:rPr lang="sr-Latn-RS" sz="1200" b="1" dirty="0" smtClean="0">
                <a:latin typeface="Times New Roman" pitchFamily="18" charset="0"/>
              </a:rPr>
              <a:t>DA LI SAM stvarno to uradio?</a:t>
            </a:r>
            <a:r>
              <a:rPr lang="sr-Cyrl-CS" sz="1200" b="1" dirty="0" smtClean="0">
                <a:latin typeface="Times New Roman" pitchFamily="18" charset="0"/>
              </a:rPr>
              <a:t> </a:t>
            </a:r>
            <a:endParaRPr lang="en-GB" sz="1200" b="1" dirty="0">
              <a:latin typeface="Times New Roman" pitchFamily="18" charset="0"/>
            </a:endParaRPr>
          </a:p>
        </p:txBody>
      </p:sp>
      <p:graphicFrame>
        <p:nvGraphicFramePr>
          <p:cNvPr id="165914" name="Object 30"/>
          <p:cNvGraphicFramePr>
            <a:graphicFrameLocks noChangeAspect="1"/>
          </p:cNvGraphicFramePr>
          <p:nvPr/>
        </p:nvGraphicFramePr>
        <p:xfrm>
          <a:off x="4859338" y="4495800"/>
          <a:ext cx="373062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" name="Clip" r:id="rId16" imgW="1717675" imgH="3594100" progId="">
                  <p:embed/>
                </p:oleObj>
              </mc:Choice>
              <mc:Fallback>
                <p:oleObj name="Clip" r:id="rId16" imgW="1717675" imgH="3594100" progId="">
                  <p:embed/>
                  <p:pic>
                    <p:nvPicPr>
                      <p:cNvPr id="0" name="Picture 3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495800"/>
                        <a:ext cx="373062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7" name="Text Box 31"/>
          <p:cNvSpPr txBox="1">
            <a:spLocks noChangeArrowheads="1"/>
          </p:cNvSpPr>
          <p:nvPr/>
        </p:nvSpPr>
        <p:spPr bwMode="auto">
          <a:xfrm>
            <a:off x="4787900" y="5876925"/>
            <a:ext cx="1025730" cy="338554"/>
          </a:xfrm>
          <a:prstGeom prst="rect">
            <a:avLst/>
          </a:prstGeom>
          <a:solidFill>
            <a:srgbClr val="FFFF59"/>
          </a:solidFill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0" hangingPunct="0"/>
            <a:r>
              <a:rPr lang="sr-Latn-RS" sz="1600" b="1" dirty="0" smtClean="0">
                <a:latin typeface="Times New Roman" pitchFamily="18" charset="0"/>
              </a:rPr>
              <a:t>Depresija</a:t>
            </a:r>
            <a:endParaRPr lang="en-GB" sz="1600" b="1" dirty="0">
              <a:latin typeface="Times New Roman" pitchFamily="18" charset="0"/>
            </a:endParaRPr>
          </a:p>
        </p:txBody>
      </p:sp>
      <p:sp>
        <p:nvSpPr>
          <p:cNvPr id="165916" name="Line 32"/>
          <p:cNvSpPr>
            <a:spLocks noChangeShapeType="1"/>
          </p:cNvSpPr>
          <p:nvPr/>
        </p:nvSpPr>
        <p:spPr bwMode="auto">
          <a:xfrm>
            <a:off x="4940300" y="5334000"/>
            <a:ext cx="136525" cy="542925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165917" name="Text Box 33"/>
          <p:cNvSpPr txBox="1">
            <a:spLocks noChangeArrowheads="1"/>
          </p:cNvSpPr>
          <p:nvPr/>
        </p:nvSpPr>
        <p:spPr bwMode="auto">
          <a:xfrm>
            <a:off x="4695825" y="3810000"/>
            <a:ext cx="814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0" hangingPunct="0"/>
            <a:r>
              <a:rPr lang="sr-Latn-RS" sz="1200" b="1" dirty="0" smtClean="0">
                <a:latin typeface="Times New Roman" pitchFamily="18" charset="0"/>
              </a:rPr>
              <a:t>KO SAM JA?</a:t>
            </a:r>
            <a:endParaRPr lang="en-GB" sz="1200" b="1" dirty="0">
              <a:latin typeface="Times New Roman" pitchFamily="18" charset="0"/>
            </a:endParaRP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6629400" y="1989138"/>
            <a:ext cx="1371600" cy="2816473"/>
            <a:chOff x="4128" y="1685"/>
            <a:chExt cx="768" cy="1872"/>
          </a:xfrm>
        </p:grpSpPr>
        <p:graphicFrame>
          <p:nvGraphicFramePr>
            <p:cNvPr id="165919" name="Object 35"/>
            <p:cNvGraphicFramePr>
              <a:graphicFrameLocks noChangeAspect="1"/>
            </p:cNvGraphicFramePr>
            <p:nvPr/>
          </p:nvGraphicFramePr>
          <p:xfrm>
            <a:off x="4128" y="2448"/>
            <a:ext cx="232" cy="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" name="Clip" r:id="rId18" imgW="437560" imgH="967382" progId="">
                    <p:embed/>
                  </p:oleObj>
                </mc:Choice>
                <mc:Fallback>
                  <p:oleObj name="Clip" r:id="rId18" imgW="437560" imgH="967382" progId="">
                    <p:embed/>
                    <p:pic>
                      <p:nvPicPr>
                        <p:cNvPr id="0" name="Picture 3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2448"/>
                          <a:ext cx="232" cy="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5920" name="Text Box 36"/>
            <p:cNvSpPr txBox="1">
              <a:spLocks noChangeArrowheads="1"/>
            </p:cNvSpPr>
            <p:nvPr/>
          </p:nvSpPr>
          <p:spPr bwMode="auto">
            <a:xfrm>
              <a:off x="4128" y="3168"/>
              <a:ext cx="768" cy="38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algn="ctr" eaLnBrk="0" hangingPunct="0"/>
              <a:r>
                <a:rPr lang="sr-Latn-RS" sz="1600" b="1" dirty="0" smtClean="0">
                  <a:latin typeface="Times New Roman" pitchFamily="18" charset="0"/>
                </a:rPr>
                <a:t>Postepeno prihvatanje</a:t>
              </a:r>
              <a:endParaRPr lang="en-GB" sz="1600" b="1" dirty="0">
                <a:latin typeface="Times New Roman" pitchFamily="18" charset="0"/>
              </a:endParaRPr>
            </a:p>
          </p:txBody>
        </p:sp>
        <p:sp>
          <p:nvSpPr>
            <p:cNvPr id="165921" name="Line 37"/>
            <p:cNvSpPr>
              <a:spLocks noChangeShapeType="1"/>
            </p:cNvSpPr>
            <p:nvPr/>
          </p:nvSpPr>
          <p:spPr bwMode="auto">
            <a:xfrm>
              <a:off x="4275" y="2955"/>
              <a:ext cx="141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65922" name="Text Box 38"/>
            <p:cNvSpPr txBox="1">
              <a:spLocks noChangeArrowheads="1"/>
            </p:cNvSpPr>
            <p:nvPr/>
          </p:nvSpPr>
          <p:spPr bwMode="auto">
            <a:xfrm>
              <a:off x="4190" y="1685"/>
              <a:ext cx="510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algn="ctr" eaLnBrk="0" hangingPunct="0"/>
              <a:r>
                <a:rPr lang="sr-Cyrl-CS" sz="1200" b="1" dirty="0" smtClean="0">
                  <a:solidFill>
                    <a:schemeClr val="hlink"/>
                  </a:solidFill>
                  <a:latin typeface="Times New Roman" pitchFamily="18" charset="0"/>
                </a:rPr>
                <a:t>М</a:t>
              </a:r>
              <a:r>
                <a:rPr lang="sr-Latn-RS" sz="1200" b="1" dirty="0" smtClean="0">
                  <a:solidFill>
                    <a:schemeClr val="hlink"/>
                  </a:solidFill>
                  <a:latin typeface="Times New Roman" pitchFamily="18" charset="0"/>
                </a:rPr>
                <a:t>OGU DA VIDIM </a:t>
              </a:r>
              <a:r>
                <a:rPr lang="sr-Cyrl-CS" sz="1200" b="1" dirty="0" smtClean="0">
                  <a:latin typeface="Times New Roman" pitchFamily="18" charset="0"/>
                </a:rPr>
                <a:t> </a:t>
              </a:r>
              <a:r>
                <a:rPr lang="sr-Latn-RS" sz="1200" b="1" dirty="0" smtClean="0">
                  <a:latin typeface="Times New Roman" pitchFamily="18" charset="0"/>
                </a:rPr>
                <a:t>sebe u budućnosti</a:t>
              </a:r>
              <a:endParaRPr lang="en-GB" sz="1200" b="1" dirty="0">
                <a:latin typeface="Times New Roman" pitchFamily="18" charset="0"/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7596188" y="838200"/>
            <a:ext cx="1295400" cy="3116263"/>
            <a:chOff x="4878" y="816"/>
            <a:chExt cx="763" cy="1963"/>
          </a:xfrm>
        </p:grpSpPr>
        <p:graphicFrame>
          <p:nvGraphicFramePr>
            <p:cNvPr id="165924" name="Object 40"/>
            <p:cNvGraphicFramePr>
              <a:graphicFrameLocks noChangeAspect="1"/>
            </p:cNvGraphicFramePr>
            <p:nvPr/>
          </p:nvGraphicFramePr>
          <p:xfrm>
            <a:off x="5088" y="1488"/>
            <a:ext cx="269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3" name="Clip" r:id="rId20" imgW="705002" imgH="1049731" progId="">
                    <p:embed/>
                  </p:oleObj>
                </mc:Choice>
                <mc:Fallback>
                  <p:oleObj name="Clip" r:id="rId20" imgW="705002" imgH="1049731" progId="">
                    <p:embed/>
                    <p:pic>
                      <p:nvPicPr>
                        <p:cNvPr id="0" name="Picture 3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" y="1488"/>
                          <a:ext cx="269" cy="5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5925" name="Text Box 41"/>
            <p:cNvSpPr txBox="1">
              <a:spLocks noChangeArrowheads="1"/>
            </p:cNvSpPr>
            <p:nvPr/>
          </p:nvSpPr>
          <p:spPr bwMode="auto">
            <a:xfrm>
              <a:off x="4878" y="2256"/>
              <a:ext cx="763" cy="52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algn="ctr" eaLnBrk="0" hangingPunct="0"/>
              <a:r>
                <a:rPr lang="sr-Latn-RS" sz="1600" b="1" dirty="0" smtClean="0">
                  <a:latin typeface="Times New Roman" pitchFamily="18" charset="0"/>
                </a:rPr>
                <a:t>Okretanje ka budućnosti</a:t>
              </a:r>
              <a:endParaRPr lang="en-GB" sz="1600" b="1" dirty="0">
                <a:latin typeface="Times New Roman" pitchFamily="18" charset="0"/>
              </a:endParaRPr>
            </a:p>
          </p:txBody>
        </p:sp>
        <p:sp>
          <p:nvSpPr>
            <p:cNvPr id="165926" name="Line 42"/>
            <p:cNvSpPr>
              <a:spLocks noChangeShapeType="1"/>
            </p:cNvSpPr>
            <p:nvPr/>
          </p:nvSpPr>
          <p:spPr bwMode="auto">
            <a:xfrm>
              <a:off x="5260" y="1994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165927" name="Text Box 43"/>
            <p:cNvSpPr txBox="1">
              <a:spLocks noChangeArrowheads="1"/>
            </p:cNvSpPr>
            <p:nvPr/>
          </p:nvSpPr>
          <p:spPr bwMode="auto">
            <a:xfrm>
              <a:off x="4878" y="816"/>
              <a:ext cx="594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algn="ctr" eaLnBrk="0" hangingPunct="0"/>
              <a:r>
                <a:rPr lang="sr-Cyrl-CS" sz="1200" b="1" dirty="0" smtClean="0">
                  <a:solidFill>
                    <a:schemeClr val="hlink"/>
                  </a:solidFill>
                  <a:latin typeface="Times New Roman" pitchFamily="18" charset="0"/>
                </a:rPr>
                <a:t>О</a:t>
              </a:r>
              <a:r>
                <a:rPr lang="sr-Latn-RS" sz="1200" b="1" dirty="0" smtClean="0">
                  <a:solidFill>
                    <a:schemeClr val="hlink"/>
                  </a:solidFill>
                  <a:latin typeface="Times New Roman" pitchFamily="18" charset="0"/>
                </a:rPr>
                <a:t>VO MOŽE I DA USPE </a:t>
              </a:r>
            </a:p>
            <a:p>
              <a:pPr algn="ctr" eaLnBrk="0" hangingPunct="0"/>
              <a:r>
                <a:rPr lang="sr-Latn-RS" sz="1200" b="1" dirty="0" smtClean="0">
                  <a:latin typeface="Times New Roman" pitchFamily="18" charset="0"/>
                </a:rPr>
                <a:t>i da bude dobro</a:t>
              </a:r>
              <a:endParaRPr lang="sr-Latn-CS" sz="1200" b="1" dirty="0">
                <a:latin typeface="Times New Roman" pitchFamily="18" charset="0"/>
              </a:endParaRPr>
            </a:p>
            <a:p>
              <a:pPr algn="ctr" eaLnBrk="0" hangingPunct="0"/>
              <a:endParaRPr lang="en-GB" sz="1200" b="1" dirty="0">
                <a:latin typeface="Times New Roman" pitchFamily="18" charset="0"/>
              </a:endParaRPr>
            </a:p>
          </p:txBody>
        </p:sp>
      </p:grpSp>
      <p:sp>
        <p:nvSpPr>
          <p:cNvPr id="165928" name="Freeform 47"/>
          <p:cNvSpPr>
            <a:spLocks/>
          </p:cNvSpPr>
          <p:nvPr/>
        </p:nvSpPr>
        <p:spPr bwMode="auto">
          <a:xfrm>
            <a:off x="3394075" y="4191000"/>
            <a:ext cx="3605213" cy="1438275"/>
          </a:xfrm>
          <a:custGeom>
            <a:avLst/>
            <a:gdLst>
              <a:gd name="T0" fmla="*/ 0 w 2126"/>
              <a:gd name="T1" fmla="*/ 0 h 906"/>
              <a:gd name="T2" fmla="*/ 2147483647 w 2126"/>
              <a:gd name="T3" fmla="*/ 2147483647 h 906"/>
              <a:gd name="T4" fmla="*/ 2147483647 w 2126"/>
              <a:gd name="T5" fmla="*/ 2147483647 h 906"/>
              <a:gd name="T6" fmla="*/ 0 60000 65536"/>
              <a:gd name="T7" fmla="*/ 0 60000 65536"/>
              <a:gd name="T8" fmla="*/ 0 60000 65536"/>
              <a:gd name="T9" fmla="*/ 0 w 2126"/>
              <a:gd name="T10" fmla="*/ 0 h 906"/>
              <a:gd name="T11" fmla="*/ 2126 w 2126"/>
              <a:gd name="T12" fmla="*/ 906 h 9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6" h="906">
                <a:moveTo>
                  <a:pt x="0" y="0"/>
                </a:moveTo>
                <a:cubicBezTo>
                  <a:pt x="125" y="115"/>
                  <a:pt x="395" y="538"/>
                  <a:pt x="749" y="689"/>
                </a:cubicBezTo>
                <a:cubicBezTo>
                  <a:pt x="1103" y="840"/>
                  <a:pt x="1839" y="861"/>
                  <a:pt x="2126" y="906"/>
                </a:cubicBezTo>
              </a:path>
            </a:pathLst>
          </a:custGeom>
          <a:noFill/>
          <a:ln w="38100" cap="flat" cmpd="sng">
            <a:solidFill>
              <a:srgbClr val="FFFF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3103" name="Text Box 48"/>
          <p:cNvSpPr txBox="1">
            <a:spLocks noChangeArrowheads="1"/>
          </p:cNvSpPr>
          <p:nvPr/>
        </p:nvSpPr>
        <p:spPr bwMode="auto">
          <a:xfrm>
            <a:off x="6372225" y="6021388"/>
            <a:ext cx="1499128" cy="338554"/>
          </a:xfrm>
          <a:prstGeom prst="rect">
            <a:avLst/>
          </a:prstGeom>
          <a:solidFill>
            <a:srgbClr val="95D819"/>
          </a:solidFill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0" hangingPunct="0"/>
            <a:r>
              <a:rPr lang="sr-Latn-RS" sz="1600" b="1" dirty="0" smtClean="0">
                <a:latin typeface="Times New Roman" pitchFamily="18" charset="0"/>
              </a:rPr>
              <a:t>Neprijateljstvo</a:t>
            </a:r>
            <a:endParaRPr lang="en-GB" sz="1600" b="1" dirty="0">
              <a:latin typeface="Times New Roman" pitchFamily="18" charset="0"/>
            </a:endParaRPr>
          </a:p>
        </p:txBody>
      </p:sp>
      <p:graphicFrame>
        <p:nvGraphicFramePr>
          <p:cNvPr id="165930" name="Object 49"/>
          <p:cNvGraphicFramePr>
            <a:graphicFrameLocks noChangeAspect="1"/>
          </p:cNvGraphicFramePr>
          <p:nvPr/>
        </p:nvGraphicFramePr>
        <p:xfrm>
          <a:off x="7138988" y="5105400"/>
          <a:ext cx="5619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" name="Clip" r:id="rId22" imgW="2285205" imgH="3943847" progId="">
                  <p:embed/>
                </p:oleObj>
              </mc:Choice>
              <mc:Fallback>
                <p:oleObj name="Clip" r:id="rId22" imgW="2285205" imgH="3943847" progId="">
                  <p:embed/>
                  <p:pic>
                    <p:nvPicPr>
                      <p:cNvPr id="0" name="Picture 3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8" y="5105400"/>
                        <a:ext cx="561975" cy="90487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 w="9525">
                        <a:solidFill>
                          <a:srgbClr val="FFFF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931" name="Text Box 50"/>
          <p:cNvSpPr txBox="1">
            <a:spLocks noChangeArrowheads="1"/>
          </p:cNvSpPr>
          <p:nvPr/>
        </p:nvSpPr>
        <p:spPr bwMode="auto">
          <a:xfrm>
            <a:off x="7708900" y="5181600"/>
            <a:ext cx="814388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0" hangingPunct="0"/>
            <a:r>
              <a:rPr lang="sr-Latn-RS" sz="1200" b="1" dirty="0" smtClean="0">
                <a:latin typeface="Times New Roman" pitchFamily="18" charset="0"/>
              </a:rPr>
              <a:t>Uradiću to makar me ubilo</a:t>
            </a:r>
            <a:endParaRPr lang="en-GB" sz="1200" b="1" dirty="0">
              <a:latin typeface="Times New Roman" pitchFamily="18" charset="0"/>
            </a:endParaRPr>
          </a:p>
        </p:txBody>
      </p:sp>
      <p:sp>
        <p:nvSpPr>
          <p:cNvPr id="165932" name="Text Box 52"/>
          <p:cNvSpPr txBox="1">
            <a:spLocks noChangeArrowheads="1"/>
          </p:cNvSpPr>
          <p:nvPr/>
        </p:nvSpPr>
        <p:spPr bwMode="auto">
          <a:xfrm>
            <a:off x="304800" y="6248400"/>
            <a:ext cx="830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0" hangingPunct="0"/>
            <a:r>
              <a:rPr lang="en-GB" sz="1000" b="1">
                <a:latin typeface="Arial" pitchFamily="34" charset="0"/>
              </a:rPr>
              <a:t>.</a:t>
            </a:r>
          </a:p>
        </p:txBody>
      </p:sp>
      <p:sp>
        <p:nvSpPr>
          <p:cNvPr id="165933" name="Line 54"/>
          <p:cNvSpPr>
            <a:spLocks noChangeShapeType="1"/>
          </p:cNvSpPr>
          <p:nvPr/>
        </p:nvSpPr>
        <p:spPr bwMode="auto">
          <a:xfrm flipV="1">
            <a:off x="1833563" y="2743200"/>
            <a:ext cx="2667000" cy="304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graphicFrame>
        <p:nvGraphicFramePr>
          <p:cNvPr id="165934" name="Object 57"/>
          <p:cNvGraphicFramePr>
            <a:graphicFrameLocks noChangeAspect="1"/>
          </p:cNvGraphicFramePr>
          <p:nvPr/>
        </p:nvGraphicFramePr>
        <p:xfrm>
          <a:off x="4119563" y="1828800"/>
          <a:ext cx="54133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" name="Clip" r:id="rId24" imgW="2150033" imgH="3934305" progId="">
                  <p:embed/>
                </p:oleObj>
              </mc:Choice>
              <mc:Fallback>
                <p:oleObj name="Clip" r:id="rId24" imgW="2150033" imgH="3934305" progId="">
                  <p:embed/>
                  <p:pic>
                    <p:nvPicPr>
                      <p:cNvPr id="0" name="Picture 3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1828800"/>
                        <a:ext cx="541337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935" name="Line 58"/>
          <p:cNvSpPr>
            <a:spLocks noChangeShapeType="1"/>
          </p:cNvSpPr>
          <p:nvPr/>
        </p:nvSpPr>
        <p:spPr bwMode="auto">
          <a:xfrm flipH="1">
            <a:off x="4643438" y="1196975"/>
            <a:ext cx="2159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165936" name="Text Box 59"/>
          <p:cNvSpPr txBox="1">
            <a:spLocks noChangeArrowheads="1"/>
          </p:cNvSpPr>
          <p:nvPr/>
        </p:nvSpPr>
        <p:spPr bwMode="auto">
          <a:xfrm>
            <a:off x="4356100" y="836613"/>
            <a:ext cx="1133644" cy="36933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0" hangingPunct="0"/>
            <a:r>
              <a:rPr lang="sr-Latn-RS" b="1" dirty="0" smtClean="0">
                <a:latin typeface="Times New Roman" pitchFamily="18" charset="0"/>
              </a:rPr>
              <a:t>Poricanje</a:t>
            </a:r>
            <a:endParaRPr lang="en-GB" b="1" dirty="0">
              <a:latin typeface="Times New Roman" pitchFamily="18" charset="0"/>
            </a:endParaRPr>
          </a:p>
        </p:txBody>
      </p:sp>
      <p:sp>
        <p:nvSpPr>
          <p:cNvPr id="165937" name="Text Box 60"/>
          <p:cNvSpPr txBox="1">
            <a:spLocks noChangeArrowheads="1"/>
          </p:cNvSpPr>
          <p:nvPr/>
        </p:nvSpPr>
        <p:spPr bwMode="auto">
          <a:xfrm>
            <a:off x="4859338" y="1341438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0" hangingPunct="0"/>
            <a:r>
              <a:rPr lang="sr-Latn-RS" sz="1200" b="1" dirty="0" smtClean="0">
                <a:latin typeface="Times New Roman" pitchFamily="18" charset="0"/>
              </a:rPr>
              <a:t>Promena</a:t>
            </a:r>
            <a:r>
              <a:rPr lang="sr-Cyrl-CS" sz="1200" b="1" dirty="0" smtClean="0">
                <a:latin typeface="Times New Roman" pitchFamily="18" charset="0"/>
              </a:rPr>
              <a:t>?</a:t>
            </a:r>
            <a:endParaRPr lang="sr-Cyrl-CS" sz="1200" b="1" dirty="0">
              <a:latin typeface="Times New Roman" pitchFamily="18" charset="0"/>
            </a:endParaRPr>
          </a:p>
          <a:p>
            <a:pPr eaLnBrk="0" hangingPunct="0"/>
            <a:r>
              <a:rPr lang="sr-Cyrl-CS" sz="1200" b="1" dirty="0" smtClean="0">
                <a:solidFill>
                  <a:schemeClr val="hlink"/>
                </a:solidFill>
                <a:latin typeface="Times New Roman" pitchFamily="18" charset="0"/>
              </a:rPr>
              <a:t>М</a:t>
            </a:r>
            <a:r>
              <a:rPr lang="sr-Latn-RS" sz="1200" b="1" dirty="0" smtClean="0">
                <a:solidFill>
                  <a:schemeClr val="hlink"/>
                </a:solidFill>
                <a:latin typeface="Times New Roman" pitchFamily="18" charset="0"/>
              </a:rPr>
              <a:t>A KAKVA</a:t>
            </a:r>
            <a:r>
              <a:rPr lang="sr-Cyrl-CS" sz="1200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sr-Latn-RS" sz="1200" b="1" dirty="0" smtClean="0">
                <a:solidFill>
                  <a:schemeClr val="hlink"/>
                </a:solidFill>
                <a:latin typeface="Times New Roman" pitchFamily="18" charset="0"/>
              </a:rPr>
              <a:t>PROMENA</a:t>
            </a:r>
            <a:r>
              <a:rPr lang="en-GB" sz="1200" b="1" dirty="0" smtClean="0">
                <a:latin typeface="Times New Roman" pitchFamily="18" charset="0"/>
              </a:rPr>
              <a:t>?</a:t>
            </a:r>
            <a:endParaRPr lang="en-GB" sz="1200" b="1" dirty="0">
              <a:latin typeface="Times New Roman" pitchFamily="18" charset="0"/>
            </a:endParaRPr>
          </a:p>
        </p:txBody>
      </p:sp>
      <p:grpSp>
        <p:nvGrpSpPr>
          <p:cNvPr id="165938" name="Group 70"/>
          <p:cNvGrpSpPr>
            <a:grpSpLocks/>
          </p:cNvGrpSpPr>
          <p:nvPr/>
        </p:nvGrpSpPr>
        <p:grpSpPr bwMode="auto">
          <a:xfrm>
            <a:off x="3492500" y="1339850"/>
            <a:ext cx="3598863" cy="3606800"/>
            <a:chOff x="2228" y="1133"/>
            <a:chExt cx="2267" cy="2272"/>
          </a:xfrm>
        </p:grpSpPr>
        <p:sp>
          <p:nvSpPr>
            <p:cNvPr id="165939" name="Freeform 64"/>
            <p:cNvSpPr>
              <a:spLocks/>
            </p:cNvSpPr>
            <p:nvPr/>
          </p:nvSpPr>
          <p:spPr bwMode="auto">
            <a:xfrm>
              <a:off x="2228" y="2440"/>
              <a:ext cx="1414" cy="965"/>
            </a:xfrm>
            <a:custGeom>
              <a:avLst/>
              <a:gdLst>
                <a:gd name="T0" fmla="*/ 0 w 1414"/>
                <a:gd name="T1" fmla="*/ 516 h 965"/>
                <a:gd name="T2" fmla="*/ 76 w 1414"/>
                <a:gd name="T3" fmla="*/ 652 h 965"/>
                <a:gd name="T4" fmla="*/ 245 w 1414"/>
                <a:gd name="T5" fmla="*/ 796 h 965"/>
                <a:gd name="T6" fmla="*/ 466 w 1414"/>
                <a:gd name="T7" fmla="*/ 965 h 965"/>
                <a:gd name="T8" fmla="*/ 601 w 1414"/>
                <a:gd name="T9" fmla="*/ 957 h 965"/>
                <a:gd name="T10" fmla="*/ 627 w 1414"/>
                <a:gd name="T11" fmla="*/ 940 h 965"/>
                <a:gd name="T12" fmla="*/ 694 w 1414"/>
                <a:gd name="T13" fmla="*/ 906 h 965"/>
                <a:gd name="T14" fmla="*/ 881 w 1414"/>
                <a:gd name="T15" fmla="*/ 787 h 965"/>
                <a:gd name="T16" fmla="*/ 982 w 1414"/>
                <a:gd name="T17" fmla="*/ 728 h 965"/>
                <a:gd name="T18" fmla="*/ 1059 w 1414"/>
                <a:gd name="T19" fmla="*/ 677 h 965"/>
                <a:gd name="T20" fmla="*/ 1279 w 1414"/>
                <a:gd name="T21" fmla="*/ 457 h 965"/>
                <a:gd name="T22" fmla="*/ 1313 w 1414"/>
                <a:gd name="T23" fmla="*/ 398 h 965"/>
                <a:gd name="T24" fmla="*/ 1338 w 1414"/>
                <a:gd name="T25" fmla="*/ 338 h 965"/>
                <a:gd name="T26" fmla="*/ 1364 w 1414"/>
                <a:gd name="T27" fmla="*/ 237 h 965"/>
                <a:gd name="T28" fmla="*/ 1414 w 1414"/>
                <a:gd name="T29" fmla="*/ 0 h 9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14"/>
                <a:gd name="T46" fmla="*/ 0 h 965"/>
                <a:gd name="T47" fmla="*/ 1414 w 1414"/>
                <a:gd name="T48" fmla="*/ 965 h 9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14" h="965">
                  <a:moveTo>
                    <a:pt x="0" y="516"/>
                  </a:moveTo>
                  <a:cubicBezTo>
                    <a:pt x="14" y="575"/>
                    <a:pt x="38" y="600"/>
                    <a:pt x="76" y="652"/>
                  </a:cubicBezTo>
                  <a:cubicBezTo>
                    <a:pt x="120" y="712"/>
                    <a:pt x="171" y="772"/>
                    <a:pt x="245" y="796"/>
                  </a:cubicBezTo>
                  <a:cubicBezTo>
                    <a:pt x="325" y="851"/>
                    <a:pt x="370" y="935"/>
                    <a:pt x="466" y="965"/>
                  </a:cubicBezTo>
                  <a:cubicBezTo>
                    <a:pt x="511" y="962"/>
                    <a:pt x="556" y="964"/>
                    <a:pt x="601" y="957"/>
                  </a:cubicBezTo>
                  <a:cubicBezTo>
                    <a:pt x="611" y="955"/>
                    <a:pt x="618" y="945"/>
                    <a:pt x="627" y="940"/>
                  </a:cubicBezTo>
                  <a:cubicBezTo>
                    <a:pt x="649" y="928"/>
                    <a:pt x="673" y="919"/>
                    <a:pt x="694" y="906"/>
                  </a:cubicBezTo>
                  <a:cubicBezTo>
                    <a:pt x="757" y="867"/>
                    <a:pt x="818" y="825"/>
                    <a:pt x="881" y="787"/>
                  </a:cubicBezTo>
                  <a:cubicBezTo>
                    <a:pt x="918" y="765"/>
                    <a:pt x="942" y="741"/>
                    <a:pt x="982" y="728"/>
                  </a:cubicBezTo>
                  <a:cubicBezTo>
                    <a:pt x="1008" y="703"/>
                    <a:pt x="1032" y="699"/>
                    <a:pt x="1059" y="677"/>
                  </a:cubicBezTo>
                  <a:cubicBezTo>
                    <a:pt x="1139" y="611"/>
                    <a:pt x="1220" y="543"/>
                    <a:pt x="1279" y="457"/>
                  </a:cubicBezTo>
                  <a:cubicBezTo>
                    <a:pt x="1298" y="398"/>
                    <a:pt x="1271" y="472"/>
                    <a:pt x="1313" y="398"/>
                  </a:cubicBezTo>
                  <a:cubicBezTo>
                    <a:pt x="1324" y="379"/>
                    <a:pt x="1329" y="358"/>
                    <a:pt x="1338" y="338"/>
                  </a:cubicBezTo>
                  <a:cubicBezTo>
                    <a:pt x="1352" y="306"/>
                    <a:pt x="1355" y="270"/>
                    <a:pt x="1364" y="237"/>
                  </a:cubicBezTo>
                  <a:cubicBezTo>
                    <a:pt x="1385" y="162"/>
                    <a:pt x="1414" y="79"/>
                    <a:pt x="1414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lgDashDot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pic>
          <p:nvPicPr>
            <p:cNvPr id="165940" name="Picture 66" descr="C:\WINNT\Profiles\john.fisher\Application Data\Microsoft\Media Catalog\Downloaded Clips\cl1f\j0078712.wmf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968"/>
              <a:ext cx="662" cy="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 Box 67"/>
            <p:cNvSpPr txBox="1">
              <a:spLocks noChangeArrowheads="1"/>
            </p:cNvSpPr>
            <p:nvPr/>
          </p:nvSpPr>
          <p:spPr bwMode="auto">
            <a:xfrm>
              <a:off x="3679" y="1133"/>
              <a:ext cx="816" cy="36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algn="ctr" eaLnBrk="0" hangingPunct="0"/>
              <a:r>
                <a:rPr lang="sr-Latn-RS" sz="1600" b="1" dirty="0" smtClean="0">
                  <a:latin typeface="Times New Roman" pitchFamily="18" charset="0"/>
                </a:rPr>
                <a:t>Gubljenje iluzija</a:t>
              </a:r>
              <a:endParaRPr lang="en-GB" sz="1600" b="1" dirty="0">
                <a:latin typeface="Times New Roman" pitchFamily="18" charset="0"/>
              </a:endParaRPr>
            </a:p>
          </p:txBody>
        </p:sp>
        <p:sp>
          <p:nvSpPr>
            <p:cNvPr id="165942" name="Text Box 68"/>
            <p:cNvSpPr txBox="1">
              <a:spLocks noChangeArrowheads="1"/>
            </p:cNvSpPr>
            <p:nvPr/>
          </p:nvSpPr>
          <p:spPr bwMode="auto">
            <a:xfrm>
              <a:off x="3072" y="1872"/>
              <a:ext cx="513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algn="ctr" eaLnBrk="0" hangingPunct="0"/>
              <a:r>
                <a:rPr lang="sr-Latn-RS" sz="1200" b="1" dirty="0" smtClean="0">
                  <a:latin typeface="Times New Roman" pitchFamily="18" charset="0"/>
                </a:rPr>
                <a:t>Isključujem se, </a:t>
              </a:r>
              <a:r>
                <a:rPr lang="sr-Cyrl-CS" sz="1200" b="1" dirty="0" smtClean="0">
                  <a:latin typeface="Times New Roman" pitchFamily="18" charset="0"/>
                </a:rPr>
                <a:t> </a:t>
              </a:r>
              <a:r>
                <a:rPr lang="sr-Cyrl-CS" sz="1200" b="1" dirty="0" smtClean="0">
                  <a:solidFill>
                    <a:schemeClr val="hlink"/>
                  </a:solidFill>
                  <a:latin typeface="Times New Roman" pitchFamily="18" charset="0"/>
                </a:rPr>
                <a:t>О</a:t>
              </a:r>
              <a:r>
                <a:rPr lang="sr-Latn-RS" sz="1200" b="1" dirty="0" smtClean="0">
                  <a:solidFill>
                    <a:schemeClr val="hlink"/>
                  </a:solidFill>
                  <a:latin typeface="Times New Roman" pitchFamily="18" charset="0"/>
                </a:rPr>
                <a:t>VO NIJE ZA MENE</a:t>
              </a:r>
              <a:endParaRPr lang="en-GB" sz="1200" b="1" dirty="0">
                <a:solidFill>
                  <a:schemeClr val="hlink"/>
                </a:solidFill>
                <a:latin typeface="Times New Roman" pitchFamily="18" charset="0"/>
              </a:endParaRPr>
            </a:p>
          </p:txBody>
        </p:sp>
        <p:sp>
          <p:nvSpPr>
            <p:cNvPr id="165943" name="Line 69"/>
            <p:cNvSpPr>
              <a:spLocks noChangeShapeType="1"/>
            </p:cNvSpPr>
            <p:nvPr/>
          </p:nvSpPr>
          <p:spPr bwMode="auto">
            <a:xfrm flipH="1">
              <a:off x="3906" y="1405"/>
              <a:ext cx="72" cy="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</p:grpSp>
      <p:sp>
        <p:nvSpPr>
          <p:cNvPr id="165945" name="WordArt 57"/>
          <p:cNvSpPr>
            <a:spLocks noChangeArrowheads="1" noChangeShapeType="1" noTextEdit="1"/>
          </p:cNvSpPr>
          <p:nvPr/>
        </p:nvSpPr>
        <p:spPr bwMode="auto">
          <a:xfrm>
            <a:off x="2051050" y="0"/>
            <a:ext cx="457835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Latn-RS" sz="1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 Black"/>
              </a:rPr>
              <a:t>Proces tranzicije</a:t>
            </a:r>
            <a:endParaRPr lang="sr-Latn-RS" sz="1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folHlink"/>
              </a:solidFill>
              <a:latin typeface="Arial Black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9720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15"/>
    </mc:Choice>
    <mc:Fallback>
      <p:transition spd="slow" advTm="18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4367666" y="1412776"/>
            <a:ext cx="25908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99CCFF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STRES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425825" y="2819400"/>
            <a:ext cx="25146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99CCFF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nepredvidljivost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6242050" y="2819400"/>
            <a:ext cx="23622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99CCFF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predvidljivost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6242050" y="4038600"/>
            <a:ext cx="23622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99CCFF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umeren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3352800" y="4038600"/>
            <a:ext cx="25146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99CCFF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težak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6165850" y="5181600"/>
            <a:ext cx="2438400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99CCFF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sr-Latn-CS" sz="240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ezilijenca</a:t>
            </a:r>
          </a:p>
          <a:p>
            <a:pPr algn="ctr"/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(otpornost)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3352800" y="5181600"/>
            <a:ext cx="2514600" cy="914400"/>
          </a:xfrm>
          <a:prstGeom prst="rect">
            <a:avLst/>
          </a:prstGeom>
          <a:solidFill>
            <a:srgbClr val="FFFFCC"/>
          </a:solidFill>
          <a:ln w="38100">
            <a:solidFill>
              <a:srgbClr val="99CCFF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ranjivost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969" name="Line 10"/>
          <p:cNvSpPr>
            <a:spLocks noChangeShapeType="1"/>
          </p:cNvSpPr>
          <p:nvPr/>
        </p:nvSpPr>
        <p:spPr bwMode="auto">
          <a:xfrm>
            <a:off x="5651500" y="2438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68970" name="Line 11"/>
          <p:cNvSpPr>
            <a:spLocks noChangeShapeType="1"/>
          </p:cNvSpPr>
          <p:nvPr/>
        </p:nvSpPr>
        <p:spPr bwMode="auto">
          <a:xfrm>
            <a:off x="4827588" y="26670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68971" name="Line 12"/>
          <p:cNvSpPr>
            <a:spLocks noChangeShapeType="1"/>
          </p:cNvSpPr>
          <p:nvPr/>
        </p:nvSpPr>
        <p:spPr bwMode="auto">
          <a:xfrm>
            <a:off x="4787900" y="2667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68972" name="Line 13"/>
          <p:cNvSpPr>
            <a:spLocks noChangeShapeType="1"/>
          </p:cNvSpPr>
          <p:nvPr/>
        </p:nvSpPr>
        <p:spPr bwMode="auto">
          <a:xfrm>
            <a:off x="6732588" y="266700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68973" name="Line 14"/>
          <p:cNvSpPr>
            <a:spLocks noChangeShapeType="1"/>
          </p:cNvSpPr>
          <p:nvPr/>
        </p:nvSpPr>
        <p:spPr bwMode="auto">
          <a:xfrm>
            <a:off x="4716463" y="3733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68974" name="Line 15"/>
          <p:cNvSpPr>
            <a:spLocks noChangeShapeType="1"/>
          </p:cNvSpPr>
          <p:nvPr/>
        </p:nvSpPr>
        <p:spPr bwMode="auto">
          <a:xfrm>
            <a:off x="6732588" y="3733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68975" name="Line 16"/>
          <p:cNvSpPr>
            <a:spLocks noChangeShapeType="1"/>
          </p:cNvSpPr>
          <p:nvPr/>
        </p:nvSpPr>
        <p:spPr bwMode="auto">
          <a:xfrm>
            <a:off x="4716463" y="4953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68976" name="Line 17"/>
          <p:cNvSpPr>
            <a:spLocks noChangeShapeType="1"/>
          </p:cNvSpPr>
          <p:nvPr/>
        </p:nvSpPr>
        <p:spPr bwMode="auto">
          <a:xfrm>
            <a:off x="6732588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323528" y="376753"/>
            <a:ext cx="39818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r-Latn-CS" sz="2400" b="1" dirty="0" smtClean="0">
                <a:latin typeface="Times New Roman" pitchFamily="18" charset="0"/>
                <a:cs typeface="Times New Roman" pitchFamily="18" charset="0"/>
              </a:rPr>
              <a:t>PRIPREMA ZA PROMENU</a:t>
            </a:r>
            <a:endParaRPr lang="sr-Latn-C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984" name="Text Box 24"/>
          <p:cNvSpPr txBox="1">
            <a:spLocks noChangeArrowheads="1"/>
          </p:cNvSpPr>
          <p:nvPr/>
        </p:nvSpPr>
        <p:spPr bwMode="auto">
          <a:xfrm>
            <a:off x="179512" y="3166408"/>
            <a:ext cx="2931380" cy="193899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sr-Latn-RS" sz="2400" b="1" dirty="0" smtClean="0">
                <a:latin typeface="Times New Roman" pitchFamily="18" charset="0"/>
                <a:cs typeface="Times New Roman" pitchFamily="18" charset="0"/>
              </a:rPr>
              <a:t>RANJIVOST</a:t>
            </a:r>
            <a:endParaRPr lang="sr-Cyrl-C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r-Latn-RS" sz="2400" b="1" dirty="0" smtClean="0">
                <a:latin typeface="Times New Roman" pitchFamily="18" charset="0"/>
                <a:cs typeface="Times New Roman" pitchFamily="18" charset="0"/>
              </a:rPr>
              <a:t>ez pripreme</a:t>
            </a:r>
            <a:r>
              <a:rPr lang="sr-Cyrl-C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sr-Latn-R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sz="2400" b="1" dirty="0" smtClean="0">
                <a:latin typeface="Times New Roman" pitchFamily="18" charset="0"/>
                <a:cs typeface="Times New Roman" pitchFamily="18" charset="0"/>
              </a:rPr>
              <a:t>SNAGA</a:t>
            </a:r>
          </a:p>
          <a:p>
            <a:r>
              <a:rPr lang="sr-Latn-RS" sz="2400" b="1" dirty="0" smtClean="0">
                <a:latin typeface="Times New Roman" pitchFamily="18" charset="0"/>
                <a:cs typeface="Times New Roman" pitchFamily="18" charset="0"/>
              </a:rPr>
              <a:t>sa pripremom i podrškom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1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8"/>
    </mc:Choice>
    <mc:Fallback>
      <p:transition spd="slow" advTm="1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IZBOR HP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624078" lvl="0" indent="-514350">
              <a:buFont typeface="+mj-lt"/>
              <a:buAutoNum type="arabicPeriod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iz kruga srodnika – SRODNIČKA HP,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odnosno druga HP koja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ima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opštu podobnost (OP)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 ispunjava standarde;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eriod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Izbor HP - primarno u sredini porekla;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eriod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Braća i sestre se po pravilu smeštaju u istu HP;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eriod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Najv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iše TROJE dece,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odnosno DVOJE sa posebnim potrebama;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Standardi/1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68"/>
    </mc:Choice>
    <mc:Fallback>
      <p:transition spd="slow" advTm="28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5. Priprema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ete se priprema za smeštaj u HP, povratak u BP, promenu oblika zaštite i osamostalјivanje;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Praćenje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azvoj deteta u HP se prati, vrši uvid u ostvarivanje svrhe hranitelјstva, posetama – intenzivnije u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eriodu prilagođavanja, a tokom odvijanja – najmanje jednom mesečno;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7. Planiranje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CSR – voditelj slučaja  sačinjava plan usluga za porodicu sa palnom stalnosti za dete,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CPS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donosi plan usluga i podrške,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planovi se r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evidir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ju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dva puta godišnje, u kriznim situacijama –odmah;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Standardi/2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42"/>
    </mc:Choice>
    <mc:Fallback>
      <p:transition spd="slow" advTm="4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8. Podrška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etetu i HP se obezbeđuju različiti vidovi podrške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9. Procena – kontinuiran proces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a obavlјanje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ranitelјstva vrši se procena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opšte podobnosti (OP)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HP koja se preispituje nakon dve godine, u kriznim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situacijama – odmah;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10. Obuka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početna obuka HP za sticanje OP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obuke tokom odvijanja hranitelјstva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obuka profesionalaca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. Partnerski odnos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ranitelјi i stručni radnici ostvaruju saradnički –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partnerski odnos i podelјen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odgovornost za dete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Standardi/3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45"/>
    </mc:Choice>
    <mc:Fallback>
      <p:transition spd="slow" advTm="4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Stan - naselјeno mesto, struja, telefon, vodovod, kanalizacija, grejanje</a:t>
            </a:r>
          </a:p>
          <a:p>
            <a:pPr>
              <a:buFont typeface="Wingdings" pitchFamily="2" charset="2"/>
              <a:buChar char="§"/>
            </a:pPr>
            <a:r>
              <a:rPr lang="sr-Latn-C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ečija soba - 6 m2, poseban ležaj, dve postelјine, jastuk, dva ćebeta, radni sto, polica za knjige, garderoba, obuća, ogledalo; kolica za bebu; soba sa grejnim telom;</a:t>
            </a:r>
          </a:p>
          <a:p>
            <a:pPr>
              <a:buFont typeface="Wingdings" pitchFamily="2" charset="2"/>
              <a:buChar char="§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Prostor prilagođen za dete sa invaliditetom</a:t>
            </a:r>
          </a:p>
          <a:p>
            <a:pPr>
              <a:buFont typeface="Wingdings" pitchFamily="2" charset="2"/>
              <a:buChar char="§"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Prostor uređen i oplemenjen uz aktivno učešće deteta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Uslovi u HP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08"/>
    </mc:Choice>
    <mc:Fallback>
      <p:transition spd="slow" advTm="3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ISHRANA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6 obroka dnevno do jedne godine, 5 obroka za ostalu decu;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ishrana raznovrsna, prilagođena uzrastu i potrebama deteta;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ZDRAVL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Redovno vakcinisanje, kontrola zdravlјa kod lekara i stomatologa, specijalista, lekovi i ortopedska pomagala i adekvatna nega za vreme bolesti;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sr-Latn-RS" dirty="0" smtClean="0"/>
              <a:t> </a:t>
            </a:r>
            <a:r>
              <a:rPr lang="sr-Cyrl-CS" sz="3600" dirty="0" smtClean="0">
                <a:latin typeface="Times New Roman" pitchFamily="18" charset="0"/>
                <a:cs typeface="Times New Roman" pitchFamily="18" charset="0"/>
              </a:rPr>
              <a:t>ZDRAVSTVENE I RAZVOJNE POTREBE DE</a:t>
            </a:r>
            <a:r>
              <a:rPr lang="sr-Latn-RS" sz="3600" dirty="0" smtClean="0">
                <a:latin typeface="Times New Roman" pitchFamily="18" charset="0"/>
                <a:cs typeface="Times New Roman" pitchFamily="18" charset="0"/>
              </a:rPr>
              <a:t>TETA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27"/>
    </mc:Choice>
    <mc:Fallback>
      <p:transition spd="slow" advTm="2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63272" cy="504401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USLOVI U KOJIMA DETE ŽIVI I STEPEN UGROŽENOSTI RAZVOJA DETETA</a:t>
            </a:r>
          </a:p>
          <a:p>
            <a:pPr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1. Socioekonomski uslovi u kojima dete živi;</a:t>
            </a:r>
          </a:p>
          <a:p>
            <a:pPr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2. Struktura porodice i integrisanost u socijanu sredinu;</a:t>
            </a:r>
          </a:p>
          <a:p>
            <a:pPr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3. Postojanje službi u zajednici i njihovo korišćenje;</a:t>
            </a:r>
          </a:p>
          <a:p>
            <a:pPr>
              <a:buNone/>
            </a:pPr>
            <a:r>
              <a:rPr lang="sr-Latn-CS" dirty="0" smtClean="0">
                <a:latin typeface="Times New Roman" pitchFamily="18" charset="0"/>
                <a:cs typeface="Times New Roman" pitchFamily="18" charset="0"/>
              </a:rPr>
              <a:t>4. Sposobnosti i mogućnosti roditelјa, srodnika ili drugih odgajatelja u kući u pogledu zadovolјavanja potreba deteta u vezi nege, zdravlјa, bezbednosti,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vaspitanj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a,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obrazovanj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, intelektualni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socijalni i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emocionalni razvoj, zrelost i samostalnost deteta –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u skladu sa uzrastom i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razvijajućim kapacitetima.</a:t>
            </a: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5. Snage i rizici porodice za razvoj deteta i rizici rezidencijalnog smeštaja</a:t>
            </a: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6. Mogućnost podrške porodici za prevazilaženje kriznih situacija </a:t>
            </a: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Predviđanje dužine potrebe za smeštajem i perspektive porodične reunifikacije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C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/>
              <a:t>Procena opšte podobnosti deteta/1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03"/>
    </mc:Choice>
    <mc:Fallback>
      <p:transition spd="slow" advTm="4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INDIVIDUALNE KARAKTERISTIKE I                            POTREBE DETETA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Lična svojstva i razvojne potrebe deteta- fizički i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      emocionalni razvoj, zdravstveno stanje deteta, ponašanje,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identitet, predstavlјanje u društvu, veštine i specifične potrebe vezane za njegov razvoj;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Snage i rezilijentnost deteta</a:t>
            </a: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Prethodna iskustva u odrastanju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i potrebe deteta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u odnosu na ta iskustva;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. Vaspitanje i obrazovanje, interesovanja i postignuća,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propusti koje treba nadoknaditi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/ potreba za podsticanjem razvoja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Latn-RS" sz="3200" dirty="0" smtClean="0">
                <a:latin typeface="Times New Roman" pitchFamily="18" charset="0"/>
                <a:cs typeface="Times New Roman" pitchFamily="18" charset="0"/>
              </a:rPr>
              <a:t>Procena opšte podobnosti deteta/2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41"/>
    </mc:Choice>
    <mc:Fallback>
      <p:transition spd="slow" advTm="28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4000" dirty="0" smtClean="0">
                <a:latin typeface="Times New Roman" pitchFamily="18" charset="0"/>
                <a:cs typeface="Times New Roman" pitchFamily="18" charset="0"/>
              </a:rPr>
              <a:t>Prava dece na PS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1482474"/>
            <a:ext cx="829126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na siguran i bezbedan smeštaj</a:t>
            </a:r>
          </a:p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da znaju istinu o sebi</a:t>
            </a:r>
          </a:p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na očuvanje ličnog, porodičnog i nacionalnog identeta</a:t>
            </a:r>
          </a:p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da budu informisana o svojim pravima</a:t>
            </a:r>
          </a:p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da učestvuju u donošenju odluka </a:t>
            </a:r>
          </a:p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na stručnu pomoć</a:t>
            </a:r>
          </a:p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na povratak u biološku porodicu;</a:t>
            </a:r>
          </a:p>
          <a:p>
            <a:pPr lvl="0"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na kontakte sa roditelјima, srodnicima i značajnim osobama</a:t>
            </a:r>
          </a:p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na privatnost;</a:t>
            </a:r>
          </a:p>
          <a:p>
            <a:pPr>
              <a:buFont typeface="Wingdings" pitchFamily="2" charset="2"/>
              <a:buChar char="§"/>
            </a:pPr>
            <a:r>
              <a:rPr lang="sr-Latn-CS" sz="2800" dirty="0" smtClean="0">
                <a:latin typeface="Times New Roman" pitchFamily="18" charset="0"/>
                <a:cs typeface="Times New Roman" pitchFamily="18" charset="0"/>
              </a:rPr>
              <a:t>da prijavi neodgovarajuće ponašanje, zlostavlјanje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endParaRPr kumimoji="0" lang="sr-Latn-C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1"/>
    </mc:Choice>
    <mc:Fallback>
      <p:transition spd="slow" advTm="25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mtClean="0"/>
              <a:t>Rezultati nedostatka atačmenta</a:t>
            </a:r>
            <a:endParaRPr lang="pl-PL" smtClean="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5334000" cy="4533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r-Latn-CS" smtClean="0"/>
              <a:t>Nedostatak atačmenta vodi u ozbiljne emotivne poremećaje koje nazivamo</a:t>
            </a:r>
            <a:r>
              <a:rPr lang="en-US" smtClean="0"/>
              <a:t> </a:t>
            </a:r>
            <a:r>
              <a:rPr lang="sr-Latn-CS" b="1" smtClean="0"/>
              <a:t>emotivnom deprivacijom</a:t>
            </a:r>
            <a:r>
              <a:rPr lang="en-US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r-Latn-CS" smtClean="0"/>
              <a:t>Trebalo bi da se tretira kao zlostavljanje i zanemarivanje</a:t>
            </a:r>
            <a:endParaRPr lang="pl-PL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sz="2800" smtClean="0"/>
              <a:t>   (Džon Boulbi)</a:t>
            </a:r>
          </a:p>
        </p:txBody>
      </p:sp>
      <p:pic>
        <p:nvPicPr>
          <p:cNvPr id="27652" name="Picture 4" descr="1108176493773QI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352800" y="4419600"/>
            <a:ext cx="1857375" cy="2124075"/>
          </a:xfrm>
          <a:noFill/>
        </p:spPr>
      </p:pic>
      <p:pic>
        <p:nvPicPr>
          <p:cNvPr id="27653" name="Picture 5" descr="Sad bab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943600" y="2973388"/>
            <a:ext cx="2892425" cy="3849687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7"/>
    </mc:Choice>
    <mc:Fallback>
      <p:transition spd="slow" advTm="1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Nadležan CSR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82550" indent="26988">
              <a:buNone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Očuvanje i uspostavlјanje kvalitetnog kontakta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sa detetom i pružanje podrške za 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prevazilaženje teškoća,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rehabilitaciju roditelјskih kapaciteta i potencijala za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preuzimanje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neposredne brige o detetu, odnosno očuvanje veza deteta</a:t>
            </a: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sa porodicom porekla.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Reunifikacija porodice – nije čin već proces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 algn="ctr">
              <a:buNone/>
            </a:pPr>
            <a:r>
              <a:rPr lang="sr-Latn-RS" i="1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sr-Latn-RS" i="1" dirty="0">
                <a:latin typeface="Times New Roman" pitchFamily="18" charset="0"/>
                <a:cs typeface="Times New Roman" pitchFamily="18" charset="0"/>
              </a:rPr>
              <a:t>Reunifikacija deteta nije jednokratni događaj, to je proces koji uključuje reintegraciju deteta u porodično okruženje koje se možda značajno promenilo od vremena kada je dete izdvojeno iz porodice</a:t>
            </a:r>
            <a:r>
              <a:rPr lang="sr-Latn-RS" i="1" dirty="0" smtClean="0">
                <a:latin typeface="Times New Roman" pitchFamily="18" charset="0"/>
                <a:cs typeface="Times New Roman" pitchFamily="18" charset="0"/>
              </a:rPr>
              <a:t>.“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Wulczyn (2004:14)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3600" dirty="0" smtClean="0">
                <a:latin typeface="Times New Roman" pitchFamily="18" charset="0"/>
                <a:cs typeface="Times New Roman" pitchFamily="18" charset="0"/>
              </a:rPr>
              <a:t>Plan podrške biološkoj porodici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38"/>
    </mc:Choice>
    <mc:Fallback>
      <p:transition spd="slow" advTm="4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4594515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§"/>
            </a:pPr>
            <a:r>
              <a:rPr lang="sr-Cyrl-C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Kako izgleda bebin život</a:t>
            </a:r>
            <a:r>
              <a:rPr lang="sr-Latn-R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sr-Cyrl-C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instituciji (porodilište, bolnica, dom)</a:t>
            </a:r>
            <a:r>
              <a:rPr lang="sr-Latn-R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?</a:t>
            </a:r>
          </a:p>
          <a:p>
            <a:pPr lvl="0">
              <a:buFont typeface="Wingdings" pitchFamily="2" charset="2"/>
              <a:buChar char="§"/>
            </a:pPr>
            <a:r>
              <a:rPr lang="sr-Latn-RS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Kako izgleda izdvajanje deteta od roditelja/ odgajatelja?</a:t>
            </a:r>
          </a:p>
          <a:p>
            <a:pPr lvl="0">
              <a:buFont typeface="Wingdings" pitchFamily="2" charset="2"/>
              <a:buChar char="§"/>
            </a:pPr>
            <a:r>
              <a:rPr lang="sr-Latn-R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sr-Cyrl-C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eca bez roditelјskog staranja </a:t>
            </a:r>
            <a:r>
              <a:rPr lang="sr-Latn-R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često imaju </a:t>
            </a:r>
            <a:r>
              <a:rPr lang="sr-Cyrl-C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traumatsk</a:t>
            </a:r>
            <a:r>
              <a:rPr lang="sr-Latn-R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r-Cyrl-C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iskustv</a:t>
            </a:r>
            <a:r>
              <a:rPr lang="sr-Latn-R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a: d</a:t>
            </a:r>
            <a:r>
              <a:rPr lang="sr-Cyrl-C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užina trajanja stresne situacije, kombinovana sa uzrastom deteta (naročito ako je dete malo), dovodi do teških i </a:t>
            </a:r>
            <a:r>
              <a:rPr lang="sr-Latn-R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dugotrajnih</a:t>
            </a:r>
            <a:r>
              <a:rPr lang="sr-Cyrl-C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posledica na detetov razvoj.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sr-Latn-R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r-Cyrl-CS" sz="2400" dirty="0" smtClean="0">
                <a:latin typeface="Times New Roman" pitchFamily="18" charset="0"/>
                <a:cs typeface="Times New Roman" pitchFamily="18" charset="0"/>
              </a:rPr>
              <a:t>TRAUMATSKO ISKUSTVO JE </a:t>
            </a:r>
            <a:r>
              <a:rPr lang="sr-Cyrl-CS" sz="2800" i="1" dirty="0" smtClean="0">
                <a:latin typeface="Times New Roman" pitchFamily="18" charset="0"/>
                <a:cs typeface="Times New Roman" pitchFamily="18" charset="0"/>
              </a:rPr>
              <a:t>kad se nešto loše </a:t>
            </a:r>
            <a:r>
              <a:rPr lang="sr-Latn-RS" sz="2800" i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sr-Cyrl-CS" sz="2800" i="1" dirty="0" smtClean="0">
                <a:latin typeface="Times New Roman" pitchFamily="18" charset="0"/>
                <a:cs typeface="Times New Roman" pitchFamily="18" charset="0"/>
              </a:rPr>
              <a:t>ogodi, nešto lepo se ne dogodi, a nikoga za to nije briga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sr-Latn-RS" sz="2800" i="1" dirty="0" smtClean="0"/>
              <a:t> </a:t>
            </a:r>
            <a:endParaRPr lang="en-US" sz="2800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r-Latn-RS" sz="4000" dirty="0" smtClean="0">
                <a:latin typeface="Times New Roman" pitchFamily="18" charset="0"/>
                <a:cs typeface="Times New Roman" pitchFamily="18" charset="0"/>
              </a:rPr>
              <a:t>Traumatsko iskustvo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71"/>
    </mc:Choice>
    <mc:Fallback>
      <p:transition spd="slow" advTm="3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Font typeface="Wingdings" pitchFamily="2" charset="2"/>
              <a:buChar char="§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e mogu da tolerišu stres,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nemaju osećaj identiteta,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ne veruju u sopstvenu efikasnost,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nemaju pristup rešavanju problema,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ne znaju kako da traže pomoć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R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Cyrl-CS" b="1" dirty="0" smtClean="0">
                <a:latin typeface="Times New Roman" pitchFamily="18" charset="0"/>
                <a:cs typeface="Times New Roman" pitchFamily="18" charset="0"/>
              </a:rPr>
              <a:t>UTICAJ TRAUMATSKOG STRESA NA MOZAK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R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mozak isklјučuje sve funkcije koje nisu potrebne za beg ili borbu,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osećanja, empatija, sećanje, racionalno razmišlјanje i refleksivnost su isklјučeni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telo je u stanju pripravnosti, spremno za očekivani napad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r-Cyrl-CS" sz="4000" dirty="0" smtClean="0">
                <a:latin typeface="Times New Roman" pitchFamily="18" charset="0"/>
                <a:cs typeface="Times New Roman" pitchFamily="18" charset="0"/>
              </a:rPr>
              <a:t>TRAUMATIZOVANA DECA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65"/>
    </mc:Choice>
    <mc:Fallback>
      <p:transition spd="slow" advTm="2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al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6222" y="0"/>
            <a:ext cx="914229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5530619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r>
              <a:rPr lang="sr-Cyrl-CS" sz="2800" dirty="0">
                <a:latin typeface="Times New Roman" pitchFamily="18" charset="0"/>
                <a:cs typeface="Times New Roman" pitchFamily="18" charset="0"/>
              </a:rPr>
              <a:t>UTICAJ TRAUME NA FIZIOLOŠKO STANјE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lang="sr-Cyrl-C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Hipervigilnost – uzbuna na opasnost,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lang="sr-Cyrl-C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Opseg pažnje i koncentracija slabi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lang="sr-Cyrl-C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Periferni vid oštriji (slab fokus na pisnai materijal)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lang="sr-Cyrl-C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Sluh selektivan na opasnost a ne na glas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lang="sr-Cyrl-C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Poremećaj sna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lang="sr-Cyrl-C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Gubitak apetita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>
                <a:tab pos="457200" algn="l"/>
              </a:tabLst>
            </a:pPr>
            <a:r>
              <a:rPr lang="sr-Cyrl-C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Uzimanje lekova na svoju ruku</a:t>
            </a:r>
            <a:endParaRPr lang="sr-Cyrl-C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lvl="0" indent="0">
              <a:buNone/>
            </a:pPr>
            <a:r>
              <a:rPr lang="sr-Cyrl-CS" dirty="0">
                <a:latin typeface="Times New Roman" pitchFamily="18" charset="0"/>
                <a:cs typeface="Times New Roman" pitchFamily="18" charset="0"/>
              </a:rPr>
              <a:t>UTICAJ TRAUME NA </a:t>
            </a: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TELO</a:t>
            </a:r>
            <a:endParaRPr lang="sr-Latn-RS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Glavobolјe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RS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sr-Cyrl-CS" dirty="0">
                <a:latin typeface="Times New Roman" pitchFamily="18" charset="0"/>
                <a:cs typeface="Times New Roman" pitchFamily="18" charset="0"/>
              </a:rPr>
              <a:t>oremećaj varenja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>
                <a:latin typeface="Times New Roman" pitchFamily="18" charset="0"/>
                <a:cs typeface="Times New Roman" pitchFamily="18" charset="0"/>
              </a:rPr>
              <a:t>Respiratorni poremećaji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>
                <a:latin typeface="Times New Roman" pitchFamily="18" charset="0"/>
                <a:cs typeface="Times New Roman" pitchFamily="18" charset="0"/>
              </a:rPr>
              <a:t>Psihosomatske bolesti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>
                <a:latin typeface="Times New Roman" pitchFamily="18" charset="0"/>
                <a:cs typeface="Times New Roman" pitchFamily="18" charset="0"/>
              </a:rPr>
              <a:t>Napetost mišića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Cyrl-CS" dirty="0" smtClean="0">
                <a:latin typeface="Times New Roman" pitchFamily="18" charset="0"/>
                <a:cs typeface="Times New Roman" pitchFamily="18" charset="0"/>
              </a:rPr>
              <a:t>Nespretnost...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00"/>
    </mc:Choice>
    <mc:Fallback>
      <p:transition spd="slow" advTm="6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8" name="Group 4"/>
          <p:cNvGrpSpPr>
            <a:grpSpLocks noChangeAspect="1"/>
          </p:cNvGrpSpPr>
          <p:nvPr/>
        </p:nvGrpSpPr>
        <p:grpSpPr bwMode="auto">
          <a:xfrm>
            <a:off x="1187450" y="495819"/>
            <a:ext cx="8158216" cy="6478457"/>
            <a:chOff x="-68" y="-418"/>
            <a:chExt cx="10094" cy="8241"/>
          </a:xfrm>
        </p:grpSpPr>
        <p:sp>
          <p:nvSpPr>
            <p:cNvPr id="36879" name="AutoShape 15"/>
            <p:cNvSpPr>
              <a:spLocks noChangeAspect="1" noChangeArrowheads="1" noTextEdit="1"/>
            </p:cNvSpPr>
            <p:nvPr/>
          </p:nvSpPr>
          <p:spPr bwMode="auto">
            <a:xfrm>
              <a:off x="-68" y="-418"/>
              <a:ext cx="10094" cy="8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>
              <a:off x="682" y="267"/>
              <a:ext cx="6750" cy="2003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36877" name="Line 13"/>
            <p:cNvSpPr>
              <a:spLocks noChangeShapeType="1"/>
            </p:cNvSpPr>
            <p:nvPr/>
          </p:nvSpPr>
          <p:spPr bwMode="auto">
            <a:xfrm flipV="1">
              <a:off x="532" y="4122"/>
              <a:ext cx="7050" cy="185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r-Latn-RS"/>
            </a:p>
          </p:txBody>
        </p:sp>
        <p:sp>
          <p:nvSpPr>
            <p:cNvPr id="36876" name="Text Box 12"/>
            <p:cNvSpPr txBox="1">
              <a:spLocks noChangeArrowheads="1"/>
            </p:cNvSpPr>
            <p:nvPr/>
          </p:nvSpPr>
          <p:spPr bwMode="auto">
            <a:xfrm>
              <a:off x="8663" y="267"/>
              <a:ext cx="750" cy="53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N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A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J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V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I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Š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E</a:t>
              </a:r>
            </a:p>
            <a:p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R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E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S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T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R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I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K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T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I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V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N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r>
                <a:rPr lang="sr-Latn-CS" sz="1600" b="1" dirty="0">
                  <a:solidFill>
                    <a:schemeClr val="folHlink"/>
                  </a:solidFill>
                  <a:cs typeface="Times New Roman" pitchFamily="18" charset="0"/>
                </a:rPr>
                <a:t>O</a:t>
              </a:r>
              <a:endParaRPr lang="sr-Latn-CS" sz="1600" b="1" dirty="0">
                <a:solidFill>
                  <a:schemeClr val="folHlink"/>
                </a:solidFill>
              </a:endParaRPr>
            </a:p>
            <a:p>
              <a:endParaRPr lang="sr-Latn-CS" sz="1400" dirty="0">
                <a:solidFill>
                  <a:schemeClr val="tx2"/>
                </a:solidFill>
              </a:endParaRPr>
            </a:p>
          </p:txBody>
        </p:sp>
        <p:sp>
          <p:nvSpPr>
            <p:cNvPr id="36875" name="Text Box 11"/>
            <p:cNvSpPr txBox="1">
              <a:spLocks noChangeArrowheads="1"/>
            </p:cNvSpPr>
            <p:nvPr/>
          </p:nvSpPr>
          <p:spPr bwMode="auto">
            <a:xfrm>
              <a:off x="-68" y="1963"/>
              <a:ext cx="1350" cy="26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sr-Latn-CS" sz="1400" b="1" dirty="0">
                  <a:cs typeface="Times New Roman" pitchFamily="18" charset="0"/>
                </a:rPr>
                <a:t>Sopstveni</a:t>
              </a:r>
              <a:endParaRPr lang="sr-Latn-CS" sz="1400" b="1" dirty="0"/>
            </a:p>
            <a:p>
              <a:r>
                <a:rPr lang="en-US" sz="1400" b="1" dirty="0" smtClean="0">
                  <a:cs typeface="Times New Roman" pitchFamily="18" charset="0"/>
                </a:rPr>
                <a:t>d</a:t>
              </a:r>
              <a:r>
                <a:rPr lang="sr-Latn-CS" sz="1400" b="1" dirty="0" smtClean="0">
                  <a:cs typeface="Times New Roman" pitchFamily="18" charset="0"/>
                </a:rPr>
                <a:t>om</a:t>
              </a:r>
              <a:endParaRPr lang="sr-Latn-CS" sz="1400" b="1" dirty="0"/>
            </a:p>
            <a:p>
              <a:r>
                <a:rPr lang="sr-Latn-CS" sz="1400" b="1" dirty="0">
                  <a:cs typeface="Times New Roman" pitchFamily="18" charset="0"/>
                </a:rPr>
                <a:t>sa svojom porodicom</a:t>
              </a:r>
              <a:endParaRPr lang="sr-Latn-CS" sz="1400" b="1" dirty="0"/>
            </a:p>
            <a:p>
              <a:r>
                <a:rPr lang="sr-Latn-CS" sz="1400" b="1" dirty="0">
                  <a:cs typeface="Times New Roman" pitchFamily="18" charset="0"/>
                </a:rPr>
                <a:t>sa drugim roditeljem</a:t>
              </a:r>
              <a:endParaRPr lang="sr-Latn-CS" sz="1400" b="1" dirty="0"/>
            </a:p>
            <a:p>
              <a:r>
                <a:rPr lang="sr-Latn-CS" sz="1400" b="1" dirty="0">
                  <a:cs typeface="Times New Roman" pitchFamily="18" charset="0"/>
                </a:rPr>
                <a:t>u svom domacinstvu</a:t>
              </a:r>
              <a:endParaRPr lang="sr-Latn-CS" sz="1400" b="1" dirty="0"/>
            </a:p>
            <a:p>
              <a:endParaRPr lang="sr-Latn-CS" sz="1400" b="1" dirty="0"/>
            </a:p>
          </p:txBody>
        </p:sp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982" y="2272"/>
              <a:ext cx="1050" cy="1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sr-Latn-CS" sz="1400" b="1" dirty="0">
                  <a:cs typeface="Times New Roman" pitchFamily="18" charset="0"/>
                </a:rPr>
                <a:t>Smestaj kod rodjaka</a:t>
              </a:r>
              <a:endParaRPr lang="sr-Latn-CS" sz="1400" b="1" dirty="0"/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2032" y="2272"/>
              <a:ext cx="1050" cy="1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sr-Latn-CS" sz="1400" b="1" dirty="0">
                  <a:cs typeface="Times New Roman" pitchFamily="18" charset="0"/>
                </a:rPr>
                <a:t>Hraniteljski smestaj</a:t>
              </a:r>
              <a:endParaRPr lang="sr-Latn-CS" sz="1400" b="1" dirty="0"/>
            </a:p>
          </p:txBody>
        </p:sp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2943" y="2349"/>
              <a:ext cx="1200" cy="12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sr-Latn-CS" sz="1400" b="1" dirty="0">
                  <a:cs typeface="Times New Roman" pitchFamily="18" charset="0"/>
                </a:rPr>
                <a:t>Dom </a:t>
              </a:r>
              <a:endParaRPr lang="sr-Latn-CS" sz="1400" b="1" dirty="0"/>
            </a:p>
            <a:p>
              <a:pPr algn="ctr"/>
              <a:r>
                <a:rPr lang="sr-Latn-CS" sz="1400" b="1" dirty="0">
                  <a:cs typeface="Times New Roman" pitchFamily="18" charset="0"/>
                </a:rPr>
                <a:t>Porodica </a:t>
              </a:r>
              <a:endParaRPr lang="sr-Latn-CS" sz="1400" b="1" dirty="0"/>
            </a:p>
            <a:p>
              <a:pPr algn="ctr"/>
              <a:r>
                <a:rPr lang="sr-Latn-CS" sz="1400" b="1" dirty="0">
                  <a:cs typeface="Times New Roman" pitchFamily="18" charset="0"/>
                </a:rPr>
                <a:t>Dom- grupa</a:t>
              </a:r>
              <a:endParaRPr lang="sr-Latn-CS" sz="1400" b="1" dirty="0"/>
            </a:p>
          </p:txBody>
        </p:sp>
        <p:sp>
          <p:nvSpPr>
            <p:cNvPr id="36871" name="Text Box 7"/>
            <p:cNvSpPr txBox="1">
              <a:spLocks noChangeArrowheads="1"/>
            </p:cNvSpPr>
            <p:nvPr/>
          </p:nvSpPr>
          <p:spPr bwMode="auto">
            <a:xfrm>
              <a:off x="3982" y="2426"/>
              <a:ext cx="1296" cy="13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sr-Latn-CS" sz="1400" b="1" dirty="0">
                  <a:cs typeface="Times New Roman" pitchFamily="18" charset="0"/>
                </a:rPr>
                <a:t>Smestaj</a:t>
              </a:r>
              <a:endParaRPr lang="sr-Latn-CS" sz="1400" b="1" dirty="0"/>
            </a:p>
            <a:p>
              <a:pPr algn="ctr"/>
              <a:r>
                <a:rPr lang="sr-Latn-CS" sz="1400" b="1" dirty="0">
                  <a:cs typeface="Times New Roman" pitchFamily="18" charset="0"/>
                </a:rPr>
                <a:t>u instituciju</a:t>
              </a:r>
              <a:endParaRPr lang="sr-Latn-CS" sz="1400" b="1" dirty="0"/>
            </a:p>
          </p:txBody>
        </p:sp>
        <p:sp>
          <p:nvSpPr>
            <p:cNvPr id="36870" name="Text Box 6"/>
            <p:cNvSpPr txBox="1">
              <a:spLocks noChangeArrowheads="1"/>
            </p:cNvSpPr>
            <p:nvPr/>
          </p:nvSpPr>
          <p:spPr bwMode="auto">
            <a:xfrm>
              <a:off x="5182" y="2426"/>
              <a:ext cx="1200" cy="13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sr-Latn-CS" sz="1400" b="1" dirty="0">
                  <a:cs typeface="Times New Roman" pitchFamily="18" charset="0"/>
                </a:rPr>
                <a:t>Smestaj</a:t>
              </a:r>
              <a:endParaRPr lang="sr-Latn-CS" sz="1400" b="1" dirty="0"/>
            </a:p>
            <a:p>
              <a:pPr algn="ctr"/>
              <a:r>
                <a:rPr lang="sr-Latn-CS" sz="1400" b="1" dirty="0">
                  <a:cs typeface="Times New Roman" pitchFamily="18" charset="0"/>
                </a:rPr>
                <a:t>u</a:t>
              </a:r>
              <a:endParaRPr lang="sr-Latn-CS" sz="1400" b="1" dirty="0"/>
            </a:p>
            <a:p>
              <a:pPr algn="ctr"/>
              <a:r>
                <a:rPr lang="sr-Latn-CS" sz="1400" b="1" dirty="0">
                  <a:cs typeface="Times New Roman" pitchFamily="18" charset="0"/>
                </a:rPr>
                <a:t>instituciju radi tretmana</a:t>
              </a:r>
              <a:endParaRPr lang="sr-Latn-CS" sz="1400" b="1" dirty="0"/>
            </a:p>
          </p:txBody>
        </p:sp>
        <p:sp>
          <p:nvSpPr>
            <p:cNvPr id="36869" name="Text Box 5"/>
            <p:cNvSpPr txBox="1">
              <a:spLocks noChangeArrowheads="1"/>
            </p:cNvSpPr>
            <p:nvPr/>
          </p:nvSpPr>
          <p:spPr bwMode="auto">
            <a:xfrm>
              <a:off x="6757" y="2426"/>
              <a:ext cx="1639" cy="8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sr-Latn-CS" sz="1400" b="1">
                  <a:cs typeface="Times New Roman" pitchFamily="18" charset="0"/>
                </a:rPr>
                <a:t>Korekcione institucije</a:t>
              </a:r>
              <a:endParaRPr lang="sr-Latn-CS" sz="1400" b="1"/>
            </a:p>
          </p:txBody>
        </p:sp>
      </p:grp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188118" y="617668"/>
            <a:ext cx="792163" cy="43926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N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A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J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M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A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N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J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E</a:t>
            </a:r>
          </a:p>
          <a:p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R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E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S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T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R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I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K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T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I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V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N</a:t>
            </a:r>
            <a:endParaRPr lang="sr-Latn-CS" sz="1600">
              <a:solidFill>
                <a:srgbClr val="0070C0"/>
              </a:solidFill>
            </a:endParaRPr>
          </a:p>
          <a:p>
            <a:r>
              <a:rPr lang="sr-Latn-CS" sz="1600" b="1">
                <a:solidFill>
                  <a:srgbClr val="0070C0"/>
                </a:solidFill>
                <a:cs typeface="Times New Roman" pitchFamily="18" charset="0"/>
              </a:rPr>
              <a:t>O</a:t>
            </a:r>
            <a:endParaRPr lang="sr-Latn-CS" sz="1600">
              <a:solidFill>
                <a:srgbClr val="0070C0"/>
              </a:solidFill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400050" y="146477"/>
            <a:ext cx="74120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sr-Latn-CS" sz="2400" b="1" dirty="0">
                <a:solidFill>
                  <a:srgbClr val="0070C0"/>
                </a:solidFill>
              </a:rPr>
              <a:t>RESTRIKTIVNOST SMEŠTAJA</a:t>
            </a:r>
          </a:p>
          <a:p>
            <a:endParaRPr lang="sr-Latn-CS" sz="2400" b="1" dirty="0">
              <a:solidFill>
                <a:srgbClr val="0070C0"/>
              </a:solidFill>
            </a:endParaRP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400050" y="61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r-Latn-RS"/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0050" y="66071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sr-Latn-C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2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09"/>
    </mc:Choice>
    <mc:Fallback>
      <p:transition spd="slow" advTm="5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435280" cy="5188032"/>
          </a:xfrm>
        </p:spPr>
        <p:txBody>
          <a:bodyPr>
            <a:normAutofit fontScale="70000" lnSpcReduction="20000"/>
          </a:bodyPr>
          <a:lstStyle/>
          <a:p>
            <a:pPr lvl="0">
              <a:buFont typeface="Wingdings" pitchFamily="2" charset="2"/>
              <a:buChar char="§"/>
            </a:pPr>
            <a:r>
              <a:rPr lang="sr-Latn-CS" sz="4000" b="1" dirty="0">
                <a:latin typeface="Times New Roman" pitchFamily="18" charset="0"/>
                <a:cs typeface="Times New Roman" pitchFamily="18" charset="0"/>
              </a:rPr>
              <a:t>Dete ostaje u svojoj kući sa </a:t>
            </a:r>
            <a:r>
              <a:rPr lang="sr-Latn-CS" sz="4000" b="1" dirty="0" smtClean="0">
                <a:latin typeface="Times New Roman" pitchFamily="18" charset="0"/>
                <a:cs typeface="Times New Roman" pitchFamily="18" charset="0"/>
              </a:rPr>
              <a:t>roditeljem/ima</a:t>
            </a:r>
            <a:r>
              <a:rPr lang="sr-Latn-CS" sz="4000" dirty="0">
                <a:latin typeface="Times New Roman" pitchFamily="18" charset="0"/>
                <a:cs typeface="Times New Roman" pitchFamily="18" charset="0"/>
              </a:rPr>
              <a:t>. Razmatraju se sve mogućnosti da dete ostane u svom okruženju, pre svega domaćinstvu, sa oba ili jednim roditeljem (npr. izdvajanjem nasilnika) uz usluge porodici koje treba da osiguraju bezbedno i podržavajuće okruženje za dete. </a:t>
            </a:r>
            <a:endParaRPr lang="sr-Latn-R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r-Latn-C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sr-Latn-CS" sz="4000" b="1" dirty="0" smtClean="0"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sr-Latn-CS" sz="4000" b="1" dirty="0">
                <a:latin typeface="Times New Roman" pitchFamily="18" charset="0"/>
                <a:cs typeface="Times New Roman" pitchFamily="18" charset="0"/>
              </a:rPr>
              <a:t>sa detetom/decom u domaćinstvu borave druge odrasle osobe</a:t>
            </a:r>
            <a:r>
              <a:rPr lang="sr-Latn-CS" sz="4000" dirty="0">
                <a:latin typeface="Times New Roman" pitchFamily="18" charset="0"/>
                <a:cs typeface="Times New Roman" pitchFamily="18" charset="0"/>
              </a:rPr>
              <a:t> (rođaci, prijatelji i sl.), tako da je moguće izbeći izdvajanje deteta</a:t>
            </a:r>
            <a:r>
              <a:rPr lang="sr-Latn-C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RS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sr-Latn-CS" sz="4000" b="1" dirty="0" smtClean="0"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sr-Latn-CS" sz="4000" b="1" dirty="0">
                <a:latin typeface="Times New Roman" pitchFamily="18" charset="0"/>
                <a:cs typeface="Times New Roman" pitchFamily="18" charset="0"/>
              </a:rPr>
              <a:t>jednim roditeljem van svog domaćinstva</a:t>
            </a:r>
            <a:r>
              <a:rPr lang="sr-Latn-CS" sz="4000" dirty="0">
                <a:latin typeface="Times New Roman" pitchFamily="18" charset="0"/>
                <a:cs typeface="Times New Roman" pitchFamily="18" charset="0"/>
              </a:rPr>
              <a:t>. Ukoliko dete ima drugog roditelja sa kojim može da živi, </a:t>
            </a:r>
            <a:r>
              <a:rPr lang="sr-Latn-CS" sz="4000" dirty="0" smtClean="0">
                <a:latin typeface="Times New Roman" pitchFamily="18" charset="0"/>
                <a:cs typeface="Times New Roman" pitchFamily="18" charset="0"/>
              </a:rPr>
              <a:t>uredititi </a:t>
            </a:r>
            <a:r>
              <a:rPr lang="sr-Latn-CS" sz="4000" dirty="0">
                <a:latin typeface="Times New Roman" pitchFamily="18" charset="0"/>
                <a:cs typeface="Times New Roman" pitchFamily="18" charset="0"/>
              </a:rPr>
              <a:t>da dete pređe u domaćinstvo drugog roditelja ili da se organizuje zajednički smeštaj za dete i nenasilnog roditelja</a:t>
            </a:r>
            <a:r>
              <a:rPr lang="sr-Latn-C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R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r-Latn-CS" sz="3200" dirty="0">
                <a:effectLst/>
                <a:latin typeface="Times New Roman" pitchFamily="18" charset="0"/>
                <a:cs typeface="Times New Roman" pitchFamily="18" charset="0"/>
              </a:rPr>
              <a:t>Odluka o nivou restriktivnosti </a:t>
            </a:r>
            <a:r>
              <a:rPr lang="sr-Latn-CS" sz="3200" dirty="0" smtClean="0">
                <a:effectLst/>
                <a:latin typeface="Times New Roman" pitchFamily="18" charset="0"/>
                <a:cs typeface="Times New Roman" pitchFamily="18" charset="0"/>
              </a:rPr>
              <a:t>smeštaja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/1</a:t>
            </a:r>
            <a:r>
              <a:rPr lang="sr-Latn-CS" sz="3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3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3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sr-Latn-R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90"/>
    </mc:Choice>
    <mc:Fallback>
      <p:transition spd="slow" advTm="38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256584"/>
          </a:xfrm>
        </p:spPr>
        <p:txBody>
          <a:bodyPr>
            <a:normAutofit fontScale="25000" lnSpcReduction="20000"/>
          </a:bodyPr>
          <a:lstStyle/>
          <a:p>
            <a:pPr lvl="0">
              <a:buFont typeface="Wingdings" pitchFamily="2" charset="2"/>
              <a:buChar char="§"/>
            </a:pPr>
            <a:r>
              <a:rPr lang="sr-Latn-CS" sz="9600" b="1" dirty="0">
                <a:latin typeface="Times New Roman" pitchFamily="18" charset="0"/>
                <a:cs typeface="Times New Roman" pitchFamily="18" charset="0"/>
              </a:rPr>
              <a:t>Smeštaj kod rođaka.</a:t>
            </a:r>
            <a:r>
              <a:rPr lang="sr-Latn-CS" sz="9600" dirty="0">
                <a:latin typeface="Times New Roman" pitchFamily="18" charset="0"/>
                <a:cs typeface="Times New Roman" pitchFamily="18" charset="0"/>
              </a:rPr>
              <a:t> Deca u velikom broju slučajeva poznaju svoje rođake, imaju zajedničku prošlost, sličan </a:t>
            </a:r>
            <a:r>
              <a:rPr lang="sr-Latn-CS" sz="9600" dirty="0" smtClean="0">
                <a:latin typeface="Times New Roman" pitchFamily="18" charset="0"/>
                <a:cs typeface="Times New Roman" pitchFamily="18" charset="0"/>
              </a:rPr>
              <a:t>(poznat</a:t>
            </a:r>
            <a:r>
              <a:rPr lang="sr-Latn-CS" sz="9600" dirty="0">
                <a:latin typeface="Times New Roman" pitchFamily="18" charset="0"/>
                <a:cs typeface="Times New Roman" pitchFamily="18" charset="0"/>
              </a:rPr>
              <a:t>) stil života i pripadaju istoj </a:t>
            </a:r>
            <a:r>
              <a:rPr lang="sr-Latn-CS" sz="9600" dirty="0" smtClean="0">
                <a:latin typeface="Times New Roman" pitchFamily="18" charset="0"/>
                <a:cs typeface="Times New Roman" pitchFamily="18" charset="0"/>
              </a:rPr>
              <a:t>kulturi. </a:t>
            </a:r>
            <a:r>
              <a:rPr lang="sr-Latn-CS" sz="9600" dirty="0">
                <a:latin typeface="Times New Roman" pitchFamily="18" charset="0"/>
                <a:cs typeface="Times New Roman" pitchFamily="18" charset="0"/>
              </a:rPr>
              <a:t>Odvajanje od roditelja je samo po sebi traumatično, dok smeštaj kod nepoznatih osoba doprinosi traumatičnom iskustvu. </a:t>
            </a:r>
            <a:r>
              <a:rPr lang="sr-Latn-CS" sz="9600" dirty="0" smtClean="0">
                <a:latin typeface="Times New Roman" pitchFamily="18" charset="0"/>
                <a:cs typeface="Times New Roman" pitchFamily="18" charset="0"/>
              </a:rPr>
              <a:t>Semštaj sa ili bez hraniteljskog aranžmana.</a:t>
            </a:r>
          </a:p>
          <a:p>
            <a:pPr lvl="0">
              <a:buFont typeface="Wingdings" pitchFamily="2" charset="2"/>
              <a:buChar char="§"/>
            </a:pPr>
            <a:r>
              <a:rPr lang="sr-Latn-CS" sz="9600" b="1" dirty="0" smtClean="0">
                <a:latin typeface="Times New Roman" pitchFamily="18" charset="0"/>
                <a:cs typeface="Times New Roman" pitchFamily="18" charset="0"/>
              </a:rPr>
              <a:t>Porodični smeštaj 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nesrodni</a:t>
            </a:r>
            <a:r>
              <a:rPr lang="sr-Latn-RS" sz="9600" b="1" dirty="0" smtClean="0">
                <a:latin typeface="Times New Roman" pitchFamily="18" charset="0"/>
                <a:cs typeface="Times New Roman" pitchFamily="18" charset="0"/>
              </a:rPr>
              <a:t>čki)</a:t>
            </a:r>
            <a:r>
              <a:rPr lang="sr-Latn-CS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9600" dirty="0">
                <a:latin typeface="Times New Roman" pitchFamily="18" charset="0"/>
                <a:cs typeface="Times New Roman" pitchFamily="18" charset="0"/>
              </a:rPr>
              <a:t>Obučene i licencirane hraniteljske porodice, za privremeni (urgentni) ili trajniji smeštaja dece.</a:t>
            </a:r>
            <a:endParaRPr lang="sr-Latn-RS" sz="9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sz="9600" b="1" dirty="0" smtClean="0">
                <a:latin typeface="Times New Roman" pitchFamily="18" charset="0"/>
                <a:cs typeface="Times New Roman" pitchFamily="18" charset="0"/>
              </a:rPr>
              <a:t>Mala domska zajednicia; Dom-grupa </a:t>
            </a:r>
            <a:r>
              <a:rPr lang="sr-Latn-CS" sz="9600" dirty="0">
                <a:latin typeface="Times New Roman" pitchFamily="18" charset="0"/>
                <a:cs typeface="Times New Roman" pitchFamily="18" charset="0"/>
              </a:rPr>
              <a:t>Smeštaj u manje stambene jedinice licencirane za pružanje usluga smeštaja.</a:t>
            </a:r>
            <a:endParaRPr lang="sr-Latn-RS" sz="9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sz="9600" b="1" dirty="0">
                <a:latin typeface="Times New Roman" pitchFamily="18" charset="0"/>
                <a:cs typeface="Times New Roman" pitchFamily="18" charset="0"/>
              </a:rPr>
              <a:t>Smeštaj u instituciju i smeštaj u instituciju radi tretmana. </a:t>
            </a:r>
            <a:r>
              <a:rPr lang="sr-Latn-CS" sz="9600" dirty="0">
                <a:latin typeface="Times New Roman" pitchFamily="18" charset="0"/>
                <a:cs typeface="Times New Roman" pitchFamily="18" charset="0"/>
              </a:rPr>
              <a:t>Prihvatilišta za privremeni smeštaj dece, domovi za decu sa raznovrsnim nivoima tretmana. </a:t>
            </a:r>
            <a:endParaRPr lang="sr-Latn-RS" sz="9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sr-Latn-CS" sz="9600" b="1" dirty="0">
                <a:latin typeface="Times New Roman" pitchFamily="18" charset="0"/>
                <a:cs typeface="Times New Roman" pitchFamily="18" charset="0"/>
              </a:rPr>
              <a:t>Korekcione institucije</a:t>
            </a:r>
            <a:r>
              <a:rPr lang="sr-Latn-CS" sz="9600" dirty="0">
                <a:latin typeface="Times New Roman" pitchFamily="18" charset="0"/>
                <a:cs typeface="Times New Roman" pitchFamily="18" charset="0"/>
              </a:rPr>
              <a:t>. Za mlade osobe smeštene na osnovu odluke suda u institucije koje pružaju tretman radi prevazilaženja problema u ponašanju. </a:t>
            </a:r>
            <a:endParaRPr lang="sr-Latn-RS" sz="9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sr-Latn-RS" sz="9600" dirty="0">
              <a:latin typeface="Times New Roman" pitchFamily="18" charset="0"/>
              <a:cs typeface="Times New Roman" pitchFamily="18" charset="0"/>
            </a:endParaRPr>
          </a:p>
          <a:p>
            <a:endParaRPr lang="sr-Latn-R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>
            <a:noAutofit/>
          </a:bodyPr>
          <a:lstStyle/>
          <a:p>
            <a:pPr algn="ctr"/>
            <a:r>
              <a:rPr lang="sr-Latn-CS" sz="3200" dirty="0">
                <a:effectLst/>
                <a:latin typeface="Times New Roman" pitchFamily="18" charset="0"/>
                <a:cs typeface="Times New Roman" pitchFamily="18" charset="0"/>
              </a:rPr>
              <a:t>Odluka o nivou restriktivnosti smeštaja</a:t>
            </a:r>
            <a:r>
              <a:rPr lang="en-US" sz="3200" dirty="0" smtClean="0">
                <a:effectLst/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sr-Latn-CS" sz="3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3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3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sr-Latn-R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8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29"/>
    </mc:Choice>
    <mc:Fallback>
      <p:transition spd="slow" advTm="5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.2|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782</TotalTime>
  <Words>2159</Words>
  <Application>Microsoft Office PowerPoint</Application>
  <PresentationFormat>On-screen Show (4:3)</PresentationFormat>
  <Paragraphs>260</Paragraphs>
  <Slides>30</Slides>
  <Notes>0</Notes>
  <HiddenSlides>0</HiddenSlides>
  <MMClips>30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Clip</vt:lpstr>
      <vt:lpstr>Porodični smeštaj</vt:lpstr>
      <vt:lpstr>Emocionalno vezivanje</vt:lpstr>
      <vt:lpstr>Rezultati nedostatka atačmenta</vt:lpstr>
      <vt:lpstr>Traumatsko iskustvo</vt:lpstr>
      <vt:lpstr>  TRAUMATIZOVANA DECA </vt:lpstr>
      <vt:lpstr>PowerPoint Presentation</vt:lpstr>
      <vt:lpstr>PowerPoint Presentation</vt:lpstr>
      <vt:lpstr>Odluka o nivou restriktivnosti smeštaja/1  </vt:lpstr>
      <vt:lpstr>Odluka o nivou restriktivnosti smeštaja/2  </vt:lpstr>
      <vt:lpstr>ŠTA JE TO PORODIČNI SMEŠTAJ?   </vt:lpstr>
      <vt:lpstr>Polazišta reforme </vt:lpstr>
      <vt:lpstr>PowerPoint Presentation</vt:lpstr>
      <vt:lpstr>SVRHA HRANITELjSTVA </vt:lpstr>
      <vt:lpstr>Intersi deteta </vt:lpstr>
      <vt:lpstr>Smeštaj kod srodnika – prednosti/1</vt:lpstr>
      <vt:lpstr>Smeštaj kod srodnika – prednosti/2</vt:lpstr>
      <vt:lpstr>Smeštaj kod srodnika - nedostaci</vt:lpstr>
      <vt:lpstr>Oblici hraniteljstva/1 </vt:lpstr>
      <vt:lpstr>Oblici hraniteljstva/2 </vt:lpstr>
      <vt:lpstr>PowerPoint Presentation</vt:lpstr>
      <vt:lpstr>PowerPoint Presentation</vt:lpstr>
      <vt:lpstr>Standardi/1 </vt:lpstr>
      <vt:lpstr>Standardi/2 </vt:lpstr>
      <vt:lpstr>Standardi/3 </vt:lpstr>
      <vt:lpstr>Uslovi u HP </vt:lpstr>
      <vt:lpstr>  ZDRAVSTVENE I RAZVOJNE POTREBE DETETA</vt:lpstr>
      <vt:lpstr>Procena opšte podobnosti deteta/1</vt:lpstr>
      <vt:lpstr>Procena opšte podobnosti deteta/2</vt:lpstr>
      <vt:lpstr>Prava dece na PS </vt:lpstr>
      <vt:lpstr>Plan podrške biološkoj porodici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Porodični smeštaj</dc:title>
  <dc:creator>Brana</dc:creator>
  <cp:lastModifiedBy>Anita Burgund Isakov</cp:lastModifiedBy>
  <cp:revision>148</cp:revision>
  <dcterms:created xsi:type="dcterms:W3CDTF">2014-04-06T18:35:05Z</dcterms:created>
  <dcterms:modified xsi:type="dcterms:W3CDTF">2020-04-12T06:33:33Z</dcterms:modified>
</cp:coreProperties>
</file>