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305" r:id="rId2"/>
    <p:sldId id="306" r:id="rId3"/>
    <p:sldId id="307" r:id="rId4"/>
    <p:sldId id="319" r:id="rId5"/>
    <p:sldId id="308" r:id="rId6"/>
    <p:sldId id="309" r:id="rId7"/>
    <p:sldId id="323" r:id="rId8"/>
    <p:sldId id="310" r:id="rId9"/>
    <p:sldId id="312" r:id="rId10"/>
    <p:sldId id="314" r:id="rId11"/>
    <p:sldId id="320" r:id="rId12"/>
    <p:sldId id="32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F7592A2-1E7D-4A0C-8087-5A2525421AE8}" type="datetimeFigureOut">
              <a:rPr altLang="x-none"/>
              <a:pPr>
                <a:defRPr/>
              </a:pPr>
              <a:t>4/8/2020</a:t>
            </a:fld>
            <a:endParaRPr altLang="x-none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altLang="x-none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BB0EEF-F549-48EE-A127-B5AC90F48D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16586-8B1A-4E1F-A26D-3306EC0E5AC9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5AF13-E184-48DE-959B-2129EFAE38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A45D3B-25F9-4037-8FC4-EFCFFE7F5BAE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EBA566FD-D23B-463A-B9E6-9B65E867BE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8E84-55CC-4756-83DC-163738661E39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632E9-53E7-4B46-8706-78EF06AD03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9F596C8-407F-4957-B0E8-A4F4E4048794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0FBB0ABD-2A47-4349-8F61-0A521C8ECC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E8A3F-2E29-4AD7-8699-4A4FDB3EB783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F484A-D6EB-48B5-A800-A0F22E9509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DF1B6-77C0-466D-8793-6AA290EAC922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DBA3F-CE00-4124-92C6-2D4A705755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6758C-12CD-407E-9F2D-A248D1527DA6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B3451-1683-4F89-8A18-C811823690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59643-9B6D-4A35-B86B-47EA60549BFC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F8839-8BFE-464D-B0E5-60C4988D20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5355-07FA-42A0-8D2B-F6394F7E71D6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87949-7B41-4EA7-ABD7-A604FA3BE9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533454-EAB3-4E3A-B723-B737307961F3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88907-EAFA-4EFC-BBAC-246480680D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5C932A53-6F68-4A11-8720-95650F871490}" type="datetimeFigureOut">
              <a:rPr lang="en-US" altLang="x-none"/>
              <a:pPr>
                <a:defRPr/>
              </a:pPr>
              <a:t>4/8/2020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 altLang="x-non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</a:defRPr>
            </a:lvl1pPr>
          </a:lstStyle>
          <a:p>
            <a:fld id="{34022348-D248-40BB-BB2F-8E06903149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1" r:id="rId2"/>
    <p:sldLayoutId id="2147483969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70" r:id="rId9"/>
    <p:sldLayoutId id="2147483967" r:id="rId10"/>
    <p:sldLayoutId id="21474839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/>
          <p:cNvSpPr>
            <a:spLocks noGrp="1"/>
          </p:cNvSpPr>
          <p:nvPr>
            <p:ph type="ctrTitle" idx="4294967295"/>
          </p:nvPr>
        </p:nvSpPr>
        <p:spPr>
          <a:xfrm>
            <a:off x="467544" y="1916833"/>
            <a:ext cx="7407275" cy="14401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sz="4400" dirty="0">
                <a:solidFill>
                  <a:srgbClr val="FF0066"/>
                </a:solidFill>
              </a:rPr>
              <a:t>Porodični status deteta</a:t>
            </a:r>
          </a:p>
        </p:txBody>
      </p:sp>
      <p:sp>
        <p:nvSpPr>
          <p:cNvPr id="6147" name="Subtitle 4"/>
          <p:cNvSpPr>
            <a:spLocks noGrp="1"/>
          </p:cNvSpPr>
          <p:nvPr>
            <p:ph type="subTitle" idx="4294967295"/>
          </p:nvPr>
        </p:nvSpPr>
        <p:spPr>
          <a:xfrm>
            <a:off x="468313" y="3500438"/>
            <a:ext cx="7407275" cy="460375"/>
          </a:xfrm>
        </p:spPr>
        <p:txBody>
          <a:bodyPr/>
          <a:lstStyle/>
          <a:p>
            <a:pPr marL="26988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solidFill>
                  <a:srgbClr val="320E04"/>
                </a:solidFill>
              </a:rPr>
              <a:t>Utvrđivanje materinstva/očinstva deteta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251520" y="188913"/>
            <a:ext cx="7566918" cy="100783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dirty="0">
                <a:solidFill>
                  <a:srgbClr val="FF0066"/>
                </a:solidFill>
              </a:rPr>
              <a:t>Osporavanje očinstva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0" y="1341438"/>
            <a:ext cx="8172450" cy="4979987"/>
          </a:xfrm>
        </p:spPr>
        <p:txBody>
          <a:bodyPr/>
          <a:lstStyle/>
          <a:p>
            <a:pPr algn="just" eaLnBrk="1" hangingPunct="1"/>
            <a:r>
              <a:rPr lang="en-US" altLang="en-US" sz="2200" smtClean="0"/>
              <a:t>Tužbu za osporavanje očinstva mogu podneti:</a:t>
            </a:r>
          </a:p>
          <a:p>
            <a:pPr lvl="2" algn="just" eaLnBrk="1" hangingPunct="1"/>
            <a:r>
              <a:rPr lang="en-US" altLang="en-US" smtClean="0"/>
              <a:t>dete (osim ako se saglasilo sa priznanjem)</a:t>
            </a:r>
          </a:p>
          <a:p>
            <a:pPr lvl="2" algn="just" eaLnBrk="1" hangingPunct="1"/>
            <a:r>
              <a:rPr lang="en-US" altLang="en-US" smtClean="0"/>
              <a:t>majka deteta (osim ako se saglasila sa priznanjem)</a:t>
            </a:r>
          </a:p>
          <a:p>
            <a:pPr lvl="2" algn="just" eaLnBrk="1" hangingPunct="1"/>
            <a:r>
              <a:rPr lang="en-US" altLang="en-US" smtClean="0"/>
              <a:t>muž majke</a:t>
            </a:r>
          </a:p>
          <a:p>
            <a:pPr lvl="2" algn="just" eaLnBrk="1" hangingPunct="1"/>
            <a:r>
              <a:rPr lang="en-US" altLang="en-US" smtClean="0"/>
              <a:t>muškarac koji tvrdi da je otac deteta, ako istom tužbom traži i utvrđivanje svog očinstva</a:t>
            </a:r>
          </a:p>
          <a:p>
            <a:pPr algn="just" eaLnBrk="1" hangingPunct="1"/>
            <a:r>
              <a:rPr lang="en-US" altLang="en-US" sz="2200" smtClean="0"/>
              <a:t>Dete može podneti tužbu uvek, a ostala lica samo u zakonom predviđenom roku</a:t>
            </a:r>
          </a:p>
          <a:p>
            <a:pPr algn="just" eaLnBrk="1" hangingPunct="1"/>
            <a:r>
              <a:rPr lang="en-US" altLang="en-US" sz="2200" u="sng" smtClean="0"/>
              <a:t>Nije dozvoljeno</a:t>
            </a:r>
            <a:r>
              <a:rPr lang="en-US" altLang="en-US" sz="2200" smtClean="0"/>
              <a:t> osporavanje očinstva: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mtClean="0"/>
              <a:t> posle smrti deteta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mtClean="0"/>
              <a:t> posle usvojenja deteta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mtClean="0"/>
              <a:t> utvrđenog pravnosnažnom sudskom presudom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mtClean="0"/>
              <a:t> u slučaju začeća uz biomedicinsku pomoć, ako je data saglasnost muža/vanbračnog partnera majke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mtClean="0"/>
              <a:t>kao i licima koja su se saglasila sa priznanjem očinstva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7957392" cy="103318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altLang="x-none" dirty="0">
                <a:solidFill>
                  <a:srgbClr val="FF0066"/>
                </a:solidFill>
              </a:rPr>
              <a:t>Postupak u maternitetskim i </a:t>
            </a:r>
            <a:br>
              <a:rPr lang="sr-Latn-CS" altLang="x-none" dirty="0">
                <a:solidFill>
                  <a:srgbClr val="FF0066"/>
                </a:solidFill>
              </a:rPr>
            </a:br>
            <a:r>
              <a:rPr lang="sr-Latn-CS" altLang="x-none" dirty="0">
                <a:solidFill>
                  <a:srgbClr val="FF0066"/>
                </a:solidFill>
              </a:rPr>
              <a:t>paternitetskim sporovima</a:t>
            </a:r>
            <a:endParaRPr lang="en-US" altLang="x-none" dirty="0">
              <a:solidFill>
                <a:srgbClr val="FF0066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341438"/>
            <a:ext cx="7848600" cy="4967287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Nadležnost viših sudova u prvom stepenu</a:t>
            </a:r>
          </a:p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Opšta pravila porodičnih sporova (specijalizovane sudije, hitnost, isključenje javnosti, istražno načelo, itd)</a:t>
            </a:r>
          </a:p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Pravila o suparničarstvu</a:t>
            </a:r>
          </a:p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Ne može se doneti presuda na osnovu priznanja ili odricanja i presuda zbog propuštanja</a:t>
            </a:r>
          </a:p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Posebna dokazna sredstva – pretpostavka o trajanju trudnoće, veštačenje trajanja trudnoće, veštačenje krvnih grupa i faktora, veštačenje nasledno-bioloških osobina, DNK analiza</a:t>
            </a:r>
            <a:endParaRPr lang="en-US" altLang="en-US" sz="2000" smtClean="0"/>
          </a:p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Odlukom o utvrđivanju materinstva ili očinstva sud će odlučiti i o vršenju roditeljskog prava, a može izreći i mere zaštite od nasilja u porodici i dr.</a:t>
            </a:r>
          </a:p>
          <a:p>
            <a:pPr algn="just" eaLnBrk="1" hangingPunct="1">
              <a:lnSpc>
                <a:spcPct val="120000"/>
              </a:lnSpc>
            </a:pPr>
            <a:r>
              <a:rPr lang="sr-Latn-CS" altLang="en-US" sz="2000" smtClean="0"/>
              <a:t>Položaj naslednika tužioca ili tuženog...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20675"/>
            <a:ext cx="7704856" cy="94808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sz="3400" dirty="0">
                <a:solidFill>
                  <a:srgbClr val="FF0066"/>
                </a:solidFill>
              </a:rPr>
              <a:t>Začeće primenom metoda BMPO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7239000" cy="497205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r-Latn-CS" altLang="en-US" sz="2500" b="1" i="1" smtClean="0">
                <a:solidFill>
                  <a:schemeClr val="tx2"/>
                </a:solidFill>
              </a:rPr>
              <a:t>Materinstvo</a:t>
            </a:r>
            <a:endParaRPr lang="en-US" altLang="en-US" sz="2500" i="1" smtClean="0"/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sr-Latn-CS" altLang="en-US" sz="2500" smtClean="0"/>
              <a:t> Pravilo: Majka je žena koja je rodila dete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sr-Latn-CS" altLang="en-US" sz="400" smtClean="0"/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sr-Latn-CS" altLang="en-US" sz="2500" smtClean="0"/>
              <a:t> </a:t>
            </a:r>
            <a:r>
              <a:rPr lang="sr-Latn-CS" altLang="en-US" sz="2400" smtClean="0"/>
              <a:t>Materinstvo žene koja je darovala jajnu ćeliju ne može se utvrđivati.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sr-Latn-CS" altLang="en-US" sz="2500" i="1" smtClean="0"/>
          </a:p>
          <a:p>
            <a:pPr marL="0" indent="0"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2500" b="1" i="1" smtClean="0">
                <a:solidFill>
                  <a:schemeClr val="tx2"/>
                </a:solidFill>
              </a:rPr>
              <a:t>Očinstvo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sr-Latn-CS" altLang="en-US" sz="2500" smtClean="0"/>
              <a:t>Pravilo: Otac je </a:t>
            </a:r>
            <a:r>
              <a:rPr lang="en-US" altLang="en-US" sz="2500" smtClean="0"/>
              <a:t>muž (ili vanbračni partner)</a:t>
            </a:r>
            <a:r>
              <a:rPr lang="sr-Latn-CS" altLang="en-US" sz="2500" smtClean="0"/>
              <a:t> majke </a:t>
            </a:r>
            <a:r>
              <a:rPr lang="en-US" altLang="en-US" sz="2500" smtClean="0"/>
              <a:t>ako je dao pismeni pristanak na primenu metoda BMPO.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en-US" altLang="en-US" sz="400" smtClean="0"/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US" altLang="en-US" sz="2400" smtClean="0"/>
              <a:t>Očinstvo muškarca koji je dao pisani pristanak na primenu BMPO ne može se osporavati (izuzetak: kada dete nije začeto metodama BMPO).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US" altLang="en-US" sz="2400" smtClean="0"/>
              <a:t>Očinstvo muškarca koji je darovao semene ćelije ne može se utvrđivati.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8100392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sz="3400" dirty="0">
                <a:solidFill>
                  <a:srgbClr val="FF0066"/>
                </a:solidFill>
              </a:rPr>
              <a:t>Pravo deteta da zna svoje poreklo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107950" y="1628775"/>
            <a:ext cx="7848600" cy="4800600"/>
          </a:xfrm>
        </p:spPr>
        <p:txBody>
          <a:bodyPr/>
          <a:lstStyle/>
          <a:p>
            <a:pPr algn="just" eaLnBrk="1" hangingPunct="1"/>
            <a:r>
              <a:rPr lang="en-US" altLang="en-US" sz="2800" smtClean="0"/>
              <a:t>Dete ima pravo da zna ko su mu roditelji (majka i otac)</a:t>
            </a:r>
          </a:p>
          <a:p>
            <a:pPr algn="just" eaLnBrk="1" hangingPunct="1"/>
            <a:endParaRPr lang="en-US" altLang="en-US" sz="1000" smtClean="0"/>
          </a:p>
          <a:p>
            <a:pPr algn="just" eaLnBrk="1" hangingPunct="1"/>
            <a:r>
              <a:rPr lang="en-US" sz="2800" smtClean="0"/>
              <a:t>Iz aspekta prava, roditelj je osoba koja je kao majka, odnosno otac, upisana u matičnu knjigu rodjenih za dete</a:t>
            </a:r>
          </a:p>
          <a:p>
            <a:pPr algn="just" eaLnBrk="1" hangingPunct="1"/>
            <a:endParaRPr lang="en-US" altLang="en-US" sz="1000" smtClean="0"/>
          </a:p>
          <a:p>
            <a:pPr algn="just" eaLnBrk="1" hangingPunct="1"/>
            <a:r>
              <a:rPr lang="en-US" altLang="en-US" sz="2800" smtClean="0"/>
              <a:t>Dete koje je navršilo 15. godina i sposobno je za rasuđivanje ima pravo da izvrši uvid u matičnu knjigu rođenih i drugu dokumenaciju koja se odnosi na njegovo poreklo </a:t>
            </a:r>
          </a:p>
          <a:p>
            <a:pPr marL="357188" lvl="1" indent="0" eaLnBrk="1" hangingPunct="1">
              <a:buFont typeface="Verdana" pitchFamily="34" charset="0"/>
              <a:buNone/>
            </a:pPr>
            <a:r>
              <a:rPr lang="en-US" altLang="en-US" smtClean="0"/>
              <a:t>                                   </a:t>
            </a:r>
            <a:endParaRPr lang="en-US" altLang="en-US" sz="2400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>
          <a:xfrm>
            <a:off x="179512" y="332656"/>
            <a:ext cx="7812088" cy="93640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dirty="0">
                <a:solidFill>
                  <a:srgbClr val="FF0066"/>
                </a:solidFill>
              </a:rPr>
              <a:t>Majka deteta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0" y="1557338"/>
            <a:ext cx="8172450" cy="48006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en-US" sz="2800" dirty="0" smtClean="0"/>
              <a:t>...je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žena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koja</a:t>
            </a:r>
            <a:r>
              <a:rPr lang="en-US" altLang="en-US" sz="2800" dirty="0" smtClean="0">
                <a:solidFill>
                  <a:schemeClr val="tx2"/>
                </a:solidFill>
              </a:rPr>
              <a:t> je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rodila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</a:rPr>
              <a:t>dete</a:t>
            </a:r>
            <a:r>
              <a:rPr lang="en-US" altLang="en-US" sz="2800" dirty="0" smtClean="0">
                <a:solidFill>
                  <a:schemeClr val="tx2"/>
                </a:solidFill>
              </a:rPr>
              <a:t> </a:t>
            </a:r>
            <a:r>
              <a:rPr lang="en-US" altLang="en-US" sz="2800" dirty="0" smtClean="0"/>
              <a:t>(</a:t>
            </a:r>
            <a:r>
              <a:rPr lang="en-US" altLang="en-US" sz="2800" dirty="0" err="1" smtClean="0"/>
              <a:t>čl</a:t>
            </a:r>
            <a:r>
              <a:rPr lang="en-US" altLang="en-US" sz="2800" dirty="0" smtClean="0"/>
              <a:t>. 42. </a:t>
            </a:r>
            <a:r>
              <a:rPr lang="en-US" altLang="en-US" sz="2800" dirty="0" err="1" smtClean="0"/>
              <a:t>i</a:t>
            </a:r>
            <a:r>
              <a:rPr lang="en-US" altLang="en-US" sz="2800" dirty="0" smtClean="0"/>
              <a:t> 57. PZ)</a:t>
            </a:r>
          </a:p>
          <a:p>
            <a:pPr algn="just" eaLnBrk="1" hangingPunct="1">
              <a:defRPr/>
            </a:pPr>
            <a:endParaRPr lang="sr-Latn-RS" altLang="en-US" sz="2800" dirty="0" smtClean="0"/>
          </a:p>
          <a:p>
            <a:pPr algn="just" eaLnBrk="1" hangingPunct="1">
              <a:defRPr/>
            </a:pPr>
            <a:r>
              <a:rPr lang="sr-Latn-RS" altLang="en-US" sz="2800" dirty="0" smtClean="0"/>
              <a:t>Šta se može desiti?</a:t>
            </a:r>
          </a:p>
          <a:p>
            <a:pPr algn="just" eaLnBrk="1" hangingPunct="1">
              <a:defRPr/>
            </a:pPr>
            <a:endParaRPr lang="sr-Latn-RS" altLang="en-US" sz="1050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800" dirty="0" err="1" smtClean="0"/>
              <a:t>žena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koja</a:t>
            </a:r>
            <a:r>
              <a:rPr lang="en-US" altLang="en-US" sz="2800" dirty="0" smtClean="0"/>
              <a:t> je </a:t>
            </a:r>
            <a:r>
              <a:rPr lang="en-US" altLang="en-US" sz="2800" dirty="0" err="1" smtClean="0"/>
              <a:t>rodila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dete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nije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upisana</a:t>
            </a:r>
            <a:r>
              <a:rPr lang="en-US" altLang="en-US" sz="2800" dirty="0" smtClean="0"/>
              <a:t> u </a:t>
            </a:r>
            <a:r>
              <a:rPr lang="en-US" altLang="en-US" sz="2800" dirty="0" err="1" smtClean="0"/>
              <a:t>matičnu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knjigu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rođenih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kao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majka</a:t>
            </a:r>
            <a:r>
              <a:rPr lang="sr-Latn-RS" altLang="en-US" sz="2800" dirty="0" smtClean="0"/>
              <a:t>, pa se materinstvo mora utvrđivati u sudskom postupku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en-US" altLang="en-US" sz="1050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800" dirty="0" smtClean="0"/>
              <a:t>u </a:t>
            </a:r>
            <a:r>
              <a:rPr lang="en-US" altLang="en-US" sz="2800" dirty="0" err="1" smtClean="0"/>
              <a:t>matičnu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knjigu</a:t>
            </a:r>
            <a:r>
              <a:rPr lang="en-US" altLang="en-US" sz="2800" dirty="0" smtClean="0"/>
              <a:t> </a:t>
            </a:r>
            <a:r>
              <a:rPr lang="sr-Latn-RS" altLang="en-US" sz="2800" dirty="0" smtClean="0"/>
              <a:t>je </a:t>
            </a:r>
            <a:r>
              <a:rPr lang="en-US" altLang="en-US" sz="2800" dirty="0" err="1" smtClean="0"/>
              <a:t>pogrešno</a:t>
            </a:r>
            <a:r>
              <a:rPr lang="sr-Latn-RS" altLang="en-US" sz="2800" dirty="0" smtClean="0"/>
              <a:t> </a:t>
            </a:r>
            <a:r>
              <a:rPr lang="en-US" altLang="en-US" sz="2800" dirty="0" err="1" smtClean="0"/>
              <a:t>kao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majka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upisana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druga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žena</a:t>
            </a:r>
            <a:r>
              <a:rPr lang="sr-Latn-RS" altLang="en-US" sz="2800" dirty="0" smtClean="0"/>
              <a:t>, pa se materinstvo mora osporiti, a potom i utvrditi u sudskom postupku</a:t>
            </a:r>
            <a:endParaRPr lang="en-US" altLang="en-US" sz="2800" dirty="0" smtClean="0"/>
          </a:p>
          <a:p>
            <a:pPr algn="just" eaLnBrk="1" hangingPunct="1">
              <a:buFont typeface="Wingdings 2" pitchFamily="18" charset="2"/>
              <a:buNone/>
              <a:defRPr/>
            </a:pPr>
            <a:endParaRPr lang="en-US" altLang="en-US" sz="2800" dirty="0" smtClean="0"/>
          </a:p>
          <a:p>
            <a:pPr algn="just" eaLnBrk="1" hangingPunct="1">
              <a:defRPr/>
            </a:pPr>
            <a:endParaRPr lang="sr-Latn-CS" altLang="en-US" sz="2800" dirty="0" smtClean="0"/>
          </a:p>
          <a:p>
            <a:pPr algn="just" eaLnBrk="1" hangingPunct="1">
              <a:buFont typeface="Wingdings 2" pitchFamily="18" charset="2"/>
              <a:buNone/>
              <a:defRPr/>
            </a:pPr>
            <a:endParaRPr lang="en-US" alt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20675"/>
            <a:ext cx="7704856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x-none" dirty="0">
                <a:solidFill>
                  <a:srgbClr val="FF0066"/>
                </a:solidFill>
              </a:rPr>
              <a:t>UTVRĐIVANJE MATERINSTVA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84188" y="1844675"/>
            <a:ext cx="7239000" cy="47561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400" dirty="0" smtClean="0"/>
              <a:t>... </a:t>
            </a:r>
            <a:r>
              <a:rPr lang="en-US" altLang="en-US" sz="2400" dirty="0" err="1" smtClean="0"/>
              <a:t>kada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žena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koja</a:t>
            </a:r>
            <a:r>
              <a:rPr lang="en-US" altLang="en-US" sz="2400" dirty="0" smtClean="0"/>
              <a:t> je </a:t>
            </a:r>
            <a:r>
              <a:rPr lang="en-US" altLang="en-US" sz="2400" dirty="0" err="1" smtClean="0"/>
              <a:t>rodila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dete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nije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upisana</a:t>
            </a:r>
            <a:r>
              <a:rPr lang="en-US" altLang="en-US" sz="2400" dirty="0" smtClean="0"/>
              <a:t> u </a:t>
            </a:r>
            <a:r>
              <a:rPr lang="en-US" altLang="en-US" sz="2400" dirty="0" err="1" smtClean="0"/>
              <a:t>matičnu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knjigu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rođenih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kao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majka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materinstvo</a:t>
            </a:r>
            <a:r>
              <a:rPr lang="en-US" altLang="en-US" sz="2400" dirty="0" smtClean="0"/>
              <a:t> se </a:t>
            </a:r>
            <a:r>
              <a:rPr lang="en-US" altLang="en-US" sz="2400" dirty="0" err="1" smtClean="0"/>
              <a:t>utvrđuje</a:t>
            </a:r>
            <a:r>
              <a:rPr lang="en-US" altLang="en-US" sz="2400" dirty="0" smtClean="0"/>
              <a:t> u </a:t>
            </a:r>
            <a:r>
              <a:rPr lang="en-US" altLang="en-US" sz="2400" dirty="0" err="1" smtClean="0"/>
              <a:t>sudskom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postupku</a:t>
            </a:r>
            <a:endParaRPr lang="sr-Latn-RS" altLang="en-US" sz="2400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sr-Latn-RS" altLang="en-US" sz="24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altLang="en-US" sz="2400" dirty="0" err="1" smtClean="0"/>
              <a:t>Tužbu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za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utvrđivanje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materinstva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mogu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podneti</a:t>
            </a:r>
            <a:r>
              <a:rPr lang="en-US" altLang="en-US" sz="2400" dirty="0" smtClean="0"/>
              <a:t>:</a:t>
            </a:r>
            <a:endParaRPr lang="sr-Latn-RS" altLang="en-US" sz="2400" dirty="0" smtClean="0"/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en-US" altLang="en-US" sz="2400" dirty="0" err="1" smtClean="0">
                <a:solidFill>
                  <a:schemeClr val="tx1"/>
                </a:solidFill>
              </a:rPr>
              <a:t>dete</a:t>
            </a:r>
            <a:r>
              <a:rPr lang="en-US" altLang="en-US" sz="2400" dirty="0" smtClean="0">
                <a:solidFill>
                  <a:schemeClr val="tx1"/>
                </a:solidFill>
              </a:rPr>
              <a:t> (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nema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roka</a:t>
            </a:r>
            <a:r>
              <a:rPr lang="en-US" altLang="en-US" sz="2400" dirty="0" smtClean="0">
                <a:solidFill>
                  <a:schemeClr val="tx1"/>
                </a:solidFill>
              </a:rPr>
              <a:t>)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en-US" altLang="en-US" sz="2400" dirty="0" err="1" smtClean="0">
                <a:solidFill>
                  <a:schemeClr val="tx1"/>
                </a:solidFill>
              </a:rPr>
              <a:t>žena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koja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tvrdi</a:t>
            </a:r>
            <a:r>
              <a:rPr lang="en-US" altLang="en-US" sz="2400" dirty="0" smtClean="0">
                <a:solidFill>
                  <a:schemeClr val="tx1"/>
                </a:solidFill>
              </a:rPr>
              <a:t> da je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majka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deteta</a:t>
            </a:r>
            <a:r>
              <a:rPr lang="en-US" altLang="en-US" sz="2400" dirty="0" smtClean="0">
                <a:solidFill>
                  <a:schemeClr val="tx1"/>
                </a:solidFill>
              </a:rPr>
              <a:t> (u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zakonom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predviđenom</a:t>
            </a:r>
            <a:r>
              <a:rPr lang="en-US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roku</a:t>
            </a:r>
            <a:r>
              <a:rPr lang="en-US" altLang="en-US" sz="2400" dirty="0" smtClean="0">
                <a:solidFill>
                  <a:schemeClr val="tx1"/>
                </a:solidFill>
              </a:rPr>
              <a:t>)</a:t>
            </a:r>
            <a:endParaRPr lang="sr-Latn-RS" altLang="en-US" sz="2400" dirty="0" smtClean="0">
              <a:solidFill>
                <a:schemeClr val="tx1"/>
              </a:solidFill>
            </a:endParaRPr>
          </a:p>
          <a:p>
            <a:pPr marL="292100" lvl="1" indent="0" algn="just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endParaRPr lang="en-US" alt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07504" y="188640"/>
            <a:ext cx="7818438" cy="10081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dirty="0">
                <a:solidFill>
                  <a:srgbClr val="FF0066"/>
                </a:solidFill>
              </a:rPr>
              <a:t>Osporavanje materinstva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107950" y="1341438"/>
            <a:ext cx="7993063" cy="5267325"/>
          </a:xfrm>
        </p:spPr>
        <p:txBody>
          <a:bodyPr/>
          <a:lstStyle/>
          <a:p>
            <a:pPr algn="just" eaLnBrk="1" hangingPunct="1"/>
            <a:r>
              <a:rPr lang="en-US" altLang="en-US" sz="2100" smtClean="0"/>
              <a:t>Kada je u matičnu knjigu pogrešno kao majka upisana žena koja nije rodila dete, materinstvo se osporava u sudskom postupku</a:t>
            </a:r>
          </a:p>
          <a:p>
            <a:pPr algn="just" eaLnBrk="1" hangingPunct="1"/>
            <a:r>
              <a:rPr lang="en-US" altLang="en-US" sz="2100" smtClean="0"/>
              <a:t>Tužbu za osporavanje materinstva mogu podneti:</a:t>
            </a:r>
          </a:p>
          <a:p>
            <a:pPr lvl="3" algn="just" eaLnBrk="1" hangingPunct="1">
              <a:buFont typeface="Wingdings 2" pitchFamily="18" charset="2"/>
              <a:buChar char=""/>
            </a:pPr>
            <a:r>
              <a:rPr lang="en-US" altLang="en-US" sz="1800" smtClean="0">
                <a:solidFill>
                  <a:schemeClr val="tx1"/>
                </a:solidFill>
              </a:rPr>
              <a:t>dete (nema roka)</a:t>
            </a:r>
          </a:p>
          <a:p>
            <a:pPr lvl="3" algn="just" eaLnBrk="1" hangingPunct="1">
              <a:buFont typeface="Wingdings 2" pitchFamily="18" charset="2"/>
              <a:buChar char=""/>
            </a:pPr>
            <a:r>
              <a:rPr lang="en-US" altLang="en-US" sz="1800" smtClean="0">
                <a:solidFill>
                  <a:schemeClr val="tx1"/>
                </a:solidFill>
              </a:rPr>
              <a:t>žena koja je upisana u MKR kao majka (u zakonom predviđenom roku)</a:t>
            </a:r>
          </a:p>
          <a:p>
            <a:pPr lvl="3" algn="just" eaLnBrk="1" hangingPunct="1">
              <a:buFont typeface="Wingdings 2" pitchFamily="18" charset="2"/>
              <a:buChar char=""/>
            </a:pPr>
            <a:r>
              <a:rPr lang="en-US" altLang="en-US" sz="1800" smtClean="0">
                <a:solidFill>
                  <a:schemeClr val="tx1"/>
                </a:solidFill>
              </a:rPr>
              <a:t>žena koja tvrdi da je majka deteta, ako istom tužbom traži i utvrđivanje svog materinstva (u zakonom predviđenom roku)</a:t>
            </a:r>
          </a:p>
          <a:p>
            <a:pPr lvl="3" algn="just" eaLnBrk="1" hangingPunct="1">
              <a:buFont typeface="Wingdings 2" pitchFamily="18" charset="2"/>
              <a:buChar char=""/>
            </a:pPr>
            <a:r>
              <a:rPr lang="en-US" altLang="en-US" sz="1800" smtClean="0">
                <a:solidFill>
                  <a:schemeClr val="tx1"/>
                </a:solidFill>
              </a:rPr>
              <a:t>muškarac koji se po zakonu smatra ocem deteta (u zakonom predviđenom roku)</a:t>
            </a:r>
          </a:p>
          <a:p>
            <a:pPr algn="just" eaLnBrk="1" hangingPunct="1"/>
            <a:r>
              <a:rPr lang="en-US" altLang="en-US" sz="2100" u="sng" smtClean="0"/>
              <a:t>Nije dozvoljeno</a:t>
            </a:r>
            <a:r>
              <a:rPr lang="en-US" altLang="en-US" sz="2100" smtClean="0"/>
              <a:t> osporavanje materinstva: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z="1800" smtClean="0">
                <a:solidFill>
                  <a:srgbClr val="6C6C6C"/>
                </a:solidFill>
              </a:rPr>
              <a:t> </a:t>
            </a:r>
            <a:r>
              <a:rPr lang="en-US" altLang="en-US" sz="1800" smtClean="0"/>
              <a:t>posle smrti deteta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z="1800" smtClean="0"/>
              <a:t> posle usvojenja deteta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z="1800" smtClean="0"/>
              <a:t> utvrđenog pravnosnažnom sudskom presudom</a:t>
            </a:r>
          </a:p>
          <a:p>
            <a:pPr lvl="2" algn="just" eaLnBrk="1" hangingPunct="1">
              <a:buFont typeface="Wingdings" pitchFamily="2" charset="2"/>
              <a:buChar char="Ø"/>
            </a:pPr>
            <a:r>
              <a:rPr lang="en-US" altLang="en-US" sz="1800" smtClean="0"/>
              <a:t> u slučaju začeća uz biomedicinsku pomoć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107504" y="188913"/>
            <a:ext cx="7848872" cy="935831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dirty="0">
                <a:solidFill>
                  <a:srgbClr val="FF0066"/>
                </a:solidFill>
              </a:rPr>
              <a:t>Otac deteta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0" y="1341438"/>
            <a:ext cx="8101013" cy="5111750"/>
          </a:xfrm>
        </p:spPr>
        <p:txBody>
          <a:bodyPr/>
          <a:lstStyle/>
          <a:p>
            <a:pPr algn="just" eaLnBrk="1" hangingPunct="1"/>
            <a:r>
              <a:rPr lang="en-US" altLang="en-US" smtClean="0"/>
              <a:t>...je </a:t>
            </a:r>
            <a:r>
              <a:rPr lang="en-US" altLang="en-US" smtClean="0">
                <a:solidFill>
                  <a:srgbClr val="E36406"/>
                </a:solidFill>
              </a:rPr>
              <a:t>muž majke deteta, </a:t>
            </a:r>
            <a:r>
              <a:rPr lang="en-US" altLang="en-US" u="sng" smtClean="0">
                <a:solidFill>
                  <a:srgbClr val="E36406"/>
                </a:solidFill>
              </a:rPr>
              <a:t>kada je dete rođeno u braku</a:t>
            </a:r>
            <a:endParaRPr lang="sr-Latn-CS" altLang="en-US" smtClean="0">
              <a:solidFill>
                <a:srgbClr val="E36406"/>
              </a:solidFill>
            </a:endParaRPr>
          </a:p>
          <a:p>
            <a:pPr algn="just" eaLnBrk="1" hangingPunct="1"/>
            <a:r>
              <a:rPr lang="en-US" altLang="en-US" smtClean="0"/>
              <a:t>...je </a:t>
            </a:r>
            <a:r>
              <a:rPr lang="en-US" altLang="en-US" smtClean="0">
                <a:solidFill>
                  <a:srgbClr val="E36406"/>
                </a:solidFill>
              </a:rPr>
              <a:t>muž majke deteta ako je dete rođeno u roku od 300 dana od prestanka braka smrću muža, ako majka u tom roku nije sklopila novi brak</a:t>
            </a:r>
          </a:p>
          <a:p>
            <a:pPr algn="just" eaLnBrk="1" hangingPunct="1"/>
            <a:r>
              <a:rPr lang="en-US" altLang="en-US" smtClean="0"/>
              <a:t>...je </a:t>
            </a:r>
            <a:r>
              <a:rPr lang="en-US" altLang="en-US" smtClean="0">
                <a:solidFill>
                  <a:srgbClr val="00B050"/>
                </a:solidFill>
              </a:rPr>
              <a:t>muškarac čije je očinstvo utvrđeno priznanjem odn. pravnosnažnom sudskom presudom, </a:t>
            </a:r>
            <a:r>
              <a:rPr lang="en-US" altLang="en-US" u="sng" smtClean="0">
                <a:solidFill>
                  <a:srgbClr val="00B050"/>
                </a:solidFill>
              </a:rPr>
              <a:t>kada je dete rođeno van braka</a:t>
            </a:r>
          </a:p>
          <a:p>
            <a:pPr algn="just" eaLnBrk="1" hangingPunct="1"/>
            <a:r>
              <a:rPr lang="en-US" altLang="en-US" smtClean="0"/>
              <a:t>...je </a:t>
            </a:r>
            <a:r>
              <a:rPr lang="en-US" altLang="en-US" smtClean="0">
                <a:solidFill>
                  <a:srgbClr val="0070C0"/>
                </a:solidFill>
              </a:rPr>
              <a:t>muž odn. vanbračni partner majke koji je dao pismeni pristanak, </a:t>
            </a:r>
            <a:r>
              <a:rPr lang="en-US" altLang="en-US" u="sng" smtClean="0">
                <a:solidFill>
                  <a:srgbClr val="0070C0"/>
                </a:solidFill>
              </a:rPr>
              <a:t>u slučaju začeća uz biomedicinsku pomoć </a:t>
            </a:r>
          </a:p>
          <a:p>
            <a:pPr marL="357188" lvl="1" indent="0" algn="just" eaLnBrk="1" hangingPunct="1">
              <a:buFont typeface="Verdana" pitchFamily="34" charset="0"/>
              <a:buNone/>
            </a:pPr>
            <a:r>
              <a:rPr lang="en-US" altLang="en-US" sz="2400" smtClean="0"/>
              <a:t>                (čl. 45. i 58. Porodičnog zakona)</a:t>
            </a:r>
          </a:p>
          <a:p>
            <a:pPr algn="just"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20675"/>
            <a:ext cx="7776864" cy="1143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x-none" sz="3500" dirty="0">
                <a:solidFill>
                  <a:srgbClr val="FF0066"/>
                </a:solidFill>
              </a:rPr>
              <a:t>Pretpostavka bračnog očinstva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en-US" altLang="en-US" smtClean="0"/>
          </a:p>
          <a:p>
            <a:pPr algn="just" eaLnBrk="1" hangingPunct="1"/>
            <a:r>
              <a:rPr lang="en-US" altLang="en-US" smtClean="0"/>
              <a:t>Otac deteta je:</a:t>
            </a:r>
          </a:p>
          <a:p>
            <a:pPr algn="just" eaLnBrk="1" hangingPunct="1"/>
            <a:endParaRPr lang="en-US" altLang="en-US" smtClean="0"/>
          </a:p>
          <a:p>
            <a:pPr lvl="1" algn="just" eaLnBrk="1" hangingPunct="1"/>
            <a:r>
              <a:rPr lang="en-US" altLang="en-US" sz="2400" smtClean="0">
                <a:solidFill>
                  <a:srgbClr val="E36406"/>
                </a:solidFill>
              </a:rPr>
              <a:t>muž majke deteta - </a:t>
            </a:r>
            <a:r>
              <a:rPr lang="en-US" altLang="en-US" sz="2400" u="sng" smtClean="0">
                <a:solidFill>
                  <a:srgbClr val="E36406"/>
                </a:solidFill>
              </a:rPr>
              <a:t>kada je dete rođeno u braku</a:t>
            </a:r>
            <a:endParaRPr lang="sr-Latn-CS" altLang="en-US" sz="2400" smtClean="0">
              <a:solidFill>
                <a:srgbClr val="E36406"/>
              </a:solidFill>
            </a:endParaRPr>
          </a:p>
          <a:p>
            <a:pPr lvl="1" algn="just" eaLnBrk="1" hangingPunct="1"/>
            <a:r>
              <a:rPr lang="en-US" altLang="en-US" sz="2400" smtClean="0">
                <a:solidFill>
                  <a:srgbClr val="E36406"/>
                </a:solidFill>
              </a:rPr>
              <a:t>muž majke deteta - ako je dete rođeno u roku od 300 dana od prestanka braka smrću muža majke i ako majka u tom roku nije sklopila novi brak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179512" y="116632"/>
            <a:ext cx="7818438" cy="10081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x-none" altLang="x-none" dirty="0">
                <a:solidFill>
                  <a:srgbClr val="FF0066"/>
                </a:solidFill>
              </a:rPr>
              <a:t>Priznanje vanbračnog očinstva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0" y="1341438"/>
            <a:ext cx="8172450" cy="4906962"/>
          </a:xfrm>
        </p:spPr>
        <p:txBody>
          <a:bodyPr/>
          <a:lstStyle/>
          <a:p>
            <a:pPr algn="just" eaLnBrk="1" hangingPunct="1"/>
            <a:r>
              <a:rPr lang="en-US" altLang="en-US" sz="2300" smtClean="0"/>
              <a:t>...može dati </a:t>
            </a:r>
            <a:r>
              <a:rPr lang="en-US" altLang="en-US" sz="2300" smtClean="0">
                <a:solidFill>
                  <a:srgbClr val="00B050"/>
                </a:solidFill>
              </a:rPr>
              <a:t>muškarac koji je navršio 16. godinu života i sposoban je za rasuđivanje, lično</a:t>
            </a:r>
          </a:p>
          <a:p>
            <a:pPr algn="just" eaLnBrk="1" hangingPunct="1"/>
            <a:r>
              <a:rPr lang="en-US" altLang="en-US" sz="2300" smtClean="0"/>
              <a:t>Uslovi za punovažnost: 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altLang="en-US" smtClean="0">
                <a:solidFill>
                  <a:schemeClr val="tx1"/>
                </a:solidFill>
              </a:rPr>
              <a:t>da je dete živo u trenutku priznanja (izuzetak, </a:t>
            </a:r>
            <a:r>
              <a:rPr lang="en-US" altLang="en-US" i="1" smtClean="0">
                <a:solidFill>
                  <a:schemeClr val="tx1"/>
                </a:solidFill>
              </a:rPr>
              <a:t>nasciturus</a:t>
            </a:r>
            <a:r>
              <a:rPr lang="en-US" altLang="en-US" smtClean="0">
                <a:solidFill>
                  <a:schemeClr val="tx1"/>
                </a:solidFill>
              </a:rPr>
              <a:t>)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altLang="en-US" smtClean="0">
                <a:solidFill>
                  <a:schemeClr val="tx1"/>
                </a:solidFill>
              </a:rPr>
              <a:t>saglasnost majke odn. deteta, ili saglasnost staratelja deteta uz prethodnu saglasnost organa starateljstva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altLang="en-US" smtClean="0">
                <a:solidFill>
                  <a:schemeClr val="tx1"/>
                </a:solidFill>
              </a:rPr>
              <a:t>izjava o priznanju data pred matičarem, organom starateljstva, sudom, javnim beležnikom ili u zaveštanju</a:t>
            </a:r>
          </a:p>
          <a:p>
            <a:pPr algn="just" eaLnBrk="1" hangingPunct="1"/>
            <a:r>
              <a:rPr lang="en-US" altLang="en-US" sz="2300" smtClean="0"/>
              <a:t>Izjava o priznanju očinstva i izjava o saglasnosti sa priznanjem očinstva </a:t>
            </a:r>
            <a:r>
              <a:rPr lang="en-US" altLang="en-US" sz="2300" u="sng" smtClean="0"/>
              <a:t>ne može se opozvati</a:t>
            </a:r>
          </a:p>
          <a:p>
            <a:pPr algn="just" eaLnBrk="1" hangingPunct="1"/>
            <a:r>
              <a:rPr lang="en-US" altLang="en-US" sz="2300" smtClean="0"/>
              <a:t>Izjava o priznanju očinstva/saglasnosti sa priznanjem </a:t>
            </a:r>
            <a:r>
              <a:rPr lang="en-US" altLang="en-US" sz="2300" u="sng" smtClean="0"/>
              <a:t>može se, pod određenim uslovima, poništiti</a:t>
            </a:r>
            <a:r>
              <a:rPr lang="en-US" altLang="en-US" sz="2300" smtClean="0"/>
              <a:t> (npr. ako je data u zabludi, pod prinudom)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100392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x-none" sz="3400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Utvrđivanje</a:t>
            </a:r>
            <a:r>
              <a:rPr lang="en-US" altLang="x-none" sz="34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x-none" sz="3400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vanbračnog</a:t>
            </a:r>
            <a:r>
              <a:rPr lang="en-US" altLang="x-none" sz="34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x-none" sz="3400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očinstva</a:t>
            </a:r>
            <a:r>
              <a:rPr lang="en-US" altLang="x-none" sz="34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en-US" altLang="x-none" sz="34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x-none" sz="3400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odlukom</a:t>
            </a:r>
            <a:r>
              <a:rPr lang="en-US" altLang="x-none" sz="34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x-none" sz="3400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suda</a:t>
            </a:r>
            <a:endParaRPr lang="en-US" altLang="x-none" sz="3400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0" y="1700213"/>
            <a:ext cx="8208963" cy="4691062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en-US" altLang="en-US" sz="2200" smtClean="0"/>
              <a:t>...kada očinstvo nije utvrđeno priznanjem</a:t>
            </a:r>
            <a:r>
              <a:rPr lang="sr-Latn-CS" altLang="en-US" sz="2200" smtClean="0"/>
              <a:t>, može se utvrd</a:t>
            </a:r>
            <a:r>
              <a:rPr lang="en-US" altLang="en-US" sz="2200" smtClean="0"/>
              <a:t>iti odlukom suda</a:t>
            </a:r>
          </a:p>
          <a:p>
            <a:pPr algn="just" eaLnBrk="1" hangingPunct="1">
              <a:lnSpc>
                <a:spcPct val="120000"/>
              </a:lnSpc>
            </a:pPr>
            <a:r>
              <a:rPr lang="en-US" altLang="en-US" sz="2200" smtClean="0"/>
              <a:t>Tužbu za utvrđivanje očinstva mogu podneti: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en-US" altLang="en-US" sz="2200" smtClean="0">
                <a:solidFill>
                  <a:schemeClr val="tx1"/>
                </a:solidFill>
              </a:rPr>
              <a:t>dete  (nema roka)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en-US" altLang="en-US" sz="2200" smtClean="0">
                <a:solidFill>
                  <a:schemeClr val="tx1"/>
                </a:solidFill>
              </a:rPr>
              <a:t>majka deteta (u zakonom predviđenom roku)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en-US" altLang="en-US" sz="2200" smtClean="0">
                <a:solidFill>
                  <a:schemeClr val="tx1"/>
                </a:solidFill>
              </a:rPr>
              <a:t>muškarac koji tvrdi da je otac deteta (u zakonom predviđenom roku):</a:t>
            </a:r>
          </a:p>
          <a:p>
            <a:pPr lvl="2" algn="just"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en-US" altLang="en-US" sz="2200" smtClean="0"/>
              <a:t>kada je hteo je</a:t>
            </a:r>
            <a:r>
              <a:rPr lang="sr-Latn-CS" altLang="en-US" sz="2200" smtClean="0">
                <a:cs typeface="Times New Roman" pitchFamily="18" charset="0"/>
              </a:rPr>
              <a:t> da prizna očinstvo, ali nije dobio saglasnost majke, deteta ili staratelja, </a:t>
            </a:r>
          </a:p>
          <a:p>
            <a:pPr lvl="2" algn="just"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r-Latn-CS" altLang="en-US" sz="2200" smtClean="0">
                <a:cs typeface="Times New Roman" pitchFamily="18" charset="0"/>
              </a:rPr>
              <a:t>kada osporava priznato vanbračno očinstvo drugog muškarca i traži da se utvrdi njegovo očinstvo, itd.</a:t>
            </a:r>
            <a:endParaRPr lang="en-US" altLang="en-US" sz="2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1975</TotalTime>
  <Words>936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Trebuchet MS</vt:lpstr>
      <vt:lpstr>Wingdings 2</vt:lpstr>
      <vt:lpstr>Wingdings</vt:lpstr>
      <vt:lpstr>Calibri</vt:lpstr>
      <vt:lpstr>Verdana</vt:lpstr>
      <vt:lpstr>Times New Roman</vt:lpstr>
      <vt:lpstr>Opulent</vt:lpstr>
      <vt:lpstr>Porodični status deteta</vt:lpstr>
      <vt:lpstr>Pravo deteta da zna svoje poreklo</vt:lpstr>
      <vt:lpstr>Majka deteta</vt:lpstr>
      <vt:lpstr>UTVRĐIVANJE MATERINSTVA</vt:lpstr>
      <vt:lpstr>Osporavanje materinstva</vt:lpstr>
      <vt:lpstr>Otac deteta</vt:lpstr>
      <vt:lpstr>Pretpostavka bračnog očinstva</vt:lpstr>
      <vt:lpstr>Priznanje vanbračnog očinstva</vt:lpstr>
      <vt:lpstr>Utvrđivanje vanbračnog očinstva  odlukom suda</vt:lpstr>
      <vt:lpstr>Osporavanje očinstva</vt:lpstr>
      <vt:lpstr>Postupak u maternitetskim i  paternitetskim sporovima</vt:lpstr>
      <vt:lpstr>Začeće primenom metoda BMPO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PORODIČNO pravo</dc:title>
  <dc:creator>Jelena</dc:creator>
  <cp:lastModifiedBy>ACER</cp:lastModifiedBy>
  <cp:revision>172</cp:revision>
  <dcterms:created xsi:type="dcterms:W3CDTF">2012-03-02T11:08:08Z</dcterms:created>
  <dcterms:modified xsi:type="dcterms:W3CDTF">2020-04-08T14:16:51Z</dcterms:modified>
</cp:coreProperties>
</file>