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3" r:id="rId9"/>
    <p:sldId id="264" r:id="rId10"/>
    <p:sldId id="266" r:id="rId11"/>
    <p:sldId id="267" r:id="rId12"/>
    <p:sldId id="262" r:id="rId13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558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9B376D4-6C29-4A7B-B663-C6A933F50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BCE1E-819B-43B0-AA86-D0F2183A9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03547-17E6-43C1-8EF3-A16AFAEC5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D936E-53E5-4157-8E6A-FE1A4D0D0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6B4B2-1E97-4759-ACD3-565F75758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62EE3-E759-4E76-83C2-17117A29F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4167F-D780-42CB-B704-A6A1C3F1D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C47BD-10B0-4F99-8616-E76F790D6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7959B-E3C9-45B0-A6A8-DE488CA8F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6B23D-32B2-4A9F-8450-895D97860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830D8-D6C3-4E21-A692-08698662F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DB0BD-B7BB-4E32-A52B-C2AB4764D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0AD925D-133A-4BEC-834B-17332AE4A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2B518A-9A7D-49E6-880B-B583CA91F52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70866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Шта је то “политички систем ЕУ”?</a:t>
            </a:r>
            <a:endParaRPr lang="en-US" sz="28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828800"/>
            <a:ext cx="8382000" cy="4800600"/>
          </a:xfrm>
        </p:spPr>
        <p:txBody>
          <a:bodyPr/>
          <a:lstStyle/>
          <a:p>
            <a:pPr marL="609600" indent="-609600" eaLnBrk="1" hangingPunct="1">
              <a:buFontTx/>
              <a:buChar char="-"/>
              <a:defRPr/>
            </a:pPr>
            <a:r>
              <a:rPr lang="sr-Cyrl-CS" sz="2400" dirty="0" smtClean="0"/>
              <a:t>Елементи демократског политичког система (према Г. Алмонду и Д. Истону):</a:t>
            </a:r>
          </a:p>
          <a:p>
            <a:pPr marL="609600" indent="-609600" eaLnBrk="1" hangingPunct="1">
              <a:buFontTx/>
              <a:buNone/>
              <a:defRPr/>
            </a:pPr>
            <a:endParaRPr lang="sr-Cyrl-CS" sz="2400" dirty="0" smtClean="0"/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sr-Cyrl-CS" sz="2000" dirty="0" smtClean="0"/>
              <a:t>Стабилан и јасно дефинисан систем институција и правила деловања тих институција</a:t>
            </a: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sr-Cyrl-CS" sz="2000" dirty="0" smtClean="0"/>
              <a:t>Грађани и друштвене групе које настоје да остваре своје интересе кроз дате институције</a:t>
            </a:r>
            <a:r>
              <a:rPr lang="sr-Cyrl-RS" sz="2000" dirty="0" smtClean="0"/>
              <a:t> преко својих организација и удружења</a:t>
            </a:r>
            <a:endParaRPr lang="sr-Cyrl-CS" sz="2000" dirty="0" smtClean="0"/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sr-Cyrl-CS" sz="2000" dirty="0" smtClean="0"/>
              <a:t>Одлучивање унутар система институција има знатан утицај на расподелу економских ресурса, као и на алокацију друштвених и политичких вредности</a:t>
            </a: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sr-Cyrl-CS" sz="2000" dirty="0" smtClean="0"/>
              <a:t>Постоји стална интеракција између институција и актера, која систем чини динамичним и променљивим</a:t>
            </a:r>
            <a:endParaRPr lang="sr-Cyrl-CS" sz="2400" dirty="0" smtClean="0"/>
          </a:p>
          <a:p>
            <a:pPr marL="609600" indent="-609600" eaLnBrk="1" hangingPunct="1">
              <a:buFontTx/>
              <a:buNone/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F3C6B6-9EDE-4592-98BF-296EC8A1027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5438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dirty="0" smtClean="0"/>
              <a:t>Теорије европских интеграција </a:t>
            </a:r>
            <a:endParaRPr lang="en-US" sz="28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066800"/>
            <a:ext cx="79248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sr-Cyrl-CS" sz="2000" u="sng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400" u="sng" dirty="0" smtClean="0"/>
              <a:t>Теорије дугог трајања</a:t>
            </a:r>
          </a:p>
          <a:p>
            <a:pPr eaLnBrk="1" hangingPunct="1">
              <a:lnSpc>
                <a:spcPct val="80000"/>
              </a:lnSpc>
              <a:defRPr/>
            </a:pPr>
            <a:endParaRPr lang="sr-Cyrl-CS" sz="2000" u="sng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u="sng" dirty="0" smtClean="0"/>
              <a:t>Неофункционализам</a:t>
            </a:r>
            <a:r>
              <a:rPr lang="sr-Cyrl-CS" sz="2400" dirty="0" smtClean="0"/>
              <a:t>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dirty="0" smtClean="0"/>
              <a:t>- интеграција област по област, сектор по сектор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 	 - </a:t>
            </a:r>
            <a:r>
              <a:rPr lang="en-US" sz="2400" i="1" dirty="0" smtClean="0"/>
              <a:t>spill-over </a:t>
            </a:r>
            <a:r>
              <a:rPr lang="sr-Cyrl-CS" sz="2400" dirty="0" smtClean="0"/>
              <a:t> ефекат; једна област подразумева наредну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	- покретачке силе – недржавни учесници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sr-Cyrl-C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u="sng" dirty="0" smtClean="0"/>
              <a:t>Међувладин приступ</a:t>
            </a:r>
            <a:r>
              <a:rPr lang="sr-Cyrl-CS" sz="2400" dirty="0" smtClean="0"/>
              <a:t>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dirty="0" smtClean="0"/>
              <a:t>– државе чланице главни покретачи и чиниоци интеграције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dirty="0" smtClean="0"/>
              <a:t>- владе главни играчи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sr-Cyrl-CS" sz="2000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000" dirty="0" smtClean="0"/>
              <a:t> </a:t>
            </a:r>
            <a:endParaRPr lang="en-US" sz="2000" u="sng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543800" cy="1371600"/>
          </a:xfrm>
        </p:spPr>
        <p:txBody>
          <a:bodyPr/>
          <a:lstStyle/>
          <a:p>
            <a:pPr algn="ctr">
              <a:defRPr/>
            </a:pPr>
            <a:r>
              <a:rPr lang="sr-Cyrl-CS" sz="2800" dirty="0" smtClean="0"/>
              <a:t>Теорије европских интеграција, </a:t>
            </a:r>
            <a:r>
              <a:rPr lang="sr-Cyrl-CS" sz="2800" b="0" dirty="0" smtClean="0"/>
              <a:t>наставак</a:t>
            </a:r>
            <a:endParaRPr lang="en-ZW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305800" cy="4648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800" u="sng" dirty="0" smtClean="0"/>
              <a:t>Новије теоријске синтезе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sr-Cyrl-C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000" u="sng" dirty="0" smtClean="0"/>
              <a:t>Либерална теорија међувладиних односа</a:t>
            </a:r>
            <a:r>
              <a:rPr lang="sr-Cyrl-CS" sz="2000" dirty="0" smtClean="0"/>
              <a:t> – комбинација две класичне теорије; прва важи за редовно функционисање интеграције, а друга за стратешке одлуке (реформе уговора, одлуке о буџету...)</a:t>
            </a:r>
          </a:p>
          <a:p>
            <a:pPr eaLnBrk="1" hangingPunct="1">
              <a:lnSpc>
                <a:spcPct val="80000"/>
              </a:lnSpc>
              <a:defRPr/>
            </a:pPr>
            <a:endParaRPr lang="sr-Cyrl-C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000" u="sng" dirty="0" smtClean="0"/>
              <a:t>Теорија наднационалне владавине</a:t>
            </a:r>
            <a:r>
              <a:rPr lang="sr-Cyrl-CS" sz="2000" dirty="0" smtClean="0"/>
              <a:t> – улога наднационалних институција већа је, зато што владе не могу бројне процесе да испрате и држе под контролом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sr-Cyrl-C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000" u="sng" dirty="0" smtClean="0"/>
              <a:t>Институционализам рационалног избора</a:t>
            </a:r>
            <a:r>
              <a:rPr lang="sr-Cyrl-CS" sz="2000" dirty="0" smtClean="0"/>
              <a:t> – испитивање под којим условима су одлучујуће владе, а под којим наднационалне институције</a:t>
            </a:r>
            <a:endParaRPr lang="en-ZW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94EDEA-2BC9-47B1-B21A-79EC2B47DDD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B6D12-B998-42EA-9596-97B1B518DC9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Унутрашње несагласности политичког система ЕУ</a:t>
            </a:r>
            <a:endParaRPr lang="en-US" sz="28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sz="2400" smtClean="0"/>
              <a:t>Несагласност између “слабе” структуре система и “јаке” улоге актера (њихове моћи одлучивања и деловања)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400" smtClean="0"/>
              <a:t>Несагласност између високо фрагментиране структуре одлучивања и њених централизованих ефеката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400" smtClean="0"/>
              <a:t>Несагласности између моћи и немоћи актера и институција на централном нивоу власти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400" smtClean="0"/>
              <a:t>Несагласност између честих и амбициозних реформских пројекција и полаганог постепеног развоја</a:t>
            </a:r>
            <a:endParaRPr lang="en-US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5AF58A-4A57-410C-89F6-B31E201C3D4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058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Да ли ЕУ располаже наведеним обележјима демократског политичког система?</a:t>
            </a:r>
            <a:endParaRPr lang="en-US" sz="28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868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Char char="-"/>
              <a:defRPr/>
            </a:pPr>
            <a:r>
              <a:rPr lang="sr-Cyrl-CS" sz="2800" smtClean="0"/>
              <a:t>У сваком случају позитиван одговор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  <a:defRPr/>
            </a:pPr>
            <a:r>
              <a:rPr lang="sr-Cyrl-CS" sz="2800" smtClean="0"/>
              <a:t>Знатне специфичности у односу на политичке системе државног типа: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  <a:defRPr/>
            </a:pPr>
            <a:r>
              <a:rPr lang="sr-Cyrl-CS" sz="2000" smtClean="0"/>
              <a:t>ЕУ не располаже “легитимним монополом физичке силе” (М. Вебер)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  <a:defRPr/>
            </a:pPr>
            <a:r>
              <a:rPr lang="sr-Cyrl-CS" sz="2000" smtClean="0"/>
              <a:t>Нецентрализовани политички систем (политички систем на више нивоа)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  <a:defRPr/>
            </a:pPr>
            <a:r>
              <a:rPr lang="sr-Cyrl-CS" sz="2000" smtClean="0"/>
              <a:t>Атрибути суверености припадају државама чланицама – налазе се на средњем нивоу власти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  <a:defRPr/>
            </a:pPr>
            <a:r>
              <a:rPr lang="sr-Cyrl-CS" sz="2000" smtClean="0"/>
              <a:t>ЕУ – недржавни тип политичког система; историјска перспектива према прошлости и према будућности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  <a:defRPr/>
            </a:pPr>
            <a:endParaRPr lang="en-US" sz="2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16715-E635-43C8-A08E-55793DF8E2C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058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Шта све чини политички систем ЕУ?</a:t>
            </a:r>
            <a:endParaRPr lang="en-US" sz="28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868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r-Cyrl-CS" sz="2800" smtClean="0"/>
              <a:t>- Систем власти (уређење власти, </a:t>
            </a:r>
            <a:r>
              <a:rPr lang="en-US" sz="2800" i="1" smtClean="0"/>
              <a:t>government</a:t>
            </a:r>
            <a:r>
              <a:rPr lang="sr-Cyrl-CS" sz="2800" smtClean="0"/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800" smtClean="0"/>
              <a:t>	</a:t>
            </a:r>
            <a:r>
              <a:rPr lang="sr-Cyrl-CS" sz="2400" smtClean="0"/>
              <a:t>- институције, њихова овлашћења и правила рада</a:t>
            </a:r>
            <a:endParaRPr lang="sr-Cyrl-CS" sz="2800" smtClean="0"/>
          </a:p>
          <a:p>
            <a:pPr eaLnBrk="1" hangingPunct="1">
              <a:buFontTx/>
              <a:buChar char="-"/>
              <a:defRPr/>
            </a:pPr>
            <a:r>
              <a:rPr lang="sr-Cyrl-CS" sz="2800" smtClean="0"/>
              <a:t>Политички процес (учесници-актери</a:t>
            </a:r>
            <a:r>
              <a:rPr lang="en-US" sz="2800" smtClean="0"/>
              <a:t>, </a:t>
            </a:r>
            <a:r>
              <a:rPr lang="en-US" sz="2800" i="1" smtClean="0"/>
              <a:t>politics</a:t>
            </a:r>
            <a:r>
              <a:rPr lang="sr-Cyrl-CS" sz="2800" smtClean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sr-Cyrl-CS" sz="2800" smtClean="0"/>
              <a:t>	</a:t>
            </a:r>
            <a:r>
              <a:rPr lang="sr-Cyrl-CS" sz="2400" smtClean="0"/>
              <a:t>- грађани, политичке странке, интересне групе, канали и токови утицаја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800" smtClean="0"/>
              <a:t>Доношење политичких одлука и њихово спровођење</a:t>
            </a:r>
          </a:p>
          <a:p>
            <a:pPr eaLnBrk="1" hangingPunct="1">
              <a:buFontTx/>
              <a:buNone/>
              <a:defRPr/>
            </a:pPr>
            <a:r>
              <a:rPr lang="sr-Cyrl-CS" sz="2400" smtClean="0"/>
              <a:t>	- области јавне политике (</a:t>
            </a:r>
            <a:r>
              <a:rPr lang="en-US" sz="2400" i="1" smtClean="0"/>
              <a:t>policy-making</a:t>
            </a:r>
            <a:r>
              <a:rPr lang="sr-Cyrl-CS" sz="2400" smtClean="0"/>
              <a:t>)</a:t>
            </a:r>
          </a:p>
          <a:p>
            <a:pPr eaLnBrk="1" hangingPunct="1">
              <a:buFontTx/>
              <a:buNone/>
              <a:defRPr/>
            </a:pPr>
            <a:endParaRPr lang="en-US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38EE1A-F3BA-4367-AC08-BD083F4348C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5438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Области јавне политике ЕУ</a:t>
            </a:r>
            <a:endParaRPr lang="en-US" sz="28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458200" cy="4648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sr-Cyrl-CS" sz="2400" dirty="0" smtClean="0"/>
              <a:t>Регулаторна политика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</a:t>
            </a:r>
            <a:r>
              <a:rPr lang="sr-Cyrl-CS" sz="2000" dirty="0" smtClean="0"/>
              <a:t>- Унутрашње тржиште: правила о слободном кретању роба, услуга, капитала и људи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Унификација и хармонизација законодавства у разним областима – конкуренција, стандардизација, заштита околине, </a:t>
            </a:r>
            <a:r>
              <a:rPr lang="sr-Cyrl-RS" sz="2000" dirty="0" smtClean="0"/>
              <a:t>научно-технолошки развој, заштита потрошача</a:t>
            </a:r>
            <a:r>
              <a:rPr lang="sr-Cyrl-CS" sz="2000" dirty="0" smtClean="0"/>
              <a:t>...</a:t>
            </a:r>
          </a:p>
          <a:p>
            <a:pPr marL="609600" indent="-609600" eaLnBrk="1" hangingPunct="1">
              <a:buFont typeface="Wingdings" pitchFamily="2" charset="2"/>
              <a:buAutoNum type="arabicParenR" startAt="2"/>
              <a:defRPr/>
            </a:pPr>
            <a:r>
              <a:rPr lang="sr-Cyrl-CS" sz="2400" dirty="0" smtClean="0"/>
              <a:t>Буџетска политика</a:t>
            </a:r>
            <a:r>
              <a:rPr lang="en-US" sz="2400" dirty="0" smtClean="0"/>
              <a:t> </a:t>
            </a:r>
            <a:r>
              <a:rPr lang="sr-Cyrl-CS" sz="2400" dirty="0" smtClean="0"/>
              <a:t>(политика јавне потрошње)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</a:t>
            </a:r>
            <a:r>
              <a:rPr lang="sr-Cyrl-CS" sz="2000" dirty="0" smtClean="0"/>
              <a:t>- Трансфер средстава кроз буџетску политику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Пољопривреда, друштвена, економска и регионална кохезија, политика развоја и истраживања...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AD88F-3035-4E7B-B7EB-A0BAAAD77CB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400" smtClean="0"/>
              <a:t>- наставак -</a:t>
            </a:r>
            <a:endParaRPr lang="en-US" sz="24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05800" cy="4953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 startAt="3"/>
              <a:defRPr/>
            </a:pPr>
            <a:r>
              <a:rPr lang="sr-Cyrl-CS" sz="2400" dirty="0" smtClean="0"/>
              <a:t>Макроекономска политика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Управљање “евро зоном”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Политика цена, кредита и камата; координација националних политика у области буџета, јавног дуга, пореза и запошљавања</a:t>
            </a:r>
          </a:p>
          <a:p>
            <a:pPr marL="609600" indent="-609600" eaLnBrk="1" hangingPunct="1">
              <a:buFont typeface="Wingdings" pitchFamily="2" charset="2"/>
              <a:buAutoNum type="arabicParenR" startAt="4"/>
              <a:defRPr/>
            </a:pPr>
            <a:r>
              <a:rPr lang="sr-Cyrl-CS" sz="2400" dirty="0" smtClean="0"/>
              <a:t>Политика права грађанства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Заштита економских, социјалних и политичких права грађана ЕУ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Сарадња у области правосуђа и унутрашњих послова</a:t>
            </a:r>
          </a:p>
          <a:p>
            <a:pPr marL="609600" indent="-609600" eaLnBrk="1" hangingPunct="1">
              <a:buFont typeface="Wingdings" pitchFamily="2" charset="2"/>
              <a:buAutoNum type="arabicParenR" startAt="5"/>
              <a:defRPr/>
            </a:pPr>
            <a:r>
              <a:rPr lang="sr-Cyrl-CS" sz="2400" dirty="0" smtClean="0"/>
              <a:t>Спољна политика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Трговинска политика и спољни економски односи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- Заједничка спољна и безбедносна политика; заједничка одбрана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   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1E484-CAB5-4959-9AD3-3B1096957B1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543800" cy="12192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dirty="0" smtClean="0"/>
              <a:t>Јавне политике према нивоу управљања – подела надлежности</a:t>
            </a:r>
            <a:endParaRPr lang="en-US" sz="28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543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sz="2000" u="sng" dirty="0" smtClean="0"/>
              <a:t>Ниво ЕУ</a:t>
            </a:r>
            <a:r>
              <a:rPr lang="sr-Cyrl-CS" sz="2000" dirty="0" smtClean="0"/>
              <a:t> – искључиве надлежности ЕУ</a:t>
            </a:r>
            <a:endParaRPr lang="sr-Cyrl-CS" sz="2000" u="sng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- </a:t>
            </a:r>
            <a:r>
              <a:rPr lang="sr-Cyrl-CS" sz="1800" dirty="0" smtClean="0"/>
              <a:t>Регулаторна политика (јединствено тржиште)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- Политика потрошње (само у пољоприведи)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- Монетарна политика</a:t>
            </a:r>
            <a:r>
              <a:rPr lang="en-US" sz="1800" dirty="0" smtClean="0"/>
              <a:t>, </a:t>
            </a:r>
            <a:r>
              <a:rPr lang="sr-Cyrl-CS" sz="1800" dirty="0" smtClean="0"/>
              <a:t>новац, цене, камате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- Спољнотрговинска политика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000" u="sng" dirty="0" smtClean="0"/>
              <a:t>Ниво држава чланица </a:t>
            </a:r>
            <a:r>
              <a:rPr lang="sr-Cyrl-CS" sz="2000" dirty="0" smtClean="0"/>
              <a:t> - поверавање заједничких послова на ниво ЕУ</a:t>
            </a:r>
            <a:endParaRPr lang="sr-Cyrl-CS" sz="2000" u="sng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</a:t>
            </a:r>
            <a:r>
              <a:rPr lang="sr-Cyrl-CS" sz="1800" dirty="0" smtClean="0"/>
              <a:t>- Пореска политика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- Унутрашња безбедност; заштита права грађана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- Спољна, безбедосна и одбрамбена политика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000" u="sng" dirty="0" smtClean="0"/>
              <a:t>Ниво заједничке политике – подељене надлежности</a:t>
            </a:r>
            <a:endParaRPr lang="sr-Cyrl-CS" sz="1800" u="sng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- Политика потрошње (регионални развој)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- Право грађанства (азил. визе, имиграција)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     - Политика потрошње (кохезиона, социо-економска)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Cyrl-CS" sz="1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1800" dirty="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Cyrl-CS" sz="1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Cyrl-CS" sz="1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63D588-CCE6-44A7-BF69-6930F1FE169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066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Два основна начина управљања у ЕУ</a:t>
            </a:r>
            <a:br>
              <a:rPr lang="sr-Cyrl-CS" sz="2800" smtClean="0"/>
            </a:br>
            <a:r>
              <a:rPr lang="sr-Cyrl-CS" sz="2800" smtClean="0"/>
              <a:t>- јавне политике према институцијама</a:t>
            </a:r>
            <a:endParaRPr lang="en-US" sz="28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763000" cy="4343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sr-Cyrl-CS" sz="2400" dirty="0" smtClean="0"/>
              <a:t>Међувладин метод</a:t>
            </a:r>
            <a:r>
              <a:rPr lang="sr-Cyrl-CS" sz="2000" dirty="0" smtClean="0"/>
              <a:t>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800" dirty="0" smtClean="0"/>
              <a:t>	</a:t>
            </a:r>
            <a:r>
              <a:rPr lang="sr-Cyrl-CS" sz="1800" dirty="0" smtClean="0"/>
              <a:t>- Институције: Европски савет и Савет министара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1800" dirty="0" smtClean="0"/>
              <a:t>	- Јавне политике: заједничка спољна, безбедносна и одбрамбена политика, неке области макроекономске политике и унутрашња безбедност и заштита права грађанства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sr-Cyrl-CS" sz="1800" dirty="0" smtClean="0"/>
          </a:p>
          <a:p>
            <a:pPr marL="609600" indent="-609600" eaLnBrk="1" hangingPunct="1">
              <a:buFont typeface="Wingdings" pitchFamily="2" charset="2"/>
              <a:buAutoNum type="arabicParenR" startAt="2"/>
              <a:defRPr/>
            </a:pPr>
            <a:r>
              <a:rPr lang="sr-Cyrl-CS" sz="2400" dirty="0" smtClean="0"/>
              <a:t>Наднационални метод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000" dirty="0" smtClean="0"/>
              <a:t>	</a:t>
            </a:r>
            <a:r>
              <a:rPr lang="sr-Cyrl-CS" sz="1800" dirty="0" smtClean="0"/>
              <a:t>- Институције: Комисија, Европски парламент, Европска централна банка, Европски суд правде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800" dirty="0" smtClean="0"/>
              <a:t>	</a:t>
            </a:r>
            <a:r>
              <a:rPr lang="sr-Cyrl-CS" sz="1800" dirty="0" smtClean="0"/>
              <a:t>- Јавне политике: већина регулаторних и буџетских области,  политика потрошње, монетарна политика и део политике права грађанства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F97485-F472-4420-847F-42039B49A05A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543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dirty="0" smtClean="0"/>
              <a:t>Чиниоци (фактори)  функционисања ЕУ</a:t>
            </a:r>
            <a:endParaRPr lang="en-US" sz="28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924800" cy="38100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smtClean="0"/>
              <a:t>Интереси учесника и њихове преференције</a:t>
            </a:r>
          </a:p>
          <a:p>
            <a:pPr eaLnBrk="1" hangingPunct="1">
              <a:defRPr/>
            </a:pPr>
            <a:r>
              <a:rPr lang="sr-Cyrl-CS" sz="2400" smtClean="0"/>
              <a:t>Њихови међусобни стратешки односи</a:t>
            </a:r>
          </a:p>
          <a:p>
            <a:pPr eaLnBrk="1" hangingPunct="1">
              <a:defRPr/>
            </a:pPr>
            <a:r>
              <a:rPr lang="sr-Cyrl-CS" sz="2400" smtClean="0"/>
              <a:t>Ограничења која им у понашању налажу институције</a:t>
            </a:r>
          </a:p>
          <a:p>
            <a:pPr eaLnBrk="1" hangingPunct="1">
              <a:defRPr/>
            </a:pPr>
            <a:r>
              <a:rPr lang="sr-Cyrl-CS" sz="2400" smtClean="0"/>
              <a:t>Њихове оптималне стратегије у вези са јавним политикама</a:t>
            </a:r>
          </a:p>
          <a:p>
            <a:pPr eaLnBrk="1" hangingPunct="1">
              <a:defRPr/>
            </a:pPr>
            <a:r>
              <a:rPr lang="sr-Cyrl-CS" sz="2400" smtClean="0"/>
              <a:t>Институционалне реформе којима теже ради бољег остваривања својих циљева</a:t>
            </a:r>
            <a:endParaRPr lang="en-US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0DE1A-430D-475F-B08A-D17F28E096FC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dirty="0" smtClean="0"/>
              <a:t>Велике теоријске синтезе европских интеграција</a:t>
            </a:r>
            <a:endParaRPr lang="en-US" sz="28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sr-Cyrl-CS" sz="2400" u="sng" dirty="0" smtClean="0"/>
              <a:t>Првобитне теоријске синтезе о европским интеграцијама </a:t>
            </a:r>
            <a:r>
              <a:rPr lang="sr-Cyrl-CS" sz="2400" dirty="0" smtClean="0"/>
              <a:t>(`60-те и `70-те године)</a:t>
            </a:r>
            <a:endParaRPr lang="sr-Cyrl-CS" sz="2400" u="sng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sr-Cyrl-CS" sz="2400" u="sng" dirty="0" smtClean="0"/>
          </a:p>
          <a:p>
            <a:pPr eaLnBrk="1" hangingPunct="1">
              <a:defRPr/>
            </a:pPr>
            <a:r>
              <a:rPr lang="sr-Cyrl-CS" sz="2400" dirty="0" smtClean="0"/>
              <a:t>Неофункционализам</a:t>
            </a:r>
            <a:r>
              <a:rPr lang="en-US" sz="2400" dirty="0" smtClean="0"/>
              <a:t> </a:t>
            </a:r>
            <a:r>
              <a:rPr lang="sr-Cyrl-CS" sz="2400" dirty="0" smtClean="0"/>
              <a:t>– произилази из либералне теорије међународних односа</a:t>
            </a:r>
          </a:p>
          <a:p>
            <a:pPr eaLnBrk="1" hangingPunct="1">
              <a:defRPr/>
            </a:pPr>
            <a:r>
              <a:rPr lang="sr-Cyrl-CS" sz="2400" dirty="0" smtClean="0"/>
              <a:t>Теорија међувладиних односа</a:t>
            </a:r>
            <a:r>
              <a:rPr lang="en-US" sz="2400" dirty="0" smtClean="0"/>
              <a:t> –</a:t>
            </a:r>
            <a:r>
              <a:rPr lang="sr-Cyrl-CS" sz="2400" dirty="0" smtClean="0"/>
              <a:t> произилази из реалистичке теорије међународних односа</a:t>
            </a:r>
          </a:p>
          <a:p>
            <a:pPr eaLnBrk="1" hangingPunct="1">
              <a:defRPr/>
            </a:pPr>
            <a:r>
              <a:rPr lang="sr-Cyrl-CS" sz="2400" dirty="0" smtClean="0"/>
              <a:t>Федерализам – теорија о сложеним државама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</TotalTime>
  <Words>454</Words>
  <Application>Microsoft Office PowerPoint</Application>
  <PresentationFormat>On-screen Show (4:3)</PresentationFormat>
  <Paragraphs>115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Tahoma</vt:lpstr>
      <vt:lpstr>Arial</vt:lpstr>
      <vt:lpstr>Wingdings</vt:lpstr>
      <vt:lpstr>Shimmer</vt:lpstr>
      <vt:lpstr>Шта је то “политички систем ЕУ”?</vt:lpstr>
      <vt:lpstr>Да ли ЕУ располаже наведеним обележјима демократског политичког система?</vt:lpstr>
      <vt:lpstr>Шта све чини политички систем ЕУ?</vt:lpstr>
      <vt:lpstr>Области јавне политике ЕУ</vt:lpstr>
      <vt:lpstr>- наставак -</vt:lpstr>
      <vt:lpstr>Јавне политике према нивоу управљања – подела надлежности</vt:lpstr>
      <vt:lpstr>Два основна начина управљања у ЕУ - јавне политике према институцијама</vt:lpstr>
      <vt:lpstr>Чиниоци (фактори)  функционисања ЕУ</vt:lpstr>
      <vt:lpstr>Велике теоријске синтезе европских интеграција</vt:lpstr>
      <vt:lpstr>Теорије европских интеграција </vt:lpstr>
      <vt:lpstr>Теорије европских интеграција, наставак</vt:lpstr>
      <vt:lpstr>Унутрашње несагласности политичког система ЕУ</vt:lpstr>
    </vt:vector>
  </TitlesOfParts>
  <Company>Vlada 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Шта је то “политички систем ЕУ”?</dc:title>
  <dc:creator>Slobodan Samardzic</dc:creator>
  <cp:lastModifiedBy>ivana.radic</cp:lastModifiedBy>
  <cp:revision>63</cp:revision>
  <dcterms:created xsi:type="dcterms:W3CDTF">2006-11-14T09:02:31Z</dcterms:created>
  <dcterms:modified xsi:type="dcterms:W3CDTF">2021-03-01T12:49:55Z</dcterms:modified>
</cp:coreProperties>
</file>