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91" r:id="rId3"/>
    <p:sldId id="297" r:id="rId4"/>
    <p:sldId id="292" r:id="rId5"/>
    <p:sldId id="293" r:id="rId6"/>
    <p:sldId id="296" r:id="rId7"/>
    <p:sldId id="258" r:id="rId8"/>
    <p:sldId id="259" r:id="rId9"/>
    <p:sldId id="260" r:id="rId10"/>
    <p:sldId id="261" r:id="rId11"/>
    <p:sldId id="262" r:id="rId12"/>
    <p:sldId id="263" r:id="rId13"/>
    <p:sldId id="264" r:id="rId14"/>
    <p:sldId id="265" r:id="rId15"/>
    <p:sldId id="266" r:id="rId16"/>
    <p:sldId id="267" r:id="rId17"/>
    <p:sldId id="288" r:id="rId18"/>
    <p:sldId id="289" r:id="rId19"/>
    <p:sldId id="298" r:id="rId20"/>
    <p:sldId id="299"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475" autoAdjust="0"/>
  </p:normalViewPr>
  <p:slideViewPr>
    <p:cSldViewPr>
      <p:cViewPr varScale="1">
        <p:scale>
          <a:sx n="52" d="100"/>
          <a:sy n="52" d="100"/>
        </p:scale>
        <p:origin x="1363" y="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E71F03-3D34-4BBB-A0D5-E4D3398DC66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1314E16-FD72-4235-8740-C0941C45FFF9}">
      <dgm:prSet phldrT="[Text]" custT="1"/>
      <dgm:spPr/>
      <dgm:t>
        <a:bodyPr/>
        <a:lstStyle/>
        <a:p>
          <a:r>
            <a:rPr lang="sr-Latn-RS" sz="2800" noProof="0" smtClean="0">
              <a:latin typeface="Times New Roman" pitchFamily="18" charset="0"/>
              <a:cs typeface="Times New Roman" pitchFamily="18" charset="0"/>
            </a:rPr>
            <a:t>Stručna svrha</a:t>
          </a:r>
          <a:endParaRPr lang="sr-Latn-RS" sz="2800" noProof="0">
            <a:latin typeface="Times New Roman" pitchFamily="18" charset="0"/>
            <a:cs typeface="Times New Roman" pitchFamily="18" charset="0"/>
          </a:endParaRPr>
        </a:p>
      </dgm:t>
    </dgm:pt>
    <dgm:pt modelId="{B77B729A-3337-45E7-8D3F-98DDBF522003}" type="parTrans" cxnId="{8A00E8F2-8739-450D-89CD-43D1AED25EAD}">
      <dgm:prSet/>
      <dgm:spPr/>
      <dgm:t>
        <a:bodyPr/>
        <a:lstStyle/>
        <a:p>
          <a:endParaRPr lang="sr-Latn-RS" noProof="0"/>
        </a:p>
      </dgm:t>
    </dgm:pt>
    <dgm:pt modelId="{EE11D97E-F71A-4035-8F44-30FB5AA740F9}" type="sibTrans" cxnId="{8A00E8F2-8739-450D-89CD-43D1AED25EAD}">
      <dgm:prSet/>
      <dgm:spPr/>
      <dgm:t>
        <a:bodyPr/>
        <a:lstStyle/>
        <a:p>
          <a:endParaRPr lang="sr-Latn-RS" noProof="0"/>
        </a:p>
      </dgm:t>
    </dgm:pt>
    <dgm:pt modelId="{023D4DB4-CFB0-46CD-97FA-84DB84FD68DC}">
      <dgm:prSet phldrT="[Text]" custT="1"/>
      <dgm:spPr/>
      <dgm:t>
        <a:bodyPr/>
        <a:lstStyle/>
        <a:p>
          <a:r>
            <a:rPr lang="sr-Latn-RS" sz="3200" noProof="0" dirty="0" smtClean="0">
              <a:latin typeface="Times New Roman" pitchFamily="18" charset="0"/>
              <a:cs typeface="Times New Roman" pitchFamily="18" charset="0"/>
            </a:rPr>
            <a:t>Publika</a:t>
          </a:r>
          <a:endParaRPr lang="sr-Latn-RS" sz="3200" noProof="0" dirty="0">
            <a:latin typeface="Times New Roman" pitchFamily="18" charset="0"/>
            <a:cs typeface="Times New Roman" pitchFamily="18" charset="0"/>
          </a:endParaRPr>
        </a:p>
      </dgm:t>
    </dgm:pt>
    <dgm:pt modelId="{F86ADD0B-BD32-48F3-B0BC-2168B6F626CE}" type="parTrans" cxnId="{8FD499A9-454D-4F0F-BDF4-35920BEF9D1E}">
      <dgm:prSet/>
      <dgm:spPr/>
      <dgm:t>
        <a:bodyPr/>
        <a:lstStyle/>
        <a:p>
          <a:endParaRPr lang="sr-Latn-RS" noProof="0"/>
        </a:p>
      </dgm:t>
    </dgm:pt>
    <dgm:pt modelId="{722DB8BB-D457-470A-BC15-97647B843872}" type="sibTrans" cxnId="{8FD499A9-454D-4F0F-BDF4-35920BEF9D1E}">
      <dgm:prSet/>
      <dgm:spPr/>
      <dgm:t>
        <a:bodyPr/>
        <a:lstStyle/>
        <a:p>
          <a:endParaRPr lang="sr-Latn-RS" noProof="0"/>
        </a:p>
      </dgm:t>
    </dgm:pt>
    <dgm:pt modelId="{59539780-E1C4-4951-904A-1239DADE42A2}">
      <dgm:prSet phldrT="[Text]" custT="1"/>
      <dgm:spPr/>
      <dgm:t>
        <a:bodyPr/>
        <a:lstStyle/>
        <a:p>
          <a:r>
            <a:rPr lang="sr-Latn-RS" sz="2800" noProof="0" dirty="0" smtClean="0">
              <a:latin typeface="Times New Roman" pitchFamily="18" charset="0"/>
              <a:cs typeface="Times New Roman" pitchFamily="18" charset="0"/>
            </a:rPr>
            <a:t>Institucionalni kontekst</a:t>
          </a:r>
          <a:endParaRPr lang="sr-Latn-RS" sz="2800" noProof="0" dirty="0">
            <a:latin typeface="Times New Roman" pitchFamily="18" charset="0"/>
            <a:cs typeface="Times New Roman" pitchFamily="18" charset="0"/>
          </a:endParaRPr>
        </a:p>
      </dgm:t>
    </dgm:pt>
    <dgm:pt modelId="{B1585395-1926-429C-91DD-C4DC0B81DC8B}" type="parTrans" cxnId="{93507A81-9164-4B28-9D26-0F3BB0EEC172}">
      <dgm:prSet/>
      <dgm:spPr/>
      <dgm:t>
        <a:bodyPr/>
        <a:lstStyle/>
        <a:p>
          <a:endParaRPr lang="sr-Latn-RS" noProof="0"/>
        </a:p>
      </dgm:t>
    </dgm:pt>
    <dgm:pt modelId="{C5ED0488-3C08-4213-8C62-B92CC425C963}" type="sibTrans" cxnId="{93507A81-9164-4B28-9D26-0F3BB0EEC172}">
      <dgm:prSet/>
      <dgm:spPr/>
      <dgm:t>
        <a:bodyPr/>
        <a:lstStyle/>
        <a:p>
          <a:endParaRPr lang="sr-Latn-RS" noProof="0"/>
        </a:p>
      </dgm:t>
    </dgm:pt>
    <dgm:pt modelId="{2BA96AE8-5365-4296-99D7-2A466BD25A24}" type="pres">
      <dgm:prSet presAssocID="{2DE71F03-3D34-4BBB-A0D5-E4D3398DC66D}" presName="cycle" presStyleCnt="0">
        <dgm:presLayoutVars>
          <dgm:dir/>
          <dgm:resizeHandles val="exact"/>
        </dgm:presLayoutVars>
      </dgm:prSet>
      <dgm:spPr/>
      <dgm:t>
        <a:bodyPr/>
        <a:lstStyle/>
        <a:p>
          <a:endParaRPr lang="en-US"/>
        </a:p>
      </dgm:t>
    </dgm:pt>
    <dgm:pt modelId="{37BAE7B9-1CCD-459E-A821-C46099E3318D}" type="pres">
      <dgm:prSet presAssocID="{51314E16-FD72-4235-8740-C0941C45FFF9}" presName="dummy" presStyleCnt="0"/>
      <dgm:spPr/>
    </dgm:pt>
    <dgm:pt modelId="{DE3E2160-9529-4C22-A3DB-1795D63554D6}" type="pres">
      <dgm:prSet presAssocID="{51314E16-FD72-4235-8740-C0941C45FFF9}" presName="node" presStyleLbl="revTx" presStyleIdx="0" presStyleCnt="3">
        <dgm:presLayoutVars>
          <dgm:bulletEnabled val="1"/>
        </dgm:presLayoutVars>
      </dgm:prSet>
      <dgm:spPr/>
      <dgm:t>
        <a:bodyPr/>
        <a:lstStyle/>
        <a:p>
          <a:endParaRPr lang="en-US"/>
        </a:p>
      </dgm:t>
    </dgm:pt>
    <dgm:pt modelId="{552D714A-1D9C-46C5-A6DB-774BF1655F61}" type="pres">
      <dgm:prSet presAssocID="{EE11D97E-F71A-4035-8F44-30FB5AA740F9}" presName="sibTrans" presStyleLbl="node1" presStyleIdx="0" presStyleCnt="3" custLinFactNeighborX="-4607" custLinFactNeighborY="-6447"/>
      <dgm:spPr/>
      <dgm:t>
        <a:bodyPr/>
        <a:lstStyle/>
        <a:p>
          <a:endParaRPr lang="en-US"/>
        </a:p>
      </dgm:t>
    </dgm:pt>
    <dgm:pt modelId="{D2005504-9A7F-4054-88DA-58654FD47295}" type="pres">
      <dgm:prSet presAssocID="{023D4DB4-CFB0-46CD-97FA-84DB84FD68DC}" presName="dummy" presStyleCnt="0"/>
      <dgm:spPr/>
    </dgm:pt>
    <dgm:pt modelId="{D36F3D8E-D536-4983-9C0A-3E49F45A8D1D}" type="pres">
      <dgm:prSet presAssocID="{023D4DB4-CFB0-46CD-97FA-84DB84FD68DC}" presName="node" presStyleLbl="revTx" presStyleIdx="1" presStyleCnt="3">
        <dgm:presLayoutVars>
          <dgm:bulletEnabled val="1"/>
        </dgm:presLayoutVars>
      </dgm:prSet>
      <dgm:spPr/>
      <dgm:t>
        <a:bodyPr/>
        <a:lstStyle/>
        <a:p>
          <a:endParaRPr lang="en-US"/>
        </a:p>
      </dgm:t>
    </dgm:pt>
    <dgm:pt modelId="{3CC33C40-D67A-457C-BCDC-A69CC78F2FCE}" type="pres">
      <dgm:prSet presAssocID="{722DB8BB-D457-470A-BC15-97647B843872}" presName="sibTrans" presStyleLbl="node1" presStyleIdx="1" presStyleCnt="3" custScaleX="90660" custScaleY="102425" custLinFactNeighborX="3945" custLinFactNeighborY="-3346"/>
      <dgm:spPr/>
      <dgm:t>
        <a:bodyPr/>
        <a:lstStyle/>
        <a:p>
          <a:endParaRPr lang="en-US"/>
        </a:p>
      </dgm:t>
    </dgm:pt>
    <dgm:pt modelId="{2DFA6B7F-64E1-4871-A852-3035F1B9C4F2}" type="pres">
      <dgm:prSet presAssocID="{59539780-E1C4-4951-904A-1239DADE42A2}" presName="dummy" presStyleCnt="0"/>
      <dgm:spPr/>
    </dgm:pt>
    <dgm:pt modelId="{64ECEC5F-8EF9-4309-8FBA-7F7E2B32D514}" type="pres">
      <dgm:prSet presAssocID="{59539780-E1C4-4951-904A-1239DADE42A2}" presName="node" presStyleLbl="revTx" presStyleIdx="2" presStyleCnt="3" custScaleX="169808" custScaleY="53393">
        <dgm:presLayoutVars>
          <dgm:bulletEnabled val="1"/>
        </dgm:presLayoutVars>
      </dgm:prSet>
      <dgm:spPr/>
      <dgm:t>
        <a:bodyPr/>
        <a:lstStyle/>
        <a:p>
          <a:endParaRPr lang="en-US"/>
        </a:p>
      </dgm:t>
    </dgm:pt>
    <dgm:pt modelId="{20D12933-CFB3-4404-81C5-9D7B2BA80CB8}" type="pres">
      <dgm:prSet presAssocID="{C5ED0488-3C08-4213-8C62-B92CC425C963}" presName="sibTrans" presStyleLbl="node1" presStyleIdx="2" presStyleCnt="3" custScaleX="122875" custScaleY="122874" custLinFactNeighborX="3053" custLinFactNeighborY="4990"/>
      <dgm:spPr/>
      <dgm:t>
        <a:bodyPr/>
        <a:lstStyle/>
        <a:p>
          <a:endParaRPr lang="en-US"/>
        </a:p>
      </dgm:t>
    </dgm:pt>
  </dgm:ptLst>
  <dgm:cxnLst>
    <dgm:cxn modelId="{B2E6EE4F-7973-4BBC-A0CF-D5F45E59374D}" type="presOf" srcId="{2DE71F03-3D34-4BBB-A0D5-E4D3398DC66D}" destId="{2BA96AE8-5365-4296-99D7-2A466BD25A24}" srcOrd="0" destOrd="0" presId="urn:microsoft.com/office/officeart/2005/8/layout/cycle1"/>
    <dgm:cxn modelId="{4DD4220B-F227-446A-B80A-3371A4C98864}" type="presOf" srcId="{023D4DB4-CFB0-46CD-97FA-84DB84FD68DC}" destId="{D36F3D8E-D536-4983-9C0A-3E49F45A8D1D}" srcOrd="0" destOrd="0" presId="urn:microsoft.com/office/officeart/2005/8/layout/cycle1"/>
    <dgm:cxn modelId="{80EEAA1E-F7C5-4B80-9099-41D9A7FE9F10}" type="presOf" srcId="{51314E16-FD72-4235-8740-C0941C45FFF9}" destId="{DE3E2160-9529-4C22-A3DB-1795D63554D6}" srcOrd="0" destOrd="0" presId="urn:microsoft.com/office/officeart/2005/8/layout/cycle1"/>
    <dgm:cxn modelId="{8A00E8F2-8739-450D-89CD-43D1AED25EAD}" srcId="{2DE71F03-3D34-4BBB-A0D5-E4D3398DC66D}" destId="{51314E16-FD72-4235-8740-C0941C45FFF9}" srcOrd="0" destOrd="0" parTransId="{B77B729A-3337-45E7-8D3F-98DDBF522003}" sibTransId="{EE11D97E-F71A-4035-8F44-30FB5AA740F9}"/>
    <dgm:cxn modelId="{93507A81-9164-4B28-9D26-0F3BB0EEC172}" srcId="{2DE71F03-3D34-4BBB-A0D5-E4D3398DC66D}" destId="{59539780-E1C4-4951-904A-1239DADE42A2}" srcOrd="2" destOrd="0" parTransId="{B1585395-1926-429C-91DD-C4DC0B81DC8B}" sibTransId="{C5ED0488-3C08-4213-8C62-B92CC425C963}"/>
    <dgm:cxn modelId="{E283938A-EA5B-4B65-830E-866780C8F503}" type="presOf" srcId="{EE11D97E-F71A-4035-8F44-30FB5AA740F9}" destId="{552D714A-1D9C-46C5-A6DB-774BF1655F61}" srcOrd="0" destOrd="0" presId="urn:microsoft.com/office/officeart/2005/8/layout/cycle1"/>
    <dgm:cxn modelId="{4CAF5187-22D6-41F0-8FFB-5A6DAAD42893}" type="presOf" srcId="{59539780-E1C4-4951-904A-1239DADE42A2}" destId="{64ECEC5F-8EF9-4309-8FBA-7F7E2B32D514}" srcOrd="0" destOrd="0" presId="urn:microsoft.com/office/officeart/2005/8/layout/cycle1"/>
    <dgm:cxn modelId="{25C57ACF-4A97-4F7D-8283-807A5C11E736}" type="presOf" srcId="{722DB8BB-D457-470A-BC15-97647B843872}" destId="{3CC33C40-D67A-457C-BCDC-A69CC78F2FCE}" srcOrd="0" destOrd="0" presId="urn:microsoft.com/office/officeart/2005/8/layout/cycle1"/>
    <dgm:cxn modelId="{1356E153-63BF-41CA-AD6C-801F27617239}" type="presOf" srcId="{C5ED0488-3C08-4213-8C62-B92CC425C963}" destId="{20D12933-CFB3-4404-81C5-9D7B2BA80CB8}" srcOrd="0" destOrd="0" presId="urn:microsoft.com/office/officeart/2005/8/layout/cycle1"/>
    <dgm:cxn modelId="{8FD499A9-454D-4F0F-BDF4-35920BEF9D1E}" srcId="{2DE71F03-3D34-4BBB-A0D5-E4D3398DC66D}" destId="{023D4DB4-CFB0-46CD-97FA-84DB84FD68DC}" srcOrd="1" destOrd="0" parTransId="{F86ADD0B-BD32-48F3-B0BC-2168B6F626CE}" sibTransId="{722DB8BB-D457-470A-BC15-97647B843872}"/>
    <dgm:cxn modelId="{7AF17AE9-1CEC-4935-8526-E6D9335144FA}" type="presParOf" srcId="{2BA96AE8-5365-4296-99D7-2A466BD25A24}" destId="{37BAE7B9-1CCD-459E-A821-C46099E3318D}" srcOrd="0" destOrd="0" presId="urn:microsoft.com/office/officeart/2005/8/layout/cycle1"/>
    <dgm:cxn modelId="{764EDCFB-3035-4C7D-867C-F2FC56A1DBEC}" type="presParOf" srcId="{2BA96AE8-5365-4296-99D7-2A466BD25A24}" destId="{DE3E2160-9529-4C22-A3DB-1795D63554D6}" srcOrd="1" destOrd="0" presId="urn:microsoft.com/office/officeart/2005/8/layout/cycle1"/>
    <dgm:cxn modelId="{55179AA6-44DA-4651-93C3-23E3181604A6}" type="presParOf" srcId="{2BA96AE8-5365-4296-99D7-2A466BD25A24}" destId="{552D714A-1D9C-46C5-A6DB-774BF1655F61}" srcOrd="2" destOrd="0" presId="urn:microsoft.com/office/officeart/2005/8/layout/cycle1"/>
    <dgm:cxn modelId="{3CA0FBB3-0ABF-45F4-8D52-C6F109162FE8}" type="presParOf" srcId="{2BA96AE8-5365-4296-99D7-2A466BD25A24}" destId="{D2005504-9A7F-4054-88DA-58654FD47295}" srcOrd="3" destOrd="0" presId="urn:microsoft.com/office/officeart/2005/8/layout/cycle1"/>
    <dgm:cxn modelId="{F93D7B91-1A41-4CB1-A12C-62109CB44CF5}" type="presParOf" srcId="{2BA96AE8-5365-4296-99D7-2A466BD25A24}" destId="{D36F3D8E-D536-4983-9C0A-3E49F45A8D1D}" srcOrd="4" destOrd="0" presId="urn:microsoft.com/office/officeart/2005/8/layout/cycle1"/>
    <dgm:cxn modelId="{EEDD13F9-4936-4595-B5FE-A7DCC22C99B6}" type="presParOf" srcId="{2BA96AE8-5365-4296-99D7-2A466BD25A24}" destId="{3CC33C40-D67A-457C-BCDC-A69CC78F2FCE}" srcOrd="5" destOrd="0" presId="urn:microsoft.com/office/officeart/2005/8/layout/cycle1"/>
    <dgm:cxn modelId="{E3B21F88-676D-43D8-9A71-1C05695E073A}" type="presParOf" srcId="{2BA96AE8-5365-4296-99D7-2A466BD25A24}" destId="{2DFA6B7F-64E1-4871-A852-3035F1B9C4F2}" srcOrd="6" destOrd="0" presId="urn:microsoft.com/office/officeart/2005/8/layout/cycle1"/>
    <dgm:cxn modelId="{ED12F662-C027-45E8-8FC3-560D2DDFD725}" type="presParOf" srcId="{2BA96AE8-5365-4296-99D7-2A466BD25A24}" destId="{64ECEC5F-8EF9-4309-8FBA-7F7E2B32D514}" srcOrd="7" destOrd="0" presId="urn:microsoft.com/office/officeart/2005/8/layout/cycle1"/>
    <dgm:cxn modelId="{37C2D52C-C2CA-49CB-B807-1266944F7DCB}" type="presParOf" srcId="{2BA96AE8-5365-4296-99D7-2A466BD25A24}" destId="{20D12933-CFB3-4404-81C5-9D7B2BA80CB8}" srcOrd="8"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3E2160-9529-4C22-A3DB-1795D63554D6}">
      <dsp:nvSpPr>
        <dsp:cNvPr id="0" name=""/>
        <dsp:cNvSpPr/>
      </dsp:nvSpPr>
      <dsp:spPr>
        <a:xfrm>
          <a:off x="4993448" y="333236"/>
          <a:ext cx="1707802" cy="1707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sr-Latn-RS" sz="2800" kern="1200" noProof="0" smtClean="0">
              <a:latin typeface="Times New Roman" pitchFamily="18" charset="0"/>
              <a:cs typeface="Times New Roman" pitchFamily="18" charset="0"/>
            </a:rPr>
            <a:t>Stručna svrha</a:t>
          </a:r>
          <a:endParaRPr lang="sr-Latn-RS" sz="2800" kern="1200" noProof="0">
            <a:latin typeface="Times New Roman" pitchFamily="18" charset="0"/>
            <a:cs typeface="Times New Roman" pitchFamily="18" charset="0"/>
          </a:endParaRPr>
        </a:p>
      </dsp:txBody>
      <dsp:txXfrm>
        <a:off x="4993448" y="333236"/>
        <a:ext cx="1707802" cy="1707802"/>
      </dsp:txXfrm>
    </dsp:sp>
    <dsp:sp modelId="{552D714A-1D9C-46C5-A6DB-774BF1655F61}">
      <dsp:nvSpPr>
        <dsp:cNvPr id="0" name=""/>
        <dsp:cNvSpPr/>
      </dsp:nvSpPr>
      <dsp:spPr>
        <a:xfrm>
          <a:off x="2209785" y="-261943"/>
          <a:ext cx="4034391" cy="4034391"/>
        </a:xfrm>
        <a:prstGeom prst="circularArrow">
          <a:avLst>
            <a:gd name="adj1" fmla="val 8255"/>
            <a:gd name="adj2" fmla="val 576638"/>
            <a:gd name="adj3" fmla="val 2961472"/>
            <a:gd name="adj4" fmla="val 53319"/>
            <a:gd name="adj5" fmla="val 963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6F3D8E-D536-4983-9C0A-3E49F45A8D1D}">
      <dsp:nvSpPr>
        <dsp:cNvPr id="0" name=""/>
        <dsp:cNvSpPr/>
      </dsp:nvSpPr>
      <dsp:spPr>
        <a:xfrm>
          <a:off x="3558944" y="2817870"/>
          <a:ext cx="1707802" cy="1707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sr-Latn-RS" sz="3200" kern="1200" noProof="0" dirty="0" smtClean="0">
              <a:latin typeface="Times New Roman" pitchFamily="18" charset="0"/>
              <a:cs typeface="Times New Roman" pitchFamily="18" charset="0"/>
            </a:rPr>
            <a:t>Publika</a:t>
          </a:r>
          <a:endParaRPr lang="sr-Latn-RS" sz="3200" kern="1200" noProof="0" dirty="0">
            <a:latin typeface="Times New Roman" pitchFamily="18" charset="0"/>
            <a:cs typeface="Times New Roman" pitchFamily="18" charset="0"/>
          </a:endParaRPr>
        </a:p>
      </dsp:txBody>
      <dsp:txXfrm>
        <a:off x="3558944" y="2817870"/>
        <a:ext cx="1707802" cy="1707802"/>
      </dsp:txXfrm>
    </dsp:sp>
    <dsp:sp modelId="{3CC33C40-D67A-457C-BCDC-A69CC78F2FCE}">
      <dsp:nvSpPr>
        <dsp:cNvPr id="0" name=""/>
        <dsp:cNvSpPr/>
      </dsp:nvSpPr>
      <dsp:spPr>
        <a:xfrm>
          <a:off x="2743212" y="-185754"/>
          <a:ext cx="3657579" cy="4132225"/>
        </a:xfrm>
        <a:prstGeom prst="circularArrow">
          <a:avLst>
            <a:gd name="adj1" fmla="val 8255"/>
            <a:gd name="adj2" fmla="val 576638"/>
            <a:gd name="adj3" fmla="val 11002667"/>
            <a:gd name="adj4" fmla="val 7261890"/>
            <a:gd name="adj5" fmla="val 963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ECEC5F-8EF9-4309-8FBA-7F7E2B32D514}">
      <dsp:nvSpPr>
        <dsp:cNvPr id="0" name=""/>
        <dsp:cNvSpPr/>
      </dsp:nvSpPr>
      <dsp:spPr>
        <a:xfrm>
          <a:off x="1528348" y="731214"/>
          <a:ext cx="2899985" cy="911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sr-Latn-RS" sz="2800" kern="1200" noProof="0" dirty="0" smtClean="0">
              <a:latin typeface="Times New Roman" pitchFamily="18" charset="0"/>
              <a:cs typeface="Times New Roman" pitchFamily="18" charset="0"/>
            </a:rPr>
            <a:t>Institucionalni kontekst</a:t>
          </a:r>
          <a:endParaRPr lang="sr-Latn-RS" sz="2800" kern="1200" noProof="0" dirty="0">
            <a:latin typeface="Times New Roman" pitchFamily="18" charset="0"/>
            <a:cs typeface="Times New Roman" pitchFamily="18" charset="0"/>
          </a:endParaRPr>
        </a:p>
      </dsp:txBody>
      <dsp:txXfrm>
        <a:off x="1528348" y="731214"/>
        <a:ext cx="2899985" cy="911847"/>
      </dsp:txXfrm>
    </dsp:sp>
    <dsp:sp modelId="{20D12933-CFB3-4404-81C5-9D7B2BA80CB8}">
      <dsp:nvSpPr>
        <dsp:cNvPr id="0" name=""/>
        <dsp:cNvSpPr/>
      </dsp:nvSpPr>
      <dsp:spPr>
        <a:xfrm>
          <a:off x="2057386" y="-261943"/>
          <a:ext cx="4957258" cy="4957218"/>
        </a:xfrm>
        <a:prstGeom prst="circularArrow">
          <a:avLst>
            <a:gd name="adj1" fmla="val 8255"/>
            <a:gd name="adj2" fmla="val 576638"/>
            <a:gd name="adj3" fmla="val 16854495"/>
            <a:gd name="adj4" fmla="val 13849640"/>
            <a:gd name="adj5" fmla="val 963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7B7EF423-D8B6-438F-849E-501E9F299132}" type="datetimeFigureOut">
              <a:rPr lang="en-US" smtClean="0"/>
              <a:pPr/>
              <a:t>3/28/2020</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A4A197AC-F785-43F2-92C0-C2B8A00E71E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B7EF423-D8B6-438F-849E-501E9F299132}" type="datetimeFigureOut">
              <a:rPr lang="en-US" smtClean="0"/>
              <a:pPr/>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197AC-F785-43F2-92C0-C2B8A00E71E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B7EF423-D8B6-438F-849E-501E9F299132}" type="datetimeFigureOut">
              <a:rPr lang="en-US" smtClean="0"/>
              <a:pPr/>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197AC-F785-43F2-92C0-C2B8A00E71E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B7EF423-D8B6-438F-849E-501E9F299132}" type="datetimeFigureOut">
              <a:rPr lang="en-US" smtClean="0"/>
              <a:pPr/>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197AC-F785-43F2-92C0-C2B8A00E71ED}" type="slidenum">
              <a:rPr lang="en-US" smtClean="0"/>
              <a:pPr/>
              <a:t>‹#›</a:t>
            </a:fld>
            <a:endParaRPr lang="en-US"/>
          </a:p>
        </p:txBody>
      </p:sp>
      <p:sp>
        <p:nvSpPr>
          <p:cNvPr id="7" name="Title 6"/>
          <p:cNvSpPr>
            <a:spLocks noGrp="1"/>
          </p:cNvSpPr>
          <p:nvPr>
            <p:ph type="title"/>
          </p:nvPr>
        </p:nvSpPr>
        <p:spPr/>
        <p:txBody>
          <a:bodyPr rtlCol="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7B7EF423-D8B6-438F-849E-501E9F299132}" type="datetimeFigureOut">
              <a:rPr lang="en-US" smtClean="0"/>
              <a:pPr/>
              <a:t>3/28/2020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197AC-F785-43F2-92C0-C2B8A00E71ED}"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B7EF423-D8B6-438F-849E-501E9F299132}" type="datetimeFigureOut">
              <a:rPr lang="en-US" smtClean="0"/>
              <a:pPr/>
              <a:t>3/28/2020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A197AC-F785-43F2-92C0-C2B8A00E71ED}" type="slidenum">
              <a:rPr lang="en-US" smtClean="0"/>
              <a:pPr/>
              <a:t>‹#›</a:t>
            </a:fld>
            <a:endParaRPr lang="en-US"/>
          </a:p>
        </p:txBody>
      </p:sp>
      <p:sp>
        <p:nvSpPr>
          <p:cNvPr id="8" name="Title 7"/>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B7EF423-D8B6-438F-849E-501E9F299132}" type="datetimeFigureOut">
              <a:rPr lang="en-US" smtClean="0"/>
              <a:pPr/>
              <a:t>3/28/2020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A197AC-F785-43F2-92C0-C2B8A00E71ED}"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B7EF423-D8B6-438F-849E-501E9F299132}" type="datetimeFigureOut">
              <a:rPr lang="en-US" smtClean="0"/>
              <a:pPr/>
              <a:t>3/28/2020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A197AC-F785-43F2-92C0-C2B8A00E71ED}" type="slidenum">
              <a:rPr lang="en-US" smtClean="0"/>
              <a:pPr/>
              <a:t>‹#›</a:t>
            </a:fld>
            <a:endParaRPr lang="en-US"/>
          </a:p>
        </p:txBody>
      </p:sp>
      <p:sp>
        <p:nvSpPr>
          <p:cNvPr id="6" name="Title 5"/>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7EF423-D8B6-438F-849E-501E9F299132}" type="datetimeFigureOut">
              <a:rPr lang="en-US" smtClean="0"/>
              <a:pPr/>
              <a:t>3/28/2020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A197AC-F785-43F2-92C0-C2B8A00E71E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7B7EF423-D8B6-438F-849E-501E9F299132}" type="datetimeFigureOut">
              <a:rPr lang="en-US" smtClean="0"/>
              <a:pPr/>
              <a:t>3/28/2020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A197AC-F785-43F2-92C0-C2B8A00E71ED}"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7B7EF423-D8B6-438F-849E-501E9F299132}" type="datetimeFigureOut">
              <a:rPr lang="en-US" smtClean="0"/>
              <a:pPr/>
              <a:t>3/28/2020</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A4A197AC-F785-43F2-92C0-C2B8A00E71ED}"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7B7EF423-D8B6-438F-849E-501E9F299132}" type="datetimeFigureOut">
              <a:rPr lang="en-US" smtClean="0"/>
              <a:pPr/>
              <a:t>3/28/2020</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A4A197AC-F785-43F2-92C0-C2B8A00E71E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sr-Latn-RS" dirty="0" smtClean="0">
                <a:solidFill>
                  <a:srgbClr val="7030A0"/>
                </a:solidFill>
                <a:latin typeface="Times New Roman" pitchFamily="18" charset="0"/>
                <a:cs typeface="Times New Roman" pitchFamily="18" charset="0"/>
              </a:rPr>
              <a:t>Pisana komunikcija u socijalom radu</a:t>
            </a:r>
            <a:endParaRPr lang="sr-Latn-RS" dirty="0">
              <a:solidFill>
                <a:srgbClr val="7030A0"/>
              </a:solidFill>
              <a:latin typeface="Times New Roman" pitchFamily="18" charset="0"/>
              <a:cs typeface="Times New Roman" pitchFamily="18" charset="0"/>
            </a:endParaRPr>
          </a:p>
        </p:txBody>
      </p:sp>
      <p:sp>
        <p:nvSpPr>
          <p:cNvPr id="3" name="Subtitle 2"/>
          <p:cNvSpPr>
            <a:spLocks noGrp="1"/>
          </p:cNvSpPr>
          <p:nvPr>
            <p:ph type="subTitle" idx="1"/>
          </p:nvPr>
        </p:nvSpPr>
        <p:spPr>
          <a:xfrm>
            <a:off x="685800" y="3886200"/>
            <a:ext cx="7772400" cy="1275904"/>
          </a:xfrm>
        </p:spPr>
        <p:txBody>
          <a:bodyPr/>
          <a:lstStyle/>
          <a:p>
            <a:pPr marR="0" algn="l">
              <a:lnSpc>
                <a:spcPct val="80000"/>
              </a:lnSpc>
            </a:pPr>
            <a:r>
              <a:rPr lang="sr-Latn-RS" dirty="0" smtClean="0"/>
              <a:t>Doc.dr Anita Burgund Isakov</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7" name="Content Placeholder 2"/>
          <p:cNvSpPr>
            <a:spLocks noGrp="1"/>
          </p:cNvSpPr>
          <p:nvPr>
            <p:ph idx="1"/>
          </p:nvPr>
        </p:nvSpPr>
        <p:spPr/>
        <p:txBody>
          <a:bodyPr/>
          <a:lstStyle/>
          <a:p>
            <a:pPr eaLnBrk="1" hangingPunct="1"/>
            <a:r>
              <a:rPr lang="sr-Latn-RS" sz="2400" i="1" dirty="0" smtClean="0">
                <a:latin typeface="Times New Roman" pitchFamily="18" charset="0"/>
                <a:cs typeface="Times New Roman" pitchFamily="18" charset="0"/>
              </a:rPr>
              <a:t>Juče je majka Dragana rekla „Darko me izluđuje do krajnjih granica i uplašila sam se da ću preterati sa reakcijom“. Dok ovaj uvid predstavlja potencijalno ohrabrujući znak za budućnost, ja se brinem da oboje, i ona i njen partner vide dečaka Darka kao jedinog koji ma probleme i zbog toga kao jedinog koji treba da se promeni. Pričali smo</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dosta</a:t>
            </a:r>
            <a:r>
              <a:rPr lang="sr-Latn-RS" sz="2400" i="1" dirty="0" smtClean="0">
                <a:latin typeface="Times New Roman" pitchFamily="18" charset="0"/>
                <a:cs typeface="Times New Roman" pitchFamily="18" charset="0"/>
              </a:rPr>
              <a:t> o </a:t>
            </a:r>
            <a:r>
              <a:rPr lang="en-US" sz="2400" i="1" dirty="0" smtClean="0">
                <a:latin typeface="Times New Roman" pitchFamily="18" charset="0"/>
                <a:cs typeface="Times New Roman" pitchFamily="18" charset="0"/>
              </a:rPr>
              <a:t>tome</a:t>
            </a:r>
            <a:r>
              <a:rPr lang="sr-Latn-RS" sz="2400" i="1" dirty="0" smtClean="0">
                <a:latin typeface="Times New Roman" pitchFamily="18" charset="0"/>
                <a:cs typeface="Times New Roman" pitchFamily="18" charset="0"/>
              </a:rPr>
              <a:t> i ja sam im objasnila kako i zašto ovaj problem vidim drugačije. </a:t>
            </a:r>
            <a:endParaRPr lang="sr-Latn-RS" sz="2400" dirty="0" smtClean="0">
              <a:latin typeface="Times New Roman" pitchFamily="18" charset="0"/>
              <a:cs typeface="Times New Roman" pitchFamily="18" charset="0"/>
            </a:endParaRPr>
          </a:p>
          <a:p>
            <a:pPr eaLnBrk="1" hangingPunct="1"/>
            <a:endParaRPr lang="sr-Latn-RS" sz="2400" dirty="0" smtClean="0">
              <a:latin typeface="Times New Roman" pitchFamily="18" charset="0"/>
              <a:cs typeface="Times New Roman" pitchFamily="18" charset="0"/>
            </a:endParaRPr>
          </a:p>
        </p:txBody>
      </p:sp>
      <p:sp>
        <p:nvSpPr>
          <p:cNvPr id="2" name="Title 1"/>
          <p:cNvSpPr>
            <a:spLocks noGrp="1"/>
          </p:cNvSpPr>
          <p:nvPr>
            <p:ph type="title"/>
          </p:nvPr>
        </p:nvSpPr>
        <p:spPr/>
        <p:txBody>
          <a:bodyPr/>
          <a:lstStyle/>
          <a:p>
            <a:pPr algn="ctr" eaLnBrk="1" fontAlgn="auto" hangingPunct="1">
              <a:spcAft>
                <a:spcPts val="0"/>
              </a:spcAft>
              <a:defRPr/>
            </a:pPr>
            <a:r>
              <a:rPr lang="sr-Latn-RS" sz="4000" b="1" dirty="0" smtClean="0">
                <a:solidFill>
                  <a:srgbClr val="7030A0"/>
                </a:solidFill>
                <a:latin typeface="Times New Roman" panose="02020603050405020304" pitchFamily="18" charset="0"/>
                <a:cs typeface="Times New Roman" panose="02020603050405020304" pitchFamily="18" charset="0"/>
              </a:rPr>
              <a:t>Vežba: Koliko činjenica ovde ima?</a:t>
            </a:r>
            <a:endParaRPr lang="sr-Latn-RS" sz="4000" b="1" dirty="0">
              <a:solidFill>
                <a:srgbClr val="7030A0"/>
              </a:solidFill>
              <a:latin typeface="Times New Roman" panose="02020603050405020304" pitchFamily="18" charset="0"/>
              <a:cs typeface="Times New Roman" panose="02020603050405020304" pitchFamily="18" charset="0"/>
            </a:endParaRPr>
          </a:p>
        </p:txBody>
      </p:sp>
      <p:pic>
        <p:nvPicPr>
          <p:cNvPr id="190468" name="Picture 8"/>
          <p:cNvPicPr>
            <a:picLocks noChangeAspect="1" noChangeArrowheads="1"/>
          </p:cNvPicPr>
          <p:nvPr/>
        </p:nvPicPr>
        <p:blipFill>
          <a:blip r:embed="rId4" cstate="print"/>
          <a:srcRect/>
          <a:stretch>
            <a:fillRect/>
          </a:stretch>
        </p:blipFill>
        <p:spPr bwMode="auto">
          <a:xfrm>
            <a:off x="6899275" y="4343400"/>
            <a:ext cx="2244725" cy="2085975"/>
          </a:xfrm>
          <a:prstGeom prst="rect">
            <a:avLst/>
          </a:prstGeom>
          <a:noFill/>
          <a:ln w="9525">
            <a:noFill/>
            <a:miter lim="800000"/>
            <a:headEnd/>
            <a:tailEnd/>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sr-Latn-RS" i="1" dirty="0">
                <a:latin typeface="Times New Roman" panose="02020603050405020304" pitchFamily="18" charset="0"/>
                <a:cs typeface="Times New Roman" panose="02020603050405020304" pitchFamily="18" charset="0"/>
              </a:rPr>
              <a:t>Majka je Makedonka, ali je prekinula sve veze sa domovinom. Želi sina da uzgala da bude </a:t>
            </a:r>
            <a:r>
              <a:rPr lang="sr-Latn-RS" i="1" dirty="0" smtClean="0">
                <a:latin typeface="Times New Roman" panose="02020603050405020304" pitchFamily="18" charset="0"/>
                <a:cs typeface="Times New Roman" panose="02020603050405020304" pitchFamily="18" charset="0"/>
              </a:rPr>
              <a:t>Srbin. </a:t>
            </a:r>
            <a:r>
              <a:rPr lang="sr-Latn-RS" i="1" dirty="0">
                <a:latin typeface="Times New Roman" panose="02020603050405020304" pitchFamily="18" charset="0"/>
                <a:cs typeface="Times New Roman" panose="02020603050405020304" pitchFamily="18" charset="0"/>
              </a:rPr>
              <a:t>Zbunjen mali dečak. Napeti odnosi sa majkom. Loši odnosi sa ocem – nema više kontakta od kad se otac vratio u Makedoniju – nema drugih porodičnih veza. Zastoj u razvoju, mali </a:t>
            </a:r>
            <a:r>
              <a:rPr lang="sr-Latn-RS" i="1" dirty="0" smtClean="0">
                <a:latin typeface="Times New Roman" panose="02020603050405020304" pitchFamily="18" charset="0"/>
                <a:cs typeface="Times New Roman" panose="02020603050405020304" pitchFamily="18" charset="0"/>
              </a:rPr>
              <a:t>Srbin, </a:t>
            </a:r>
            <a:r>
              <a:rPr lang="sr-Latn-RS" i="1" dirty="0">
                <a:latin typeface="Times New Roman" panose="02020603050405020304" pitchFamily="18" charset="0"/>
                <a:cs typeface="Times New Roman" panose="02020603050405020304" pitchFamily="18" charset="0"/>
              </a:rPr>
              <a:t>poreklom Makedonac. Ispoljena ponašanja mogu biti u vezi sa seksualnom zloupotrebom i/ili autizmom. </a:t>
            </a:r>
            <a:endParaRPr lang="sr-Latn-RS" dirty="0">
              <a:latin typeface="Times New Roman" panose="02020603050405020304" pitchFamily="18" charset="0"/>
              <a:cs typeface="Times New Roman" panose="02020603050405020304" pitchFamily="18" charset="0"/>
            </a:endParaRPr>
          </a:p>
          <a:p>
            <a:pPr marL="114300" indent="0" eaLnBrk="1" fontAlgn="auto" hangingPunct="1">
              <a:spcAft>
                <a:spcPts val="0"/>
              </a:spcAft>
              <a:buFont typeface="Arial" pitchFamily="34" charset="0"/>
              <a:buNone/>
              <a:defRPr/>
            </a:pPr>
            <a:endParaRPr lang="en-US" dirty="0" smtClean="0">
              <a:latin typeface="Times New Roman" panose="02020603050405020304" pitchFamily="18" charset="0"/>
              <a:cs typeface="Times New Roman" panose="02020603050405020304" pitchFamily="18" charset="0"/>
            </a:endParaRPr>
          </a:p>
          <a:p>
            <a:pPr marL="114300" indent="0" eaLnBrk="1" fontAlgn="auto" hangingPunct="1">
              <a:spcAft>
                <a:spcPts val="0"/>
              </a:spcAft>
              <a:buFont typeface="Arial" pitchFamily="34" charset="0"/>
              <a:buNone/>
              <a:defRPr/>
            </a:pPr>
            <a:r>
              <a:rPr lang="sr-Latn-RS" dirty="0" smtClean="0">
                <a:latin typeface="Times New Roman" panose="02020603050405020304" pitchFamily="18" charset="0"/>
                <a:cs typeface="Times New Roman" panose="02020603050405020304" pitchFamily="18" charset="0"/>
              </a:rPr>
              <a:t>Način pisanja?</a:t>
            </a:r>
            <a:endParaRPr lang="sr-Latn-RS" dirty="0">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p:txBody>
          <a:bodyPr/>
          <a:lstStyle/>
          <a:p>
            <a:pPr algn="ctr" eaLnBrk="1" fontAlgn="auto" hangingPunct="1">
              <a:spcAft>
                <a:spcPts val="0"/>
              </a:spcAft>
              <a:defRPr/>
            </a:pPr>
            <a:r>
              <a:rPr lang="sr-Latn-RS" b="1" dirty="0" smtClean="0">
                <a:solidFill>
                  <a:srgbClr val="7030A0"/>
                </a:solidFill>
                <a:latin typeface="Times New Roman" panose="02020603050405020304" pitchFamily="18" charset="0"/>
                <a:cs typeface="Times New Roman" panose="02020603050405020304" pitchFamily="18" charset="0"/>
              </a:rPr>
              <a:t>Vežba:Adekvatno ... </a:t>
            </a:r>
            <a:r>
              <a:rPr lang="sr-Latn-RS" b="1" dirty="0">
                <a:solidFill>
                  <a:srgbClr val="7030A0"/>
                </a:solidFill>
                <a:latin typeface="Times New Roman" panose="02020603050405020304" pitchFamily="18" charset="0"/>
                <a:cs typeface="Times New Roman" panose="02020603050405020304" pitchFamily="18" charset="0"/>
              </a:rPr>
              <a:t>ili ne?</a:t>
            </a:r>
            <a:endParaRPr lang="sr-Latn-RS" dirty="0">
              <a:solidFill>
                <a:srgbClr val="7030A0"/>
              </a:solidFill>
              <a:latin typeface="Times New Roman" panose="02020603050405020304" pitchFamily="18" charset="0"/>
              <a:cs typeface="Times New Roman" panose="02020603050405020304" pitchFamily="18" charset="0"/>
            </a:endParaRPr>
          </a:p>
        </p:txBody>
      </p:sp>
      <p:pic>
        <p:nvPicPr>
          <p:cNvPr id="191492" name="Picture 8"/>
          <p:cNvPicPr>
            <a:picLocks noChangeAspect="1" noChangeArrowheads="1"/>
          </p:cNvPicPr>
          <p:nvPr/>
        </p:nvPicPr>
        <p:blipFill>
          <a:blip r:embed="rId4" cstate="print"/>
          <a:srcRect/>
          <a:stretch>
            <a:fillRect/>
          </a:stretch>
        </p:blipFill>
        <p:spPr bwMode="auto">
          <a:xfrm>
            <a:off x="6899275" y="4772025"/>
            <a:ext cx="2244725" cy="2085975"/>
          </a:xfrm>
          <a:prstGeom prst="rect">
            <a:avLst/>
          </a:prstGeom>
          <a:noFill/>
          <a:ln w="9525">
            <a:noFill/>
            <a:miter lim="800000"/>
            <a:headEnd/>
            <a:tailEnd/>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Content Placeholder 2"/>
          <p:cNvSpPr>
            <a:spLocks noGrp="1"/>
          </p:cNvSpPr>
          <p:nvPr>
            <p:ph idx="1"/>
          </p:nvPr>
        </p:nvSpPr>
        <p:spPr/>
        <p:txBody>
          <a:bodyPr>
            <a:normAutofit fontScale="92500"/>
          </a:bodyPr>
          <a:lstStyle/>
          <a:p>
            <a:pPr eaLnBrk="1" hangingPunct="1">
              <a:defRPr/>
            </a:pPr>
            <a:r>
              <a:rPr lang="sr-Latn-RS" dirty="0" smtClean="0">
                <a:latin typeface="Times New Roman" panose="02020603050405020304" pitchFamily="18" charset="0"/>
                <a:cs typeface="Times New Roman" panose="02020603050405020304" pitchFamily="18" charset="0"/>
              </a:rPr>
              <a:t>Razgovarala sam o nekim razlozima zastoja u razvoju govora dečaka, uključujući i to da li je on zbunjen oko svog nacionalnog identiteta i da li bi to moglo biti povezano sa ranijim ponavljanim preteranim kažnjavanjem od strane njegovog oca. Njegov pogled na to je _______________ a njegova majka je bila ___________________.  Objasnila sam joj da je moja procena situacije da _______________.  Onda sam prešla na objašnjavanje zašto sam zabrinuta oko (ponašanje zbog kojeg radnik brine da li ima seksualnog zlostavljanja</a:t>
            </a:r>
            <a:r>
              <a:rPr lang="en-US" dirty="0" smtClean="0">
                <a:latin typeface="Times New Roman" panose="02020603050405020304" pitchFamily="18" charset="0"/>
                <a:cs typeface="Times New Roman" panose="02020603050405020304" pitchFamily="18" charset="0"/>
              </a:rPr>
              <a:t> </a:t>
            </a:r>
            <a:r>
              <a:rPr lang="sr-Latn-RS" dirty="0" smtClean="0">
                <a:latin typeface="Times New Roman" panose="02020603050405020304" pitchFamily="18" charset="0"/>
                <a:cs typeface="Times New Roman" panose="02020603050405020304" pitchFamily="18" charset="0"/>
              </a:rPr>
              <a:t>/autizma). Reakcija njegove majke je bila________________. </a:t>
            </a:r>
          </a:p>
          <a:p>
            <a:pPr eaLnBrk="1" hangingPunct="1">
              <a:defRPr/>
            </a:pPr>
            <a:endParaRPr lang="sr-Latn-RS" dirty="0" smtClean="0">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p:txBody>
          <a:bodyPr/>
          <a:lstStyle/>
          <a:p>
            <a:pPr algn="ctr" eaLnBrk="1" fontAlgn="auto" hangingPunct="1">
              <a:spcAft>
                <a:spcPts val="0"/>
              </a:spcAft>
              <a:defRPr/>
            </a:pPr>
            <a:r>
              <a:rPr lang="sr-Latn-RS" sz="4800" b="1" dirty="0" smtClean="0">
                <a:solidFill>
                  <a:srgbClr val="7030A0"/>
                </a:solidFill>
                <a:latin typeface="Times New Roman" panose="02020603050405020304" pitchFamily="18" charset="0"/>
                <a:cs typeface="Times New Roman" panose="02020603050405020304" pitchFamily="18" charset="0"/>
              </a:rPr>
              <a:t>Potpuniji zapis</a:t>
            </a:r>
            <a:endParaRPr lang="sr-Latn-RS" sz="4800" b="1" dirty="0">
              <a:solidFill>
                <a:srgbClr val="7030A0"/>
              </a:solidFill>
              <a:latin typeface="Times New Roman" panose="02020603050405020304" pitchFamily="18" charset="0"/>
              <a:cs typeface="Times New Roman" panose="02020603050405020304" pitchFamily="18" charset="0"/>
            </a:endParaRPr>
          </a:p>
        </p:txBody>
      </p:sp>
      <p:pic>
        <p:nvPicPr>
          <p:cNvPr id="192516" name="Picture 8"/>
          <p:cNvPicPr>
            <a:picLocks noChangeAspect="1" noChangeArrowheads="1"/>
          </p:cNvPicPr>
          <p:nvPr/>
        </p:nvPicPr>
        <p:blipFill>
          <a:blip r:embed="rId4" cstate="print"/>
          <a:srcRect/>
          <a:stretch>
            <a:fillRect/>
          </a:stretch>
        </p:blipFill>
        <p:spPr bwMode="auto">
          <a:xfrm>
            <a:off x="7086600" y="4946102"/>
            <a:ext cx="2057400" cy="1911898"/>
          </a:xfrm>
          <a:prstGeom prst="rect">
            <a:avLst/>
          </a:prstGeom>
          <a:noFill/>
          <a:ln w="9525">
            <a:noFill/>
            <a:miter lim="800000"/>
            <a:headEnd/>
            <a:tailEnd/>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8077200" cy="5181600"/>
          </a:xfrm>
        </p:spPr>
        <p:txBody>
          <a:bodyPr>
            <a:noAutofit/>
          </a:bodyPr>
          <a:lstStyle/>
          <a:p>
            <a:pPr marL="114300" indent="0" eaLnBrk="1" hangingPunct="1">
              <a:buFont typeface="Arial" charset="0"/>
              <a:buNone/>
            </a:pPr>
            <a:r>
              <a:rPr lang="sr-Latn-RS" sz="3200" b="1" dirty="0" smtClean="0">
                <a:latin typeface="Times New Roman" pitchFamily="18" charset="0"/>
                <a:cs typeface="Times New Roman" pitchFamily="18" charset="0"/>
              </a:rPr>
              <a:t>"</a:t>
            </a:r>
            <a:r>
              <a:rPr lang="sr-Latn-RS" sz="2800" b="1" dirty="0" smtClean="0">
                <a:latin typeface="Times New Roman" pitchFamily="18" charset="0"/>
                <a:cs typeface="Times New Roman" pitchFamily="18" charset="0"/>
              </a:rPr>
              <a:t>Kako bih se osećao da je ovo napisano o meni?" </a:t>
            </a:r>
          </a:p>
          <a:p>
            <a:pPr marL="114300" indent="0" eaLnBrk="1" hangingPunct="1">
              <a:buFont typeface="Arial" charset="0"/>
              <a:buNone/>
            </a:pPr>
            <a:r>
              <a:rPr lang="sr-Latn-RS" sz="2800" b="1" dirty="0" smtClean="0">
                <a:latin typeface="Times New Roman" pitchFamily="18" charset="0"/>
                <a:cs typeface="Times New Roman" pitchFamily="18" charset="0"/>
              </a:rPr>
              <a:t>"Šta bi advokat mislio o ovome?„</a:t>
            </a:r>
          </a:p>
          <a:p>
            <a:pPr marL="114300" indent="0" eaLnBrk="1" hangingPunct="1">
              <a:buFont typeface="Wingdings" pitchFamily="2" charset="2"/>
              <a:buChar char="q"/>
            </a:pPr>
            <a:r>
              <a:rPr lang="en-US" sz="2400" i="1" dirty="0" smtClean="0">
                <a:latin typeface="Times New Roman" pitchFamily="18" charset="0"/>
                <a:cs typeface="Times New Roman" pitchFamily="18" charset="0"/>
              </a:rPr>
              <a:t> </a:t>
            </a:r>
            <a:r>
              <a:rPr lang="sr-Latn-RS" sz="2400" i="1" dirty="0" smtClean="0">
                <a:latin typeface="Times New Roman" pitchFamily="18" charset="0"/>
                <a:cs typeface="Times New Roman" pitchFamily="18" charset="0"/>
              </a:rPr>
              <a:t>Kada je gospodin </a:t>
            </a:r>
            <a:r>
              <a:rPr lang="en-US" sz="2400" i="1" dirty="0" smtClean="0">
                <a:latin typeface="Times New Roman" pitchFamily="18" charset="0"/>
                <a:cs typeface="Times New Roman" pitchFamily="18" charset="0"/>
              </a:rPr>
              <a:t>Jokić</a:t>
            </a:r>
            <a:r>
              <a:rPr lang="sr-Latn-RS" sz="2400" i="1" dirty="0" smtClean="0">
                <a:latin typeface="Times New Roman" pitchFamily="18" charset="0"/>
                <a:cs typeface="Times New Roman" pitchFamily="18" charset="0"/>
              </a:rPr>
              <a:t> stigao, vrlo brzo je krenuo da napada sve zainteresovane strane i jasno je stavio do znanja da bi kritičko razmatranje bilo besmisleno jer on ne bi prihvatio ništa što bi mi rekli. </a:t>
            </a:r>
            <a:r>
              <a:rPr lang="sr-Latn-RS" sz="2400" dirty="0" smtClean="0">
                <a:latin typeface="Times New Roman" pitchFamily="18" charset="0"/>
                <a:cs typeface="Times New Roman" pitchFamily="18" charset="0"/>
              </a:rPr>
              <a:t>*************</a:t>
            </a:r>
          </a:p>
          <a:p>
            <a:pPr marL="114300" indent="0" eaLnBrk="1" hangingPunct="1">
              <a:buFont typeface="Wingdings" pitchFamily="2" charset="2"/>
              <a:buChar char="q"/>
            </a:pPr>
            <a:r>
              <a:rPr lang="en-US" sz="2400" i="1" dirty="0" smtClean="0">
                <a:latin typeface="Times New Roman" pitchFamily="18" charset="0"/>
                <a:cs typeface="Times New Roman" pitchFamily="18" charset="0"/>
              </a:rPr>
              <a:t> </a:t>
            </a:r>
            <a:r>
              <a:rPr lang="sr-Latn-RS" sz="2400" i="1" dirty="0" smtClean="0">
                <a:latin typeface="Times New Roman" pitchFamily="18" charset="0"/>
                <a:cs typeface="Times New Roman" pitchFamily="18" charset="0"/>
              </a:rPr>
              <a:t>Gospođa </a:t>
            </a:r>
            <a:r>
              <a:rPr lang="en-US" sz="2400" i="1" dirty="0" smtClean="0">
                <a:latin typeface="Times New Roman" pitchFamily="18" charset="0"/>
                <a:cs typeface="Times New Roman" pitchFamily="18" charset="0"/>
              </a:rPr>
              <a:t>Jokić </a:t>
            </a:r>
            <a:r>
              <a:rPr lang="sr-Latn-RS" sz="2400" i="1" dirty="0" smtClean="0">
                <a:latin typeface="Times New Roman" pitchFamily="18" charset="0"/>
                <a:cs typeface="Times New Roman" pitchFamily="18" charset="0"/>
              </a:rPr>
              <a:t>je bila krajnje uznemirena, na ivici histerije, i bilo mi je izuzetno teško da razgovaram sa njom, pa čak i da jasno čujem šta mi govori... Trabunjala je nadugačko i naširoko o...  </a:t>
            </a:r>
            <a:r>
              <a:rPr lang="sr-Latn-RS" sz="2400" dirty="0" smtClean="0">
                <a:latin typeface="Times New Roman" pitchFamily="18" charset="0"/>
                <a:cs typeface="Times New Roman" pitchFamily="18" charset="0"/>
              </a:rPr>
              <a:t>******************</a:t>
            </a:r>
          </a:p>
          <a:p>
            <a:pPr marL="114300" indent="0" eaLnBrk="1" hangingPunct="1">
              <a:buFont typeface="Wingdings" pitchFamily="2" charset="2"/>
              <a:buChar char="q"/>
            </a:pPr>
            <a:r>
              <a:rPr lang="en-US" sz="2400" i="1" dirty="0" smtClean="0">
                <a:latin typeface="Times New Roman" pitchFamily="18" charset="0"/>
                <a:cs typeface="Times New Roman" pitchFamily="18" charset="0"/>
              </a:rPr>
              <a:t> </a:t>
            </a:r>
            <a:r>
              <a:rPr lang="sr-Latn-RS" sz="2400" i="1" dirty="0" smtClean="0">
                <a:latin typeface="Times New Roman" pitchFamily="18" charset="0"/>
                <a:cs typeface="Times New Roman" pitchFamily="18" charset="0"/>
              </a:rPr>
              <a:t>Gospođa Drinčić je materinski nastrojena, pažljiva, nije dobro organizovana ali je sposobna.</a:t>
            </a:r>
            <a:r>
              <a:rPr lang="sr-Latn-RS" sz="2400" dirty="0" smtClean="0">
                <a:latin typeface="Times New Roman" pitchFamily="18" charset="0"/>
                <a:cs typeface="Times New Roman" pitchFamily="18" charset="0"/>
              </a:rPr>
              <a:t> </a:t>
            </a:r>
          </a:p>
          <a:p>
            <a:pPr marL="114300" indent="0" eaLnBrk="1" hangingPunct="1"/>
            <a:endParaRPr lang="sr-Latn-RS" sz="2400" dirty="0" smtClean="0">
              <a:latin typeface="Times New Roman" pitchFamily="18" charset="0"/>
              <a:cs typeface="Times New Roman" pitchFamily="18" charset="0"/>
            </a:endParaRPr>
          </a:p>
          <a:p>
            <a:pPr marL="114300" indent="0" eaLnBrk="1" hangingPunct="1"/>
            <a:endParaRPr lang="sr-Latn-RS" sz="2400" dirty="0" smtClean="0">
              <a:latin typeface="Times New Roman" pitchFamily="18" charset="0"/>
              <a:cs typeface="Times New Roman" pitchFamily="18" charset="0"/>
            </a:endParaRPr>
          </a:p>
          <a:p>
            <a:pPr marL="114300" indent="0" eaLnBrk="1" hangingPunct="1"/>
            <a:endParaRPr lang="sr-Latn-RS" sz="2400" dirty="0" smtClean="0">
              <a:latin typeface="Times New Roman" pitchFamily="18" charset="0"/>
              <a:cs typeface="Times New Roman" pitchFamily="18" charset="0"/>
            </a:endParaRPr>
          </a:p>
        </p:txBody>
      </p:sp>
      <p:sp>
        <p:nvSpPr>
          <p:cNvPr id="2" name="Title 1"/>
          <p:cNvSpPr>
            <a:spLocks noGrp="1"/>
          </p:cNvSpPr>
          <p:nvPr>
            <p:ph type="title"/>
          </p:nvPr>
        </p:nvSpPr>
        <p:spPr/>
        <p:txBody>
          <a:bodyPr>
            <a:normAutofit fontScale="90000"/>
          </a:bodyPr>
          <a:lstStyle/>
          <a:p>
            <a:pPr algn="ctr" eaLnBrk="1" fontAlgn="auto" hangingPunct="1">
              <a:spcAft>
                <a:spcPts val="0"/>
              </a:spcAft>
              <a:defRPr/>
            </a:pPr>
            <a:r>
              <a:rPr lang="sr-Latn-RS" sz="3600" b="1" dirty="0" smtClean="0">
                <a:solidFill>
                  <a:srgbClr val="7030A0"/>
                </a:solidFill>
                <a:latin typeface="Times New Roman" panose="02020603050405020304" pitchFamily="18" charset="0"/>
                <a:cs typeface="Times New Roman" panose="02020603050405020304" pitchFamily="18" charset="0"/>
              </a:rPr>
              <a:t>Vežba: Izbegavanje optužbi u beleškama/1</a:t>
            </a:r>
            <a:br>
              <a:rPr lang="sr-Latn-RS" sz="3600" b="1" dirty="0" smtClean="0">
                <a:solidFill>
                  <a:srgbClr val="7030A0"/>
                </a:solidFill>
                <a:latin typeface="Times New Roman" panose="02020603050405020304" pitchFamily="18" charset="0"/>
                <a:cs typeface="Times New Roman" panose="02020603050405020304" pitchFamily="18" charset="0"/>
              </a:rPr>
            </a:br>
            <a:r>
              <a:rPr lang="sr-Latn-RS" sz="3600" i="1" dirty="0" smtClean="0">
                <a:solidFill>
                  <a:srgbClr val="7030A0"/>
                </a:solidFill>
                <a:latin typeface="Times New Roman" panose="02020603050405020304" pitchFamily="18" charset="0"/>
                <a:cs typeface="Times New Roman" panose="02020603050405020304" pitchFamily="18" charset="0"/>
              </a:rPr>
              <a:t>Uočite optužbe</a:t>
            </a:r>
            <a:endParaRPr lang="sr-Latn-RS" sz="3600" i="1" dirty="0">
              <a:solidFill>
                <a:srgbClr val="7030A0"/>
              </a:solidFill>
              <a:latin typeface="Times New Roman" panose="02020603050405020304" pitchFamily="18" charset="0"/>
              <a:cs typeface="Times New Roman" panose="02020603050405020304" pitchFamily="18" charset="0"/>
            </a:endParaRPr>
          </a:p>
        </p:txBody>
      </p:sp>
      <p:pic>
        <p:nvPicPr>
          <p:cNvPr id="193540" name="Picture 8"/>
          <p:cNvPicPr>
            <a:picLocks noChangeAspect="1" noChangeArrowheads="1"/>
          </p:cNvPicPr>
          <p:nvPr/>
        </p:nvPicPr>
        <p:blipFill>
          <a:blip r:embed="rId4" cstate="print"/>
          <a:srcRect/>
          <a:stretch>
            <a:fillRect/>
          </a:stretch>
        </p:blipFill>
        <p:spPr bwMode="auto">
          <a:xfrm>
            <a:off x="7772400" y="0"/>
            <a:ext cx="1589088" cy="1476375"/>
          </a:xfrm>
          <a:prstGeom prst="rect">
            <a:avLst/>
          </a:prstGeom>
          <a:noFill/>
          <a:ln w="9525">
            <a:noFill/>
            <a:miter lim="800000"/>
            <a:headEnd/>
            <a:tailEnd/>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1" name="Content Placeholder 2"/>
          <p:cNvSpPr>
            <a:spLocks noGrp="1"/>
          </p:cNvSpPr>
          <p:nvPr>
            <p:ph idx="1"/>
          </p:nvPr>
        </p:nvSpPr>
        <p:spPr>
          <a:xfrm>
            <a:off x="457200" y="1481328"/>
            <a:ext cx="8305800" cy="4995672"/>
          </a:xfrm>
        </p:spPr>
        <p:txBody>
          <a:bodyPr>
            <a:normAutofit/>
          </a:bodyPr>
          <a:lstStyle/>
          <a:p>
            <a:pPr eaLnBrk="1" hangingPunct="1">
              <a:buFont typeface="Wingdings" pitchFamily="2" charset="2"/>
              <a:buChar char="q"/>
            </a:pPr>
            <a:r>
              <a:rPr lang="sr-Latn-RS" sz="2400" i="1" dirty="0" smtClean="0">
                <a:latin typeface="Times New Roman" pitchFamily="18" charset="0"/>
                <a:cs typeface="Times New Roman" pitchFamily="18" charset="0"/>
              </a:rPr>
              <a:t>Gospodin i gospođa Bećirović imaju niske kapacitete i to je jedna od stvari koje su dovele do zanemarivanja dece. Porodični dom je često neuredan i loše je organizovan. Gospodin i gospođa Bećirović nisu reagovali na pokušaje da im se pomogne.</a:t>
            </a:r>
            <a:r>
              <a:rPr lang="sr-Latn-RS" sz="2400" dirty="0" smtClean="0">
                <a:latin typeface="Times New Roman" pitchFamily="18" charset="0"/>
                <a:cs typeface="Times New Roman" pitchFamily="18" charset="0"/>
              </a:rPr>
              <a:t> ***************</a:t>
            </a:r>
          </a:p>
          <a:p>
            <a:pPr eaLnBrk="1" hangingPunct="1">
              <a:buFont typeface="Wingdings" pitchFamily="2" charset="2"/>
              <a:buChar char="q"/>
            </a:pPr>
            <a:r>
              <a:rPr lang="sr-Latn-RS" sz="2400" i="1" dirty="0" smtClean="0">
                <a:latin typeface="Times New Roman" pitchFamily="18" charset="0"/>
                <a:cs typeface="Times New Roman" pitchFamily="18" charset="0"/>
              </a:rPr>
              <a:t>Gospođa Hristić je aljkava, stan joj je pun smeća i napola pojedene hrane. Jedan sused mi je rekao da je gospođa Hristić krala u supermarketu ali nije bila otkrivena.  *****</a:t>
            </a:r>
            <a:endParaRPr lang="sr-Latn-RS" sz="2400" dirty="0" smtClean="0">
              <a:latin typeface="Times New Roman" pitchFamily="18" charset="0"/>
              <a:cs typeface="Times New Roman" pitchFamily="18" charset="0"/>
            </a:endParaRPr>
          </a:p>
          <a:p>
            <a:pPr eaLnBrk="1" hangingPunct="1">
              <a:buFont typeface="Wingdings" pitchFamily="2" charset="2"/>
              <a:buChar char="q"/>
            </a:pPr>
            <a:r>
              <a:rPr lang="sr-Latn-RS" sz="2400" i="1" dirty="0" smtClean="0">
                <a:latin typeface="Times New Roman" pitchFamily="18" charset="0"/>
                <a:cs typeface="Times New Roman" pitchFamily="18" charset="0"/>
              </a:rPr>
              <a:t>Primetio sam da se na dečijoj stolici nalazi parče polupojedene pite od sira, a nakon što sam pregledao kuhinju, otkrio sam da je kutija za hleb prazna. Očigledno je da gospođi Džuverović nedostaj</a:t>
            </a:r>
            <a:r>
              <a:rPr lang="en-US" sz="2400" i="1" dirty="0" smtClean="0">
                <a:latin typeface="Times New Roman" pitchFamily="18" charset="0"/>
                <a:cs typeface="Times New Roman" pitchFamily="18" charset="0"/>
              </a:rPr>
              <a:t>u</a:t>
            </a:r>
            <a:r>
              <a:rPr lang="sr-Latn-RS" sz="2400" i="1" dirty="0" smtClean="0">
                <a:latin typeface="Times New Roman" pitchFamily="18" charset="0"/>
                <a:cs typeface="Times New Roman" pitchFamily="18" charset="0"/>
              </a:rPr>
              <a:t> veštin</a:t>
            </a:r>
            <a:r>
              <a:rPr lang="en-US" sz="2400" i="1" dirty="0" smtClean="0">
                <a:latin typeface="Times New Roman" pitchFamily="18" charset="0"/>
                <a:cs typeface="Times New Roman" pitchFamily="18" charset="0"/>
              </a:rPr>
              <a:t>e</a:t>
            </a:r>
            <a:r>
              <a:rPr lang="sr-Latn-RS" sz="2400" i="1" dirty="0" smtClean="0">
                <a:latin typeface="Times New Roman" pitchFamily="18" charset="0"/>
                <a:cs typeface="Times New Roman" pitchFamily="18" charset="0"/>
              </a:rPr>
              <a:t> roditeljstva.</a:t>
            </a:r>
            <a:r>
              <a:rPr lang="sr-Latn-RS" sz="2400" dirty="0" smtClean="0">
                <a:latin typeface="Times New Roman" pitchFamily="18" charset="0"/>
                <a:cs typeface="Times New Roman" pitchFamily="18" charset="0"/>
              </a:rPr>
              <a:t> </a:t>
            </a:r>
          </a:p>
          <a:p>
            <a:pPr eaLnBrk="1" hangingPunct="1">
              <a:buFont typeface="Arial" charset="0"/>
              <a:buNone/>
            </a:pPr>
            <a:endParaRPr lang="sr-Latn-RS" sz="2400" dirty="0" smtClean="0">
              <a:latin typeface="Times New Roman" pitchFamily="18" charset="0"/>
              <a:cs typeface="Times New Roman" pitchFamily="18" charset="0"/>
            </a:endParaRPr>
          </a:p>
        </p:txBody>
      </p:sp>
      <p:sp>
        <p:nvSpPr>
          <p:cNvPr id="2" name="Title 1"/>
          <p:cNvSpPr>
            <a:spLocks noGrp="1"/>
          </p:cNvSpPr>
          <p:nvPr>
            <p:ph type="title"/>
          </p:nvPr>
        </p:nvSpPr>
        <p:spPr>
          <a:xfrm>
            <a:off x="381000" y="457200"/>
            <a:ext cx="7620000" cy="1143000"/>
          </a:xfrm>
        </p:spPr>
        <p:txBody>
          <a:bodyPr>
            <a:normAutofit fontScale="90000"/>
          </a:bodyPr>
          <a:lstStyle/>
          <a:p>
            <a:pPr algn="ctr" eaLnBrk="1" fontAlgn="auto" hangingPunct="1">
              <a:spcAft>
                <a:spcPts val="0"/>
              </a:spcAft>
              <a:defRPr/>
            </a:pPr>
            <a:r>
              <a:rPr lang="sr-Latn-RS" sz="3600" b="1" dirty="0">
                <a:solidFill>
                  <a:srgbClr val="7030A0"/>
                </a:solidFill>
                <a:latin typeface="Times New Roman" panose="02020603050405020304" pitchFamily="18" charset="0"/>
                <a:cs typeface="Times New Roman" panose="02020603050405020304" pitchFamily="18" charset="0"/>
              </a:rPr>
              <a:t>Izbegavanje optužbi u </a:t>
            </a:r>
            <a:r>
              <a:rPr lang="sr-Latn-RS" sz="3600" b="1" dirty="0" smtClean="0">
                <a:solidFill>
                  <a:srgbClr val="7030A0"/>
                </a:solidFill>
                <a:latin typeface="Times New Roman" panose="02020603050405020304" pitchFamily="18" charset="0"/>
                <a:cs typeface="Times New Roman" panose="02020603050405020304" pitchFamily="18" charset="0"/>
              </a:rPr>
              <a:t>beleškama/2</a:t>
            </a:r>
            <a:r>
              <a:rPr lang="sr-Latn-RS" sz="3600" b="1" dirty="0">
                <a:solidFill>
                  <a:srgbClr val="7030A0"/>
                </a:solidFill>
                <a:latin typeface="Times New Roman" panose="02020603050405020304" pitchFamily="18" charset="0"/>
                <a:cs typeface="Times New Roman" panose="02020603050405020304" pitchFamily="18" charset="0"/>
              </a:rPr>
              <a:t/>
            </a:r>
            <a:br>
              <a:rPr lang="sr-Latn-RS" sz="3600" b="1" dirty="0">
                <a:solidFill>
                  <a:srgbClr val="7030A0"/>
                </a:solidFill>
                <a:latin typeface="Times New Roman" panose="02020603050405020304" pitchFamily="18" charset="0"/>
                <a:cs typeface="Times New Roman" panose="02020603050405020304" pitchFamily="18" charset="0"/>
              </a:rPr>
            </a:br>
            <a:r>
              <a:rPr lang="sr-Latn-RS" sz="3600" i="1" dirty="0">
                <a:solidFill>
                  <a:srgbClr val="7030A0"/>
                </a:solidFill>
                <a:latin typeface="Times New Roman" panose="02020603050405020304" pitchFamily="18" charset="0"/>
                <a:cs typeface="Times New Roman" panose="02020603050405020304" pitchFamily="18" charset="0"/>
              </a:rPr>
              <a:t>Uočite optužbe</a:t>
            </a:r>
            <a:endParaRPr lang="sr-Latn-RS" sz="3600" dirty="0">
              <a:solidFill>
                <a:srgbClr val="7030A0"/>
              </a:solidFill>
              <a:latin typeface="Times New Roman" panose="02020603050405020304" pitchFamily="18" charset="0"/>
              <a:cs typeface="Times New Roman" panose="02020603050405020304" pitchFamily="18" charset="0"/>
            </a:endParaRPr>
          </a:p>
        </p:txBody>
      </p:sp>
      <p:pic>
        <p:nvPicPr>
          <p:cNvPr id="194564" name="Picture 8"/>
          <p:cNvPicPr>
            <a:picLocks noChangeAspect="1" noChangeArrowheads="1"/>
          </p:cNvPicPr>
          <p:nvPr/>
        </p:nvPicPr>
        <p:blipFill>
          <a:blip r:embed="rId4" cstate="print"/>
          <a:srcRect/>
          <a:stretch>
            <a:fillRect/>
          </a:stretch>
        </p:blipFill>
        <p:spPr bwMode="auto">
          <a:xfrm>
            <a:off x="7772400" y="0"/>
            <a:ext cx="1589088" cy="1476375"/>
          </a:xfrm>
          <a:prstGeom prst="rect">
            <a:avLst/>
          </a:prstGeom>
          <a:noFill/>
          <a:ln w="9525">
            <a:noFill/>
            <a:miter lim="800000"/>
            <a:headEnd/>
            <a:tailEnd/>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1328"/>
            <a:ext cx="8305800" cy="4919472"/>
          </a:xfrm>
        </p:spPr>
        <p:txBody>
          <a:bodyPr>
            <a:normAutofit fontScale="92500" lnSpcReduction="10000"/>
          </a:bodyPr>
          <a:lstStyle/>
          <a:p>
            <a:pPr eaLnBrk="1" hangingPunct="1">
              <a:lnSpc>
                <a:spcPct val="90000"/>
              </a:lnSpc>
              <a:buFont typeface="Wingdings" pitchFamily="2" charset="2"/>
              <a:buChar char="q"/>
            </a:pPr>
            <a:r>
              <a:rPr lang="sr-Latn-RS" i="1" dirty="0" smtClean="0">
                <a:latin typeface="Times New Roman" pitchFamily="18" charset="0"/>
                <a:cs typeface="Times New Roman" pitchFamily="18" charset="0"/>
              </a:rPr>
              <a:t>Gospodin Ko</a:t>
            </a:r>
            <a:r>
              <a:rPr lang="en-US" i="1" dirty="0" err="1" smtClean="0">
                <a:latin typeface="Times New Roman" pitchFamily="18" charset="0"/>
                <a:cs typeface="Times New Roman" pitchFamily="18" charset="0"/>
              </a:rPr>
              <a:t>kić</a:t>
            </a:r>
            <a:r>
              <a:rPr lang="sr-Latn-RS" i="1" dirty="0" smtClean="0">
                <a:latin typeface="Times New Roman" pitchFamily="18" charset="0"/>
                <a:cs typeface="Times New Roman" pitchFamily="18" charset="0"/>
              </a:rPr>
              <a:t> je nesumnjivo duboko religiozan čovek koji smatra da uplitanje socijalne službe ne može da utiče na sudbinu njegove porodice. Stoga on iz pristojnosti toleriše delovanje ove službe, a ne zato što veruje </a:t>
            </a:r>
            <a:r>
              <a:rPr lang="en-US" i="1" dirty="0" smtClean="0">
                <a:latin typeface="Times New Roman" pitchFamily="18" charset="0"/>
                <a:cs typeface="Times New Roman" pitchFamily="18" charset="0"/>
              </a:rPr>
              <a:t>to</a:t>
            </a:r>
            <a:r>
              <a:rPr lang="sr-Latn-RS" i="1" dirty="0" smtClean="0">
                <a:latin typeface="Times New Roman" pitchFamily="18" charset="0"/>
                <a:cs typeface="Times New Roman" pitchFamily="18" charset="0"/>
              </a:rPr>
              <a:t> može da ima pozitivne rezultate.</a:t>
            </a:r>
            <a:r>
              <a:rPr lang="sr-Latn-RS" dirty="0" smtClean="0">
                <a:latin typeface="Times New Roman" pitchFamily="18" charset="0"/>
                <a:cs typeface="Times New Roman" pitchFamily="18" charset="0"/>
              </a:rPr>
              <a:t> </a:t>
            </a:r>
          </a:p>
          <a:p>
            <a:pPr eaLnBrk="1" hangingPunct="1">
              <a:lnSpc>
                <a:spcPct val="90000"/>
              </a:lnSpc>
              <a:buFont typeface="Arial" charset="0"/>
              <a:buNone/>
            </a:pPr>
            <a:r>
              <a:rPr lang="sr-Latn-RS" dirty="0" smtClean="0">
                <a:latin typeface="Times New Roman" pitchFamily="18" charset="0"/>
                <a:cs typeface="Times New Roman" pitchFamily="18" charset="0"/>
              </a:rPr>
              <a:t>***********************</a:t>
            </a:r>
          </a:p>
          <a:p>
            <a:pPr eaLnBrk="1" hangingPunct="1">
              <a:lnSpc>
                <a:spcPct val="90000"/>
              </a:lnSpc>
              <a:buFont typeface="Wingdings" pitchFamily="2" charset="2"/>
              <a:buChar char="q"/>
            </a:pPr>
            <a:r>
              <a:rPr lang="sr-Latn-RS" i="1" dirty="0" smtClean="0">
                <a:latin typeface="Times New Roman" pitchFamily="18" charset="0"/>
                <a:cs typeface="Times New Roman" pitchFamily="18" charset="0"/>
              </a:rPr>
              <a:t>Lejla je otvorena i ljubazna u kontaktu sa ovom službom. Spremno pruža informacije i traži podršku, zove telefonom ili dolazi skoro svake nedelje. Izgleda da želi da se predstavi kao neko ko je voljan da udovolji drugima i ko vredno radi.</a:t>
            </a:r>
            <a:r>
              <a:rPr lang="sr-Latn-RS" dirty="0" smtClean="0">
                <a:latin typeface="Times New Roman" pitchFamily="18" charset="0"/>
                <a:cs typeface="Times New Roman" pitchFamily="18" charset="0"/>
              </a:rPr>
              <a:t> </a:t>
            </a:r>
          </a:p>
          <a:p>
            <a:pPr eaLnBrk="1" hangingPunct="1">
              <a:lnSpc>
                <a:spcPct val="90000"/>
              </a:lnSpc>
              <a:buFont typeface="Arial" charset="0"/>
              <a:buNone/>
            </a:pPr>
            <a:r>
              <a:rPr lang="sr-Latn-RS" dirty="0" smtClean="0">
                <a:latin typeface="Times New Roman" pitchFamily="18" charset="0"/>
                <a:cs typeface="Times New Roman" pitchFamily="18" charset="0"/>
              </a:rPr>
              <a:t>**************</a:t>
            </a:r>
          </a:p>
          <a:p>
            <a:pPr eaLnBrk="1" hangingPunct="1">
              <a:lnSpc>
                <a:spcPct val="90000"/>
              </a:lnSpc>
              <a:buFont typeface="Wingdings" pitchFamily="2" charset="2"/>
              <a:buChar char="q"/>
            </a:pPr>
            <a:r>
              <a:rPr lang="sr-Latn-RS" i="1" dirty="0" smtClean="0">
                <a:latin typeface="Times New Roman" pitchFamily="18" charset="0"/>
                <a:cs typeface="Times New Roman" pitchFamily="18" charset="0"/>
              </a:rPr>
              <a:t>Gospođa Bekić živi u dobro održavanom stanu koji je lepo ukrašen i opremljen. Previše troši na duvan i ima previše muških posetilaca.</a:t>
            </a:r>
            <a:r>
              <a:rPr lang="sr-Latn-RS" dirty="0" smtClean="0">
                <a:latin typeface="Times New Roman" pitchFamily="18" charset="0"/>
                <a:cs typeface="Times New Roman" pitchFamily="18" charset="0"/>
              </a:rPr>
              <a:t> </a:t>
            </a:r>
          </a:p>
          <a:p>
            <a:pPr eaLnBrk="1" hangingPunct="1">
              <a:lnSpc>
                <a:spcPct val="90000"/>
              </a:lnSpc>
              <a:buFont typeface="Arial" charset="0"/>
              <a:buNone/>
            </a:pPr>
            <a:endParaRPr lang="sr-Latn-RS" dirty="0" smtClean="0">
              <a:latin typeface="Times New Roman" pitchFamily="18" charset="0"/>
              <a:cs typeface="Times New Roman" pitchFamily="18" charset="0"/>
            </a:endParaRPr>
          </a:p>
        </p:txBody>
      </p:sp>
      <p:sp>
        <p:nvSpPr>
          <p:cNvPr id="2" name="Title 1"/>
          <p:cNvSpPr>
            <a:spLocks noGrp="1"/>
          </p:cNvSpPr>
          <p:nvPr>
            <p:ph type="title"/>
          </p:nvPr>
        </p:nvSpPr>
        <p:spPr/>
        <p:txBody>
          <a:bodyPr>
            <a:normAutofit fontScale="90000"/>
          </a:bodyPr>
          <a:lstStyle/>
          <a:p>
            <a:pPr algn="ctr" eaLnBrk="1" fontAlgn="auto" hangingPunct="1">
              <a:spcAft>
                <a:spcPts val="0"/>
              </a:spcAft>
              <a:defRPr/>
            </a:pPr>
            <a:r>
              <a:rPr lang="sr-Latn-RS" sz="3600" b="1" dirty="0">
                <a:solidFill>
                  <a:srgbClr val="7030A0"/>
                </a:solidFill>
                <a:latin typeface="Times New Roman" panose="02020603050405020304" pitchFamily="18" charset="0"/>
                <a:cs typeface="Times New Roman" panose="02020603050405020304" pitchFamily="18" charset="0"/>
              </a:rPr>
              <a:t>Izbegavanje optužbi u </a:t>
            </a:r>
            <a:r>
              <a:rPr lang="sr-Latn-RS" sz="3600" b="1" dirty="0" smtClean="0">
                <a:solidFill>
                  <a:srgbClr val="7030A0"/>
                </a:solidFill>
                <a:latin typeface="Times New Roman" panose="02020603050405020304" pitchFamily="18" charset="0"/>
                <a:cs typeface="Times New Roman" panose="02020603050405020304" pitchFamily="18" charset="0"/>
              </a:rPr>
              <a:t>beleškama/3</a:t>
            </a:r>
            <a:r>
              <a:rPr lang="sr-Latn-RS" sz="3600" b="1" dirty="0">
                <a:solidFill>
                  <a:srgbClr val="7030A0"/>
                </a:solidFill>
                <a:latin typeface="Times New Roman" panose="02020603050405020304" pitchFamily="18" charset="0"/>
                <a:cs typeface="Times New Roman" panose="02020603050405020304" pitchFamily="18" charset="0"/>
              </a:rPr>
              <a:t/>
            </a:r>
            <a:br>
              <a:rPr lang="sr-Latn-RS" sz="3600" b="1" dirty="0">
                <a:solidFill>
                  <a:srgbClr val="7030A0"/>
                </a:solidFill>
                <a:latin typeface="Times New Roman" panose="02020603050405020304" pitchFamily="18" charset="0"/>
                <a:cs typeface="Times New Roman" panose="02020603050405020304" pitchFamily="18" charset="0"/>
              </a:rPr>
            </a:br>
            <a:r>
              <a:rPr lang="sr-Latn-RS" sz="3600" i="1" dirty="0">
                <a:solidFill>
                  <a:srgbClr val="7030A0"/>
                </a:solidFill>
                <a:latin typeface="Times New Roman" panose="02020603050405020304" pitchFamily="18" charset="0"/>
                <a:cs typeface="Times New Roman" panose="02020603050405020304" pitchFamily="18" charset="0"/>
              </a:rPr>
              <a:t>Uočite optužbe</a:t>
            </a:r>
            <a:endParaRPr lang="sr-Latn-RS" sz="3600" dirty="0">
              <a:solidFill>
                <a:srgbClr val="7030A0"/>
              </a:solidFill>
              <a:latin typeface="Times New Roman" panose="02020603050405020304" pitchFamily="18" charset="0"/>
              <a:cs typeface="Times New Roman" panose="020206030504050203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95400"/>
            <a:ext cx="8077200" cy="5257800"/>
          </a:xfrm>
        </p:spPr>
        <p:txBody>
          <a:bodyPr>
            <a:noAutofit/>
          </a:bodyPr>
          <a:lstStyle/>
          <a:p>
            <a:pPr eaLnBrk="1" hangingPunct="1">
              <a:buFont typeface="Wingdings" pitchFamily="2" charset="2"/>
              <a:buChar char="q"/>
            </a:pPr>
            <a:r>
              <a:rPr lang="sr-Latn-RS" sz="2400" i="1" dirty="0" smtClean="0">
                <a:latin typeface="Times New Roman" pitchFamily="18" charset="0"/>
                <a:cs typeface="Times New Roman" pitchFamily="18" charset="0"/>
              </a:rPr>
              <a:t>Veoma pametna žena, pomalo neurotična. Zapetljan odnos sa drugim sinom (koji je takođe veoma bistar). Seks sa mužem? Verovatni parasuicidalni pokušaji u prošlosti. Zanimljivo raditi zajedno sa ženom socijalnim radnikom – seksualna privlačnost prema muškom terapeutu?</a:t>
            </a:r>
            <a:r>
              <a:rPr lang="sr-Latn-RS" sz="2400" dirty="0" smtClean="0">
                <a:latin typeface="Times New Roman" pitchFamily="18" charset="0"/>
                <a:cs typeface="Times New Roman" pitchFamily="18" charset="0"/>
              </a:rPr>
              <a:t> *****</a:t>
            </a:r>
          </a:p>
          <a:p>
            <a:pPr eaLnBrk="1" hangingPunct="1">
              <a:buFont typeface="Wingdings" pitchFamily="2" charset="2"/>
              <a:buChar char="q"/>
            </a:pPr>
            <a:r>
              <a:rPr lang="sr-Latn-RS" sz="2400" i="1" dirty="0" smtClean="0">
                <a:latin typeface="Times New Roman" pitchFamily="18" charset="0"/>
                <a:cs typeface="Times New Roman" pitchFamily="18" charset="0"/>
              </a:rPr>
              <a:t>Gospođa Vujović je danas došla sa svoje troje dece. Bila je vrlo ljuta jer je čitavu prošlu noć bila budna zbog bebinog plača. Nije htela da se igra sa svojom decom i rekla im je da odu.</a:t>
            </a:r>
            <a:r>
              <a:rPr lang="sr-Latn-RS" sz="2400" dirty="0" smtClean="0">
                <a:latin typeface="Times New Roman" pitchFamily="18" charset="0"/>
                <a:cs typeface="Times New Roman" pitchFamily="18" charset="0"/>
              </a:rPr>
              <a:t> ************</a:t>
            </a:r>
          </a:p>
          <a:p>
            <a:pPr eaLnBrk="1" hangingPunct="1">
              <a:buFont typeface="Wingdings" pitchFamily="2" charset="2"/>
              <a:buChar char="q"/>
            </a:pPr>
            <a:r>
              <a:rPr lang="sr-Latn-RS" sz="2400" i="1" dirty="0" smtClean="0">
                <a:latin typeface="Times New Roman" pitchFamily="18" charset="0"/>
                <a:cs typeface="Times New Roman" pitchFamily="18" charset="0"/>
              </a:rPr>
              <a:t>Marija je rekla da je imala lošu nedelju. Posebno loše je bilo u ponedeljak kada je na kraju bacila tiganj kroz kuhinjski prozor. Njen stav me je naveo na razmišljanje kako će ove nedelje proći njeno viđenje sa Danilom</a:t>
            </a:r>
            <a:r>
              <a:rPr lang="en-US" sz="2400" i="1" dirty="0" smtClean="0">
                <a:latin typeface="Times New Roman" pitchFamily="18" charset="0"/>
                <a:cs typeface="Times New Roman" pitchFamily="18" charset="0"/>
              </a:rPr>
              <a:t>,</a:t>
            </a:r>
            <a:r>
              <a:rPr lang="sr-Latn-RS" sz="2400" i="1" dirty="0" smtClean="0">
                <a:latin typeface="Times New Roman" pitchFamily="18" charset="0"/>
                <a:cs typeface="Times New Roman" pitchFamily="18" charset="0"/>
              </a:rPr>
              <a:t> njenim osmogodišnjim sinom.</a:t>
            </a:r>
            <a:r>
              <a:rPr lang="sr-Latn-RS" sz="2400" dirty="0" smtClean="0">
                <a:latin typeface="Times New Roman" pitchFamily="18" charset="0"/>
                <a:cs typeface="Times New Roman" pitchFamily="18" charset="0"/>
              </a:rPr>
              <a:t> </a:t>
            </a:r>
          </a:p>
          <a:p>
            <a:pPr eaLnBrk="1" hangingPunct="1">
              <a:buFont typeface="Arial" charset="0"/>
              <a:buNone/>
            </a:pPr>
            <a:endParaRPr lang="sr-Latn-RS" sz="2400" dirty="0" smtClean="0">
              <a:latin typeface="Times New Roman" pitchFamily="18" charset="0"/>
              <a:cs typeface="Times New Roman" pitchFamily="18" charset="0"/>
            </a:endParaRPr>
          </a:p>
        </p:txBody>
      </p:sp>
      <p:sp>
        <p:nvSpPr>
          <p:cNvPr id="2" name="Title 1"/>
          <p:cNvSpPr>
            <a:spLocks noGrp="1"/>
          </p:cNvSpPr>
          <p:nvPr>
            <p:ph type="title"/>
          </p:nvPr>
        </p:nvSpPr>
        <p:spPr>
          <a:xfrm>
            <a:off x="457200" y="304800"/>
            <a:ext cx="7620000" cy="1143000"/>
          </a:xfrm>
        </p:spPr>
        <p:txBody>
          <a:bodyPr>
            <a:normAutofit fontScale="90000"/>
          </a:bodyPr>
          <a:lstStyle/>
          <a:p>
            <a:pPr algn="ctr" eaLnBrk="1" fontAlgn="auto" hangingPunct="1">
              <a:spcAft>
                <a:spcPts val="0"/>
              </a:spcAft>
              <a:defRPr/>
            </a:pPr>
            <a:r>
              <a:rPr lang="sr-Latn-RS" sz="3600" b="1" dirty="0">
                <a:solidFill>
                  <a:srgbClr val="7030A0"/>
                </a:solidFill>
                <a:latin typeface="Times New Roman" panose="02020603050405020304" pitchFamily="18" charset="0"/>
                <a:cs typeface="Times New Roman" panose="02020603050405020304" pitchFamily="18" charset="0"/>
              </a:rPr>
              <a:t>Izbegavanje optužbi u </a:t>
            </a:r>
            <a:r>
              <a:rPr lang="sr-Latn-RS" sz="3600" b="1" dirty="0" smtClean="0">
                <a:solidFill>
                  <a:srgbClr val="7030A0"/>
                </a:solidFill>
                <a:latin typeface="Times New Roman" panose="02020603050405020304" pitchFamily="18" charset="0"/>
                <a:cs typeface="Times New Roman" panose="02020603050405020304" pitchFamily="18" charset="0"/>
              </a:rPr>
              <a:t>beleškama/4</a:t>
            </a:r>
            <a:r>
              <a:rPr lang="sr-Latn-RS" sz="3600" b="1" dirty="0">
                <a:solidFill>
                  <a:srgbClr val="7030A0"/>
                </a:solidFill>
                <a:latin typeface="Times New Roman" panose="02020603050405020304" pitchFamily="18" charset="0"/>
                <a:cs typeface="Times New Roman" panose="02020603050405020304" pitchFamily="18" charset="0"/>
              </a:rPr>
              <a:t/>
            </a:r>
            <a:br>
              <a:rPr lang="sr-Latn-RS" sz="3600" b="1" dirty="0">
                <a:solidFill>
                  <a:srgbClr val="7030A0"/>
                </a:solidFill>
                <a:latin typeface="Times New Roman" panose="02020603050405020304" pitchFamily="18" charset="0"/>
                <a:cs typeface="Times New Roman" panose="02020603050405020304" pitchFamily="18" charset="0"/>
              </a:rPr>
            </a:br>
            <a:r>
              <a:rPr lang="sr-Latn-RS" sz="3600" i="1" dirty="0">
                <a:solidFill>
                  <a:srgbClr val="7030A0"/>
                </a:solidFill>
                <a:latin typeface="Times New Roman" panose="02020603050405020304" pitchFamily="18" charset="0"/>
                <a:cs typeface="Times New Roman" panose="02020603050405020304" pitchFamily="18" charset="0"/>
              </a:rPr>
              <a:t>Uočite optužbe</a:t>
            </a:r>
            <a:endParaRPr lang="sr-Latn-RS" sz="3600" dirty="0">
              <a:solidFill>
                <a:srgbClr val="7030A0"/>
              </a:solidFill>
              <a:latin typeface="Times New Roman" panose="02020603050405020304" pitchFamily="18" charset="0"/>
              <a:cs typeface="Times New Roman" panose="020206030504050203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sr-Latn-RS" sz="2800" dirty="0" smtClean="0">
                <a:latin typeface="Times New Roman" pitchFamily="18" charset="0"/>
                <a:cs typeface="Times New Roman" pitchFamily="18" charset="0"/>
              </a:rPr>
              <a:t>Ranko je mentalno zaostao</a:t>
            </a:r>
            <a:r>
              <a:rPr lang="en-US" sz="2800" dirty="0" smtClean="0">
                <a:latin typeface="Times New Roman" pitchFamily="18" charset="0"/>
                <a:cs typeface="Times New Roman" pitchFamily="18" charset="0"/>
              </a:rPr>
              <a:t>.</a:t>
            </a:r>
            <a:endParaRPr lang="sr-Latn-RS" sz="2800" dirty="0" smtClean="0">
              <a:latin typeface="Times New Roman" pitchFamily="18" charset="0"/>
              <a:cs typeface="Times New Roman" pitchFamily="18" charset="0"/>
            </a:endParaRPr>
          </a:p>
          <a:p>
            <a:r>
              <a:rPr lang="sr-Latn-RS" sz="2800" dirty="0" smtClean="0">
                <a:latin typeface="Times New Roman" pitchFamily="18" charset="0"/>
                <a:cs typeface="Times New Roman" pitchFamily="18" charset="0"/>
              </a:rPr>
              <a:t>Nije sposoban da normalno hoda i govori</a:t>
            </a:r>
            <a:r>
              <a:rPr lang="en-US" sz="2800" dirty="0" smtClean="0">
                <a:latin typeface="Times New Roman" pitchFamily="18" charset="0"/>
                <a:cs typeface="Times New Roman" pitchFamily="18" charset="0"/>
              </a:rPr>
              <a:t>.</a:t>
            </a:r>
            <a:endParaRPr lang="sr-Latn-RS" sz="2800" dirty="0" smtClean="0">
              <a:latin typeface="Times New Roman" pitchFamily="18" charset="0"/>
              <a:cs typeface="Times New Roman" pitchFamily="18" charset="0"/>
            </a:endParaRPr>
          </a:p>
          <a:p>
            <a:r>
              <a:rPr lang="sr-Latn-RS" sz="2800" dirty="0" smtClean="0">
                <a:latin typeface="Times New Roman" pitchFamily="18" charset="0"/>
                <a:cs typeface="Times New Roman" pitchFamily="18" charset="0"/>
              </a:rPr>
              <a:t>Neće moći da se upiše ni da završi ni osnovnu školu</a:t>
            </a:r>
            <a:r>
              <a:rPr lang="en-US" sz="2800" dirty="0" smtClean="0">
                <a:latin typeface="Times New Roman" pitchFamily="18" charset="0"/>
                <a:cs typeface="Times New Roman" pitchFamily="18" charset="0"/>
              </a:rPr>
              <a:t>.</a:t>
            </a:r>
            <a:endParaRPr lang="sr-Latn-RS" sz="2800" dirty="0" smtClean="0">
              <a:latin typeface="Times New Roman" pitchFamily="18" charset="0"/>
              <a:cs typeface="Times New Roman" pitchFamily="18" charset="0"/>
            </a:endParaRPr>
          </a:p>
          <a:p>
            <a:r>
              <a:rPr lang="sr-Latn-RS" sz="2800" dirty="0" smtClean="0">
                <a:latin typeface="Times New Roman" pitchFamily="18" charset="0"/>
                <a:cs typeface="Times New Roman" pitchFamily="18" charset="0"/>
              </a:rPr>
              <a:t>Neće moći da radi kada odraste</a:t>
            </a:r>
            <a:r>
              <a:rPr lang="en-US" sz="2800" dirty="0" smtClean="0">
                <a:latin typeface="Times New Roman" pitchFamily="18" charset="0"/>
                <a:cs typeface="Times New Roman" pitchFamily="18" charset="0"/>
              </a:rPr>
              <a:t>.</a:t>
            </a:r>
            <a:endParaRPr lang="sr-Latn-RS" sz="2800" dirty="0" smtClean="0">
              <a:latin typeface="Times New Roman" pitchFamily="18" charset="0"/>
              <a:cs typeface="Times New Roman" pitchFamily="18" charset="0"/>
            </a:endParaRPr>
          </a:p>
          <a:p>
            <a:r>
              <a:rPr lang="sr-Latn-RS" sz="2800" dirty="0" smtClean="0">
                <a:latin typeface="Times New Roman" pitchFamily="18" charset="0"/>
                <a:cs typeface="Times New Roman" pitchFamily="18" charset="0"/>
              </a:rPr>
              <a:t>Slično brojnoj drugoj mentalno zaostaloj deci, Ranku će biti potrebna stučna nega i nadzor specijalno edukovanog osoblja celog života.</a:t>
            </a:r>
          </a:p>
          <a:p>
            <a:endParaRPr lang="sr-Latn-RS" sz="2800" dirty="0">
              <a:latin typeface="Times New Roman" pitchFamily="18" charset="0"/>
              <a:cs typeface="Times New Roman" pitchFamily="18" charset="0"/>
            </a:endParaRPr>
          </a:p>
        </p:txBody>
      </p:sp>
      <p:sp>
        <p:nvSpPr>
          <p:cNvPr id="3" name="Title 2"/>
          <p:cNvSpPr>
            <a:spLocks noGrp="1"/>
          </p:cNvSpPr>
          <p:nvPr>
            <p:ph type="title"/>
          </p:nvPr>
        </p:nvSpPr>
        <p:spPr/>
        <p:txBody>
          <a:bodyPr>
            <a:normAutofit fontScale="90000"/>
          </a:bodyPr>
          <a:lstStyle/>
          <a:p>
            <a:pPr algn="ctr"/>
            <a:r>
              <a:rPr lang="sr-Latn-RS" sz="4000" dirty="0" smtClean="0">
                <a:solidFill>
                  <a:srgbClr val="7030A0"/>
                </a:solidFill>
                <a:latin typeface="Times New Roman" pitchFamily="18" charset="0"/>
                <a:cs typeface="Times New Roman" pitchFamily="18" charset="0"/>
              </a:rPr>
              <a:t>Predstavljanje korisnika</a:t>
            </a:r>
            <a:br>
              <a:rPr lang="sr-Latn-RS" sz="4000" dirty="0" smtClean="0">
                <a:solidFill>
                  <a:srgbClr val="7030A0"/>
                </a:solidFill>
                <a:latin typeface="Times New Roman" pitchFamily="18" charset="0"/>
                <a:cs typeface="Times New Roman" pitchFamily="18" charset="0"/>
              </a:rPr>
            </a:br>
            <a:r>
              <a:rPr lang="sr-Latn-RS" sz="4000" i="1" dirty="0" smtClean="0">
                <a:solidFill>
                  <a:srgbClr val="7030A0"/>
                </a:solidFill>
                <a:latin typeface="Times New Roman" pitchFamily="18" charset="0"/>
                <a:cs typeface="Times New Roman" pitchFamily="18" charset="0"/>
              </a:rPr>
              <a:t>negativno</a:t>
            </a:r>
            <a:endParaRPr lang="sr-Latn-RS" sz="4000" i="1" dirty="0">
              <a:solidFill>
                <a:srgbClr val="7030A0"/>
              </a:solidFill>
              <a:latin typeface="Times New Roman" pitchFamily="18" charset="0"/>
              <a:cs typeface="Times New Roman"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sr-Latn-RS" sz="2800" dirty="0" smtClean="0">
                <a:latin typeface="Times New Roman" pitchFamily="18" charset="0"/>
                <a:cs typeface="Times New Roman" pitchFamily="18" charset="0"/>
              </a:rPr>
              <a:t>Ranko ima 8 godina i veoma brzo raste. Prošle godine je Ranko napravio svoj prvi korak samostalno. </a:t>
            </a:r>
            <a:endParaRPr lang="en-US" sz="2800" dirty="0" smtClean="0">
              <a:latin typeface="Times New Roman" pitchFamily="18" charset="0"/>
              <a:cs typeface="Times New Roman" pitchFamily="18" charset="0"/>
            </a:endParaRPr>
          </a:p>
          <a:p>
            <a:r>
              <a:rPr lang="sr-Latn-RS" sz="2800" dirty="0" smtClean="0">
                <a:latin typeface="Times New Roman" pitchFamily="18" charset="0"/>
                <a:cs typeface="Times New Roman" pitchFamily="18" charset="0"/>
              </a:rPr>
              <a:t>Kako sada sve više osvaja svoje okruženje i stiče nove prijatelje, dani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su</a:t>
            </a:r>
            <a:r>
              <a:rPr lang="en-US" sz="2800" dirty="0" smtClean="0">
                <a:latin typeface="Times New Roman" pitchFamily="18" charset="0"/>
                <a:cs typeface="Times New Roman" pitchFamily="18" charset="0"/>
              </a:rPr>
              <a:t> mu</a:t>
            </a:r>
            <a:r>
              <a:rPr lang="sr-Latn-RS" sz="2800" dirty="0" smtClean="0">
                <a:latin typeface="Times New Roman" pitchFamily="18" charset="0"/>
                <a:cs typeface="Times New Roman" pitchFamily="18" charset="0"/>
              </a:rPr>
              <a:t> uzbudljiviji. </a:t>
            </a:r>
            <a:endParaRPr lang="en-US" sz="2800" dirty="0" smtClean="0">
              <a:latin typeface="Times New Roman" pitchFamily="18" charset="0"/>
              <a:cs typeface="Times New Roman" pitchFamily="18" charset="0"/>
            </a:endParaRPr>
          </a:p>
          <a:p>
            <a:r>
              <a:rPr lang="sr-Latn-RS" sz="2800" dirty="0" smtClean="0">
                <a:latin typeface="Times New Roman" pitchFamily="18" charset="0"/>
                <a:cs typeface="Times New Roman" pitchFamily="18" charset="0"/>
              </a:rPr>
              <a:t>Srećan je kada komunicira sa svojim novim drugovima koristeći znake koje je naučio.</a:t>
            </a:r>
            <a:endParaRPr lang="en-US" sz="2800" dirty="0" smtClean="0">
              <a:latin typeface="Times New Roman" pitchFamily="18" charset="0"/>
              <a:cs typeface="Times New Roman" pitchFamily="18" charset="0"/>
            </a:endParaRPr>
          </a:p>
          <a:p>
            <a:r>
              <a:rPr lang="sr-Latn-RS" sz="2800" dirty="0" smtClean="0">
                <a:latin typeface="Times New Roman" pitchFamily="18" charset="0"/>
                <a:cs typeface="Times New Roman" pitchFamily="18" charset="0"/>
              </a:rPr>
              <a:t>Slično drugoj deci koja imaju teškoće u učenju, Ranko savladava više nego što smo mislili da će biti moguće pre nekoliko godina. </a:t>
            </a:r>
          </a:p>
          <a:p>
            <a:endParaRPr lang="sr-Latn-RS" sz="2800" dirty="0">
              <a:latin typeface="Times New Roman" pitchFamily="18" charset="0"/>
              <a:cs typeface="Times New Roman" pitchFamily="18" charset="0"/>
            </a:endParaRPr>
          </a:p>
        </p:txBody>
      </p:sp>
      <p:sp>
        <p:nvSpPr>
          <p:cNvPr id="3" name="Title 2"/>
          <p:cNvSpPr>
            <a:spLocks noGrp="1"/>
          </p:cNvSpPr>
          <p:nvPr>
            <p:ph type="title"/>
          </p:nvPr>
        </p:nvSpPr>
        <p:spPr/>
        <p:txBody>
          <a:bodyPr>
            <a:normAutofit fontScale="90000"/>
          </a:bodyPr>
          <a:lstStyle/>
          <a:p>
            <a:pPr algn="ctr"/>
            <a:r>
              <a:rPr lang="sr-Latn-RS" sz="4400" dirty="0" smtClean="0">
                <a:solidFill>
                  <a:srgbClr val="7030A0"/>
                </a:solidFill>
                <a:latin typeface="Times New Roman" pitchFamily="18" charset="0"/>
                <a:cs typeface="Times New Roman" pitchFamily="18" charset="0"/>
              </a:rPr>
              <a:t>Predstavljanje korisnika</a:t>
            </a:r>
            <a:br>
              <a:rPr lang="sr-Latn-RS" sz="4400" dirty="0" smtClean="0">
                <a:solidFill>
                  <a:srgbClr val="7030A0"/>
                </a:solidFill>
                <a:latin typeface="Times New Roman" pitchFamily="18" charset="0"/>
                <a:cs typeface="Times New Roman" pitchFamily="18" charset="0"/>
              </a:rPr>
            </a:br>
            <a:r>
              <a:rPr lang="sr-Latn-RS" sz="4000" i="1" dirty="0" smtClean="0">
                <a:solidFill>
                  <a:srgbClr val="7030A0"/>
                </a:solidFill>
                <a:latin typeface="Times New Roman" pitchFamily="18" charset="0"/>
                <a:cs typeface="Times New Roman" pitchFamily="18" charset="0"/>
              </a:rPr>
              <a:t>pozitivno</a:t>
            </a:r>
            <a:endParaRPr lang="sr-Latn-RS" i="1" dirty="0">
              <a:solidFill>
                <a:srgbClr val="7030A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sr-Latn-RS" dirty="0" smtClean="0">
                <a:latin typeface="Times New Roman" pitchFamily="18" charset="0"/>
                <a:cs typeface="Times New Roman" pitchFamily="18" charset="0"/>
              </a:rPr>
              <a:t>Odvojite 30 minuta  i napišite samostalno odgovore na sledeća pitanja.</a:t>
            </a:r>
          </a:p>
          <a:p>
            <a:r>
              <a:rPr lang="sr-Latn-RS" dirty="0" smtClean="0">
                <a:latin typeface="Times New Roman" pitchFamily="18" charset="0"/>
                <a:cs typeface="Times New Roman" pitchFamily="18" charset="0"/>
              </a:rPr>
              <a:t>Potom ih sa parom međusobno razmenite. </a:t>
            </a:r>
          </a:p>
          <a:p>
            <a:r>
              <a:rPr lang="sr-Latn-RS" dirty="0" smtClean="0">
                <a:latin typeface="Times New Roman" pitchFamily="18" charset="0"/>
                <a:cs typeface="Times New Roman" pitchFamily="18" charset="0"/>
              </a:rPr>
              <a:t>Vi i vaš par treba da obezbedite jedan drugom pisani feedbek po pravilima.</a:t>
            </a:r>
          </a:p>
          <a:p>
            <a:r>
              <a:rPr lang="sr-Latn-RS" dirty="0" smtClean="0">
                <a:latin typeface="Times New Roman" pitchFamily="18" charset="0"/>
                <a:cs typeface="Times New Roman" pitchFamily="18" charset="0"/>
              </a:rPr>
              <a:t>Poslati  najdalje za nedelju dana reflektivnu belešku 200-300 reči kako ste doživeli kompletnu vežbu.</a:t>
            </a:r>
          </a:p>
          <a:p>
            <a:r>
              <a:rPr lang="sr-Latn-RS" dirty="0" smtClean="0">
                <a:latin typeface="Times New Roman" pitchFamily="18" charset="0"/>
                <a:cs typeface="Times New Roman" pitchFamily="18" charset="0"/>
              </a:rPr>
              <a:t>“Kritički prijatelj” – onaj koji daje koristan feed back na način koji pokazuje poštovanje.</a:t>
            </a:r>
            <a:endParaRPr lang="sr-Latn-RS" dirty="0">
              <a:latin typeface="Times New Roman" pitchFamily="18" charset="0"/>
              <a:cs typeface="Times New Roman" pitchFamily="18" charset="0"/>
            </a:endParaRPr>
          </a:p>
        </p:txBody>
      </p:sp>
      <p:sp>
        <p:nvSpPr>
          <p:cNvPr id="3" name="Title 2"/>
          <p:cNvSpPr>
            <a:spLocks noGrp="1"/>
          </p:cNvSpPr>
          <p:nvPr>
            <p:ph type="title"/>
          </p:nvPr>
        </p:nvSpPr>
        <p:spPr/>
        <p:txBody>
          <a:bodyPr>
            <a:normAutofit/>
          </a:bodyPr>
          <a:lstStyle/>
          <a:p>
            <a:pPr algn="ctr"/>
            <a:r>
              <a:rPr lang="sr-Latn-RS" sz="4000" dirty="0" smtClean="0">
                <a:solidFill>
                  <a:srgbClr val="7030A0"/>
                </a:solidFill>
                <a:latin typeface="Times New Roman" pitchFamily="18" charset="0"/>
                <a:cs typeface="Times New Roman" pitchFamily="18" charset="0"/>
              </a:rPr>
              <a:t>Zadatak</a:t>
            </a:r>
            <a:endParaRPr lang="sr-Latn-RS" sz="4000" dirty="0">
              <a:solidFill>
                <a:srgbClr val="7030A0"/>
              </a:solidFill>
              <a:latin typeface="Times New Roman" pitchFamily="18" charset="0"/>
              <a:cs typeface="Times New Roman"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sr-Latn-RS" sz="2800" dirty="0" smtClean="0">
                <a:latin typeface="Times New Roman" pitchFamily="18" charset="0"/>
                <a:cs typeface="Times New Roman" pitchFamily="18" charset="0"/>
              </a:rPr>
              <a:t>Beleženje informacija je osnova za obezbeđenje adekvatnog rada na slučaju.</a:t>
            </a:r>
          </a:p>
          <a:p>
            <a:r>
              <a:rPr lang="sr-Latn-RS" sz="2800" dirty="0" smtClean="0">
                <a:latin typeface="Times New Roman" pitchFamily="18" charset="0"/>
                <a:cs typeface="Times New Roman" pitchFamily="18" charset="0"/>
              </a:rPr>
              <a:t>Izbegavanje nesporazuma.</a:t>
            </a:r>
          </a:p>
          <a:p>
            <a:r>
              <a:rPr lang="sr-Latn-RS" sz="2800" dirty="0" smtClean="0">
                <a:latin typeface="Times New Roman" pitchFamily="18" charset="0"/>
                <a:cs typeface="Times New Roman" pitchFamily="18" charset="0"/>
              </a:rPr>
              <a:t>Unapređenje timske komunikacije.</a:t>
            </a:r>
          </a:p>
          <a:p>
            <a:r>
              <a:rPr lang="sr-Latn-RS" sz="2800" dirty="0" smtClean="0">
                <a:latin typeface="Times New Roman" pitchFamily="18" charset="0"/>
                <a:cs typeface="Times New Roman" pitchFamily="18" charset="0"/>
              </a:rPr>
              <a:t>Uticaj na politike.</a:t>
            </a:r>
          </a:p>
          <a:p>
            <a:r>
              <a:rPr lang="sr-Latn-RS" sz="2800" dirty="0" smtClean="0">
                <a:latin typeface="Times New Roman" pitchFamily="18" charset="0"/>
                <a:cs typeface="Times New Roman" pitchFamily="18" charset="0"/>
              </a:rPr>
              <a:t>Izveštavanje o efikasnosti programa socijalnih službi</a:t>
            </a:r>
            <a:r>
              <a:rPr lang="en-US" sz="2800" dirty="0" smtClean="0">
                <a:latin typeface="Times New Roman" pitchFamily="18" charset="0"/>
                <a:cs typeface="Times New Roman" pitchFamily="18" charset="0"/>
              </a:rPr>
              <a:t>.</a:t>
            </a:r>
            <a:endParaRPr lang="sr-Latn-RS" sz="2800" dirty="0" smtClean="0">
              <a:latin typeface="Times New Roman" pitchFamily="18" charset="0"/>
              <a:cs typeface="Times New Roman" pitchFamily="18" charset="0"/>
            </a:endParaRPr>
          </a:p>
          <a:p>
            <a:r>
              <a:rPr lang="sr-Latn-RS" sz="2800" dirty="0" smtClean="0">
                <a:latin typeface="Times New Roman" pitchFamily="18" charset="0"/>
                <a:cs typeface="Times New Roman" pitchFamily="18" charset="0"/>
              </a:rPr>
              <a:t>Doprinos bazi znanja u socijalnom radu</a:t>
            </a:r>
            <a:r>
              <a:rPr lang="en-US" sz="2800" dirty="0" smtClean="0">
                <a:latin typeface="Times New Roman" pitchFamily="18" charset="0"/>
                <a:cs typeface="Times New Roman" pitchFamily="18" charset="0"/>
              </a:rPr>
              <a:t>.</a:t>
            </a:r>
            <a:endParaRPr lang="sr-Latn-RS" sz="2800" dirty="0" smtClean="0">
              <a:latin typeface="Times New Roman" pitchFamily="18" charset="0"/>
              <a:cs typeface="Times New Roman" pitchFamily="18" charset="0"/>
            </a:endParaRPr>
          </a:p>
          <a:p>
            <a:r>
              <a:rPr lang="sr-Latn-RS" sz="2800" dirty="0" smtClean="0">
                <a:latin typeface="Times New Roman" pitchFamily="18" charset="0"/>
                <a:cs typeface="Times New Roman" pitchFamily="18" charset="0"/>
              </a:rPr>
              <a:t>Principi efikasne govorne komunikacije važe </a:t>
            </a:r>
            <a:r>
              <a:rPr lang="en-US" sz="2800" dirty="0" err="1" smtClean="0">
                <a:latin typeface="Times New Roman" pitchFamily="18" charset="0"/>
                <a:cs typeface="Times New Roman" pitchFamily="18" charset="0"/>
              </a:rPr>
              <a:t>i</a:t>
            </a:r>
            <a:r>
              <a:rPr lang="sr-Latn-RS" sz="2800" dirty="0" smtClean="0">
                <a:latin typeface="Times New Roman" pitchFamily="18" charset="0"/>
                <a:cs typeface="Times New Roman" pitchFamily="18" charset="0"/>
              </a:rPr>
              <a:t> za efikasnu pisanu komunikaciju. </a:t>
            </a:r>
            <a:endParaRPr lang="sr-Latn-RS" sz="2800" dirty="0">
              <a:latin typeface="Times New Roman" pitchFamily="18" charset="0"/>
              <a:cs typeface="Times New Roman" pitchFamily="18" charset="0"/>
            </a:endParaRPr>
          </a:p>
        </p:txBody>
      </p:sp>
      <p:sp>
        <p:nvSpPr>
          <p:cNvPr id="3" name="Title 2"/>
          <p:cNvSpPr>
            <a:spLocks noGrp="1"/>
          </p:cNvSpPr>
          <p:nvPr>
            <p:ph type="title"/>
          </p:nvPr>
        </p:nvSpPr>
        <p:spPr/>
        <p:txBody>
          <a:bodyPr>
            <a:noAutofit/>
          </a:bodyPr>
          <a:lstStyle/>
          <a:p>
            <a:pPr algn="ctr"/>
            <a:r>
              <a:rPr lang="sr-Latn-RS" sz="4000" smtClean="0">
                <a:solidFill>
                  <a:srgbClr val="7030A0"/>
                </a:solidFill>
                <a:latin typeface="Times New Roman" pitchFamily="18" charset="0"/>
                <a:cs typeface="Times New Roman" pitchFamily="18" charset="0"/>
              </a:rPr>
              <a:t>Pisana komunikacija u socijalnom radu - svrha</a:t>
            </a:r>
            <a:r>
              <a:rPr lang="sr-Latn-RS" sz="4000" smtClean="0">
                <a:latin typeface="Times New Roman" pitchFamily="18" charset="0"/>
                <a:cs typeface="Times New Roman" pitchFamily="18" charset="0"/>
              </a:rPr>
              <a:t/>
            </a:r>
            <a:br>
              <a:rPr lang="sr-Latn-RS" sz="4000" smtClean="0">
                <a:latin typeface="Times New Roman" pitchFamily="18" charset="0"/>
                <a:cs typeface="Times New Roman" pitchFamily="18" charset="0"/>
              </a:rPr>
            </a:br>
            <a:endParaRPr lang="sr-Latn-RS" sz="4000">
              <a:solidFill>
                <a:srgbClr val="7030A0"/>
              </a:solidFill>
              <a:latin typeface="Times New Roman" pitchFamily="18" charset="0"/>
              <a:cs typeface="Times New Roman"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pPr marL="624078" indent="-514350">
              <a:buSzPct val="100000"/>
              <a:buFont typeface="+mj-lt"/>
              <a:buAutoNum type="arabicPeriod"/>
            </a:pPr>
            <a:r>
              <a:rPr lang="sr-Latn-RS" sz="2800" dirty="0" smtClean="0">
                <a:latin typeface="Times New Roman" pitchFamily="18" charset="0"/>
                <a:cs typeface="Times New Roman" pitchFamily="18" charset="0"/>
              </a:rPr>
              <a:t>Šta mislite, koja je vaša glavna snaga u pisanju?</a:t>
            </a:r>
          </a:p>
          <a:p>
            <a:pPr marL="624078" indent="-514350">
              <a:buSzPct val="100000"/>
              <a:buFont typeface="+mj-lt"/>
              <a:buAutoNum type="arabicPeriod"/>
            </a:pPr>
            <a:r>
              <a:rPr lang="sr-Latn-RS" sz="2800" dirty="0" smtClean="0">
                <a:latin typeface="Times New Roman" pitchFamily="18" charset="0"/>
                <a:cs typeface="Times New Roman" pitchFamily="18" charset="0"/>
              </a:rPr>
              <a:t>Šta drugi koji su gl</a:t>
            </a:r>
            <a:r>
              <a:rPr lang="en-US" sz="2800" dirty="0" smtClean="0">
                <a:latin typeface="Times New Roman" pitchFamily="18" charset="0"/>
                <a:cs typeface="Times New Roman" pitchFamily="18" charset="0"/>
              </a:rPr>
              <a:t>e</a:t>
            </a:r>
            <a:r>
              <a:rPr lang="sr-Latn-RS" sz="2800" dirty="0" smtClean="0">
                <a:latin typeface="Times New Roman" pitchFamily="18" charset="0"/>
                <a:cs typeface="Times New Roman" pitchFamily="18" charset="0"/>
              </a:rPr>
              <a:t>dali vaše pisane radove </a:t>
            </a:r>
            <a:r>
              <a:rPr lang="en-US" sz="2800" dirty="0" err="1" smtClean="0">
                <a:latin typeface="Times New Roman" pitchFamily="18" charset="0"/>
                <a:cs typeface="Times New Roman" pitchFamily="18" charset="0"/>
              </a:rPr>
              <a:t>i</a:t>
            </a:r>
            <a:r>
              <a:rPr lang="sr-Latn-RS" sz="2800" dirty="0" smtClean="0">
                <a:latin typeface="Times New Roman" pitchFamily="18" charset="0"/>
                <a:cs typeface="Times New Roman" pitchFamily="18" charset="0"/>
              </a:rPr>
              <a:t> beleške zapažaju za vašu snagu u pisanju?</a:t>
            </a:r>
          </a:p>
          <a:p>
            <a:pPr marL="624078" indent="-514350">
              <a:buSzPct val="100000"/>
              <a:buFont typeface="+mj-lt"/>
              <a:buAutoNum type="arabicPeriod"/>
            </a:pPr>
            <a:r>
              <a:rPr lang="sr-Latn-RS" sz="2800" dirty="0" smtClean="0">
                <a:latin typeface="Times New Roman" pitchFamily="18" charset="0"/>
                <a:cs typeface="Times New Roman" pitchFamily="18" charset="0"/>
              </a:rPr>
              <a:t>Koji je najveći pisani poduhvat koji ste do sada imali tokom studija socijalnog rada?</a:t>
            </a:r>
          </a:p>
          <a:p>
            <a:pPr marL="624078" indent="-514350">
              <a:buSzPct val="100000"/>
              <a:buFont typeface="+mj-lt"/>
              <a:buAutoNum type="arabicPeriod"/>
            </a:pPr>
            <a:r>
              <a:rPr lang="sr-Latn-RS" sz="2800" dirty="0" smtClean="0">
                <a:latin typeface="Times New Roman" pitchFamily="18" charset="0"/>
                <a:cs typeface="Times New Roman" pitchFamily="18" charset="0"/>
              </a:rPr>
              <a:t>Za koje zadatke vezane za pisanje bi ste voleli da dalje razvijate kapacitete?</a:t>
            </a:r>
          </a:p>
          <a:p>
            <a:pPr marL="624078" indent="-514350">
              <a:buSzPct val="100000"/>
              <a:buFont typeface="+mj-lt"/>
              <a:buAutoNum type="arabicPeriod"/>
            </a:pPr>
            <a:r>
              <a:rPr lang="sr-Latn-RS" sz="2800" dirty="0" smtClean="0">
                <a:latin typeface="Times New Roman" pitchFamily="18" charset="0"/>
                <a:cs typeface="Times New Roman" pitchFamily="18" charset="0"/>
              </a:rPr>
              <a:t>Koje veštine treba da steknete </a:t>
            </a:r>
            <a:r>
              <a:rPr lang="en-US" sz="2800" dirty="0" err="1" smtClean="0">
                <a:latin typeface="Times New Roman" pitchFamily="18" charset="0"/>
                <a:cs typeface="Times New Roman" pitchFamily="18" charset="0"/>
              </a:rPr>
              <a:t>i</a:t>
            </a:r>
            <a:r>
              <a:rPr lang="sr-Latn-RS" sz="2800" dirty="0" smtClean="0">
                <a:latin typeface="Times New Roman" pitchFamily="18" charset="0"/>
                <a:cs typeface="Times New Roman" pitchFamily="18" charset="0"/>
              </a:rPr>
              <a:t> razvijete da bi ste odgovorili na te zadatke?</a:t>
            </a:r>
          </a:p>
          <a:p>
            <a:pPr marL="624078" indent="-514350">
              <a:buSzPct val="100000"/>
              <a:buFont typeface="+mj-lt"/>
              <a:buAutoNum type="arabicPeriod"/>
            </a:pPr>
            <a:r>
              <a:rPr lang="sr-Latn-RS" sz="2800" dirty="0" smtClean="0">
                <a:latin typeface="Times New Roman" pitchFamily="18" charset="0"/>
                <a:cs typeface="Times New Roman" pitchFamily="18" charset="0"/>
              </a:rPr>
              <a:t>Koje dobiti ćete vi </a:t>
            </a:r>
            <a:r>
              <a:rPr lang="en-US" sz="2800" dirty="0" err="1" smtClean="0">
                <a:latin typeface="Times New Roman" pitchFamily="18" charset="0"/>
                <a:cs typeface="Times New Roman" pitchFamily="18" charset="0"/>
              </a:rPr>
              <a:t>i</a:t>
            </a:r>
            <a:r>
              <a:rPr lang="sr-Latn-RS" sz="2800" dirty="0" smtClean="0">
                <a:latin typeface="Times New Roman" pitchFamily="18" charset="0"/>
                <a:cs typeface="Times New Roman" pitchFamily="18" charset="0"/>
              </a:rPr>
              <a:t> drugi imati od daljeg razvoja vaših pisanih veština</a:t>
            </a:r>
            <a:r>
              <a:rPr lang="en-US" sz="2800" dirty="0" smtClean="0">
                <a:latin typeface="Times New Roman" pitchFamily="18" charset="0"/>
                <a:cs typeface="Times New Roman" pitchFamily="18" charset="0"/>
              </a:rPr>
              <a:t>?</a:t>
            </a:r>
            <a:endParaRPr lang="sr-Latn-RS" sz="2800" dirty="0" smtClean="0">
              <a:latin typeface="Times New Roman" pitchFamily="18" charset="0"/>
              <a:cs typeface="Times New Roman" pitchFamily="18" charset="0"/>
            </a:endParaRPr>
          </a:p>
          <a:p>
            <a:pPr marL="624078" indent="-514350">
              <a:buSzPct val="100000"/>
              <a:buFont typeface="+mj-lt"/>
              <a:buAutoNum type="arabicPeriod"/>
            </a:pPr>
            <a:endParaRPr lang="sr-Latn-RS" sz="2800" dirty="0">
              <a:latin typeface="Times New Roman" pitchFamily="18" charset="0"/>
              <a:cs typeface="Times New Roman" pitchFamily="18" charset="0"/>
            </a:endParaRPr>
          </a:p>
        </p:txBody>
      </p:sp>
      <p:sp>
        <p:nvSpPr>
          <p:cNvPr id="3" name="Title 2"/>
          <p:cNvSpPr>
            <a:spLocks noGrp="1"/>
          </p:cNvSpPr>
          <p:nvPr>
            <p:ph type="title"/>
          </p:nvPr>
        </p:nvSpPr>
        <p:spPr/>
        <p:txBody>
          <a:bodyPr/>
          <a:lstStyle/>
          <a:p>
            <a:pPr algn="ctr"/>
            <a:r>
              <a:rPr lang="sr-Latn-RS" sz="4400" dirty="0" smtClean="0">
                <a:solidFill>
                  <a:srgbClr val="7030A0"/>
                </a:solidFill>
                <a:latin typeface="Times New Roman" pitchFamily="18" charset="0"/>
                <a:cs typeface="Times New Roman" pitchFamily="18" charset="0"/>
              </a:rPr>
              <a:t>Zadatak</a:t>
            </a:r>
            <a:r>
              <a:rPr lang="en-US" sz="4400" dirty="0" smtClean="0">
                <a:solidFill>
                  <a:srgbClr val="7030A0"/>
                </a:solidFill>
                <a:latin typeface="Times New Roman" pitchFamily="18" charset="0"/>
                <a:cs typeface="Times New Roman" pitchFamily="18" charset="0"/>
              </a:rPr>
              <a:t>/</a:t>
            </a:r>
            <a:r>
              <a:rPr lang="en-US" sz="4400" dirty="0" err="1" smtClean="0">
                <a:solidFill>
                  <a:srgbClr val="7030A0"/>
                </a:solidFill>
                <a:latin typeface="Times New Roman" pitchFamily="18" charset="0"/>
                <a:cs typeface="Times New Roman" pitchFamily="18" charset="0"/>
              </a:rPr>
              <a:t>pitanja</a:t>
            </a:r>
            <a:r>
              <a:rPr lang="en-US" sz="4400" dirty="0" smtClean="0">
                <a:solidFill>
                  <a:srgbClr val="7030A0"/>
                </a:solidFill>
                <a:latin typeface="Times New Roman" pitchFamily="18" charset="0"/>
                <a:cs typeface="Times New Roman" pitchFamily="18" charset="0"/>
              </a:rPr>
              <a:t>:</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sr-Latn-CS" sz="4400" dirty="0" smtClean="0">
                <a:solidFill>
                  <a:srgbClr val="7030A0"/>
                </a:solidFill>
                <a:latin typeface="Times New Roman" pitchFamily="18" charset="0"/>
                <a:cs typeface="Times New Roman" pitchFamily="18" charset="0"/>
              </a:rPr>
              <a:t>Ključna veština</a:t>
            </a:r>
            <a:endParaRPr lang="en-US" dirty="0"/>
          </a:p>
        </p:txBody>
      </p:sp>
      <p:sp>
        <p:nvSpPr>
          <p:cNvPr id="4" name="Content Placeholder 2"/>
          <p:cNvSpPr>
            <a:spLocks noGrp="1"/>
          </p:cNvSpPr>
          <p:nvPr>
            <p:ph idx="1"/>
          </p:nvPr>
        </p:nvSpPr>
        <p:spPr>
          <a:xfrm>
            <a:off x="304800" y="1481328"/>
            <a:ext cx="8382000" cy="5376672"/>
          </a:xfrm>
        </p:spPr>
        <p:txBody>
          <a:bodyPr>
            <a:normAutofit/>
          </a:bodyPr>
          <a:lstStyle/>
          <a:p>
            <a:pPr algn="just" eaLnBrk="1" hangingPunct="1">
              <a:lnSpc>
                <a:spcPct val="70000"/>
              </a:lnSpc>
              <a:buFont typeface="Wingdings" pitchFamily="2" charset="2"/>
              <a:buNone/>
            </a:pPr>
            <a:r>
              <a:rPr lang="it-IT" sz="2600" dirty="0" smtClean="0">
                <a:latin typeface="Times New Roman" pitchFamily="18" charset="0"/>
                <a:cs typeface="Times New Roman" pitchFamily="18" charset="0"/>
              </a:rPr>
              <a:t>Istraživanj</a:t>
            </a:r>
            <a:r>
              <a:rPr lang="sr-Latn-CS" sz="2600" dirty="0" smtClean="0">
                <a:latin typeface="Times New Roman" pitchFamily="18" charset="0"/>
                <a:cs typeface="Times New Roman" pitchFamily="18" charset="0"/>
              </a:rPr>
              <a:t>a</a:t>
            </a:r>
            <a:r>
              <a:rPr lang="it-IT" sz="2600" dirty="0" smtClean="0">
                <a:latin typeface="Times New Roman" pitchFamily="18" charset="0"/>
                <a:cs typeface="Times New Roman" pitchFamily="18" charset="0"/>
              </a:rPr>
              <a:t> </a:t>
            </a:r>
            <a:r>
              <a:rPr lang="sr-Latn-CS" sz="2600" dirty="0" smtClean="0">
                <a:latin typeface="Times New Roman" pitchFamily="18" charset="0"/>
                <a:cs typeface="Times New Roman" pitchFamily="18" charset="0"/>
              </a:rPr>
              <a:t>ukazuju</a:t>
            </a:r>
            <a:r>
              <a:rPr lang="it-IT" sz="2600" dirty="0" smtClean="0">
                <a:latin typeface="Times New Roman" pitchFamily="18" charset="0"/>
                <a:cs typeface="Times New Roman" pitchFamily="18" charset="0"/>
              </a:rPr>
              <a:t> da socijalni radnik</a:t>
            </a:r>
            <a:r>
              <a:rPr lang="sr-Latn-CS" sz="2600" dirty="0" smtClean="0">
                <a:latin typeface="Times New Roman" pitchFamily="18" charset="0"/>
                <a:cs typeface="Times New Roman" pitchFamily="18" charset="0"/>
              </a:rPr>
              <a:t>/ca</a:t>
            </a:r>
            <a:r>
              <a:rPr lang="it-IT" sz="2600" dirty="0" smtClean="0">
                <a:latin typeface="Times New Roman" pitchFamily="18" charset="0"/>
                <a:cs typeface="Times New Roman" pitchFamily="18" charset="0"/>
              </a:rPr>
              <a:t> </a:t>
            </a:r>
            <a:endParaRPr lang="sr-Latn-CS" sz="2600" dirty="0" smtClean="0">
              <a:latin typeface="Times New Roman" pitchFamily="18" charset="0"/>
              <a:cs typeface="Times New Roman" pitchFamily="18" charset="0"/>
            </a:endParaRPr>
          </a:p>
          <a:p>
            <a:pPr algn="just" eaLnBrk="1" hangingPunct="1">
              <a:lnSpc>
                <a:spcPct val="70000"/>
              </a:lnSpc>
              <a:buFont typeface="Wingdings" pitchFamily="2" charset="2"/>
              <a:buNone/>
            </a:pPr>
            <a:r>
              <a:rPr lang="it-IT" sz="2600" dirty="0" smtClean="0">
                <a:latin typeface="Times New Roman" pitchFamily="18" charset="0"/>
                <a:cs typeface="Times New Roman" pitchFamily="18" charset="0"/>
              </a:rPr>
              <a:t>ne može da napiše dob</a:t>
            </a:r>
            <a:r>
              <a:rPr lang="sr-Latn-CS" sz="2600" dirty="0" smtClean="0">
                <a:latin typeface="Times New Roman" pitchFamily="18" charset="0"/>
                <a:cs typeface="Times New Roman" pitchFamily="18" charset="0"/>
              </a:rPr>
              <a:t>ru belešku ili izveštaj</a:t>
            </a:r>
            <a:r>
              <a:rPr lang="it-IT" sz="2600" dirty="0" smtClean="0">
                <a:latin typeface="Times New Roman" pitchFamily="18" charset="0"/>
                <a:cs typeface="Times New Roman" pitchFamily="18" charset="0"/>
              </a:rPr>
              <a:t> ako ne može da: </a:t>
            </a:r>
            <a:endParaRPr lang="sr-Latn-CS" sz="2600" dirty="0" smtClean="0">
              <a:latin typeface="Times New Roman" pitchFamily="18" charset="0"/>
              <a:cs typeface="Times New Roman" pitchFamily="18" charset="0"/>
            </a:endParaRPr>
          </a:p>
          <a:p>
            <a:pPr algn="just" eaLnBrk="1" hangingPunct="1">
              <a:lnSpc>
                <a:spcPct val="70000"/>
              </a:lnSpc>
              <a:buFont typeface="Wingdings" pitchFamily="2" charset="2"/>
              <a:buChar char="ü"/>
            </a:pPr>
            <a:r>
              <a:rPr lang="it-IT" sz="2600" dirty="0" smtClean="0">
                <a:latin typeface="Times New Roman" pitchFamily="18" charset="0"/>
                <a:cs typeface="Times New Roman" pitchFamily="18" charset="0"/>
              </a:rPr>
              <a:t>odluči šta je relevantno za posmatranje, </a:t>
            </a:r>
            <a:endParaRPr lang="sr-Latn-CS" sz="2600" dirty="0" smtClean="0">
              <a:latin typeface="Times New Roman" pitchFamily="18" charset="0"/>
              <a:cs typeface="Times New Roman" pitchFamily="18" charset="0"/>
            </a:endParaRPr>
          </a:p>
          <a:p>
            <a:pPr algn="just" eaLnBrk="1" hangingPunct="1">
              <a:lnSpc>
                <a:spcPct val="70000"/>
              </a:lnSpc>
              <a:buFont typeface="Wingdings" pitchFamily="2" charset="2"/>
              <a:buChar char="ü"/>
            </a:pPr>
            <a:r>
              <a:rPr lang="it-IT" sz="2600" dirty="0" smtClean="0">
                <a:latin typeface="Times New Roman" pitchFamily="18" charset="0"/>
                <a:cs typeface="Times New Roman" pitchFamily="18" charset="0"/>
              </a:rPr>
              <a:t>odluči koje informacije su potrebne da bi se razumela pozadina i uzroci problema, </a:t>
            </a:r>
            <a:endParaRPr lang="sr-Latn-CS" sz="2600" dirty="0" smtClean="0">
              <a:latin typeface="Times New Roman" pitchFamily="18" charset="0"/>
              <a:cs typeface="Times New Roman" pitchFamily="18" charset="0"/>
            </a:endParaRPr>
          </a:p>
          <a:p>
            <a:pPr algn="just" eaLnBrk="1" hangingPunct="1">
              <a:lnSpc>
                <a:spcPct val="70000"/>
              </a:lnSpc>
              <a:buFont typeface="Wingdings" pitchFamily="2" charset="2"/>
              <a:buChar char="ü"/>
            </a:pPr>
            <a:r>
              <a:rPr lang="sr-Latn-CS" sz="2600" dirty="0" smtClean="0">
                <a:latin typeface="Times New Roman" pitchFamily="18" charset="0"/>
                <a:cs typeface="Times New Roman" pitchFamily="18" charset="0"/>
              </a:rPr>
              <a:t>iza</a:t>
            </a:r>
            <a:r>
              <a:rPr lang="it-IT" sz="2600" dirty="0" smtClean="0">
                <a:latin typeface="Times New Roman" pitchFamily="18" charset="0"/>
                <a:cs typeface="Times New Roman" pitchFamily="18" charset="0"/>
              </a:rPr>
              <a:t>bere i sumira najznačajnije aspekte slučaja i definiše fokus rada, </a:t>
            </a:r>
            <a:endParaRPr lang="sr-Latn-CS" sz="2600" dirty="0" smtClean="0">
              <a:latin typeface="Times New Roman" pitchFamily="18" charset="0"/>
              <a:cs typeface="Times New Roman" pitchFamily="18" charset="0"/>
            </a:endParaRPr>
          </a:p>
          <a:p>
            <a:pPr algn="just" eaLnBrk="1" hangingPunct="1">
              <a:lnSpc>
                <a:spcPct val="70000"/>
              </a:lnSpc>
              <a:buFont typeface="Wingdings" pitchFamily="2" charset="2"/>
              <a:buChar char="ü"/>
            </a:pPr>
            <a:r>
              <a:rPr lang="it-IT" sz="2600" dirty="0" smtClean="0">
                <a:latin typeface="Times New Roman" pitchFamily="18" charset="0"/>
                <a:cs typeface="Times New Roman" pitchFamily="18" charset="0"/>
              </a:rPr>
              <a:t>definiše ciljeve intervencije na takav način da on</a:t>
            </a:r>
            <a:r>
              <a:rPr lang="sr-Latn-CS" sz="2600" dirty="0" smtClean="0">
                <a:latin typeface="Times New Roman" pitchFamily="18" charset="0"/>
                <a:cs typeface="Times New Roman" pitchFamily="18" charset="0"/>
              </a:rPr>
              <a:t>/a sam/a</a:t>
            </a:r>
            <a:r>
              <a:rPr lang="it-IT" sz="2600" dirty="0" smtClean="0">
                <a:latin typeface="Times New Roman" pitchFamily="18" charset="0"/>
                <a:cs typeface="Times New Roman" pitchFamily="18" charset="0"/>
              </a:rPr>
              <a:t> i drugi kasnije mogu da ocene u kojo</a:t>
            </a:r>
            <a:r>
              <a:rPr lang="sr-Latn-CS" sz="2600" dirty="0" smtClean="0">
                <a:latin typeface="Times New Roman" pitchFamily="18" charset="0"/>
                <a:cs typeface="Times New Roman" pitchFamily="18" charset="0"/>
              </a:rPr>
              <a:t>j</a:t>
            </a:r>
            <a:r>
              <a:rPr lang="it-IT" sz="2600" dirty="0" smtClean="0">
                <a:latin typeface="Times New Roman" pitchFamily="18" charset="0"/>
                <a:cs typeface="Times New Roman" pitchFamily="18" charset="0"/>
              </a:rPr>
              <a:t> meri su ti ciljevi ostvareni,</a:t>
            </a:r>
            <a:endParaRPr lang="sr-Latn-CS" sz="2600" dirty="0" smtClean="0">
              <a:latin typeface="Times New Roman" pitchFamily="18" charset="0"/>
              <a:cs typeface="Times New Roman" pitchFamily="18" charset="0"/>
            </a:endParaRPr>
          </a:p>
          <a:p>
            <a:pPr algn="just" eaLnBrk="1" hangingPunct="1">
              <a:lnSpc>
                <a:spcPct val="70000"/>
              </a:lnSpc>
              <a:buFont typeface="Wingdings" pitchFamily="2" charset="2"/>
              <a:buChar char="ü"/>
            </a:pPr>
            <a:r>
              <a:rPr lang="it-IT" sz="2600" dirty="0" smtClean="0">
                <a:latin typeface="Times New Roman" pitchFamily="18" charset="0"/>
                <a:cs typeface="Times New Roman" pitchFamily="18" charset="0"/>
              </a:rPr>
              <a:t>definiše akcije i zadatke koje će </a:t>
            </a:r>
            <a:r>
              <a:rPr lang="sr-Latn-CS" sz="2600" dirty="0" smtClean="0">
                <a:latin typeface="Times New Roman" pitchFamily="18" charset="0"/>
                <a:cs typeface="Times New Roman" pitchFamily="18" charset="0"/>
              </a:rPr>
              <a:t>biti </a:t>
            </a:r>
            <a:r>
              <a:rPr lang="it-IT" sz="2600" dirty="0" smtClean="0">
                <a:latin typeface="Times New Roman" pitchFamily="18" charset="0"/>
                <a:cs typeface="Times New Roman" pitchFamily="18" charset="0"/>
              </a:rPr>
              <a:t>preduzeti.</a:t>
            </a:r>
            <a:endParaRPr lang="sr-Latn-CS" sz="2600" dirty="0" smtClean="0">
              <a:latin typeface="Times New Roman" pitchFamily="18" charset="0"/>
              <a:cs typeface="Times New Roman" pitchFamily="18" charset="0"/>
            </a:endParaRPr>
          </a:p>
          <a:p>
            <a:pPr eaLnBrk="1" hangingPunct="1">
              <a:lnSpc>
                <a:spcPct val="70000"/>
              </a:lnSpc>
              <a:buFont typeface="Wingdings" pitchFamily="2" charset="2"/>
              <a:buNone/>
            </a:pPr>
            <a:r>
              <a:rPr lang="it-IT" sz="2600" dirty="0" smtClean="0">
                <a:latin typeface="Times New Roman" pitchFamily="18" charset="0"/>
                <a:cs typeface="Times New Roman" pitchFamily="18" charset="0"/>
              </a:rPr>
              <a:t> Ove veštine su takođe neophodne za dobru praksu socijalnog radnika, a unapređivanje vođenja dokumentacije je u isto vreme način unapređivanja socijalnog rada</a:t>
            </a:r>
            <a:r>
              <a:rPr lang="sr-Latn-CS" sz="2600" dirty="0" smtClean="0">
                <a:latin typeface="Times New Roman" pitchFamily="18" charset="0"/>
                <a:cs typeface="Times New Roman" pitchFamily="18" charset="0"/>
              </a:rPr>
              <a:t>”</a:t>
            </a:r>
            <a:r>
              <a:rPr lang="it-IT" sz="2600" dirty="0" smtClean="0">
                <a:latin typeface="Times New Roman" pitchFamily="18" charset="0"/>
                <a:cs typeface="Times New Roman" pitchFamily="18" charset="0"/>
              </a:rPr>
              <a:t>.</a:t>
            </a:r>
            <a:r>
              <a:rPr lang="it-IT" sz="2600" i="1" dirty="0" smtClean="0">
                <a:latin typeface="Times New Roman" pitchFamily="18" charset="0"/>
                <a:cs typeface="Times New Roman" pitchFamily="18" charset="0"/>
              </a:rPr>
              <a:t> </a:t>
            </a:r>
            <a:endParaRPr lang="sr-Latn-CS" sz="2600" i="1" dirty="0" smtClean="0">
              <a:latin typeface="Times New Roman" pitchFamily="18" charset="0"/>
              <a:cs typeface="Times New Roman" pitchFamily="18" charset="0"/>
            </a:endParaRPr>
          </a:p>
          <a:p>
            <a:pPr algn="r" eaLnBrk="1" hangingPunct="1">
              <a:lnSpc>
                <a:spcPct val="70000"/>
              </a:lnSpc>
              <a:buFont typeface="Wingdings" pitchFamily="2" charset="2"/>
              <a:buNone/>
            </a:pPr>
            <a:r>
              <a:rPr lang="it-IT" sz="2600" dirty="0" smtClean="0">
                <a:latin typeface="Times New Roman" pitchFamily="18" charset="0"/>
                <a:cs typeface="Times New Roman" pitchFamily="18" charset="0"/>
              </a:rPr>
              <a:t>(</a:t>
            </a:r>
            <a:r>
              <a:rPr lang="it-IT" sz="2800" dirty="0" smtClean="0">
                <a:latin typeface="Times New Roman" pitchFamily="18" charset="0"/>
                <a:cs typeface="Times New Roman" pitchFamily="18" charset="0"/>
              </a:rPr>
              <a:t>Overtveit, 1986:45)</a:t>
            </a:r>
            <a:endParaRPr lang="en-US" sz="2800" dirty="0" smtClean="0">
              <a:latin typeface="Times New Roman" pitchFamily="18" charset="0"/>
              <a:cs typeface="Times New Roman" pitchFamily="18" charset="0"/>
            </a:endParaRPr>
          </a:p>
          <a:p>
            <a:pPr algn="just" eaLnBrk="1" hangingPunct="1">
              <a:lnSpc>
                <a:spcPct val="90000"/>
              </a:lnSpc>
            </a:pPr>
            <a:endParaRPr lang="en-US" sz="2000" dirty="0" smtClean="0">
              <a:latin typeface="Times New Roman" pitchFamily="18" charset="0"/>
              <a:cs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1481138"/>
          <a:ext cx="8229600" cy="45259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2"/>
          <p:cNvSpPr>
            <a:spLocks noGrp="1"/>
          </p:cNvSpPr>
          <p:nvPr>
            <p:ph type="title"/>
          </p:nvPr>
        </p:nvSpPr>
        <p:spPr/>
        <p:txBody>
          <a:bodyPr>
            <a:noAutofit/>
          </a:bodyPr>
          <a:lstStyle/>
          <a:p>
            <a:pPr algn="ctr"/>
            <a:r>
              <a:rPr lang="en-US" sz="4000" dirty="0" err="1" smtClean="0">
                <a:solidFill>
                  <a:srgbClr val="7030A0"/>
                </a:solidFill>
                <a:latin typeface="Times New Roman" pitchFamily="18" charset="0"/>
                <a:cs typeface="Times New Roman" pitchFamily="18" charset="0"/>
              </a:rPr>
              <a:t>Kontekstualni</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pristup</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pisanoj</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komunikaciji</a:t>
            </a:r>
            <a:endParaRPr lang="en-US" sz="4000" dirty="0">
              <a:solidFill>
                <a:srgbClr val="7030A0"/>
              </a:solidFill>
              <a:latin typeface="Times New Roman" pitchFamily="18" charset="0"/>
              <a:cs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8229600" cy="5181600"/>
          </a:xfrm>
        </p:spPr>
        <p:txBody>
          <a:bodyPr>
            <a:normAutofit lnSpcReduction="10000"/>
          </a:bodyPr>
          <a:lstStyle/>
          <a:p>
            <a:r>
              <a:rPr lang="sr-Latn-RS" sz="2800" dirty="0" smtClean="0">
                <a:latin typeface="Times New Roman" pitchFamily="18" charset="0"/>
                <a:cs typeface="Times New Roman" pitchFamily="18" charset="0"/>
              </a:rPr>
              <a:t>Identifikovati temu i ideje koje želite da saopštite.</a:t>
            </a:r>
          </a:p>
          <a:p>
            <a:r>
              <a:rPr lang="sr-Latn-RS" sz="2800" dirty="0" smtClean="0">
                <a:latin typeface="Times New Roman" pitchFamily="18" charset="0"/>
                <a:cs typeface="Times New Roman" pitchFamily="18" charset="0"/>
              </a:rPr>
              <a:t>Zlatno pravilo: glavnu ideju saopštiti na početku (u uvodu), u sredini razviti ideju i povezati je sa drugim temama, izavršiti sa novim aspektom glavne teme. </a:t>
            </a:r>
          </a:p>
          <a:p>
            <a:r>
              <a:rPr lang="sr-Latn-RS" sz="2800" dirty="0" smtClean="0">
                <a:latin typeface="Times New Roman" pitchFamily="18" charset="0"/>
                <a:cs typeface="Times New Roman" pitchFamily="18" charset="0"/>
              </a:rPr>
              <a:t>Uvod: saopštiti svrhu</a:t>
            </a:r>
          </a:p>
          <a:p>
            <a:r>
              <a:rPr lang="sr-Latn-RS" sz="2800" dirty="0" smtClean="0">
                <a:latin typeface="Times New Roman" pitchFamily="18" charset="0"/>
                <a:cs typeface="Times New Roman" pitchFamily="18" charset="0"/>
              </a:rPr>
              <a:t>Razrada: korisne su hronologije.</a:t>
            </a:r>
          </a:p>
          <a:p>
            <a:r>
              <a:rPr lang="sr-Latn-RS" sz="2800" dirty="0" smtClean="0">
                <a:latin typeface="Times New Roman" pitchFamily="18" charset="0"/>
                <a:cs typeface="Times New Roman" pitchFamily="18" charset="0"/>
              </a:rPr>
              <a:t>Zaključak: zavisno od namere pisanog dokumenta.</a:t>
            </a:r>
          </a:p>
          <a:p>
            <a:pPr lvl="1">
              <a:buFont typeface="Wingdings" pitchFamily="2" charset="2"/>
              <a:buChar char="§"/>
            </a:pPr>
            <a:r>
              <a:rPr lang="sr-Latn-RS" sz="2400" dirty="0" smtClean="0">
                <a:latin typeface="Times New Roman" pitchFamily="18" charset="0"/>
                <a:cs typeface="Times New Roman" pitchFamily="18" charset="0"/>
              </a:rPr>
              <a:t>Koristiti paragrafe i podnaslove</a:t>
            </a:r>
            <a:r>
              <a:rPr lang="en-US" sz="2400" dirty="0" smtClean="0">
                <a:latin typeface="Times New Roman" pitchFamily="18" charset="0"/>
                <a:cs typeface="Times New Roman" pitchFamily="18" charset="0"/>
              </a:rPr>
              <a:t>,</a:t>
            </a:r>
            <a:endParaRPr lang="sr-Latn-RS" sz="2400" dirty="0" smtClean="0">
              <a:latin typeface="Times New Roman" pitchFamily="18" charset="0"/>
              <a:cs typeface="Times New Roman" pitchFamily="18" charset="0"/>
            </a:endParaRPr>
          </a:p>
          <a:p>
            <a:pPr lvl="1">
              <a:buFont typeface="Wingdings" pitchFamily="2" charset="2"/>
              <a:buChar char="§"/>
            </a:pPr>
            <a:r>
              <a:rPr lang="sr-Latn-RS" sz="2400" dirty="0" smtClean="0">
                <a:latin typeface="Times New Roman" pitchFamily="18" charset="0"/>
                <a:cs typeface="Times New Roman" pitchFamily="18" charset="0"/>
              </a:rPr>
              <a:t>Direktne i jednostavne rečenice, koristiti aktiv, izbegavati pasiv</a:t>
            </a:r>
            <a:r>
              <a:rPr lang="en-US" sz="2400" dirty="0" smtClean="0">
                <a:latin typeface="Times New Roman" pitchFamily="18" charset="0"/>
                <a:cs typeface="Times New Roman" pitchFamily="18" charset="0"/>
              </a:rPr>
              <a:t>,</a:t>
            </a:r>
            <a:endParaRPr lang="sr-Latn-RS" sz="2400" dirty="0" smtClean="0">
              <a:latin typeface="Times New Roman" pitchFamily="18" charset="0"/>
              <a:cs typeface="Times New Roman" pitchFamily="18" charset="0"/>
            </a:endParaRPr>
          </a:p>
          <a:p>
            <a:pPr lvl="1">
              <a:buFont typeface="Wingdings" pitchFamily="2" charset="2"/>
              <a:buChar char="§"/>
            </a:pPr>
            <a:r>
              <a:rPr lang="sr-Latn-RS" sz="2400" dirty="0" smtClean="0">
                <a:latin typeface="Times New Roman" pitchFamily="18" charset="0"/>
                <a:cs typeface="Times New Roman" pitchFamily="18" charset="0"/>
              </a:rPr>
              <a:t>Izbegavati ponavljanje</a:t>
            </a:r>
            <a:r>
              <a:rPr lang="en-US" sz="2400" dirty="0" smtClean="0">
                <a:latin typeface="Times New Roman" pitchFamily="18" charset="0"/>
                <a:cs typeface="Times New Roman" pitchFamily="18" charset="0"/>
              </a:rPr>
              <a:t>,</a:t>
            </a:r>
            <a:endParaRPr lang="sr-Latn-RS" sz="2400" dirty="0" smtClean="0">
              <a:latin typeface="Times New Roman" pitchFamily="18" charset="0"/>
              <a:cs typeface="Times New Roman" pitchFamily="18" charset="0"/>
            </a:endParaRPr>
          </a:p>
          <a:p>
            <a:pPr lvl="1">
              <a:buFont typeface="Wingdings" pitchFamily="2" charset="2"/>
              <a:buChar char="§"/>
            </a:pPr>
            <a:r>
              <a:rPr lang="sr-Latn-RS" sz="2400" dirty="0" smtClean="0">
                <a:latin typeface="Times New Roman" pitchFamily="18" charset="0"/>
                <a:cs typeface="Times New Roman" pitchFamily="18" charset="0"/>
              </a:rPr>
              <a:t>Voditi računa o izboru reči</a:t>
            </a:r>
            <a:r>
              <a:rPr lang="en-US" sz="2400" dirty="0" smtClean="0">
                <a:latin typeface="Times New Roman" pitchFamily="18" charset="0"/>
                <a:cs typeface="Times New Roman" pitchFamily="18" charset="0"/>
              </a:rPr>
              <a:t>,</a:t>
            </a:r>
            <a:endParaRPr lang="sr-Latn-RS" sz="2400" dirty="0" smtClean="0">
              <a:latin typeface="Times New Roman" pitchFamily="18" charset="0"/>
              <a:cs typeface="Times New Roman" pitchFamily="18" charset="0"/>
            </a:endParaRPr>
          </a:p>
          <a:p>
            <a:pPr lvl="1">
              <a:buFont typeface="Wingdings" pitchFamily="2" charset="2"/>
              <a:buChar char="§"/>
            </a:pPr>
            <a:r>
              <a:rPr lang="sr-Latn-RS" sz="2400" dirty="0" smtClean="0">
                <a:latin typeface="Times New Roman" pitchFamily="18" charset="0"/>
                <a:cs typeface="Times New Roman" pitchFamily="18" charset="0"/>
              </a:rPr>
              <a:t>Proveriti gramatiku, greške u kucanju, punktu</a:t>
            </a:r>
            <a:r>
              <a:rPr lang="en-US" sz="2400" dirty="0" smtClean="0">
                <a:latin typeface="Times New Roman" pitchFamily="18" charset="0"/>
                <a:cs typeface="Times New Roman" pitchFamily="18" charset="0"/>
              </a:rPr>
              <a:t>a</a:t>
            </a:r>
            <a:r>
              <a:rPr lang="sr-Latn-RS" sz="2400" dirty="0" smtClean="0">
                <a:latin typeface="Times New Roman" pitchFamily="18" charset="0"/>
                <a:cs typeface="Times New Roman" pitchFamily="18" charset="0"/>
              </a:rPr>
              <a:t>ciju</a:t>
            </a:r>
            <a:endParaRPr lang="sr-Latn-RS" sz="2400" dirty="0">
              <a:latin typeface="Times New Roman" pitchFamily="18" charset="0"/>
              <a:cs typeface="Times New Roman" pitchFamily="18" charset="0"/>
            </a:endParaRPr>
          </a:p>
        </p:txBody>
      </p:sp>
      <p:sp>
        <p:nvSpPr>
          <p:cNvPr id="3" name="Title 2"/>
          <p:cNvSpPr>
            <a:spLocks noGrp="1"/>
          </p:cNvSpPr>
          <p:nvPr>
            <p:ph type="title"/>
          </p:nvPr>
        </p:nvSpPr>
        <p:spPr/>
        <p:txBody>
          <a:bodyPr>
            <a:normAutofit/>
          </a:bodyPr>
          <a:lstStyle/>
          <a:p>
            <a:pPr algn="ctr"/>
            <a:r>
              <a:rPr lang="en-US" sz="4000" dirty="0" err="1" smtClean="0">
                <a:solidFill>
                  <a:srgbClr val="7030A0"/>
                </a:solidFill>
                <a:latin typeface="Times New Roman" pitchFamily="18" charset="0"/>
                <a:cs typeface="Times New Roman" pitchFamily="18" charset="0"/>
              </a:rPr>
              <a:t>Priprema</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sadržaja</a:t>
            </a:r>
            <a:endParaRPr lang="en-US" sz="4000" dirty="0">
              <a:solidFill>
                <a:srgbClr val="7030A0"/>
              </a:solidFill>
              <a:latin typeface="Times New Roman" pitchFamily="18" charset="0"/>
              <a:cs typeface="Times New Roman"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sr-Latn-RS" sz="2800" b="1" dirty="0" smtClean="0">
                <a:solidFill>
                  <a:srgbClr val="7030A0"/>
                </a:solidFill>
                <a:latin typeface="Times New Roman" pitchFamily="18" charset="0"/>
                <a:cs typeface="Times New Roman" pitchFamily="18" charset="0"/>
              </a:rPr>
              <a:t>Email</a:t>
            </a:r>
            <a:r>
              <a:rPr lang="sr-Latn-RS" sz="2800" dirty="0" smtClean="0">
                <a:latin typeface="Times New Roman" pitchFamily="18" charset="0"/>
                <a:cs typeface="Times New Roman" pitchFamily="18" charset="0"/>
              </a:rPr>
              <a:t> – umesto kratkog memoa, postao je uobičajna forma pisma. Publika, lični stil i važnost održavanja dobrih interpersonalnih odnosa – prijateljski stav. NEPOSLOVNO je ne odgovarati na mejlove. Pažljivo sa povreljivim informacijama.</a:t>
            </a:r>
          </a:p>
          <a:p>
            <a:r>
              <a:rPr lang="sr-Latn-RS" sz="2800" b="1" dirty="0" smtClean="0">
                <a:solidFill>
                  <a:srgbClr val="7030A0"/>
                </a:solidFill>
                <a:latin typeface="Times New Roman" pitchFamily="18" charset="0"/>
                <a:cs typeface="Times New Roman" pitchFamily="18" charset="0"/>
              </a:rPr>
              <a:t>Pismo</a:t>
            </a:r>
            <a:r>
              <a:rPr lang="sr-Latn-RS" sz="2800" dirty="0" smtClean="0">
                <a:latin typeface="Times New Roman" pitchFamily="18" charset="0"/>
                <a:cs typeface="Times New Roman" pitchFamily="18" charset="0"/>
              </a:rPr>
              <a:t> – dodati br telefona i email. Moguć i naziv pisma, npr: traži se hranitelj</a:t>
            </a:r>
            <a:r>
              <a:rPr lang="en-US" sz="2800" dirty="0" smtClean="0">
                <a:latin typeface="Times New Roman" pitchFamily="18" charset="0"/>
                <a:cs typeface="Times New Roman" pitchFamily="18" charset="0"/>
              </a:rPr>
              <a:t>s</a:t>
            </a:r>
            <a:r>
              <a:rPr lang="sr-Latn-RS" sz="2800" dirty="0" smtClean="0">
                <a:latin typeface="Times New Roman" pitchFamily="18" charset="0"/>
                <a:cs typeface="Times New Roman" pitchFamily="18" charset="0"/>
              </a:rPr>
              <a:t>ka porodica. Ključni zahtev na početku pisma, potom se</a:t>
            </a:r>
            <a:r>
              <a:rPr lang="en-US" sz="2800" dirty="0" smtClean="0">
                <a:latin typeface="Times New Roman" pitchFamily="18" charset="0"/>
                <a:cs typeface="Times New Roman" pitchFamily="18" charset="0"/>
              </a:rPr>
              <a:t> on</a:t>
            </a:r>
            <a:r>
              <a:rPr lang="sr-Latn-RS" sz="2800" dirty="0" smtClean="0">
                <a:latin typeface="Times New Roman" pitchFamily="18" charset="0"/>
                <a:cs typeface="Times New Roman" pitchFamily="18" charset="0"/>
              </a:rPr>
              <a:t> obrazlaže i konkretizuje. Na kraju “srdačan pozdrav ili sl., ime i pozicija, prostor za potpis. Odgovor na pismo: pozv</a:t>
            </a:r>
            <a:r>
              <a:rPr lang="en-US" sz="2800" dirty="0" smtClean="0">
                <a:latin typeface="Times New Roman" pitchFamily="18" charset="0"/>
                <a:cs typeface="Times New Roman" pitchFamily="18" charset="0"/>
              </a:rPr>
              <a:t>a</a:t>
            </a:r>
            <a:r>
              <a:rPr lang="sr-Latn-RS" sz="2800" dirty="0" smtClean="0">
                <a:latin typeface="Times New Roman" pitchFamily="18" charset="0"/>
                <a:cs typeface="Times New Roman" pitchFamily="18" charset="0"/>
              </a:rPr>
              <a:t>ti se na koje pismo odgovarate.</a:t>
            </a:r>
          </a:p>
          <a:p>
            <a:r>
              <a:rPr lang="sr-Latn-RS" sz="2800" dirty="0" smtClean="0">
                <a:latin typeface="Times New Roman" pitchFamily="18" charset="0"/>
                <a:cs typeface="Times New Roman" pitchFamily="18" charset="0"/>
              </a:rPr>
              <a:t>Uredno čuvanje </a:t>
            </a:r>
            <a:r>
              <a:rPr lang="en-US" sz="2800" dirty="0" err="1" smtClean="0">
                <a:latin typeface="Times New Roman" pitchFamily="18" charset="0"/>
                <a:cs typeface="Times New Roman" pitchFamily="18" charset="0"/>
              </a:rPr>
              <a:t>i</a:t>
            </a:r>
            <a:r>
              <a:rPr lang="sr-Latn-RS" sz="2800" dirty="0" smtClean="0">
                <a:latin typeface="Times New Roman" pitchFamily="18" charset="0"/>
                <a:cs typeface="Times New Roman" pitchFamily="18" charset="0"/>
              </a:rPr>
              <a:t> klasifikovanje emailova </a:t>
            </a:r>
            <a:r>
              <a:rPr lang="en-US" sz="2800" dirty="0" err="1" smtClean="0">
                <a:latin typeface="Times New Roman" pitchFamily="18" charset="0"/>
                <a:cs typeface="Times New Roman" pitchFamily="18" charset="0"/>
              </a:rPr>
              <a:t>i</a:t>
            </a:r>
            <a:r>
              <a:rPr lang="sr-Latn-RS" sz="2800" dirty="0" smtClean="0">
                <a:latin typeface="Times New Roman" pitchFamily="18" charset="0"/>
                <a:cs typeface="Times New Roman" pitchFamily="18" charset="0"/>
              </a:rPr>
              <a:t> pisama.</a:t>
            </a:r>
            <a:endParaRPr lang="sr-Latn-RS" sz="2800" dirty="0">
              <a:latin typeface="Times New Roman" pitchFamily="18" charset="0"/>
              <a:cs typeface="Times New Roman" pitchFamily="18" charset="0"/>
            </a:endParaRPr>
          </a:p>
        </p:txBody>
      </p:sp>
      <p:sp>
        <p:nvSpPr>
          <p:cNvPr id="3" name="Title 2"/>
          <p:cNvSpPr>
            <a:spLocks noGrp="1"/>
          </p:cNvSpPr>
          <p:nvPr>
            <p:ph type="title"/>
          </p:nvPr>
        </p:nvSpPr>
        <p:spPr/>
        <p:txBody>
          <a:bodyPr>
            <a:normAutofit/>
          </a:bodyPr>
          <a:lstStyle/>
          <a:p>
            <a:pPr algn="ctr"/>
            <a:r>
              <a:rPr lang="sr-Latn-RS" sz="4000" smtClean="0">
                <a:solidFill>
                  <a:srgbClr val="7030A0"/>
                </a:solidFill>
                <a:latin typeface="Times New Roman" pitchFamily="18" charset="0"/>
                <a:cs typeface="Times New Roman" pitchFamily="18" charset="0"/>
              </a:rPr>
              <a:t>Pisanje u svakodnevnoj praksi</a:t>
            </a:r>
            <a:endParaRPr lang="sr-Latn-RS" sz="4000">
              <a:solidFill>
                <a:srgbClr val="7030A0"/>
              </a:solidFill>
              <a:latin typeface="Times New Roman" pitchFamily="18" charset="0"/>
              <a:cs typeface="Times New Roman"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body" idx="4294967295"/>
          </p:nvPr>
        </p:nvSpPr>
        <p:spPr>
          <a:xfrm>
            <a:off x="762000" y="1905000"/>
            <a:ext cx="7313613" cy="4114800"/>
          </a:xfrm>
        </p:spPr>
        <p:txBody>
          <a:bodyPr/>
          <a:lstStyle/>
          <a:p>
            <a:pPr algn="ctr" eaLnBrk="1" hangingPunct="1">
              <a:buFont typeface="Wingdings" pitchFamily="2" charset="2"/>
              <a:buNone/>
            </a:pPr>
            <a:r>
              <a:rPr lang="sr-Latn-CS" sz="4000" b="1" dirty="0" smtClean="0">
                <a:solidFill>
                  <a:srgbClr val="7030A0"/>
                </a:solidFill>
                <a:latin typeface="Times New Roman" pitchFamily="18" charset="0"/>
                <a:cs typeface="Times New Roman" pitchFamily="18" charset="0"/>
              </a:rPr>
              <a:t>Vežba:Zašto su reči koje koristimo u pisanom izražavanju važne?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3" name="Rectangle 3"/>
          <p:cNvSpPr>
            <a:spLocks noGrp="1" noChangeArrowheads="1"/>
          </p:cNvSpPr>
          <p:nvPr>
            <p:ph idx="1"/>
          </p:nvPr>
        </p:nvSpPr>
        <p:spPr>
          <a:xfrm>
            <a:off x="765175" y="1905000"/>
            <a:ext cx="7921625" cy="4418013"/>
          </a:xfrm>
        </p:spPr>
        <p:txBody>
          <a:bodyPr rtlCol="0">
            <a:normAutofit lnSpcReduction="10000"/>
          </a:bodyPr>
          <a:lstStyle/>
          <a:p>
            <a:pPr eaLnBrk="1" fontAlgn="auto" hangingPunct="1">
              <a:lnSpc>
                <a:spcPct val="90000"/>
              </a:lnSpc>
              <a:spcAft>
                <a:spcPts val="0"/>
              </a:spcAft>
              <a:buFont typeface="Wingdings" pitchFamily="2" charset="2"/>
              <a:buChar char="ü"/>
              <a:defRPr/>
            </a:pPr>
            <a:r>
              <a:rPr lang="sr-Latn-CS" sz="2900" dirty="0" smtClean="0">
                <a:latin typeface="Times New Roman" pitchFamily="18" charset="0"/>
                <a:cs typeface="Times New Roman" panose="02020603050405020304" pitchFamily="18" charset="0"/>
              </a:rPr>
              <a:t>Jasno saopštene činjenice olakšavaju zaključivanje</a:t>
            </a:r>
            <a:r>
              <a:rPr lang="en-US" sz="2900" dirty="0" smtClean="0">
                <a:latin typeface="Times New Roman" pitchFamily="18" charset="0"/>
                <a:cs typeface="Times New Roman" panose="02020603050405020304" pitchFamily="18" charset="0"/>
              </a:rPr>
              <a:t>.</a:t>
            </a:r>
            <a:endParaRPr lang="sr-Latn-CS" sz="2900" dirty="0" smtClean="0">
              <a:latin typeface="Times New Roman" pitchFamily="18" charset="0"/>
              <a:cs typeface="Times New Roman" panose="02020603050405020304" pitchFamily="18" charset="0"/>
            </a:endParaRPr>
          </a:p>
          <a:p>
            <a:pPr eaLnBrk="1" fontAlgn="auto" hangingPunct="1">
              <a:lnSpc>
                <a:spcPct val="90000"/>
              </a:lnSpc>
              <a:spcAft>
                <a:spcPts val="0"/>
              </a:spcAft>
              <a:buFont typeface="Wingdings" pitchFamily="2" charset="2"/>
              <a:buChar char="ü"/>
              <a:defRPr/>
            </a:pPr>
            <a:r>
              <a:rPr lang="sr-Latn-CS" sz="2900" dirty="0" smtClean="0">
                <a:latin typeface="Times New Roman" pitchFamily="18" charset="0"/>
                <a:cs typeface="Times New Roman" panose="02020603050405020304" pitchFamily="18" charset="0"/>
              </a:rPr>
              <a:t>Važno je da nalaz bude u skladu sa preporukama</a:t>
            </a:r>
            <a:r>
              <a:rPr lang="en-US" sz="2900" dirty="0" smtClean="0">
                <a:latin typeface="Times New Roman" pitchFamily="18" charset="0"/>
                <a:cs typeface="Times New Roman" panose="02020603050405020304" pitchFamily="18" charset="0"/>
              </a:rPr>
              <a:t>.</a:t>
            </a:r>
            <a:endParaRPr lang="sr-Latn-CS" sz="2900" dirty="0" smtClean="0">
              <a:latin typeface="Times New Roman" pitchFamily="18" charset="0"/>
              <a:cs typeface="Times New Roman" panose="02020603050405020304" pitchFamily="18" charset="0"/>
            </a:endParaRPr>
          </a:p>
          <a:p>
            <a:pPr eaLnBrk="1" fontAlgn="auto" hangingPunct="1">
              <a:lnSpc>
                <a:spcPct val="90000"/>
              </a:lnSpc>
              <a:spcAft>
                <a:spcPts val="0"/>
              </a:spcAft>
              <a:buFont typeface="Wingdings" pitchFamily="2" charset="2"/>
              <a:buChar char="ü"/>
              <a:defRPr/>
            </a:pPr>
            <a:r>
              <a:rPr lang="sr-Latn-CS" sz="2900" dirty="0" smtClean="0">
                <a:latin typeface="Times New Roman" pitchFamily="18" charset="0"/>
                <a:cs typeface="Times New Roman" panose="02020603050405020304" pitchFamily="18" charset="0"/>
              </a:rPr>
              <a:t>Mogu dovesti stručnog radnika’u nevolju</a:t>
            </a:r>
            <a:r>
              <a:rPr lang="en-US" sz="2900" dirty="0" smtClean="0">
                <a:latin typeface="Times New Roman" pitchFamily="18" charset="0"/>
                <a:cs typeface="Times New Roman" panose="02020603050405020304" pitchFamily="18" charset="0"/>
              </a:rPr>
              <a:t>’.</a:t>
            </a:r>
            <a:endParaRPr lang="sr-Latn-CS" sz="2900" dirty="0" smtClean="0">
              <a:latin typeface="Times New Roman" pitchFamily="18" charset="0"/>
              <a:cs typeface="Times New Roman" panose="02020603050405020304" pitchFamily="18" charset="0"/>
            </a:endParaRPr>
          </a:p>
          <a:p>
            <a:pPr eaLnBrk="1" fontAlgn="auto" hangingPunct="1">
              <a:lnSpc>
                <a:spcPct val="90000"/>
              </a:lnSpc>
              <a:spcAft>
                <a:spcPts val="0"/>
              </a:spcAft>
              <a:buFont typeface="Wingdings" pitchFamily="2" charset="2"/>
              <a:buChar char="ü"/>
              <a:defRPr/>
            </a:pPr>
            <a:r>
              <a:rPr lang="sr-Latn-CS" sz="2900" dirty="0" smtClean="0">
                <a:latin typeface="Times New Roman" pitchFamily="18" charset="0"/>
                <a:cs typeface="Times New Roman" panose="02020603050405020304" pitchFamily="18" charset="0"/>
              </a:rPr>
              <a:t>Mogu da uvrede korisnika kao i usmeno izrečene</a:t>
            </a:r>
            <a:r>
              <a:rPr lang="en-US" sz="2900" dirty="0" smtClean="0">
                <a:latin typeface="Times New Roman" pitchFamily="18" charset="0"/>
                <a:cs typeface="Times New Roman" panose="02020603050405020304" pitchFamily="18" charset="0"/>
              </a:rPr>
              <a:t>.</a:t>
            </a:r>
            <a:endParaRPr lang="sr-Latn-CS" sz="2900" dirty="0" smtClean="0">
              <a:latin typeface="Times New Roman" pitchFamily="18" charset="0"/>
              <a:cs typeface="Times New Roman" panose="02020603050405020304" pitchFamily="18" charset="0"/>
            </a:endParaRPr>
          </a:p>
          <a:p>
            <a:pPr eaLnBrk="1" fontAlgn="auto" hangingPunct="1">
              <a:lnSpc>
                <a:spcPct val="90000"/>
              </a:lnSpc>
              <a:spcAft>
                <a:spcPts val="0"/>
              </a:spcAft>
              <a:buFont typeface="Wingdings" pitchFamily="2" charset="2"/>
              <a:buChar char="ü"/>
              <a:defRPr/>
            </a:pPr>
            <a:r>
              <a:rPr lang="sr-Latn-CS" sz="2900" dirty="0" smtClean="0">
                <a:latin typeface="Times New Roman" pitchFamily="18" charset="0"/>
                <a:cs typeface="Times New Roman" panose="02020603050405020304" pitchFamily="18" charset="0"/>
              </a:rPr>
              <a:t>Ukoliko su opisani samo problemi, ne vidi se izlaz iz situacije</a:t>
            </a:r>
            <a:r>
              <a:rPr lang="en-US" sz="2900" dirty="0" smtClean="0">
                <a:latin typeface="Times New Roman" pitchFamily="18" charset="0"/>
                <a:cs typeface="Times New Roman" panose="02020603050405020304" pitchFamily="18" charset="0"/>
              </a:rPr>
              <a:t>.</a:t>
            </a:r>
            <a:endParaRPr lang="sr-Latn-CS" sz="2900" dirty="0" smtClean="0">
              <a:latin typeface="Times New Roman" pitchFamily="18" charset="0"/>
              <a:cs typeface="Times New Roman" panose="02020603050405020304" pitchFamily="18" charset="0"/>
            </a:endParaRPr>
          </a:p>
          <a:p>
            <a:pPr eaLnBrk="1" fontAlgn="auto" hangingPunct="1">
              <a:lnSpc>
                <a:spcPct val="90000"/>
              </a:lnSpc>
              <a:spcAft>
                <a:spcPts val="0"/>
              </a:spcAft>
              <a:buFont typeface="Wingdings" pitchFamily="2" charset="2"/>
              <a:buChar char="ü"/>
              <a:defRPr/>
            </a:pPr>
            <a:r>
              <a:rPr lang="sr-Latn-CS" sz="2900" dirty="0" smtClean="0">
                <a:latin typeface="Times New Roman" pitchFamily="18" charset="0"/>
                <a:cs typeface="Times New Roman" panose="02020603050405020304" pitchFamily="18" charset="0"/>
              </a:rPr>
              <a:t>Opisni termini i izbegavanje kvalifikacija u usmenom i pisanom izražavanju - osnov izgradnje i održavanja odnosa i pre</a:t>
            </a:r>
            <a:r>
              <a:rPr lang="en-US" sz="2900" dirty="0" smtClean="0">
                <a:latin typeface="Times New Roman" pitchFamily="18" charset="0"/>
                <a:cs typeface="Times New Roman" panose="02020603050405020304" pitchFamily="18" charset="0"/>
              </a:rPr>
              <a:t>d</a:t>
            </a:r>
            <a:r>
              <a:rPr lang="sr-Latn-CS" sz="2900" dirty="0" smtClean="0">
                <a:latin typeface="Times New Roman" pitchFamily="18" charset="0"/>
                <a:cs typeface="Times New Roman" panose="02020603050405020304" pitchFamily="18" charset="0"/>
              </a:rPr>
              <a:t>s</a:t>
            </a:r>
            <a:r>
              <a:rPr lang="en-US" sz="2900" dirty="0" smtClean="0">
                <a:latin typeface="Times New Roman" pitchFamily="18" charset="0"/>
                <a:cs typeface="Times New Roman" panose="02020603050405020304" pitchFamily="18" charset="0"/>
              </a:rPr>
              <a:t>t</a:t>
            </a:r>
            <a:r>
              <a:rPr lang="sr-Latn-CS" sz="2900" dirty="0" smtClean="0">
                <a:latin typeface="Times New Roman" pitchFamily="18" charset="0"/>
                <a:cs typeface="Times New Roman" panose="02020603050405020304" pitchFamily="18" charset="0"/>
              </a:rPr>
              <a:t>avljanja korisnika drugima u zajednici</a:t>
            </a:r>
            <a:r>
              <a:rPr lang="en-US" sz="2900" dirty="0" smtClean="0">
                <a:latin typeface="Times New Roman" pitchFamily="18" charset="0"/>
                <a:cs typeface="Times New Roman" panose="02020603050405020304" pitchFamily="18" charset="0"/>
              </a:rPr>
              <a:t>.</a:t>
            </a:r>
            <a:endParaRPr lang="sr-Latn-CS" sz="2900" dirty="0" smtClean="0">
              <a:latin typeface="Times New Roman" pitchFamily="18" charset="0"/>
              <a:cs typeface="Times New Roman" panose="02020603050405020304" pitchFamily="18" charset="0"/>
            </a:endParaRPr>
          </a:p>
        </p:txBody>
      </p:sp>
      <p:sp>
        <p:nvSpPr>
          <p:cNvPr id="245762" name="Rectangle 2"/>
          <p:cNvSpPr>
            <a:spLocks noGrp="1" noChangeArrowheads="1"/>
          </p:cNvSpPr>
          <p:nvPr>
            <p:ph type="title"/>
          </p:nvPr>
        </p:nvSpPr>
        <p:spPr/>
        <p:txBody>
          <a:bodyPr>
            <a:normAutofit fontScale="90000"/>
          </a:bodyPr>
          <a:lstStyle/>
          <a:p>
            <a:pPr algn="ctr" eaLnBrk="1" fontAlgn="auto" hangingPunct="1">
              <a:spcAft>
                <a:spcPts val="0"/>
              </a:spcAft>
              <a:defRPr/>
            </a:pPr>
            <a:r>
              <a:rPr lang="sr-Latn-CS" sz="4000" b="1" dirty="0" smtClean="0">
                <a:solidFill>
                  <a:srgbClr val="7030A0"/>
                </a:solidFill>
                <a:latin typeface="Times New Roman" pitchFamily="18" charset="0"/>
                <a:cs typeface="Times New Roman" panose="02020603050405020304" pitchFamily="18" charset="0"/>
              </a:rPr>
              <a:t>Upotreba reči u pisanom izražavanju</a:t>
            </a:r>
          </a:p>
        </p:txBody>
      </p:sp>
      <p:pic>
        <p:nvPicPr>
          <p:cNvPr id="188420" name="Picture 5" descr="https://encrypted-tbn2.gstatic.com/images?q=tbn:ANd9GcSZKIJTGpvLr5VbpIT9JFb5fUjtdP5Na5Js2j3DZQ42_tHtORS0"/>
          <p:cNvPicPr>
            <a:picLocks noChangeAspect="1" noChangeArrowheads="1"/>
          </p:cNvPicPr>
          <p:nvPr/>
        </p:nvPicPr>
        <p:blipFill>
          <a:blip r:embed="rId4" cstate="print"/>
          <a:srcRect/>
          <a:stretch>
            <a:fillRect/>
          </a:stretch>
        </p:blipFill>
        <p:spPr bwMode="auto">
          <a:xfrm>
            <a:off x="7010400" y="0"/>
            <a:ext cx="2228850" cy="2047875"/>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763000" cy="5562600"/>
          </a:xfrm>
        </p:spPr>
        <p:txBody>
          <a:bodyPr>
            <a:noAutofit/>
          </a:bodyPr>
          <a:lstStyle/>
          <a:p>
            <a:pPr marL="571500" indent="-457200" eaLnBrk="1" hangingPunct="1">
              <a:buSzPct val="100000"/>
              <a:buFont typeface="Cambria" pitchFamily="18" charset="0"/>
              <a:buAutoNum type="arabicParenR"/>
            </a:pPr>
            <a:r>
              <a:rPr lang="sr-Latn-RS" sz="2400" dirty="0" smtClean="0">
                <a:latin typeface="Times New Roman" pitchFamily="18" charset="0"/>
                <a:cs typeface="Times New Roman" pitchFamily="18" charset="0"/>
              </a:rPr>
              <a:t>Nisu dostupne adekvatne mogućnosti za igru i stimulaciju.</a:t>
            </a:r>
          </a:p>
          <a:p>
            <a:pPr marL="571500" indent="-457200" eaLnBrk="1" hangingPunct="1">
              <a:buSzPct val="100000"/>
              <a:buFont typeface="Cambria" pitchFamily="18" charset="0"/>
              <a:buAutoNum type="arabicParenR"/>
            </a:pPr>
            <a:r>
              <a:rPr lang="sr-Latn-RS" sz="2400" dirty="0" smtClean="0">
                <a:latin typeface="Times New Roman" pitchFamily="18" charset="0"/>
                <a:cs typeface="Times New Roman" pitchFamily="18" charset="0"/>
              </a:rPr>
              <a:t>Modrice i otekline podudaraju se sa udaranjem njegove glave o vrata.</a:t>
            </a:r>
          </a:p>
          <a:p>
            <a:pPr marL="571500" indent="-457200" eaLnBrk="1" hangingPunct="1">
              <a:buSzPct val="100000"/>
              <a:buFont typeface="Cambria" pitchFamily="18" charset="0"/>
              <a:buAutoNum type="arabicParenR"/>
            </a:pPr>
            <a:r>
              <a:rPr lang="sr-Latn-RS" sz="2400" dirty="0" smtClean="0">
                <a:latin typeface="Times New Roman" pitchFamily="18" charset="0"/>
                <a:cs typeface="Times New Roman" pitchFamily="18" charset="0"/>
              </a:rPr>
              <a:t>Ovo je prvi incident zloupotrebe deteta. </a:t>
            </a:r>
          </a:p>
          <a:p>
            <a:pPr marL="571500" indent="-457200" eaLnBrk="1" hangingPunct="1">
              <a:buSzPct val="100000"/>
              <a:buFont typeface="Cambria" pitchFamily="18" charset="0"/>
              <a:buAutoNum type="arabicParenR"/>
            </a:pPr>
            <a:r>
              <a:rPr lang="sr-Latn-RS" sz="2400" dirty="0" smtClean="0">
                <a:latin typeface="Times New Roman" pitchFamily="18" charset="0"/>
                <a:cs typeface="Times New Roman" pitchFamily="18" charset="0"/>
              </a:rPr>
              <a:t>Stan je neprikladan za podizanje m</a:t>
            </a:r>
            <a:r>
              <a:rPr lang="en-US" sz="2400" dirty="0" err="1" smtClean="0">
                <a:latin typeface="Times New Roman" pitchFamily="18" charset="0"/>
                <a:cs typeface="Times New Roman" pitchFamily="18" charset="0"/>
              </a:rPr>
              <a:t>alog</a:t>
            </a:r>
            <a:r>
              <a:rPr lang="sr-Latn-RS" sz="2400" dirty="0" smtClean="0">
                <a:latin typeface="Times New Roman" pitchFamily="18" charset="0"/>
                <a:cs typeface="Times New Roman" pitchFamily="18" charset="0"/>
              </a:rPr>
              <a:t> deteta.</a:t>
            </a:r>
          </a:p>
          <a:p>
            <a:pPr marL="571500" indent="-457200" eaLnBrk="1" hangingPunct="1">
              <a:buSzPct val="100000"/>
              <a:buFont typeface="Cambria" pitchFamily="18" charset="0"/>
              <a:buAutoNum type="arabicParenR"/>
            </a:pPr>
            <a:r>
              <a:rPr lang="sr-Latn-RS" sz="2400" dirty="0" smtClean="0">
                <a:latin typeface="Times New Roman" pitchFamily="18" charset="0"/>
                <a:cs typeface="Times New Roman" pitchFamily="18" charset="0"/>
              </a:rPr>
              <a:t>Gospođa Jakšić </a:t>
            </a:r>
            <a:r>
              <a:rPr lang="en-US" sz="2400" dirty="0" smtClean="0">
                <a:latin typeface="Times New Roman" pitchFamily="18" charset="0"/>
                <a:cs typeface="Times New Roman" pitchFamily="18" charset="0"/>
              </a:rPr>
              <a:t>je </a:t>
            </a:r>
            <a:r>
              <a:rPr lang="sr-Latn-RS" sz="2400" dirty="0" smtClean="0">
                <a:latin typeface="Times New Roman" pitchFamily="18" charset="0"/>
                <a:cs typeface="Times New Roman" pitchFamily="18" charset="0"/>
              </a:rPr>
              <a:t>veoma dobra domaćica.</a:t>
            </a:r>
          </a:p>
          <a:p>
            <a:pPr marL="571500" indent="-457200" eaLnBrk="1" hangingPunct="1">
              <a:buSzPct val="100000"/>
              <a:buFont typeface="Cambria" pitchFamily="18" charset="0"/>
              <a:buAutoNum type="arabicParenR"/>
            </a:pPr>
            <a:r>
              <a:rPr lang="sr-Latn-RS" sz="2400" dirty="0" smtClean="0">
                <a:latin typeface="Times New Roman" pitchFamily="18" charset="0"/>
                <a:cs typeface="Times New Roman" pitchFamily="18" charset="0"/>
              </a:rPr>
              <a:t>Iskusni profesionalci su bolji</a:t>
            </a:r>
            <a:r>
              <a:rPr lang="en-US" sz="2400" dirty="0" smtClean="0">
                <a:latin typeface="Times New Roman" pitchFamily="18" charset="0"/>
                <a:cs typeface="Times New Roman" pitchFamily="18" charset="0"/>
              </a:rPr>
              <a:t> u</a:t>
            </a:r>
            <a:r>
              <a:rPr lang="sr-Latn-RS" sz="2400" dirty="0" smtClean="0">
                <a:latin typeface="Times New Roman" pitchFamily="18" charset="0"/>
                <a:cs typeface="Times New Roman" pitchFamily="18" charset="0"/>
              </a:rPr>
              <a:t> rešavanju problema dečje zaštite.</a:t>
            </a:r>
          </a:p>
          <a:p>
            <a:pPr marL="571500" indent="-457200" eaLnBrk="1" hangingPunct="1">
              <a:buSzPct val="100000"/>
              <a:buFont typeface="Cambria" pitchFamily="18" charset="0"/>
              <a:buAutoNum type="arabicParenR"/>
            </a:pPr>
            <a:r>
              <a:rPr lang="sr-Latn-RS" sz="2400" dirty="0" smtClean="0">
                <a:latin typeface="Times New Roman" pitchFamily="18" charset="0"/>
                <a:cs typeface="Times New Roman" pitchFamily="18" charset="0"/>
              </a:rPr>
              <a:t>Deca koja su zlostavljana obično postaju zlostavljači.</a:t>
            </a:r>
          </a:p>
          <a:p>
            <a:pPr marL="571500" indent="-457200" eaLnBrk="1" hangingPunct="1">
              <a:buSzPct val="100000"/>
              <a:buFont typeface="Cambria" pitchFamily="18" charset="0"/>
              <a:buAutoNum type="arabicParenR"/>
            </a:pPr>
            <a:r>
              <a:rPr lang="sr-Latn-RS" sz="2400" dirty="0" smtClean="0">
                <a:latin typeface="Times New Roman" pitchFamily="18" charset="0"/>
                <a:cs typeface="Times New Roman" pitchFamily="18" charset="0"/>
              </a:rPr>
              <a:t>Dete je reklo da ga je otac udario.</a:t>
            </a:r>
          </a:p>
          <a:p>
            <a:pPr marL="571500" indent="-457200" eaLnBrk="1" hangingPunct="1">
              <a:buSzPct val="100000"/>
              <a:buFont typeface="Cambria" pitchFamily="18" charset="0"/>
              <a:buAutoNum type="arabicParenR"/>
            </a:pPr>
            <a:r>
              <a:rPr lang="sr-Latn-RS" sz="2400" dirty="0" smtClean="0">
                <a:latin typeface="Times New Roman" pitchFamily="18" charset="0"/>
                <a:cs typeface="Times New Roman" pitchFamily="18" charset="0"/>
              </a:rPr>
              <a:t>Video sam Petra kako se igra svojim igračkama kada sam bio u poseti poslednji put.</a:t>
            </a:r>
          </a:p>
          <a:p>
            <a:pPr marL="571500" indent="-457200" eaLnBrk="1" hangingPunct="1">
              <a:buSzPct val="100000"/>
              <a:buFont typeface="Cambria" pitchFamily="18" charset="0"/>
              <a:buAutoNum type="arabicParenR"/>
            </a:pPr>
            <a:r>
              <a:rPr lang="sr-Latn-RS" sz="2400" dirty="0" smtClean="0">
                <a:latin typeface="Times New Roman" pitchFamily="18" charset="0"/>
                <a:cs typeface="Times New Roman" pitchFamily="18" charset="0"/>
              </a:rPr>
              <a:t>Gospođa Lekić ne pokazuje </a:t>
            </a:r>
            <a:r>
              <a:rPr lang="en-US" sz="2400" dirty="0" smtClean="0">
                <a:latin typeface="Times New Roman" pitchFamily="18" charset="0"/>
                <a:cs typeface="Times New Roman" pitchFamily="18" charset="0"/>
              </a:rPr>
              <a:t>o</a:t>
            </a:r>
            <a:r>
              <a:rPr lang="sr-Latn-RS" sz="2400" dirty="0" smtClean="0">
                <a:latin typeface="Times New Roman" pitchFamily="18" charset="0"/>
                <a:cs typeface="Times New Roman" pitchFamily="18" charset="0"/>
              </a:rPr>
              <a:t>dgovarajuće roditeljske veštine u odnosu prema svom sinu.</a:t>
            </a:r>
          </a:p>
          <a:p>
            <a:pPr marL="571500" indent="-457200" eaLnBrk="1" hangingPunct="1"/>
            <a:endParaRPr lang="sr-Latn-RS" sz="2000" dirty="0" smtClean="0">
              <a:latin typeface="Times New Roman" pitchFamily="18" charset="0"/>
              <a:cs typeface="Times New Roman" pitchFamily="18" charset="0"/>
            </a:endParaRPr>
          </a:p>
          <a:p>
            <a:pPr marL="571500" indent="-457200" eaLnBrk="1" hangingPunct="1"/>
            <a:endParaRPr lang="sr-Latn-RS" sz="2000" dirty="0" smtClean="0">
              <a:latin typeface="Times New Roman" pitchFamily="18" charset="0"/>
              <a:cs typeface="Times New Roman" pitchFamily="18" charset="0"/>
            </a:endParaRPr>
          </a:p>
          <a:p>
            <a:pPr marL="571500" indent="-457200" eaLnBrk="1" hangingPunct="1"/>
            <a:endParaRPr lang="sr-Latn-RS" sz="2000" dirty="0" smtClean="0">
              <a:latin typeface="Times New Roman" pitchFamily="18" charset="0"/>
              <a:cs typeface="Times New Roman" pitchFamily="18" charset="0"/>
            </a:endParaRPr>
          </a:p>
          <a:p>
            <a:pPr marL="571500" indent="-457200" eaLnBrk="1" hangingPunct="1"/>
            <a:endParaRPr lang="sr-Latn-RS" sz="2000" dirty="0" smtClean="0">
              <a:latin typeface="Times New Roman" pitchFamily="18" charset="0"/>
              <a:cs typeface="Times New Roman" pitchFamily="18" charset="0"/>
            </a:endParaRPr>
          </a:p>
          <a:p>
            <a:pPr marL="571500" indent="-457200" eaLnBrk="1" hangingPunct="1"/>
            <a:endParaRPr lang="sr-Latn-RS" sz="2000" dirty="0" smtClean="0">
              <a:latin typeface="Times New Roman" pitchFamily="18" charset="0"/>
              <a:cs typeface="Times New Roman" pitchFamily="18" charset="0"/>
            </a:endParaRPr>
          </a:p>
          <a:p>
            <a:pPr marL="571500" indent="-457200" eaLnBrk="1" hangingPunct="1"/>
            <a:endParaRPr lang="sr-Latn-RS" sz="2000" dirty="0" smtClean="0">
              <a:latin typeface="Times New Roman" pitchFamily="18" charset="0"/>
              <a:cs typeface="Times New Roman" pitchFamily="18" charset="0"/>
            </a:endParaRPr>
          </a:p>
          <a:p>
            <a:pPr marL="571500" indent="-457200" eaLnBrk="1" hangingPunct="1"/>
            <a:endParaRPr lang="sr-Latn-RS" sz="2000" dirty="0" smtClean="0">
              <a:latin typeface="Times New Roman" pitchFamily="18" charset="0"/>
              <a:cs typeface="Times New Roman" pitchFamily="18" charset="0"/>
            </a:endParaRPr>
          </a:p>
          <a:p>
            <a:pPr marL="571500" indent="-457200" eaLnBrk="1" hangingPunct="1"/>
            <a:endParaRPr lang="sr-Latn-RS" sz="2000" dirty="0" smtClean="0">
              <a:latin typeface="Times New Roman" pitchFamily="18" charset="0"/>
              <a:cs typeface="Times New Roman" pitchFamily="18" charset="0"/>
            </a:endParaRPr>
          </a:p>
          <a:p>
            <a:pPr marL="571500" indent="-457200" eaLnBrk="1" hangingPunct="1"/>
            <a:endParaRPr lang="sr-Latn-RS" sz="2000" dirty="0" smtClean="0">
              <a:latin typeface="Times New Roman" pitchFamily="18" charset="0"/>
              <a:cs typeface="Times New Roman" pitchFamily="18" charset="0"/>
            </a:endParaRPr>
          </a:p>
          <a:p>
            <a:pPr marL="571500" indent="-457200" eaLnBrk="1" hangingPunct="1"/>
            <a:endParaRPr lang="sr-Latn-RS" sz="2000" dirty="0" smtClean="0">
              <a:latin typeface="Times New Roman" pitchFamily="18" charset="0"/>
              <a:cs typeface="Times New Roman" pitchFamily="18" charset="0"/>
            </a:endParaRPr>
          </a:p>
        </p:txBody>
      </p:sp>
      <p:sp>
        <p:nvSpPr>
          <p:cNvPr id="2" name="Title 1"/>
          <p:cNvSpPr>
            <a:spLocks noGrp="1"/>
          </p:cNvSpPr>
          <p:nvPr>
            <p:ph type="title"/>
          </p:nvPr>
        </p:nvSpPr>
        <p:spPr>
          <a:xfrm>
            <a:off x="381000" y="304800"/>
            <a:ext cx="7696200" cy="1189038"/>
          </a:xfrm>
        </p:spPr>
        <p:txBody>
          <a:bodyPr>
            <a:normAutofit fontScale="90000"/>
          </a:bodyPr>
          <a:lstStyle/>
          <a:p>
            <a:pPr algn="ctr" eaLnBrk="1" fontAlgn="auto" hangingPunct="1">
              <a:spcAft>
                <a:spcPts val="0"/>
              </a:spcAft>
              <a:defRPr/>
            </a:pPr>
            <a:r>
              <a:rPr lang="sr-Latn-RS" sz="3200" b="1" dirty="0" smtClean="0">
                <a:solidFill>
                  <a:srgbClr val="7030A0"/>
                </a:solidFill>
                <a:latin typeface="Times New Roman" panose="02020603050405020304" pitchFamily="18" charset="0"/>
                <a:cs typeface="Times New Roman" panose="02020603050405020304" pitchFamily="18" charset="0"/>
              </a:rPr>
              <a:t>Vežba: Procenite  štaje </a:t>
            </a:r>
            <a:r>
              <a:rPr lang="sr-Latn-RS" sz="3200" b="1" dirty="0">
                <a:solidFill>
                  <a:srgbClr val="7030A0"/>
                </a:solidFill>
                <a:latin typeface="Times New Roman" panose="02020603050405020304" pitchFamily="18" charset="0"/>
                <a:cs typeface="Times New Roman" panose="02020603050405020304" pitchFamily="18" charset="0"/>
              </a:rPr>
              <a:t>„činjenica“, a </a:t>
            </a:r>
            <a:r>
              <a:rPr lang="sr-Latn-RS" sz="3200" b="1" dirty="0" smtClean="0">
                <a:solidFill>
                  <a:srgbClr val="7030A0"/>
                </a:solidFill>
                <a:latin typeface="Times New Roman" panose="02020603050405020304" pitchFamily="18" charset="0"/>
                <a:cs typeface="Times New Roman" panose="02020603050405020304" pitchFamily="18" charset="0"/>
              </a:rPr>
              <a:t>šta </a:t>
            </a:r>
            <a:br>
              <a:rPr lang="sr-Latn-RS" sz="3200" b="1" dirty="0" smtClean="0">
                <a:solidFill>
                  <a:srgbClr val="7030A0"/>
                </a:solidFill>
                <a:latin typeface="Times New Roman" panose="02020603050405020304" pitchFamily="18" charset="0"/>
                <a:cs typeface="Times New Roman" panose="02020603050405020304" pitchFamily="18" charset="0"/>
              </a:rPr>
            </a:br>
            <a:r>
              <a:rPr lang="sr-Latn-RS" sz="3200" b="1" dirty="0" smtClean="0">
                <a:solidFill>
                  <a:srgbClr val="7030A0"/>
                </a:solidFill>
                <a:latin typeface="Times New Roman" panose="02020603050405020304" pitchFamily="18" charset="0"/>
                <a:cs typeface="Times New Roman" panose="02020603050405020304" pitchFamily="18" charset="0"/>
              </a:rPr>
              <a:t>„stručno </a:t>
            </a:r>
            <a:r>
              <a:rPr lang="sr-Latn-RS" sz="3200" b="1" dirty="0">
                <a:solidFill>
                  <a:srgbClr val="7030A0"/>
                </a:solidFill>
                <a:latin typeface="Times New Roman" panose="02020603050405020304" pitchFamily="18" charset="0"/>
                <a:cs typeface="Times New Roman" panose="02020603050405020304" pitchFamily="18" charset="0"/>
              </a:rPr>
              <a:t>mišljenje</a:t>
            </a:r>
            <a:r>
              <a:rPr lang="sr-Latn-RS" sz="3200" b="1" dirty="0" smtClean="0">
                <a:solidFill>
                  <a:srgbClr val="7030A0"/>
                </a:solidFill>
                <a:latin typeface="Times New Roman" panose="02020603050405020304" pitchFamily="18" charset="0"/>
                <a:cs typeface="Times New Roman" panose="02020603050405020304" pitchFamily="18" charset="0"/>
              </a:rPr>
              <a:t>“</a:t>
            </a:r>
            <a:r>
              <a:rPr lang="sr-Latn-RS" sz="3600" dirty="0">
                <a:solidFill>
                  <a:srgbClr val="7030A0"/>
                </a:solidFill>
                <a:latin typeface="Times New Roman" panose="02020603050405020304" pitchFamily="18" charset="0"/>
                <a:cs typeface="Times New Roman" panose="02020603050405020304" pitchFamily="18" charset="0"/>
              </a:rPr>
              <a:t/>
            </a:r>
            <a:br>
              <a:rPr lang="sr-Latn-RS" sz="3600" dirty="0">
                <a:solidFill>
                  <a:srgbClr val="7030A0"/>
                </a:solidFill>
                <a:latin typeface="Times New Roman" panose="02020603050405020304" pitchFamily="18" charset="0"/>
                <a:cs typeface="Times New Roman" panose="02020603050405020304" pitchFamily="18" charset="0"/>
              </a:rPr>
            </a:br>
            <a:endParaRPr lang="sr-Latn-RS" sz="3600" dirty="0">
              <a:solidFill>
                <a:srgbClr val="7030A0"/>
              </a:solidFill>
              <a:latin typeface="Times New Roman" panose="02020603050405020304" pitchFamily="18" charset="0"/>
              <a:cs typeface="Times New Roman" panose="02020603050405020304" pitchFamily="18" charset="0"/>
            </a:endParaRPr>
          </a:p>
        </p:txBody>
      </p:sp>
      <p:pic>
        <p:nvPicPr>
          <p:cNvPr id="189444" name="Picture 8"/>
          <p:cNvPicPr>
            <a:picLocks noChangeAspect="1" noChangeArrowheads="1"/>
          </p:cNvPicPr>
          <p:nvPr/>
        </p:nvPicPr>
        <p:blipFill>
          <a:blip r:embed="rId4" cstate="print"/>
          <a:srcRect/>
          <a:stretch>
            <a:fillRect/>
          </a:stretch>
        </p:blipFill>
        <p:spPr bwMode="auto">
          <a:xfrm>
            <a:off x="7339503" y="-304800"/>
            <a:ext cx="1804497" cy="1676400"/>
          </a:xfrm>
          <a:prstGeom prst="rect">
            <a:avLst/>
          </a:prstGeom>
          <a:noFill/>
          <a:ln w="9525">
            <a:noFill/>
            <a:miter lim="800000"/>
            <a:headEnd/>
            <a:tailEnd/>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1793</TotalTime>
  <Words>1644</Words>
  <Application>Microsoft Office PowerPoint</Application>
  <PresentationFormat>On-screen Show (4:3)</PresentationFormat>
  <Paragraphs>119</Paragraphs>
  <Slides>20</Slides>
  <Notes>0</Notes>
  <HiddenSlides>0</HiddenSlides>
  <MMClips>20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Cambria</vt:lpstr>
      <vt:lpstr>Lucida Sans Unicode</vt:lpstr>
      <vt:lpstr>Times New Roman</vt:lpstr>
      <vt:lpstr>Verdana</vt:lpstr>
      <vt:lpstr>Wingdings</vt:lpstr>
      <vt:lpstr>Wingdings 2</vt:lpstr>
      <vt:lpstr>Wingdings 3</vt:lpstr>
      <vt:lpstr>Concourse</vt:lpstr>
      <vt:lpstr>Pisana komunikcija u socijalom radu</vt:lpstr>
      <vt:lpstr>Pisana komunikacija u socijalnom radu - svrha </vt:lpstr>
      <vt:lpstr>Ključna veština</vt:lpstr>
      <vt:lpstr>Kontekstualni pristup pisanoj komunikaciji</vt:lpstr>
      <vt:lpstr>Priprema sadržaja</vt:lpstr>
      <vt:lpstr>Pisanje u svakodnevnoj praksi</vt:lpstr>
      <vt:lpstr>PowerPoint Presentation</vt:lpstr>
      <vt:lpstr>Upotreba reči u pisanom izražavanju</vt:lpstr>
      <vt:lpstr>Vežba: Procenite  štaje „činjenica“, a šta  „stručno mišljenje“ </vt:lpstr>
      <vt:lpstr>Vežba: Koliko činjenica ovde ima?</vt:lpstr>
      <vt:lpstr>Vežba:Adekvatno ... ili ne?</vt:lpstr>
      <vt:lpstr>Potpuniji zapis</vt:lpstr>
      <vt:lpstr>Vežba: Izbegavanje optužbi u beleškama/1 Uočite optužbe</vt:lpstr>
      <vt:lpstr>Izbegavanje optužbi u beleškama/2 Uočite optužbe</vt:lpstr>
      <vt:lpstr>Izbegavanje optužbi u beleškama/3 Uočite optužbe</vt:lpstr>
      <vt:lpstr>Izbegavanje optužbi u beleškama/4 Uočite optužbe</vt:lpstr>
      <vt:lpstr>Predstavljanje korisnika negativno</vt:lpstr>
      <vt:lpstr>Predstavljanje korisnika pozitivno</vt:lpstr>
      <vt:lpstr>Zadatak</vt:lpstr>
      <vt:lpstr>Zadatak/pitanja:</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NELA</dc:creator>
  <cp:lastModifiedBy>Anita Burgund Isakov</cp:lastModifiedBy>
  <cp:revision>71</cp:revision>
  <dcterms:created xsi:type="dcterms:W3CDTF">2016-04-11T08:26:52Z</dcterms:created>
  <dcterms:modified xsi:type="dcterms:W3CDTF">2020-03-28T17:40:57Z</dcterms:modified>
</cp:coreProperties>
</file>