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5"/>
  </p:notesMasterIdLst>
  <p:sldIdLst>
    <p:sldId id="256" r:id="rId2"/>
    <p:sldId id="413" r:id="rId3"/>
    <p:sldId id="414" r:id="rId4"/>
    <p:sldId id="408" r:id="rId5"/>
    <p:sldId id="410" r:id="rId6"/>
    <p:sldId id="409" r:id="rId7"/>
    <p:sldId id="411" r:id="rId8"/>
    <p:sldId id="412" r:id="rId9"/>
    <p:sldId id="422" r:id="rId10"/>
    <p:sldId id="416" r:id="rId11"/>
    <p:sldId id="415" r:id="rId12"/>
    <p:sldId id="417" r:id="rId13"/>
    <p:sldId id="421" r:id="rId14"/>
    <p:sldId id="418" r:id="rId15"/>
    <p:sldId id="425" r:id="rId16"/>
    <p:sldId id="419" r:id="rId17"/>
    <p:sldId id="424" r:id="rId18"/>
    <p:sldId id="427" r:id="rId19"/>
    <p:sldId id="428" r:id="rId20"/>
    <p:sldId id="429" r:id="rId21"/>
    <p:sldId id="430" r:id="rId22"/>
    <p:sldId id="431" r:id="rId23"/>
    <p:sldId id="432" r:id="rId24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759D"/>
    <a:srgbClr val="35B19D"/>
    <a:srgbClr val="000000"/>
    <a:srgbClr val="FFFF00"/>
    <a:srgbClr val="B3D3EA"/>
    <a:srgbClr val="78AD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10" autoAdjust="0"/>
    <p:restoredTop sz="95596" autoAdjust="0"/>
  </p:normalViewPr>
  <p:slideViewPr>
    <p:cSldViewPr>
      <p:cViewPr varScale="1">
        <p:scale>
          <a:sx n="83" d="100"/>
          <a:sy n="83" d="100"/>
        </p:scale>
        <p:origin x="1589" y="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fld id="{C3B6D78D-CB80-4023-B01F-AD606022B6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4D4CAC-BD37-4466-AC6F-30024FF50644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1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ABFC3F43-06DB-46FF-AA08-35978FBB2B2F}" type="datetimeFigureOut">
              <a:rPr lang="en-US"/>
              <a:pPr>
                <a:defRPr/>
              </a:pPr>
              <a:t>3/29/2020</a:t>
            </a:fld>
            <a:endParaRPr lang="en-US" dirty="0"/>
          </a:p>
        </p:txBody>
      </p:sp>
      <p:sp>
        <p:nvSpPr>
          <p:cNvPr id="12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B88BFC3B-C7DD-4396-8B97-8775096070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0D00E-D43E-46A6-BB2F-3C614995CF18}" type="datetimeFigureOut">
              <a:rPr lang="en-US"/>
              <a:pPr>
                <a:defRPr/>
              </a:pPr>
              <a:t>3/29/2020</a:t>
            </a:fld>
            <a:endParaRPr lang="en-US" dirty="0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33B72E-1F02-46F4-A901-6C955CD53B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108E5E-6783-4C83-969F-629D4F9FBBD2}" type="datetimeFigureOut">
              <a:rPr lang="en-US"/>
              <a:pPr>
                <a:defRPr/>
              </a:pPr>
              <a:t>3/29/2020</a:t>
            </a:fld>
            <a:endParaRPr lang="en-US" dirty="0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E56FC0-FC4A-4459-88B0-12221FFB1E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E07611-53D7-45ED-8D0A-2770D59BFC8C}" type="datetimeFigureOut">
              <a:rPr lang="en-US"/>
              <a:pPr>
                <a:defRPr/>
              </a:pPr>
              <a:t>3/29/2020</a:t>
            </a:fld>
            <a:endParaRPr lang="en-US" dirty="0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590200-E0FB-4C37-8958-F1D35E68B2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>
              <a:defRPr/>
            </a:pPr>
            <a:endParaRPr lang="en-US"/>
          </a:p>
        </p:txBody>
      </p:sp>
      <p:sp>
        <p:nvSpPr>
          <p:cNvPr id="5" name="Chevron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8A50A71-A8F1-4694-A01B-6FE6884C4350}" type="datetimeFigureOut">
              <a:rPr lang="en-US"/>
              <a:pPr>
                <a:defRPr/>
              </a:pPr>
              <a:t>3/29/2020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F6DC0FF-2976-4E70-BE1D-CEDD963608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379F732-1C94-40F9-B4AF-2CEEAA58C883}" type="datetimeFigureOut">
              <a:rPr lang="en-US"/>
              <a:pPr>
                <a:defRPr/>
              </a:pPr>
              <a:t>3/29/2020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3F7B26A-3739-4094-B7B3-FA17E18EC5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2375C4F-B797-44E9-95B3-5F0BE9FA40A1}" type="datetimeFigureOut">
              <a:rPr lang="en-US"/>
              <a:pPr>
                <a:defRPr/>
              </a:pPr>
              <a:t>3/29/2020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86A2813-1842-457A-92D8-CEC7F5C684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AF3F74D-605F-459B-9421-4DACBB5947C4}" type="datetimeFigureOut">
              <a:rPr lang="en-US"/>
              <a:pPr>
                <a:defRPr/>
              </a:pPr>
              <a:t>3/29/2020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1957E68-39FB-421A-93C5-B1F7AE3927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055613-F7F5-4AEC-9574-655FD6B9C910}" type="datetimeFigureOut">
              <a:rPr lang="en-US"/>
              <a:pPr>
                <a:defRPr/>
              </a:pPr>
              <a:t>3/29/2020</a:t>
            </a:fld>
            <a:endParaRPr lang="en-US" dirty="0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C2CCB-24B6-4944-8ECE-7836F1A059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DC3456E-D4D1-44CD-85CB-4DAA0EFB89D9}" type="datetimeFigureOut">
              <a:rPr lang="en-US"/>
              <a:pPr>
                <a:defRPr/>
              </a:pPr>
              <a:t>3/29/2020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2E7C8D3-4050-4294-A119-58BEFB6B1D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Right Triangle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>
              <a:defRPr/>
            </a:pPr>
            <a:endParaRPr lang="en-US"/>
          </a:p>
        </p:txBody>
      </p:sp>
      <p:sp>
        <p:nvSpPr>
          <p:cNvPr id="10" name="Chevron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>
              <a:defRPr/>
            </a:pP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97EE9AF4-A7E5-4C1C-B97C-D56119DE7295}" type="datetimeFigureOut">
              <a:rPr lang="en-US"/>
              <a:pPr>
                <a:defRPr/>
              </a:pPr>
              <a:t>3/29/2020</a:t>
            </a:fld>
            <a:endParaRPr lang="en-US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381D944D-5B08-40EE-8704-42B01A031A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smtClean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610F3F49-188C-4B31-B8CA-9772906F5D02}" type="datetimeFigureOut">
              <a:rPr lang="en-US"/>
              <a:pPr>
                <a:defRPr/>
              </a:pPr>
              <a:t>3/29/2020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dirty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 smtClean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C7528818-93EE-47D4-AF8E-3C3A0615F4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1" r:id="rId2"/>
    <p:sldLayoutId id="2147483696" r:id="rId3"/>
    <p:sldLayoutId id="2147483697" r:id="rId4"/>
    <p:sldLayoutId id="2147483698" r:id="rId5"/>
    <p:sldLayoutId id="2147483699" r:id="rId6"/>
    <p:sldLayoutId id="2147483692" r:id="rId7"/>
    <p:sldLayoutId id="2147483700" r:id="rId8"/>
    <p:sldLayoutId id="2147483701" r:id="rId9"/>
    <p:sldLayoutId id="2147483693" r:id="rId10"/>
    <p:sldLayoutId id="2147483694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779838" y="1052513"/>
            <a:ext cx="5184775" cy="2087562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dirty="0" smtClean="0">
                <a:solidFill>
                  <a:srgbClr val="35759D"/>
                </a:solidFill>
                <a:latin typeface="Times New Roman" pitchFamily="18" charset="0"/>
              </a:rPr>
              <a:t>P</a:t>
            </a:r>
            <a:r>
              <a:rPr lang="sr-Latn-CS" sz="4000" dirty="0" smtClean="0">
                <a:solidFill>
                  <a:srgbClr val="35759D"/>
                </a:solidFill>
                <a:latin typeface="Times New Roman" pitchFamily="18" charset="0"/>
              </a:rPr>
              <a:t>riprema nalaza </a:t>
            </a:r>
            <a:r>
              <a:rPr lang="en-US" sz="4000" dirty="0" smtClean="0">
                <a:solidFill>
                  <a:srgbClr val="35759D"/>
                </a:solidFill>
                <a:latin typeface="Times New Roman" pitchFamily="18" charset="0"/>
              </a:rPr>
              <a:t/>
            </a:r>
            <a:br>
              <a:rPr lang="en-US" sz="4000" dirty="0" smtClean="0">
                <a:solidFill>
                  <a:srgbClr val="35759D"/>
                </a:solidFill>
                <a:latin typeface="Times New Roman" pitchFamily="18" charset="0"/>
              </a:rPr>
            </a:br>
            <a:r>
              <a:rPr lang="sr-Latn-CS" sz="4000" dirty="0" smtClean="0">
                <a:solidFill>
                  <a:srgbClr val="35759D"/>
                </a:solidFill>
                <a:latin typeface="Times New Roman" pitchFamily="18" charset="0"/>
              </a:rPr>
              <a:t>i mišljenja </a:t>
            </a:r>
            <a:r>
              <a:rPr lang="en-US" sz="4000" dirty="0" smtClean="0">
                <a:solidFill>
                  <a:srgbClr val="35759D"/>
                </a:solidFill>
                <a:latin typeface="Times New Roman" pitchFamily="18" charset="0"/>
              </a:rPr>
              <a:t/>
            </a:r>
            <a:br>
              <a:rPr lang="en-US" sz="4000" dirty="0" smtClean="0">
                <a:solidFill>
                  <a:srgbClr val="35759D"/>
                </a:solidFill>
                <a:latin typeface="Times New Roman" pitchFamily="18" charset="0"/>
              </a:rPr>
            </a:br>
            <a:r>
              <a:rPr lang="sr-Latn-CS" sz="4000" dirty="0" smtClean="0">
                <a:solidFill>
                  <a:srgbClr val="35759D"/>
                </a:solidFill>
                <a:latin typeface="Times New Roman" pitchFamily="18" charset="0"/>
              </a:rPr>
              <a:t>i svedočenje na sudu</a:t>
            </a:r>
            <a:endParaRPr lang="ru-RU" sz="4000" dirty="0" smtClean="0">
              <a:solidFill>
                <a:srgbClr val="35759D"/>
              </a:solidFill>
              <a:latin typeface="Times New Roman" pitchFamily="18" charset="0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r-Latn-RS" dirty="0" smtClean="0"/>
              <a:t>Doc.dr Anita Burgund Isakov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336550" y="1412776"/>
            <a:ext cx="8807450" cy="4908327"/>
          </a:xfrm>
        </p:spPr>
        <p:txBody>
          <a:bodyPr>
            <a:noAutofit/>
          </a:bodyPr>
          <a:lstStyle/>
          <a:p>
            <a:pPr marL="365760" indent="-256032" fontAlgn="auto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sr-Latn-CS" sz="2800" dirty="0" smtClean="0">
                <a:latin typeface="Times New Roman" pitchFamily="18" charset="0"/>
              </a:rPr>
              <a:t>Davanje argumenta zasnovanih za istraženim činje</a:t>
            </a:r>
            <a:r>
              <a:rPr lang="en-US" sz="2800" dirty="0" smtClean="0">
                <a:latin typeface="Times New Roman" pitchFamily="18" charset="0"/>
              </a:rPr>
              <a:t>n</a:t>
            </a:r>
            <a:r>
              <a:rPr lang="sr-Latn-CS" sz="2800" dirty="0" smtClean="0">
                <a:latin typeface="Times New Roman" pitchFamily="18" charset="0"/>
              </a:rPr>
              <a:t>icama radi formulisanja predloga i preporuka</a:t>
            </a:r>
            <a:r>
              <a:rPr lang="en-US" sz="2800" dirty="0" smtClean="0">
                <a:latin typeface="Times New Roman" pitchFamily="18" charset="0"/>
              </a:rPr>
              <a:t>.</a:t>
            </a:r>
          </a:p>
          <a:p>
            <a:pPr marL="365760" indent="-256032" fontAlgn="auto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sr-Latn-CS" sz="2800" dirty="0" smtClean="0">
                <a:latin typeface="Times New Roman" pitchFamily="18" charset="0"/>
              </a:rPr>
              <a:t>Analiza istražuje odnose među činjenicama, i obezbeđuje značenje u izveštaju.</a:t>
            </a:r>
            <a:endParaRPr lang="en-US" sz="2800" dirty="0" smtClean="0">
              <a:latin typeface="Times New Roman" pitchFamily="18" charset="0"/>
            </a:endParaRPr>
          </a:p>
          <a:p>
            <a:pPr marL="365760" indent="-256032" fontAlgn="auto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sr-Latn-CS" sz="2800" dirty="0" smtClean="0">
                <a:latin typeface="Times New Roman" pitchFamily="18" charset="0"/>
              </a:rPr>
              <a:t>Razumevanje šta se zapravo dešava – uzroci, ključni faktori i mogući ishodi. </a:t>
            </a:r>
            <a:endParaRPr lang="en-US" sz="2800" dirty="0" smtClean="0">
              <a:latin typeface="Times New Roman" pitchFamily="18" charset="0"/>
            </a:endParaRPr>
          </a:p>
          <a:p>
            <a:pPr marL="365760" indent="-256032" fontAlgn="auto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sr-Latn-CS" sz="2800" dirty="0" smtClean="0">
                <a:latin typeface="Times New Roman" pitchFamily="18" charset="0"/>
              </a:rPr>
              <a:t>Opis obezbeđuje činjeničnu građu (ŠTA)</a:t>
            </a:r>
            <a:r>
              <a:rPr lang="en-US" sz="2800" dirty="0" smtClean="0">
                <a:latin typeface="Times New Roman" pitchFamily="18" charset="0"/>
              </a:rPr>
              <a:t>, a </a:t>
            </a:r>
            <a:r>
              <a:rPr lang="en-US" sz="2800" dirty="0" err="1" smtClean="0">
                <a:latin typeface="Times New Roman" pitchFamily="18" charset="0"/>
              </a:rPr>
              <a:t>a</a:t>
            </a:r>
            <a:r>
              <a:rPr lang="sr-Latn-CS" sz="2800" dirty="0" smtClean="0">
                <a:latin typeface="Times New Roman" pitchFamily="18" charset="0"/>
              </a:rPr>
              <a:t>naliza odgovara na pitanje KAKO i ZAŠTO</a:t>
            </a:r>
            <a:r>
              <a:rPr lang="en-US" sz="2800" dirty="0" smtClean="0">
                <a:latin typeface="Times New Roman" pitchFamily="18" charset="0"/>
              </a:rPr>
              <a:t>.</a:t>
            </a:r>
          </a:p>
          <a:p>
            <a:pPr marL="365760" indent="-256032" fontAlgn="auto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sr-Latn-CS" sz="2800" dirty="0" smtClean="0">
                <a:latin typeface="Times New Roman" pitchFamily="18" charset="0"/>
              </a:rPr>
              <a:t>Analiza selektuje i interpretira informacije relevantne za donošenje odluka ili preporuka</a:t>
            </a:r>
            <a:r>
              <a:rPr lang="en-US" sz="2800" dirty="0" smtClean="0">
                <a:latin typeface="Times New Roman" pitchFamily="18" charset="0"/>
              </a:rPr>
              <a:t>.</a:t>
            </a:r>
            <a:endParaRPr lang="sr-Latn-CS" sz="2800" dirty="0" smtClean="0">
              <a:latin typeface="Times New Roman" pitchFamily="18" charset="0"/>
            </a:endParaRP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sr-Latn-CS" sz="3600" smtClean="0">
                <a:solidFill>
                  <a:srgbClr val="35759D"/>
                </a:solidFill>
                <a:latin typeface="Times New Roman" pitchFamily="18" charset="0"/>
              </a:rPr>
              <a:t>Analiza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sr-Latn-CS" sz="2800" dirty="0" smtClean="0">
                <a:latin typeface="Times New Roman" pitchFamily="18" charset="0"/>
              </a:rPr>
              <a:t>Izvođenje zaključaka nakon analize pristupačnih informacija, da bi se preduzele uvremenjene, proporcionalne i odgovarajuće intervencije.</a:t>
            </a:r>
            <a:endParaRPr lang="en-US" sz="2800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endParaRPr lang="sr-Latn-CS" sz="2800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sr-Latn-CS" sz="2800" dirty="0" smtClean="0">
                <a:latin typeface="Times New Roman" pitchFamily="18" charset="0"/>
              </a:rPr>
              <a:t>Procena rizika i minimalizovanje moguće štete po korisnika, porodicu ili zajednicu u pravcu poboljšanja ishoda</a:t>
            </a:r>
            <a:r>
              <a:rPr lang="en-US" sz="2800" dirty="0" smtClean="0">
                <a:latin typeface="Times New Roman" pitchFamily="18" charset="0"/>
              </a:rPr>
              <a:t>.</a:t>
            </a:r>
          </a:p>
          <a:p>
            <a:pPr>
              <a:lnSpc>
                <a:spcPct val="90000"/>
              </a:lnSpc>
            </a:pPr>
            <a:endParaRPr lang="sr-Latn-CS" sz="2800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sr-Latn-CS" sz="2800" dirty="0" smtClean="0">
                <a:latin typeface="Times New Roman" pitchFamily="18" charset="0"/>
              </a:rPr>
              <a:t>Proceniti (evaluirati) i uspešnost do sada preduzetih intervencija – šta je dalo dobre rezultate, a šta ne, da bi se maksimalizovali efekti budućih intervencija</a:t>
            </a:r>
            <a:r>
              <a:rPr lang="en-US" sz="2800" dirty="0" smtClean="0">
                <a:latin typeface="Times New Roman" pitchFamily="18" charset="0"/>
              </a:rPr>
              <a:t>.</a:t>
            </a:r>
            <a:endParaRPr lang="sr-Latn-CS" sz="2800" dirty="0" smtClean="0">
              <a:latin typeface="Times New Roman" pitchFamily="18" charset="0"/>
            </a:endParaRP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sr-Latn-CS" sz="3600" smtClean="0">
                <a:solidFill>
                  <a:srgbClr val="35759D"/>
                </a:solidFill>
                <a:latin typeface="Times New Roman" pitchFamily="18" charset="0"/>
              </a:rPr>
              <a:t>Procena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sr-Latn-CS" sz="2800" dirty="0" smtClean="0">
                <a:latin typeface="Times New Roman" pitchFamily="18" charset="0"/>
              </a:rPr>
              <a:t>Rigorozna, sveobuhvatna, sistematična i transparentna</a:t>
            </a:r>
            <a:r>
              <a:rPr lang="en-US" sz="2800" dirty="0" smtClean="0">
                <a:latin typeface="Times New Roman" pitchFamily="18" charset="0"/>
              </a:rPr>
              <a:t>.</a:t>
            </a:r>
            <a:endParaRPr lang="sr-Latn-CS" sz="2800" dirty="0" smtClean="0">
              <a:latin typeface="Times New Roman" pitchFamily="18" charset="0"/>
            </a:endParaRPr>
          </a:p>
          <a:p>
            <a:r>
              <a:rPr lang="sr-Latn-CS" sz="2800" dirty="0" smtClean="0">
                <a:latin typeface="Times New Roman" pitchFamily="18" charset="0"/>
              </a:rPr>
              <a:t>Usmerena na snage i teškoće, oblasti u kojima treba raditi na unapređenju stanja</a:t>
            </a:r>
            <a:r>
              <a:rPr lang="en-US" sz="2800" dirty="0" smtClean="0">
                <a:latin typeface="Times New Roman" pitchFamily="18" charset="0"/>
              </a:rPr>
              <a:t>.</a:t>
            </a:r>
            <a:endParaRPr lang="sr-Latn-CS" sz="2800" dirty="0" smtClean="0">
              <a:latin typeface="Times New Roman" pitchFamily="18" charset="0"/>
            </a:endParaRPr>
          </a:p>
          <a:p>
            <a:r>
              <a:rPr lang="sr-Latn-CS" sz="2800" dirty="0" smtClean="0">
                <a:latin typeface="Times New Roman" pitchFamily="18" charset="0"/>
              </a:rPr>
              <a:t>Zasnovana na relevantnim činjenicama i analizi</a:t>
            </a:r>
            <a:r>
              <a:rPr lang="en-US" sz="2800" dirty="0" smtClean="0">
                <a:latin typeface="Times New Roman" pitchFamily="18" charset="0"/>
              </a:rPr>
              <a:t>.</a:t>
            </a:r>
            <a:endParaRPr lang="sr-Latn-CS" sz="2800" dirty="0" smtClean="0">
              <a:latin typeface="Times New Roman" pitchFamily="18" charset="0"/>
            </a:endParaRPr>
          </a:p>
          <a:p>
            <a:r>
              <a:rPr lang="sr-Latn-CS" sz="2800" dirty="0" smtClean="0">
                <a:latin typeface="Times New Roman" pitchFamily="18" charset="0"/>
              </a:rPr>
              <a:t>Uključuje odgovarajuće nalaze drugih stručnjaka i učesnika</a:t>
            </a:r>
            <a:r>
              <a:rPr lang="en-US" sz="2800" dirty="0" smtClean="0">
                <a:latin typeface="Times New Roman" pitchFamily="18" charset="0"/>
              </a:rPr>
              <a:t>.</a:t>
            </a:r>
            <a:endParaRPr lang="sr-Latn-CS" sz="2800" dirty="0" smtClean="0">
              <a:latin typeface="Times New Roman" pitchFamily="18" charset="0"/>
            </a:endParaRPr>
          </a:p>
          <a:p>
            <a:r>
              <a:rPr lang="sr-Latn-CS" sz="2800" dirty="0" smtClean="0">
                <a:latin typeface="Times New Roman" pitchFamily="18" charset="0"/>
              </a:rPr>
              <a:t>Usmerava ka konkretnim, ciljanim aktivnostima i unapređenju stanja</a:t>
            </a:r>
            <a:r>
              <a:rPr lang="en-US" sz="2800" dirty="0" smtClean="0">
                <a:latin typeface="Times New Roman" pitchFamily="18" charset="0"/>
              </a:rPr>
              <a:t>.</a:t>
            </a:r>
            <a:endParaRPr lang="sr-Latn-CS" sz="2800" dirty="0" smtClean="0">
              <a:latin typeface="Times New Roman" pitchFamily="18" charset="0"/>
            </a:endParaRPr>
          </a:p>
          <a:p>
            <a:r>
              <a:rPr lang="sr-Latn-CS" sz="2800" dirty="0" smtClean="0">
                <a:latin typeface="Times New Roman" pitchFamily="18" charset="0"/>
              </a:rPr>
              <a:t>Otvorena je za razmatranje i promenu</a:t>
            </a:r>
            <a:r>
              <a:rPr lang="en-US" sz="2800" dirty="0" smtClean="0">
                <a:latin typeface="Times New Roman" pitchFamily="18" charset="0"/>
              </a:rPr>
              <a:t>.</a:t>
            </a:r>
            <a:endParaRPr lang="sr-Latn-CS" sz="2800" dirty="0" smtClean="0">
              <a:latin typeface="Times New Roman" pitchFamily="18" charset="0"/>
            </a:endParaRPr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sr-Latn-CS" sz="3600" smtClean="0">
                <a:solidFill>
                  <a:srgbClr val="35759D"/>
                </a:solidFill>
                <a:latin typeface="Times New Roman" pitchFamily="18" charset="0"/>
              </a:rPr>
              <a:t>Delotvorna procena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sr-Latn-CS" sz="2800" dirty="0" smtClean="0">
                <a:latin typeface="Times New Roman" pitchFamily="18" charset="0"/>
              </a:rPr>
              <a:t>Poseduje jake dokaze koji se zasnivaju na skorašnjim istraživanjima</a:t>
            </a:r>
            <a:r>
              <a:rPr lang="en-US" sz="2800" dirty="0" smtClean="0">
                <a:latin typeface="Times New Roman" pitchFamily="18" charset="0"/>
              </a:rPr>
              <a:t>.</a:t>
            </a:r>
            <a:r>
              <a:rPr lang="sr-Latn-CS" sz="2800" dirty="0" smtClean="0">
                <a:latin typeface="Times New Roman" pitchFamily="18" charset="0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sr-Latn-CS" sz="2800" dirty="0" smtClean="0">
                <a:latin typeface="Times New Roman" pitchFamily="18" charset="0"/>
              </a:rPr>
              <a:t>Koristi više</a:t>
            </a:r>
            <a:r>
              <a:rPr lang="en-US" sz="2800" dirty="0" smtClean="0">
                <a:latin typeface="Times New Roman" pitchFamily="18" charset="0"/>
              </a:rPr>
              <a:t>s</a:t>
            </a:r>
            <a:r>
              <a:rPr lang="sr-Latn-CS" sz="2800" dirty="0" smtClean="0">
                <a:latin typeface="Times New Roman" pitchFamily="18" charset="0"/>
              </a:rPr>
              <a:t>truke izvore podataka i metode za složenu procenu rizika</a:t>
            </a:r>
            <a:r>
              <a:rPr lang="en-US" sz="2800" dirty="0" smtClean="0">
                <a:latin typeface="Times New Roman" pitchFamily="18" charset="0"/>
              </a:rPr>
              <a:t>.</a:t>
            </a:r>
            <a:endParaRPr lang="sr-Latn-CS" sz="2800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sr-Latn-CS" sz="2800" dirty="0" smtClean="0">
                <a:latin typeface="Times New Roman" pitchFamily="18" charset="0"/>
              </a:rPr>
              <a:t>Kombinuje korišćenje skala sa procenom odnosa između faktora rizika</a:t>
            </a:r>
            <a:r>
              <a:rPr lang="en-US" sz="2800" dirty="0" smtClean="0">
                <a:latin typeface="Times New Roman" pitchFamily="18" charset="0"/>
              </a:rPr>
              <a:t>.</a:t>
            </a:r>
            <a:endParaRPr lang="sr-Latn-CS" sz="2800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sr-Latn-CS" sz="2800" dirty="0" smtClean="0">
                <a:latin typeface="Times New Roman" pitchFamily="18" charset="0"/>
              </a:rPr>
              <a:t>Traga za logičnim, vidljivim i sistematičnim vezama između faktora rizika</a:t>
            </a:r>
            <a:r>
              <a:rPr lang="en-US" sz="2800" dirty="0" smtClean="0">
                <a:latin typeface="Times New Roman" pitchFamily="18" charset="0"/>
              </a:rPr>
              <a:t>.</a:t>
            </a:r>
            <a:endParaRPr lang="sr-Latn-CS" sz="2800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sr-Latn-CS" sz="2800" dirty="0" smtClean="0">
                <a:latin typeface="Times New Roman" pitchFamily="18" charset="0"/>
              </a:rPr>
              <a:t>Pokazuje konzistentnost i logičnost u donošenju zaključaka o nivou rizika</a:t>
            </a:r>
            <a:r>
              <a:rPr lang="en-US" sz="2800" dirty="0" smtClean="0">
                <a:latin typeface="Times New Roman" pitchFamily="18" charset="0"/>
              </a:rPr>
              <a:t>.</a:t>
            </a:r>
            <a:endParaRPr lang="sr-Latn-CS" sz="2800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sr-Latn-CS" sz="2800" dirty="0" smtClean="0">
                <a:latin typeface="Times New Roman" pitchFamily="18" charset="0"/>
              </a:rPr>
              <a:t>Naglašava pristup ranog otktrivanja i intervencije</a:t>
            </a:r>
            <a:r>
              <a:rPr lang="en-US" sz="2800" dirty="0" smtClean="0">
                <a:latin typeface="Times New Roman" pitchFamily="18" charset="0"/>
              </a:rPr>
              <a:t>.</a:t>
            </a:r>
            <a:endParaRPr lang="sr-Latn-CS" sz="2800" dirty="0" smtClean="0">
              <a:latin typeface="Times New Roman" pitchFamily="18" charset="0"/>
            </a:endParaRP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913" y="692150"/>
            <a:ext cx="7248525" cy="4572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sr-Latn-CS" sz="3600" smtClean="0">
                <a:solidFill>
                  <a:srgbClr val="35759D"/>
                </a:solidFill>
                <a:latin typeface="Times New Roman" pitchFamily="18" charset="0"/>
              </a:rPr>
              <a:t>Struktuisano profesionalno mišljenje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Grp="1" noChangeArrowheads="1"/>
          </p:cNvSpPr>
          <p:nvPr>
            <p:ph idx="1"/>
          </p:nvPr>
        </p:nvSpPr>
        <p:spPr>
          <a:xfrm>
            <a:off x="539552" y="1268761"/>
            <a:ext cx="8064698" cy="558924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sr-Latn-CS" sz="2800" dirty="0" smtClean="0">
                <a:latin typeface="Times New Roman" pitchFamily="18" charset="0"/>
              </a:rPr>
              <a:t>Način na koji je napisan zaključak i preporuka može značajno da utiče na život deteta i porodice</a:t>
            </a:r>
            <a:r>
              <a:rPr lang="en-US" sz="2800" dirty="0" smtClean="0">
                <a:latin typeface="Times New Roman" pitchFamily="18" charset="0"/>
              </a:rPr>
              <a:t>.</a:t>
            </a:r>
          </a:p>
          <a:p>
            <a:pPr>
              <a:lnSpc>
                <a:spcPct val="80000"/>
              </a:lnSpc>
            </a:pPr>
            <a:endParaRPr lang="sr-Latn-CS" sz="2800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sr-Latn-CS" sz="2800" dirty="0" smtClean="0">
                <a:latin typeface="Times New Roman" pitchFamily="18" charset="0"/>
              </a:rPr>
              <a:t>Sumarno i koncizno – pregled glavnih nalaza</a:t>
            </a:r>
            <a:r>
              <a:rPr lang="en-US" sz="2800" dirty="0" smtClean="0">
                <a:latin typeface="Times New Roman" pitchFamily="18" charset="0"/>
              </a:rPr>
              <a:t>.</a:t>
            </a:r>
          </a:p>
          <a:p>
            <a:pPr>
              <a:lnSpc>
                <a:spcPct val="80000"/>
              </a:lnSpc>
            </a:pPr>
            <a:endParaRPr lang="sr-Latn-CS" sz="2800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sr-Latn-CS" sz="2800" dirty="0" smtClean="0">
                <a:latin typeface="Times New Roman" pitchFamily="18" charset="0"/>
              </a:rPr>
              <a:t>Dati jasnu preporuku ukoliko postoji zakonski osnov za to, kada je usaglašena sa gledištem korisnika, usklađena sa merama OS, osigurava bezbednost, stalnost, zaštitu interesa i ličnosti</a:t>
            </a:r>
            <a:r>
              <a:rPr lang="en-US" sz="2800" dirty="0" smtClean="0">
                <a:latin typeface="Times New Roman" pitchFamily="18" charset="0"/>
              </a:rPr>
              <a:t>.</a:t>
            </a:r>
          </a:p>
          <a:p>
            <a:pPr>
              <a:lnSpc>
                <a:spcPct val="80000"/>
              </a:lnSpc>
            </a:pPr>
            <a:endParaRPr lang="sr-Latn-CS" sz="2800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sr-Latn-CS" sz="2800" dirty="0" smtClean="0">
                <a:latin typeface="Times New Roman" pitchFamily="18" charset="0"/>
              </a:rPr>
              <a:t>Obrazloženje ukoliko nema dovoljno elemenata za preporuku</a:t>
            </a:r>
            <a:r>
              <a:rPr lang="en-US" sz="2800" dirty="0" smtClean="0">
                <a:latin typeface="Times New Roman" pitchFamily="18" charset="0"/>
              </a:rPr>
              <a:t>.</a:t>
            </a:r>
            <a:endParaRPr lang="sr-Latn-CS" sz="2800" dirty="0" smtClean="0">
              <a:latin typeface="Times New Roman" pitchFamily="18" charset="0"/>
            </a:endParaRPr>
          </a:p>
          <a:p>
            <a:pPr lvl="1">
              <a:lnSpc>
                <a:spcPct val="80000"/>
              </a:lnSpc>
            </a:pPr>
            <a:endParaRPr lang="sr-Latn-CS" sz="2400" dirty="0" smtClean="0">
              <a:latin typeface="Times New Roman" pitchFamily="18" charset="0"/>
            </a:endParaRPr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sr-Latn-CS" sz="3600" smtClean="0">
                <a:solidFill>
                  <a:srgbClr val="35759D"/>
                </a:solidFill>
                <a:latin typeface="Times New Roman" pitchFamily="18" charset="0"/>
              </a:rPr>
              <a:t>Zaključak i preporuka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lnSpc>
                <a:spcPct val="80000"/>
              </a:lnSpc>
              <a:buFont typeface="Wingdings" pitchFamily="2" charset="2"/>
              <a:buChar char="ü"/>
            </a:pPr>
            <a:endParaRPr lang="en-US" sz="2800" dirty="0" smtClean="0">
              <a:latin typeface="Times New Roman" pitchFamily="18" charset="0"/>
            </a:endParaRPr>
          </a:p>
          <a:p>
            <a:pPr lvl="1">
              <a:lnSpc>
                <a:spcPct val="80000"/>
              </a:lnSpc>
              <a:buFont typeface="Wingdings" pitchFamily="2" charset="2"/>
              <a:buChar char="ü"/>
            </a:pPr>
            <a:r>
              <a:rPr lang="sr-Latn-CS" sz="2800" dirty="0" smtClean="0">
                <a:latin typeface="Times New Roman" pitchFamily="18" charset="0"/>
              </a:rPr>
              <a:t>razlikuje činjenice i mišljenje</a:t>
            </a:r>
            <a:r>
              <a:rPr lang="en-US" sz="2800" dirty="0" smtClean="0">
                <a:latin typeface="Times New Roman" pitchFamily="18" charset="0"/>
              </a:rPr>
              <a:t>,</a:t>
            </a:r>
            <a:endParaRPr lang="sr-Latn-CS" sz="2800" dirty="0" smtClean="0">
              <a:latin typeface="Times New Roman" pitchFamily="18" charset="0"/>
            </a:endParaRPr>
          </a:p>
          <a:p>
            <a:pPr lvl="1">
              <a:lnSpc>
                <a:spcPct val="80000"/>
              </a:lnSpc>
              <a:buFont typeface="Wingdings" pitchFamily="2" charset="2"/>
              <a:buChar char="ü"/>
            </a:pPr>
            <a:r>
              <a:rPr lang="sr-Latn-CS" sz="2800" dirty="0" smtClean="0">
                <a:latin typeface="Times New Roman" pitchFamily="18" charset="0"/>
              </a:rPr>
              <a:t>sažeto predstavlja gledište stručnjaka, obrazlaže na  odgovarajući i pouzdan način</a:t>
            </a:r>
            <a:r>
              <a:rPr lang="en-US" sz="2800" dirty="0" smtClean="0">
                <a:latin typeface="Times New Roman" pitchFamily="18" charset="0"/>
              </a:rPr>
              <a:t>,</a:t>
            </a:r>
            <a:endParaRPr lang="sr-Latn-CS" sz="2800" dirty="0" smtClean="0">
              <a:latin typeface="Times New Roman" pitchFamily="18" charset="0"/>
            </a:endParaRPr>
          </a:p>
          <a:p>
            <a:pPr lvl="1">
              <a:lnSpc>
                <a:spcPct val="80000"/>
              </a:lnSpc>
              <a:buFont typeface="Wingdings" pitchFamily="2" charset="2"/>
              <a:buChar char="ü"/>
            </a:pPr>
            <a:r>
              <a:rPr lang="sr-Latn-CS" sz="2800" dirty="0" smtClean="0">
                <a:latin typeface="Times New Roman" pitchFamily="18" charset="0"/>
              </a:rPr>
              <a:t>nedvosmislen: saopštava mišljenje na način koji omogućava tačnu interpretaciju</a:t>
            </a:r>
            <a:r>
              <a:rPr lang="en-US" sz="2800" dirty="0" smtClean="0">
                <a:latin typeface="Times New Roman" pitchFamily="18" charset="0"/>
              </a:rPr>
              <a:t>,</a:t>
            </a:r>
            <a:endParaRPr lang="sr-Latn-CS" sz="2800" dirty="0" smtClean="0">
              <a:latin typeface="Times New Roman" pitchFamily="18" charset="0"/>
            </a:endParaRPr>
          </a:p>
          <a:p>
            <a:pPr lvl="1">
              <a:lnSpc>
                <a:spcPct val="80000"/>
              </a:lnSpc>
              <a:buFont typeface="Wingdings" pitchFamily="2" charset="2"/>
              <a:buChar char="ü"/>
            </a:pPr>
            <a:r>
              <a:rPr lang="sr-Latn-CS" sz="2800" dirty="0" smtClean="0">
                <a:latin typeface="Times New Roman" pitchFamily="18" charset="0"/>
              </a:rPr>
              <a:t>zasnovan je na pouzdanim informacijama o slučaju</a:t>
            </a:r>
            <a:r>
              <a:rPr lang="en-US" sz="2800" dirty="0" smtClean="0">
                <a:latin typeface="Times New Roman" pitchFamily="18" charset="0"/>
              </a:rPr>
              <a:t>,</a:t>
            </a:r>
            <a:endParaRPr lang="sr-Latn-CS" sz="2800" dirty="0" smtClean="0">
              <a:latin typeface="Times New Roman" pitchFamily="18" charset="0"/>
            </a:endParaRPr>
          </a:p>
          <a:p>
            <a:pPr lvl="1">
              <a:lnSpc>
                <a:spcPct val="80000"/>
              </a:lnSpc>
              <a:buFont typeface="Wingdings" pitchFamily="2" charset="2"/>
              <a:buChar char="ü"/>
            </a:pPr>
            <a:r>
              <a:rPr lang="sr-Latn-CS" sz="2800" dirty="0" smtClean="0">
                <a:latin typeface="Times New Roman" pitchFamily="18" charset="0"/>
              </a:rPr>
              <a:t>odgovarajuće koristi istraživanja i znanja za odbranu mišljenja</a:t>
            </a:r>
            <a:r>
              <a:rPr lang="en-US" sz="2800" dirty="0" smtClean="0">
                <a:latin typeface="Times New Roman" pitchFamily="18" charset="0"/>
              </a:rPr>
              <a:t>.</a:t>
            </a:r>
            <a:endParaRPr lang="sr-Latn-CS" sz="2800" dirty="0" smtClean="0">
              <a:latin typeface="Times New Roman" pitchFamily="18" charset="0"/>
            </a:endParaRPr>
          </a:p>
          <a:p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r-Latn-CS" sz="4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Adekvatan zaključak</a:t>
            </a:r>
            <a:br>
              <a:rPr lang="sr-Latn-CS" sz="4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</a:b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idx="1"/>
          </p:nvPr>
        </p:nvSpPr>
        <p:spPr>
          <a:xfrm>
            <a:off x="395536" y="1340768"/>
            <a:ext cx="8136904" cy="496855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sr-Latn-CS" sz="2400" dirty="0" smtClean="0">
                <a:latin typeface="Times New Roman" pitchFamily="18" charset="0"/>
              </a:rPr>
              <a:t>Formulari sadrže glavna poglavlja koja se koriste za pisanje posebnih nalaza i mišljenja/ izveštaja</a:t>
            </a:r>
            <a:r>
              <a:rPr lang="en-US" sz="2400" dirty="0" smtClean="0">
                <a:latin typeface="Times New Roman" pitchFamily="18" charset="0"/>
              </a:rPr>
              <a:t>.</a:t>
            </a:r>
            <a:endParaRPr lang="sr-Latn-CS" sz="2400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sr-Latn-CS" sz="2400" dirty="0" smtClean="0">
                <a:latin typeface="Times New Roman" pitchFamily="18" charset="0"/>
              </a:rPr>
              <a:t>Prikupljene informacije treba </a:t>
            </a:r>
            <a:r>
              <a:rPr lang="en-US" sz="2400" dirty="0" smtClean="0">
                <a:latin typeface="Times New Roman" pitchFamily="18" charset="0"/>
              </a:rPr>
              <a:t>‘</a:t>
            </a:r>
            <a:r>
              <a:rPr lang="sr-Latn-CS" sz="2400" dirty="0" smtClean="0">
                <a:latin typeface="Times New Roman" pitchFamily="18" charset="0"/>
              </a:rPr>
              <a:t>smestiti</a:t>
            </a:r>
            <a:r>
              <a:rPr lang="en-US" sz="2400" dirty="0" smtClean="0">
                <a:latin typeface="Times New Roman" pitchFamily="18" charset="0"/>
              </a:rPr>
              <a:t>’</a:t>
            </a:r>
            <a:r>
              <a:rPr lang="sr-Latn-CS" sz="2400" dirty="0" smtClean="0">
                <a:latin typeface="Times New Roman" pitchFamily="18" charset="0"/>
              </a:rPr>
              <a:t> isp</a:t>
            </a:r>
            <a:r>
              <a:rPr lang="en-US" sz="2400" dirty="0" smtClean="0">
                <a:latin typeface="Times New Roman" pitchFamily="18" charset="0"/>
              </a:rPr>
              <a:t>o</a:t>
            </a:r>
            <a:r>
              <a:rPr lang="sr-Latn-CS" sz="2400" dirty="0" smtClean="0">
                <a:latin typeface="Times New Roman" pitchFamily="18" charset="0"/>
              </a:rPr>
              <a:t>d odgovarajućeg naslova i podnaslova. Važno:</a:t>
            </a:r>
          </a:p>
          <a:p>
            <a:pPr lvl="1">
              <a:lnSpc>
                <a:spcPct val="90000"/>
              </a:lnSpc>
            </a:pPr>
            <a:r>
              <a:rPr lang="sr-Latn-CS" sz="2400" dirty="0" smtClean="0">
                <a:latin typeface="Times New Roman" pitchFamily="18" charset="0"/>
              </a:rPr>
              <a:t>zapis ispod svakog podnaslova u formularu ne obezbeđuje automatski koherentnu procenu</a:t>
            </a:r>
            <a:r>
              <a:rPr lang="en-US" sz="2400" dirty="0" smtClean="0">
                <a:latin typeface="Times New Roman" pitchFamily="18" charset="0"/>
              </a:rPr>
              <a:t>,</a:t>
            </a:r>
            <a:endParaRPr lang="sr-Latn-CS" sz="2400" dirty="0" smtClean="0">
              <a:latin typeface="Times New Roman" pitchFamily="18" charset="0"/>
            </a:endParaRPr>
          </a:p>
          <a:p>
            <a:pPr lvl="1">
              <a:lnSpc>
                <a:spcPct val="90000"/>
              </a:lnSpc>
            </a:pPr>
            <a:r>
              <a:rPr lang="sr-Latn-CS" sz="2400" dirty="0" smtClean="0">
                <a:latin typeface="Times New Roman" pitchFamily="18" charset="0"/>
              </a:rPr>
              <a:t>slediti proces prikazivanja i analiziranja informacija i u formularu</a:t>
            </a:r>
            <a:r>
              <a:rPr lang="en-US" sz="2400" dirty="0" smtClean="0">
                <a:latin typeface="Times New Roman" pitchFamily="18" charset="0"/>
              </a:rPr>
              <a:t>,</a:t>
            </a:r>
            <a:endParaRPr lang="sr-Latn-CS" sz="2400" dirty="0" smtClean="0">
              <a:latin typeface="Times New Roman" pitchFamily="18" charset="0"/>
            </a:endParaRPr>
          </a:p>
          <a:p>
            <a:pPr lvl="1">
              <a:lnSpc>
                <a:spcPct val="90000"/>
              </a:lnSpc>
            </a:pPr>
            <a:r>
              <a:rPr lang="sr-Latn-CS" sz="2400" dirty="0" smtClean="0">
                <a:latin typeface="Times New Roman" pitchFamily="18" charset="0"/>
              </a:rPr>
              <a:t>voditi računa o jeziku: procena treba da individualizira a ne da patologizira</a:t>
            </a:r>
            <a:r>
              <a:rPr lang="en-US" sz="2400" dirty="0" smtClean="0">
                <a:latin typeface="Times New Roman" pitchFamily="18" charset="0"/>
              </a:rPr>
              <a:t>,</a:t>
            </a:r>
            <a:endParaRPr lang="sr-Latn-CS" sz="2400" dirty="0" smtClean="0">
              <a:latin typeface="Times New Roman" pitchFamily="18" charset="0"/>
            </a:endParaRPr>
          </a:p>
          <a:p>
            <a:pPr lvl="1">
              <a:lnSpc>
                <a:spcPct val="90000"/>
              </a:lnSpc>
            </a:pPr>
            <a:r>
              <a:rPr lang="sr-Latn-CS" sz="2400" dirty="0" smtClean="0">
                <a:latin typeface="Times New Roman" pitchFamily="18" charset="0"/>
              </a:rPr>
              <a:t>poštovanje procedure i čuvanje podataka</a:t>
            </a:r>
            <a:r>
              <a:rPr lang="en-US" sz="2400" dirty="0" smtClean="0">
                <a:latin typeface="Times New Roman" pitchFamily="18" charset="0"/>
              </a:rPr>
              <a:t>,</a:t>
            </a:r>
            <a:endParaRPr lang="sr-Latn-CS" sz="2400" dirty="0" smtClean="0">
              <a:latin typeface="Times New Roman" pitchFamily="18" charset="0"/>
            </a:endParaRPr>
          </a:p>
          <a:p>
            <a:pPr lvl="1">
              <a:lnSpc>
                <a:spcPct val="90000"/>
              </a:lnSpc>
            </a:pPr>
            <a:r>
              <a:rPr lang="en-US" sz="2400" dirty="0" smtClean="0">
                <a:latin typeface="Times New Roman" pitchFamily="18" charset="0"/>
              </a:rPr>
              <a:t>‘</a:t>
            </a:r>
            <a:r>
              <a:rPr lang="sr-Latn-CS" sz="2400" dirty="0" smtClean="0">
                <a:latin typeface="Times New Roman" pitchFamily="18" charset="0"/>
              </a:rPr>
              <a:t>mudrost prakse</a:t>
            </a:r>
            <a:r>
              <a:rPr lang="en-US" sz="2400" dirty="0" smtClean="0">
                <a:latin typeface="Times New Roman" pitchFamily="18" charset="0"/>
              </a:rPr>
              <a:t>’</a:t>
            </a:r>
            <a:r>
              <a:rPr lang="sr-Latn-CS" sz="2400" dirty="0" smtClean="0">
                <a:latin typeface="Times New Roman" pitchFamily="18" charset="0"/>
              </a:rPr>
              <a:t> – korišćenje zakona i standrada u kontekstu profesionalnog pisanog izražavanja</a:t>
            </a:r>
            <a:r>
              <a:rPr lang="en-US" sz="2400" dirty="0" smtClean="0">
                <a:latin typeface="Times New Roman" pitchFamily="18" charset="0"/>
              </a:rPr>
              <a:t>.</a:t>
            </a:r>
            <a:endParaRPr lang="sr-Latn-CS" sz="2400" dirty="0" smtClean="0">
              <a:latin typeface="Times New Roman" pitchFamily="18" charset="0"/>
            </a:endParaRPr>
          </a:p>
          <a:p>
            <a:pPr lvl="1">
              <a:lnSpc>
                <a:spcPct val="90000"/>
              </a:lnSpc>
            </a:pPr>
            <a:endParaRPr lang="sr-Latn-CS" sz="2400" dirty="0" smtClean="0">
              <a:latin typeface="Times New Roman" pitchFamily="18" charset="0"/>
            </a:endParaRPr>
          </a:p>
          <a:p>
            <a:pPr lvl="1">
              <a:lnSpc>
                <a:spcPct val="90000"/>
              </a:lnSpc>
            </a:pPr>
            <a:endParaRPr lang="sr-Latn-CS" sz="2000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endParaRPr lang="sr-Latn-CS" sz="2400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sr-Latn-CS" sz="2400" dirty="0" smtClean="0">
              <a:latin typeface="Times New Roman" pitchFamily="18" charset="0"/>
            </a:endParaRPr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sr-Latn-CS" sz="3600" smtClean="0">
                <a:solidFill>
                  <a:srgbClr val="35759D"/>
                </a:solidFill>
                <a:latin typeface="Times New Roman" pitchFamily="18" charset="0"/>
              </a:rPr>
              <a:t>Korišćenje formulara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LIČNI PODACI</a:t>
            </a:r>
          </a:p>
          <a:p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PODACI O POSTUPKU</a:t>
            </a:r>
          </a:p>
          <a:p>
            <a:pPr marL="776288" lvl="2" indent="0">
              <a:buFont typeface="Arial" charset="0"/>
              <a:buNone/>
            </a:pPr>
            <a:r>
              <a:rPr lang="sr-Latn-RS" sz="2400" dirty="0" smtClean="0">
                <a:latin typeface="Times New Roman" pitchFamily="18" charset="0"/>
                <a:cs typeface="Times New Roman" pitchFamily="18" charset="0"/>
              </a:rPr>
              <a:t>Postupak u kome se daje nalaz i mišljenje</a:t>
            </a:r>
          </a:p>
          <a:p>
            <a:pPr marL="776288" lvl="2" indent="0">
              <a:buFont typeface="Arial" charset="0"/>
              <a:buNone/>
            </a:pPr>
            <a:r>
              <a:rPr lang="sr-Latn-RS" sz="2400" dirty="0" smtClean="0">
                <a:latin typeface="Times New Roman" pitchFamily="18" charset="0"/>
                <a:cs typeface="Times New Roman" pitchFamily="18" charset="0"/>
              </a:rPr>
              <a:t>Razlog pisanja nalaza i mišljenja</a:t>
            </a:r>
          </a:p>
          <a:p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IZVOR PODATAKA I METODE PROCENE</a:t>
            </a:r>
          </a:p>
          <a:p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PODACI O KORISNIKU</a:t>
            </a:r>
          </a:p>
          <a:p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PODACI O PORODICI </a:t>
            </a:r>
          </a:p>
          <a:p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PRIKAZ I ANALIZA PROBLEMA/ POČINJENOG DELA</a:t>
            </a:r>
          </a:p>
          <a:p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PROCENA RIZIKA/ NAJBOLJEG INTERESA</a:t>
            </a:r>
          </a:p>
          <a:p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ZAKLJUČAK I PREPORUKA</a:t>
            </a:r>
          </a:p>
          <a:p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Datum i potpis</a:t>
            </a:r>
          </a:p>
          <a:p>
            <a:endParaRPr lang="sr-Latn-RS" dirty="0" smtClean="0">
              <a:latin typeface="Times New Roman" pitchFamily="18" charset="0"/>
              <a:cs typeface="Times New Roman" pitchFamily="18" charset="0"/>
            </a:endParaRPr>
          </a:p>
          <a:p>
            <a:endParaRPr lang="sr-Latn-RS" dirty="0" smtClean="0">
              <a:latin typeface="Times New Roman" pitchFamily="18" charset="0"/>
              <a:cs typeface="Times New Roman" pitchFamily="18" charset="0"/>
            </a:endParaRPr>
          </a:p>
          <a:p>
            <a:endParaRPr lang="sr-Latn-RS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r>
              <a:rPr lang="sr-Latn-RS" sz="4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Struktura nalaza i mišljenja VS/OS</a:t>
            </a:r>
            <a:endParaRPr lang="sr-Latn-RS" sz="4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idx="1"/>
          </p:nvPr>
        </p:nvSpPr>
        <p:spPr>
          <a:xfrm>
            <a:off x="684213" y="1412875"/>
            <a:ext cx="7531100" cy="4487863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sr-Latn-CS" sz="2400" dirty="0" smtClean="0">
                <a:latin typeface="Times New Roman" pitchFamily="18" charset="0"/>
              </a:rPr>
              <a:t>Sud interesuje profesionalno mišljenje – što ima težinu kada se saopšti: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latin typeface="Times New Roman" pitchFamily="18" charset="0"/>
              </a:rPr>
              <a:t>k</a:t>
            </a:r>
            <a:r>
              <a:rPr lang="sr-Latn-CS" sz="2400" dirty="0" smtClean="0">
                <a:latin typeface="Times New Roman" pitchFamily="18" charset="0"/>
              </a:rPr>
              <a:t>ako je profesionalno mišljenje formirano – na kojim činjenicama se zasniva anliza i kako su činjenice interpretirane</a:t>
            </a:r>
            <a:r>
              <a:rPr lang="en-US" sz="2400" dirty="0" smtClean="0">
                <a:latin typeface="Times New Roman" pitchFamily="18" charset="0"/>
              </a:rPr>
              <a:t>,</a:t>
            </a:r>
            <a:endParaRPr lang="sr-Latn-CS" sz="2400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en-US" sz="2400" dirty="0" smtClean="0">
                <a:latin typeface="Times New Roman" pitchFamily="18" charset="0"/>
              </a:rPr>
              <a:t>p</a:t>
            </a:r>
            <a:r>
              <a:rPr lang="sr-Latn-CS" sz="2400" dirty="0" smtClean="0">
                <a:latin typeface="Times New Roman" pitchFamily="18" charset="0"/>
              </a:rPr>
              <a:t>roces postupanja SR: od deskripcije ka formulisanju racionale - razloga za intervecije i mišljenja: </a:t>
            </a:r>
          </a:p>
          <a:p>
            <a:pPr lvl="1">
              <a:lnSpc>
                <a:spcPct val="90000"/>
              </a:lnSpc>
            </a:pPr>
            <a:r>
              <a:rPr lang="sr-Latn-CS" sz="2400" dirty="0" smtClean="0">
                <a:latin typeface="Times New Roman" pitchFamily="18" charset="0"/>
              </a:rPr>
              <a:t>korišćenje literature (relevantne teorije)</a:t>
            </a:r>
          </a:p>
          <a:p>
            <a:pPr lvl="1">
              <a:lnSpc>
                <a:spcPct val="90000"/>
              </a:lnSpc>
            </a:pPr>
            <a:r>
              <a:rPr lang="sr-Latn-CS" sz="2400" dirty="0" smtClean="0">
                <a:latin typeface="Times New Roman" pitchFamily="18" charset="0"/>
              </a:rPr>
              <a:t>korišćenje istraživanja (šta pomaže)</a:t>
            </a:r>
          </a:p>
          <a:p>
            <a:pPr lvl="1">
              <a:lnSpc>
                <a:spcPct val="90000"/>
              </a:lnSpc>
            </a:pPr>
            <a:r>
              <a:rPr lang="sr-Latn-CS" sz="2400" dirty="0" smtClean="0">
                <a:latin typeface="Times New Roman" pitchFamily="18" charset="0"/>
              </a:rPr>
              <a:t>resursi (šta je potrebno i pristupačno za izvođenje planiranih aktivnosti)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latin typeface="Times New Roman" pitchFamily="18" charset="0"/>
              </a:rPr>
              <a:t>r</a:t>
            </a:r>
            <a:r>
              <a:rPr lang="sr-Latn-CS" sz="2400" dirty="0" smtClean="0">
                <a:latin typeface="Times New Roman" pitchFamily="18" charset="0"/>
              </a:rPr>
              <a:t>efleksija </a:t>
            </a:r>
          </a:p>
          <a:p>
            <a:pPr>
              <a:lnSpc>
                <a:spcPct val="90000"/>
              </a:lnSpc>
            </a:pPr>
            <a:endParaRPr lang="sr-Latn-CS" sz="2400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endParaRPr lang="sr-Latn-CS" sz="2400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endParaRPr lang="sr-Latn-CS" sz="2400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endParaRPr lang="sr-Latn-CS" sz="2400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endParaRPr lang="sr-Latn-CS" sz="2400" dirty="0" smtClean="0">
              <a:latin typeface="Times New Roman" pitchFamily="18" charset="0"/>
            </a:endParaRP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sr-Latn-CS" sz="3600" smtClean="0">
                <a:solidFill>
                  <a:srgbClr val="35759D"/>
                </a:solidFill>
                <a:latin typeface="Times New Roman" pitchFamily="18" charset="0"/>
              </a:rPr>
              <a:t>Šta interesuje sud?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268760"/>
            <a:ext cx="8352730" cy="5112221"/>
          </a:xfrm>
        </p:spPr>
        <p:txBody>
          <a:bodyPr>
            <a:normAutofit fontScale="92500"/>
          </a:bodyPr>
          <a:lstStyle/>
          <a:p>
            <a:pPr marL="812800" indent="-812800" fontAlgn="auto">
              <a:spcAft>
                <a:spcPts val="0"/>
              </a:spcAft>
              <a:buFontTx/>
              <a:buAutoNum type="romanUcPeriod"/>
              <a:defRPr/>
            </a:pPr>
            <a:r>
              <a:rPr lang="sr-Latn-CS" sz="2400" b="1" dirty="0" smtClean="0">
                <a:solidFill>
                  <a:srgbClr val="35759D"/>
                </a:solidFill>
                <a:latin typeface="Times New Roman" pitchFamily="18" charset="0"/>
              </a:rPr>
              <a:t>Priprema informacija o slučaju</a:t>
            </a:r>
          </a:p>
          <a:p>
            <a:pPr marL="1168400" lvl="1" indent="-711200" fontAlgn="auto">
              <a:spcBef>
                <a:spcPts val="324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sr-Latn-CS" sz="2400" dirty="0" smtClean="0">
                <a:latin typeface="Times New Roman" pitchFamily="18" charset="0"/>
              </a:rPr>
              <a:t>Počitati dosije</a:t>
            </a:r>
          </a:p>
          <a:p>
            <a:pPr marL="1168400" lvl="1" indent="-711200" fontAlgn="auto">
              <a:spcBef>
                <a:spcPts val="324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sr-Latn-CS" sz="2400" dirty="0" smtClean="0">
                <a:latin typeface="Times New Roman" pitchFamily="18" charset="0"/>
              </a:rPr>
              <a:t>Organizovati informacije</a:t>
            </a:r>
          </a:p>
          <a:p>
            <a:pPr marL="1524000" lvl="2" indent="-609600" fontAlgn="auto">
              <a:spcAft>
                <a:spcPts val="0"/>
              </a:spcAft>
              <a:buFontTx/>
              <a:buChar char="–"/>
              <a:defRPr/>
            </a:pPr>
            <a:r>
              <a:rPr lang="sr-Latn-CS" sz="2400" dirty="0" smtClean="0">
                <a:latin typeface="Times New Roman" pitchFamily="18" charset="0"/>
              </a:rPr>
              <a:t>Pripremiti kratak hronološki prikaz slučaja</a:t>
            </a:r>
            <a:r>
              <a:rPr lang="en-US" sz="2400" dirty="0" smtClean="0">
                <a:latin typeface="Times New Roman" pitchFamily="18" charset="0"/>
              </a:rPr>
              <a:t>.</a:t>
            </a:r>
            <a:endParaRPr lang="sr-Latn-CS" sz="2400" dirty="0" smtClean="0">
              <a:latin typeface="Times New Roman" pitchFamily="18" charset="0"/>
            </a:endParaRPr>
          </a:p>
          <a:p>
            <a:pPr marL="1524000" lvl="2" indent="-609600" fontAlgn="auto">
              <a:spcAft>
                <a:spcPts val="0"/>
              </a:spcAft>
              <a:buFontTx/>
              <a:buChar char="–"/>
              <a:defRPr/>
            </a:pPr>
            <a:r>
              <a:rPr lang="sr-Latn-CS" sz="2400" dirty="0" smtClean="0">
                <a:latin typeface="Times New Roman" pitchFamily="18" charset="0"/>
              </a:rPr>
              <a:t>Podeliti informacije po zakonskim temama – pročitati odgovarajuće zakone</a:t>
            </a:r>
            <a:r>
              <a:rPr lang="en-US" sz="2400" dirty="0" smtClean="0">
                <a:latin typeface="Times New Roman" pitchFamily="18" charset="0"/>
              </a:rPr>
              <a:t>.</a:t>
            </a:r>
            <a:endParaRPr lang="sr-Latn-CS" sz="2400" dirty="0" smtClean="0">
              <a:latin typeface="Times New Roman" pitchFamily="18" charset="0"/>
            </a:endParaRPr>
          </a:p>
          <a:p>
            <a:pPr marL="1524000" lvl="2" indent="-609600" fontAlgn="auto">
              <a:spcAft>
                <a:spcPts val="0"/>
              </a:spcAft>
              <a:buFontTx/>
              <a:buChar char="–"/>
              <a:defRPr/>
            </a:pPr>
            <a:r>
              <a:rPr lang="sr-Latn-CS" sz="2400" dirty="0" smtClean="0">
                <a:latin typeface="Times New Roman" pitchFamily="18" charset="0"/>
              </a:rPr>
              <a:t>Identifikovati teme koje CSR/OS nastoji da dokaže</a:t>
            </a:r>
            <a:r>
              <a:rPr lang="en-US" sz="2400" dirty="0" smtClean="0">
                <a:latin typeface="Times New Roman" pitchFamily="18" charset="0"/>
              </a:rPr>
              <a:t>.</a:t>
            </a:r>
            <a:endParaRPr lang="sr-Latn-CS" sz="2400" dirty="0" smtClean="0">
              <a:latin typeface="Times New Roman" pitchFamily="18" charset="0"/>
            </a:endParaRPr>
          </a:p>
          <a:p>
            <a:pPr marL="1524000" lvl="2" indent="-609600" fontAlgn="auto">
              <a:spcAft>
                <a:spcPts val="0"/>
              </a:spcAft>
              <a:buFontTx/>
              <a:buChar char="–"/>
              <a:defRPr/>
            </a:pPr>
            <a:r>
              <a:rPr lang="sr-Latn-CS" sz="2400" dirty="0" smtClean="0">
                <a:latin typeface="Times New Roman" pitchFamily="18" charset="0"/>
              </a:rPr>
              <a:t>Podeliti informacije po temama u nalazu i mišljenju za sud</a:t>
            </a:r>
            <a:r>
              <a:rPr lang="sr-Latn-CS" dirty="0" smtClean="0">
                <a:latin typeface="Times New Roman" pitchFamily="18" charset="0"/>
              </a:rPr>
              <a:t>.</a:t>
            </a:r>
          </a:p>
          <a:p>
            <a:pPr marL="1879600" lvl="3" indent="-508000" fontAlgn="auto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sr-Latn-CS" sz="2400" dirty="0" smtClean="0">
                <a:latin typeface="Times New Roman" pitchFamily="18" charset="0"/>
              </a:rPr>
              <a:t>Koje podatke želite da prikažete?</a:t>
            </a:r>
          </a:p>
          <a:p>
            <a:pPr marL="1879600" lvl="3" indent="-508000" fontAlgn="auto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sr-Latn-CS" sz="2400" dirty="0" smtClean="0">
                <a:latin typeface="Times New Roman" pitchFamily="18" charset="0"/>
              </a:rPr>
              <a:t>Koje dokaze imate da dokažete te podatke?</a:t>
            </a:r>
          </a:p>
          <a:p>
            <a:pPr marL="1879600" lvl="3" indent="-508000" fontAlgn="auto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sr-Latn-CS" sz="2400" dirty="0" smtClean="0">
                <a:latin typeface="Times New Roman" pitchFamily="18" charset="0"/>
              </a:rPr>
              <a:t>Na koji način će ti dokazi biti predstavljeni sudu? Ko će ih predstaviti?</a:t>
            </a:r>
          </a:p>
          <a:p>
            <a:pPr marL="1524000" lvl="2" indent="-609600" fontAlgn="auto">
              <a:spcAft>
                <a:spcPts val="0"/>
              </a:spcAft>
              <a:buFontTx/>
              <a:buChar char="–"/>
              <a:defRPr/>
            </a:pPr>
            <a:r>
              <a:rPr lang="sr-Latn-CS" sz="2400" dirty="0" smtClean="0">
                <a:latin typeface="Times New Roman" pitchFamily="18" charset="0"/>
              </a:rPr>
              <a:t>Konsultovati se sa pravnikom i tužiocem</a:t>
            </a:r>
          </a:p>
          <a:p>
            <a:pPr marL="1524000" lvl="2" indent="-609600" fontAlgn="auto">
              <a:spcAft>
                <a:spcPts val="0"/>
              </a:spcAft>
              <a:buFontTx/>
              <a:buChar char="–"/>
              <a:defRPr/>
            </a:pPr>
            <a:endParaRPr lang="sr-Latn-CS" dirty="0" smtClean="0">
              <a:latin typeface="Times New Roman" pitchFamily="18" charset="0"/>
            </a:endParaRP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sr-Latn-CS" sz="3600" dirty="0" smtClean="0">
                <a:solidFill>
                  <a:srgbClr val="35759D"/>
                </a:solidFill>
                <a:latin typeface="Times New Roman" pitchFamily="18" charset="0"/>
              </a:rPr>
              <a:t>Priprema za sud/1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539750" y="1341438"/>
            <a:ext cx="8604250" cy="5111898"/>
          </a:xfrm>
        </p:spPr>
        <p:txBody>
          <a:bodyPr>
            <a:normAutofit lnSpcReduction="10000"/>
          </a:bodyPr>
          <a:lstStyle/>
          <a:p>
            <a:pPr marL="365760" indent="-256032" fontAlgn="auto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sr-Latn-CS" sz="2400" dirty="0" smtClean="0">
                <a:latin typeface="Times New Roman" pitchFamily="18" charset="0"/>
              </a:rPr>
              <a:t>Važan faktor u stvaranju slike drugih profesionalaca o stručnim radnicima CSR.</a:t>
            </a:r>
          </a:p>
          <a:p>
            <a:pPr marL="365760" indent="-256032" fontAlgn="auto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sr-Latn-CS" sz="2400" dirty="0" smtClean="0">
                <a:latin typeface="Times New Roman" pitchFamily="18" charset="0"/>
              </a:rPr>
              <a:t>Smisao: pomoć sudu u donošenju odluke – neophodno uključiti sve činjenice koje su relevantne za odlučivanje o najboljem interesu korisnika.</a:t>
            </a:r>
          </a:p>
          <a:p>
            <a:pPr marL="365760" indent="-256032" fontAlgn="auto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sr-Latn-CS" sz="2400" dirty="0" smtClean="0">
                <a:latin typeface="Times New Roman" pitchFamily="18" charset="0"/>
              </a:rPr>
              <a:t>Izloženost svim uključenim stranama u sudskom procesu</a:t>
            </a:r>
            <a:r>
              <a:rPr lang="en-US" sz="2400" dirty="0" smtClean="0">
                <a:latin typeface="Times New Roman" pitchFamily="18" charset="0"/>
              </a:rPr>
              <a:t>.</a:t>
            </a:r>
            <a:endParaRPr lang="sr-Latn-CS" sz="2400" dirty="0" smtClean="0">
              <a:latin typeface="Times New Roman" pitchFamily="18" charset="0"/>
            </a:endParaRPr>
          </a:p>
          <a:p>
            <a:pPr marL="365760" indent="-256032" fontAlgn="auto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sr-Latn-CS" sz="2400" b="1" dirty="0" smtClean="0">
                <a:solidFill>
                  <a:srgbClr val="35759D"/>
                </a:solidFill>
                <a:latin typeface="Times New Roman" pitchFamily="18" charset="0"/>
              </a:rPr>
              <a:t>Kritike</a:t>
            </a:r>
            <a:r>
              <a:rPr lang="sr-Latn-CS" sz="2400" dirty="0" smtClean="0">
                <a:latin typeface="Times New Roman" pitchFamily="18" charset="0"/>
              </a:rPr>
              <a:t>:</a:t>
            </a:r>
          </a:p>
          <a:p>
            <a:pPr marL="621792" lvl="1" fontAlgn="auto">
              <a:lnSpc>
                <a:spcPct val="90000"/>
              </a:lnSpc>
              <a:spcBef>
                <a:spcPts val="324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sr-Latn-CS" sz="2400" dirty="0" smtClean="0">
                <a:latin typeface="Times New Roman" pitchFamily="18" charset="0"/>
              </a:rPr>
              <a:t>Prenošenje velikih delova iz dosijea korisnika – svi aspekti slučaja uključeni u izveštaj – nepotrebni detalji;</a:t>
            </a:r>
          </a:p>
          <a:p>
            <a:pPr marL="621792" lvl="1" fontAlgn="auto">
              <a:lnSpc>
                <a:spcPct val="90000"/>
              </a:lnSpc>
              <a:spcBef>
                <a:spcPts val="324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sr-Latn-CS" sz="2400" dirty="0" smtClean="0">
                <a:latin typeface="Times New Roman" pitchFamily="18" charset="0"/>
              </a:rPr>
              <a:t>Nedovoljna usmerenost – bez fokusa ne vidi se centralna tema, izveštaj se ne bavi suštinom procesa koji se odvija pred sudom;</a:t>
            </a:r>
          </a:p>
          <a:p>
            <a:pPr marL="621792" lvl="1" fontAlgn="auto">
              <a:lnSpc>
                <a:spcPct val="90000"/>
              </a:lnSpc>
              <a:spcBef>
                <a:spcPts val="324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sr-Latn-CS" sz="2400" dirty="0" smtClean="0">
                <a:latin typeface="Times New Roman" pitchFamily="18" charset="0"/>
              </a:rPr>
              <a:t>Ne razlikovanje činjenica od mišljenja;</a:t>
            </a:r>
          </a:p>
          <a:p>
            <a:pPr marL="621792" lvl="1" fontAlgn="auto">
              <a:lnSpc>
                <a:spcPct val="90000"/>
              </a:lnSpc>
              <a:spcBef>
                <a:spcPts val="324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sr-Latn-CS" sz="2400" dirty="0" smtClean="0">
                <a:latin typeface="Times New Roman" pitchFamily="18" charset="0"/>
              </a:rPr>
              <a:t>Bez dovoljne strukture u samom tekstu – nedostaju podnaslovi;</a:t>
            </a:r>
          </a:p>
          <a:p>
            <a:pPr marL="621792" lvl="1" fontAlgn="auto">
              <a:lnSpc>
                <a:spcPct val="90000"/>
              </a:lnSpc>
              <a:spcBef>
                <a:spcPts val="324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sr-Latn-CS" sz="2400" dirty="0" smtClean="0">
                <a:latin typeface="Times New Roman" pitchFamily="18" charset="0"/>
              </a:rPr>
              <a:t>Suvišni detalji bez adekvatne analize;</a:t>
            </a:r>
          </a:p>
          <a:p>
            <a:pPr marL="621792" lvl="1" fontAlgn="auto">
              <a:lnSpc>
                <a:spcPct val="90000"/>
              </a:lnSpc>
              <a:spcBef>
                <a:spcPts val="324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sr-Latn-CS" sz="2400" dirty="0" smtClean="0">
                <a:latin typeface="Times New Roman" pitchFamily="18" charset="0"/>
              </a:rPr>
              <a:t>Slabe veštine pisanog izražavanja.</a:t>
            </a:r>
          </a:p>
          <a:p>
            <a:pPr marL="621792" lvl="1" fontAlgn="auto">
              <a:lnSpc>
                <a:spcPct val="90000"/>
              </a:lnSpc>
              <a:spcBef>
                <a:spcPts val="324"/>
              </a:spcBef>
              <a:spcAft>
                <a:spcPts val="0"/>
              </a:spcAft>
              <a:buFont typeface="Verdana"/>
              <a:buChar char="◦"/>
              <a:defRPr/>
            </a:pPr>
            <a:endParaRPr lang="sr-Latn-CS" sz="2000" dirty="0" smtClean="0">
              <a:latin typeface="Times New Roman" pitchFamily="18" charset="0"/>
            </a:endParaRPr>
          </a:p>
          <a:p>
            <a:pPr marL="621792" lvl="1" fontAlgn="auto">
              <a:lnSpc>
                <a:spcPct val="90000"/>
              </a:lnSpc>
              <a:spcBef>
                <a:spcPts val="324"/>
              </a:spcBef>
              <a:spcAft>
                <a:spcPts val="0"/>
              </a:spcAft>
              <a:buFont typeface="Verdana"/>
              <a:buChar char="◦"/>
              <a:defRPr/>
            </a:pPr>
            <a:endParaRPr lang="sr-Latn-CS" sz="2000" dirty="0" smtClean="0">
              <a:latin typeface="Times New Roman" pitchFamily="18" charset="0"/>
            </a:endParaRPr>
          </a:p>
          <a:p>
            <a:pPr marL="621792" lvl="1" fontAlgn="auto">
              <a:lnSpc>
                <a:spcPct val="90000"/>
              </a:lnSpc>
              <a:spcBef>
                <a:spcPts val="324"/>
              </a:spcBef>
              <a:spcAft>
                <a:spcPts val="0"/>
              </a:spcAft>
              <a:buFont typeface="Verdana"/>
              <a:buChar char="◦"/>
              <a:defRPr/>
            </a:pPr>
            <a:endParaRPr lang="sr-Latn-CS" sz="2000" dirty="0" smtClean="0">
              <a:latin typeface="Times New Roman" pitchFamily="18" charset="0"/>
            </a:endParaRPr>
          </a:p>
          <a:p>
            <a:pPr marL="621792" lvl="1" fontAlgn="auto">
              <a:lnSpc>
                <a:spcPct val="90000"/>
              </a:lnSpc>
              <a:spcBef>
                <a:spcPts val="324"/>
              </a:spcBef>
              <a:spcAft>
                <a:spcPts val="0"/>
              </a:spcAft>
              <a:buFont typeface="Verdana"/>
              <a:buChar char="◦"/>
              <a:defRPr/>
            </a:pPr>
            <a:endParaRPr lang="sr-Latn-CS" sz="2400" dirty="0" smtClean="0">
              <a:latin typeface="Times New Roman" pitchFamily="18" charset="0"/>
            </a:endParaRPr>
          </a:p>
          <a:p>
            <a:pPr marL="365760" indent="-256032" fontAlgn="auto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endParaRPr lang="sr-Latn-CS" sz="2400" dirty="0" smtClean="0">
              <a:latin typeface="Times New Roman" pitchFamily="18" charset="0"/>
            </a:endParaRPr>
          </a:p>
          <a:p>
            <a:pPr marL="365760" indent="-256032" fontAlgn="auto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endParaRPr lang="sr-Latn-CS" sz="2400" dirty="0" smtClean="0">
              <a:latin typeface="Times New Roman" pitchFamily="18" charset="0"/>
            </a:endParaRPr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sr-Latn-CS" sz="3600" smtClean="0">
                <a:solidFill>
                  <a:srgbClr val="35759D"/>
                </a:solidFill>
                <a:latin typeface="Times New Roman" pitchFamily="18" charset="0"/>
              </a:rPr>
              <a:t>Pisani nalaz i mišljenje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idx="1"/>
          </p:nvPr>
        </p:nvSpPr>
        <p:spPr>
          <a:xfrm>
            <a:off x="611560" y="1340768"/>
            <a:ext cx="7993384" cy="4619600"/>
          </a:xfrm>
        </p:spPr>
        <p:txBody>
          <a:bodyPr/>
          <a:lstStyle/>
          <a:p>
            <a:pPr marL="812800" indent="-812800">
              <a:buFontTx/>
              <a:buAutoNum type="romanUcPeriod" startAt="2"/>
            </a:pPr>
            <a:r>
              <a:rPr lang="sr-Latn-CS" sz="2800" dirty="0" smtClean="0">
                <a:latin typeface="Times New Roman" pitchFamily="18" charset="0"/>
              </a:rPr>
              <a:t>Priprema za svedočenje</a:t>
            </a:r>
          </a:p>
          <a:p>
            <a:pPr marL="1168400" lvl="1" indent="-711200">
              <a:buFontTx/>
              <a:buAutoNum type="arabicPeriod"/>
            </a:pPr>
            <a:r>
              <a:rPr lang="sr-Latn-CS" sz="2400" dirty="0" smtClean="0">
                <a:latin typeface="Times New Roman" pitchFamily="18" charset="0"/>
              </a:rPr>
              <a:t>Poznavati proces</a:t>
            </a:r>
          </a:p>
          <a:p>
            <a:pPr marL="1168400" lvl="1" indent="-711200">
              <a:buFontTx/>
              <a:buAutoNum type="arabicPeriod"/>
            </a:pPr>
            <a:r>
              <a:rPr lang="sr-Latn-CS" sz="2400" dirty="0" smtClean="0">
                <a:latin typeface="Times New Roman" pitchFamily="18" charset="0"/>
              </a:rPr>
              <a:t>Poznavati svoju ulogu</a:t>
            </a:r>
          </a:p>
          <a:p>
            <a:pPr marL="1168400" lvl="1" indent="-711200">
              <a:buFontTx/>
              <a:buAutoNum type="arabicPeriod"/>
            </a:pPr>
            <a:r>
              <a:rPr lang="sr-Latn-CS" sz="2400" dirty="0" smtClean="0">
                <a:latin typeface="Times New Roman" pitchFamily="18" charset="0"/>
              </a:rPr>
              <a:t>Poznavati sopstvene informacije</a:t>
            </a:r>
          </a:p>
          <a:p>
            <a:pPr marL="1524000" lvl="2" indent="-609600">
              <a:buFont typeface="Wingdings" pitchFamily="2" charset="2"/>
              <a:buChar char="ü"/>
            </a:pPr>
            <a:r>
              <a:rPr lang="sr-Latn-CS" sz="2400" dirty="0" smtClean="0">
                <a:latin typeface="Times New Roman" pitchFamily="18" charset="0"/>
              </a:rPr>
              <a:t>Organizovati beleške</a:t>
            </a:r>
          </a:p>
          <a:p>
            <a:pPr marL="1524000" lvl="2" indent="-609600">
              <a:buFont typeface="Wingdings" pitchFamily="2" charset="2"/>
              <a:buChar char="ü"/>
            </a:pPr>
            <a:r>
              <a:rPr lang="sr-Latn-CS" sz="2400" dirty="0" smtClean="0">
                <a:latin typeface="Times New Roman" pitchFamily="18" charset="0"/>
              </a:rPr>
              <a:t>Pripremiti odgovore</a:t>
            </a:r>
          </a:p>
          <a:p>
            <a:pPr marL="1524000" lvl="2" indent="-609600">
              <a:buFont typeface="Wingdings" pitchFamily="2" charset="2"/>
              <a:buChar char="ü"/>
            </a:pPr>
            <a:r>
              <a:rPr lang="sr-Latn-CS" sz="2400" dirty="0" smtClean="0">
                <a:latin typeface="Times New Roman" pitchFamily="18" charset="0"/>
              </a:rPr>
              <a:t>Šta znam? Šta ne znam?</a:t>
            </a:r>
          </a:p>
          <a:p>
            <a:pPr marL="1524000" lvl="2" indent="-609600">
              <a:buFont typeface="Wingdings" pitchFamily="2" charset="2"/>
              <a:buChar char="ü"/>
            </a:pPr>
            <a:r>
              <a:rPr lang="sr-Latn-CS" sz="2400" dirty="0" smtClean="0">
                <a:latin typeface="Times New Roman" pitchFamily="18" charset="0"/>
              </a:rPr>
              <a:t>Znati na čemu se zasniva mišljenje CSR/OS; znati da li smo i o čemu smo u stanju da damo </a:t>
            </a:r>
            <a:r>
              <a:rPr lang="en-US" sz="2400" dirty="0" err="1" smtClean="0">
                <a:latin typeface="Times New Roman" pitchFamily="18" charset="0"/>
              </a:rPr>
              <a:t>profesionalno</a:t>
            </a:r>
            <a:r>
              <a:rPr lang="sr-Latn-CS" sz="2400" dirty="0" smtClean="0">
                <a:latin typeface="Times New Roman" pitchFamily="18" charset="0"/>
              </a:rPr>
              <a:t> mišljenje</a:t>
            </a:r>
            <a:r>
              <a:rPr lang="en-US" sz="2400" dirty="0" smtClean="0">
                <a:latin typeface="Times New Roman" pitchFamily="18" charset="0"/>
              </a:rPr>
              <a:t>.</a:t>
            </a:r>
            <a:endParaRPr lang="sr-Latn-CS" sz="2000" dirty="0" smtClean="0">
              <a:latin typeface="Times New Roman" pitchFamily="18" charset="0"/>
            </a:endParaRPr>
          </a:p>
          <a:p>
            <a:pPr marL="1168400" lvl="1" indent="-711200">
              <a:buFontTx/>
              <a:buAutoNum type="arabicPeriod"/>
            </a:pPr>
            <a:r>
              <a:rPr lang="sr-Latn-CS" sz="2400" dirty="0" smtClean="0">
                <a:latin typeface="Times New Roman" pitchFamily="18" charset="0"/>
              </a:rPr>
              <a:t>Poznavati uloge svih učesnika u procesu</a:t>
            </a:r>
          </a:p>
          <a:p>
            <a:pPr marL="1168400" lvl="1" indent="-711200">
              <a:buFontTx/>
              <a:buAutoNum type="arabicPeriod"/>
            </a:pPr>
            <a:r>
              <a:rPr lang="sr-Latn-CS" sz="2400" dirty="0" smtClean="0">
                <a:latin typeface="Times New Roman" pitchFamily="18" charset="0"/>
              </a:rPr>
              <a:t>Steći iskustvo – uvežbavati, diskutovati, posmatrati</a:t>
            </a:r>
            <a:r>
              <a:rPr lang="en-US" sz="2400" dirty="0" smtClean="0">
                <a:latin typeface="Times New Roman" pitchFamily="18" charset="0"/>
              </a:rPr>
              <a:t>.</a:t>
            </a:r>
            <a:endParaRPr lang="sr-Latn-CS" sz="2400" dirty="0" smtClean="0">
              <a:latin typeface="Times New Roman" pitchFamily="18" charset="0"/>
            </a:endParaRP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sr-Latn-CS" sz="3600" smtClean="0">
                <a:solidFill>
                  <a:srgbClr val="35759D"/>
                </a:solidFill>
                <a:latin typeface="Times New Roman" pitchFamily="18" charset="0"/>
              </a:rPr>
              <a:t>Priprema za sud/2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idx="1"/>
          </p:nvPr>
        </p:nvSpPr>
        <p:spPr>
          <a:xfrm>
            <a:off x="1042988" y="1700213"/>
            <a:ext cx="7405687" cy="4906962"/>
          </a:xfrm>
        </p:spPr>
        <p:txBody>
          <a:bodyPr/>
          <a:lstStyle/>
          <a:p>
            <a:pPr marL="609600" indent="-609600">
              <a:buClr>
                <a:srgbClr val="35759D"/>
              </a:buClr>
              <a:buSzPct val="100000"/>
              <a:buFontTx/>
              <a:buAutoNum type="arabicPeriod"/>
            </a:pPr>
            <a:r>
              <a:rPr lang="sr-Latn-CS" sz="2800" dirty="0" smtClean="0">
                <a:latin typeface="Times New Roman" pitchFamily="18" charset="0"/>
              </a:rPr>
              <a:t>Pripremite se: detaljno se informišite o slučaju</a:t>
            </a:r>
            <a:r>
              <a:rPr lang="en-US" sz="2800" dirty="0" smtClean="0">
                <a:latin typeface="Times New Roman" pitchFamily="18" charset="0"/>
              </a:rPr>
              <a:t>.</a:t>
            </a:r>
            <a:endParaRPr lang="sr-Latn-CS" sz="2800" dirty="0" smtClean="0">
              <a:latin typeface="Times New Roman" pitchFamily="18" charset="0"/>
            </a:endParaRPr>
          </a:p>
          <a:p>
            <a:pPr marL="609600" indent="-609600">
              <a:buClr>
                <a:srgbClr val="35759D"/>
              </a:buClr>
              <a:buSzPct val="100000"/>
              <a:buFontTx/>
              <a:buAutoNum type="arabicPeriod"/>
            </a:pPr>
            <a:r>
              <a:rPr lang="sr-Latn-CS" sz="2800" dirty="0" smtClean="0">
                <a:latin typeface="Times New Roman" pitchFamily="18" charset="0"/>
              </a:rPr>
              <a:t>Profesionalno i učtivo ponašanje, poštovanje prema sudu i poslovna / konzervativna odeća</a:t>
            </a:r>
            <a:r>
              <a:rPr lang="en-US" sz="2800" dirty="0" smtClean="0">
                <a:latin typeface="Times New Roman" pitchFamily="18" charset="0"/>
              </a:rPr>
              <a:t>.</a:t>
            </a:r>
            <a:endParaRPr lang="sr-Latn-CS" sz="2800" dirty="0" smtClean="0">
              <a:latin typeface="Times New Roman" pitchFamily="18" charset="0"/>
            </a:endParaRPr>
          </a:p>
          <a:p>
            <a:pPr marL="609600" indent="-609600">
              <a:buClr>
                <a:srgbClr val="35759D"/>
              </a:buClr>
              <a:buSzPct val="100000"/>
              <a:buFontTx/>
              <a:buAutoNum type="arabicPeriod"/>
            </a:pPr>
            <a:r>
              <a:rPr lang="sr-Latn-CS" sz="2800" dirty="0" smtClean="0">
                <a:latin typeface="Times New Roman" pitchFamily="18" charset="0"/>
              </a:rPr>
              <a:t>Odgovarati samo na postavljena pitanja, koncizno i kompletno.</a:t>
            </a:r>
          </a:p>
          <a:p>
            <a:pPr marL="609600" indent="-609600">
              <a:buClr>
                <a:srgbClr val="35759D"/>
              </a:buClr>
              <a:buSzPct val="100000"/>
              <a:buFontTx/>
              <a:buAutoNum type="arabicPeriod"/>
            </a:pPr>
            <a:r>
              <a:rPr lang="sr-Latn-CS" sz="2800" dirty="0" smtClean="0">
                <a:latin typeface="Times New Roman" pitchFamily="18" charset="0"/>
              </a:rPr>
              <a:t>Ako se na pitanje može odgovoriti sa “da” ili “ne” – odgovoriti tako.</a:t>
            </a:r>
          </a:p>
          <a:p>
            <a:pPr marL="609600" indent="-609600">
              <a:buClr>
                <a:srgbClr val="35759D"/>
              </a:buClr>
              <a:buSzPct val="100000"/>
              <a:buFontTx/>
              <a:buAutoNum type="arabicPeriod"/>
            </a:pPr>
            <a:r>
              <a:rPr lang="sr-Latn-CS" sz="2800" dirty="0" smtClean="0">
                <a:latin typeface="Times New Roman" pitchFamily="18" charset="0"/>
              </a:rPr>
              <a:t>Ako pitanje zahteva elaboraciju, zahtevati da se odgovor obrazloži.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sr-Latn-CS" sz="3600" smtClean="0">
                <a:solidFill>
                  <a:srgbClr val="35759D"/>
                </a:solidFill>
                <a:latin typeface="Times New Roman" pitchFamily="18" charset="0"/>
              </a:rPr>
              <a:t>Vodič za svedočenje na sudu/1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 noChangeArrowheads="1"/>
          </p:cNvSpPr>
          <p:nvPr>
            <p:ph idx="1"/>
          </p:nvPr>
        </p:nvSpPr>
        <p:spPr>
          <a:xfrm>
            <a:off x="900113" y="1458913"/>
            <a:ext cx="8064500" cy="4346575"/>
          </a:xfrm>
        </p:spPr>
        <p:txBody>
          <a:bodyPr/>
          <a:lstStyle/>
          <a:p>
            <a:pPr marL="609600" indent="-609600">
              <a:lnSpc>
                <a:spcPct val="90000"/>
              </a:lnSpc>
              <a:buClr>
                <a:srgbClr val="35759D"/>
              </a:buClr>
              <a:buSzPct val="100000"/>
              <a:buFontTx/>
              <a:buAutoNum type="arabicPeriod" startAt="6"/>
            </a:pPr>
            <a:r>
              <a:rPr lang="sr-Latn-CS" sz="2800" dirty="0" smtClean="0">
                <a:latin typeface="Times New Roman" pitchFamily="18" charset="0"/>
              </a:rPr>
              <a:t>Ukoliko ne razumete pitanje, tražite da se pitanje preformuliše.</a:t>
            </a:r>
          </a:p>
          <a:p>
            <a:pPr marL="609600" indent="-609600">
              <a:lnSpc>
                <a:spcPct val="90000"/>
              </a:lnSpc>
              <a:buClr>
                <a:srgbClr val="35759D"/>
              </a:buClr>
              <a:buSzPct val="100000"/>
              <a:buFontTx/>
              <a:buAutoNum type="arabicPeriod" startAt="6"/>
            </a:pPr>
            <a:r>
              <a:rPr lang="sr-Latn-CS" sz="2800" dirty="0" smtClean="0">
                <a:latin typeface="Times New Roman" pitchFamily="18" charset="0"/>
              </a:rPr>
              <a:t>Kažite ukoliko ne znate odgovor na pitanje. Ne nagađajte odgovor.</a:t>
            </a:r>
          </a:p>
          <a:p>
            <a:pPr marL="609600" indent="-609600">
              <a:lnSpc>
                <a:spcPct val="90000"/>
              </a:lnSpc>
              <a:buClr>
                <a:srgbClr val="35759D"/>
              </a:buClr>
              <a:buSzPct val="100000"/>
              <a:buFontTx/>
              <a:buAutoNum type="arabicPeriod" startAt="6"/>
            </a:pPr>
            <a:r>
              <a:rPr lang="sr-Latn-CS" sz="2800" dirty="0" smtClean="0">
                <a:latin typeface="Times New Roman" pitchFamily="18" charset="0"/>
              </a:rPr>
              <a:t>Služite se beleškama ukoliko je potrebno.</a:t>
            </a:r>
          </a:p>
          <a:p>
            <a:pPr marL="609600" indent="-609600">
              <a:lnSpc>
                <a:spcPct val="90000"/>
              </a:lnSpc>
              <a:buClr>
                <a:srgbClr val="35759D"/>
              </a:buClr>
              <a:buSzPct val="100000"/>
              <a:buFontTx/>
              <a:buAutoNum type="arabicPeriod" startAt="6"/>
            </a:pPr>
            <a:r>
              <a:rPr lang="sr-Latn-CS" sz="2800" dirty="0" smtClean="0">
                <a:latin typeface="Times New Roman" pitchFamily="18" charset="0"/>
              </a:rPr>
              <a:t>Budite jasni i dosledni u svedočenju. Recite “u 13.00h” umesto “oko podneva”; “osam poseta” umesto “puno poseta”.</a:t>
            </a:r>
          </a:p>
          <a:p>
            <a:pPr marL="609600" indent="-609600">
              <a:lnSpc>
                <a:spcPct val="90000"/>
              </a:lnSpc>
              <a:buClr>
                <a:srgbClr val="35759D"/>
              </a:buClr>
              <a:buSzPct val="100000"/>
              <a:buFontTx/>
              <a:buAutoNum type="arabicPeriod" startAt="6"/>
            </a:pPr>
            <a:r>
              <a:rPr lang="sr-Latn-CS" sz="2800" dirty="0" smtClean="0">
                <a:latin typeface="Times New Roman" pitchFamily="18" charset="0"/>
              </a:rPr>
              <a:t>Razmislite pre nego što odgovorite. Ne dozvolite da vas ispitivač požuruje.</a:t>
            </a:r>
          </a:p>
          <a:p>
            <a:pPr marL="609600" indent="-609600">
              <a:lnSpc>
                <a:spcPct val="90000"/>
              </a:lnSpc>
              <a:buClr>
                <a:srgbClr val="35759D"/>
              </a:buClr>
              <a:buSzPct val="100000"/>
              <a:buFontTx/>
              <a:buAutoNum type="arabicPeriod" startAt="6"/>
            </a:pPr>
            <a:r>
              <a:rPr lang="sr-Latn-CS" sz="2800" dirty="0" smtClean="0">
                <a:latin typeface="Times New Roman" pitchFamily="18" charset="0"/>
              </a:rPr>
              <a:t>Ponesite dokumentaciju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sr-Latn-CS" sz="2800" dirty="0" smtClean="0">
                <a:latin typeface="Times New Roman" pitchFamily="18" charset="0"/>
              </a:rPr>
              <a:t>i pokažite je samo ukoliko vam to traže. </a:t>
            </a:r>
          </a:p>
          <a:p>
            <a:pPr marL="609600" indent="-609600">
              <a:lnSpc>
                <a:spcPct val="90000"/>
              </a:lnSpc>
              <a:buClr>
                <a:srgbClr val="35759D"/>
              </a:buClr>
              <a:buSzPct val="100000"/>
              <a:buFontTx/>
              <a:buAutoNum type="arabicPeriod" startAt="6"/>
            </a:pPr>
            <a:endParaRPr lang="sr-Latn-CS" sz="2800" dirty="0" smtClean="0">
              <a:latin typeface="Times New Roman" pitchFamily="18" charset="0"/>
            </a:endParaRPr>
          </a:p>
          <a:p>
            <a:pPr marL="609600" indent="-609600">
              <a:lnSpc>
                <a:spcPct val="90000"/>
              </a:lnSpc>
              <a:buClr>
                <a:srgbClr val="35759D"/>
              </a:buClr>
              <a:buSzPct val="100000"/>
              <a:buFontTx/>
              <a:buAutoNum type="arabicPeriod" startAt="6"/>
            </a:pPr>
            <a:endParaRPr lang="sr-Latn-CS" sz="2800" dirty="0" smtClean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sr-Latn-CS" sz="3600" smtClean="0">
                <a:solidFill>
                  <a:srgbClr val="35759D"/>
                </a:solidFill>
                <a:latin typeface="Times New Roman" pitchFamily="18" charset="0"/>
              </a:rPr>
              <a:t>Vodič za svedočenje na sudu/2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idx="1"/>
          </p:nvPr>
        </p:nvSpPr>
        <p:spPr>
          <a:xfrm>
            <a:off x="395536" y="1484784"/>
            <a:ext cx="8568952" cy="4608512"/>
          </a:xfrm>
        </p:spPr>
        <p:txBody>
          <a:bodyPr/>
          <a:lstStyle/>
          <a:p>
            <a:pPr marL="609600" indent="-609600">
              <a:lnSpc>
                <a:spcPct val="90000"/>
              </a:lnSpc>
              <a:buClr>
                <a:srgbClr val="35759D"/>
              </a:buClr>
              <a:buSzPct val="100000"/>
              <a:buFontTx/>
              <a:buAutoNum type="arabicPeriod" startAt="11"/>
            </a:pPr>
            <a:r>
              <a:rPr lang="sr-Latn-CS" sz="2800" dirty="0" smtClean="0">
                <a:latin typeface="Times New Roman" pitchFamily="18" charset="0"/>
              </a:rPr>
              <a:t>Budite objektivni koliko je god moguće. Važa uloga je da predstavite dokaze, a ne da “pobedite” ili “ubedite sud”. </a:t>
            </a:r>
          </a:p>
          <a:p>
            <a:pPr marL="609600" indent="-609600">
              <a:lnSpc>
                <a:spcPct val="90000"/>
              </a:lnSpc>
              <a:buClr>
                <a:srgbClr val="35759D"/>
              </a:buClr>
              <a:buSzPct val="100000"/>
              <a:buFontTx/>
              <a:buAutoNum type="arabicPeriod" startAt="11"/>
            </a:pPr>
            <a:r>
              <a:rPr lang="sr-Latn-CS" sz="2800" dirty="0" smtClean="0">
                <a:latin typeface="Times New Roman" pitchFamily="18" charset="0"/>
              </a:rPr>
              <a:t>Verujte u svoje profesionalne sposobnosti; nastojte da ne budete nervozni i defanzivni</a:t>
            </a:r>
            <a:r>
              <a:rPr lang="en-US" sz="2800" dirty="0" smtClean="0">
                <a:latin typeface="Times New Roman" pitchFamily="18" charset="0"/>
              </a:rPr>
              <a:t>.</a:t>
            </a:r>
            <a:endParaRPr lang="sr-Latn-CS" sz="2800" dirty="0" smtClean="0">
              <a:latin typeface="Times New Roman" pitchFamily="18" charset="0"/>
            </a:endParaRPr>
          </a:p>
          <a:p>
            <a:pPr marL="609600" indent="-609600">
              <a:lnSpc>
                <a:spcPct val="90000"/>
              </a:lnSpc>
              <a:buClr>
                <a:srgbClr val="35759D"/>
              </a:buClr>
              <a:buSzPct val="100000"/>
              <a:buFontTx/>
              <a:buAutoNum type="arabicPeriod" startAt="11"/>
            </a:pPr>
            <a:r>
              <a:rPr lang="sr-Latn-CS" sz="2800" dirty="0" smtClean="0">
                <a:latin typeface="Times New Roman" pitchFamily="18" charset="0"/>
              </a:rPr>
              <a:t>Ukoliko vas ne pitaju specifično za vaše mišljenje, ograničite svedočenje na činjenice i zapažanja.</a:t>
            </a:r>
          </a:p>
          <a:p>
            <a:pPr marL="609600" indent="-609600">
              <a:lnSpc>
                <a:spcPct val="90000"/>
              </a:lnSpc>
              <a:buClr>
                <a:srgbClr val="35759D"/>
              </a:buClr>
              <a:buSzPct val="100000"/>
              <a:buFontTx/>
              <a:buAutoNum type="arabicPeriod" startAt="11"/>
            </a:pPr>
            <a:r>
              <a:rPr lang="sr-Latn-CS" sz="2800" dirty="0" smtClean="0">
                <a:latin typeface="Times New Roman" pitchFamily="18" charset="0"/>
              </a:rPr>
              <a:t>Ukoliko uočite da niste tačno ili jasno odgovorili na prethodno pitanje, tražite priliku da ispravite grešku ili pojasnite.</a:t>
            </a:r>
          </a:p>
          <a:p>
            <a:pPr marL="609600" indent="-609600">
              <a:lnSpc>
                <a:spcPct val="90000"/>
              </a:lnSpc>
              <a:buClr>
                <a:srgbClr val="35759D"/>
              </a:buClr>
              <a:buSzPct val="100000"/>
              <a:buFontTx/>
              <a:buAutoNum type="arabicPeriod" startAt="11"/>
            </a:pPr>
            <a:r>
              <a:rPr lang="sr-Latn-CS" sz="2800" dirty="0" smtClean="0">
                <a:latin typeface="Times New Roman" pitchFamily="18" charset="0"/>
              </a:rPr>
              <a:t>Ponesite samo onu dokumentaciju koja je zahtevana</a:t>
            </a:r>
            <a:r>
              <a:rPr lang="en-US" sz="2800" smtClean="0">
                <a:latin typeface="Times New Roman" pitchFamily="18" charset="0"/>
              </a:rPr>
              <a:t>.</a:t>
            </a:r>
            <a:endParaRPr lang="sr-Latn-CS" sz="2800" dirty="0" smtClean="0">
              <a:latin typeface="Times New Roman" pitchFamily="18" charset="0"/>
            </a:endParaRP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sr-Latn-CS" sz="3600" dirty="0" smtClean="0">
                <a:solidFill>
                  <a:srgbClr val="35759D"/>
                </a:solidFill>
                <a:latin typeface="Times New Roman" pitchFamily="18" charset="0"/>
              </a:rPr>
              <a:t>Vodič za svedočenje na sudu/3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sr-Latn-RS" sz="2800" dirty="0" smtClean="0">
                <a:latin typeface="Times New Roman" pitchFamily="18" charset="0"/>
              </a:rPr>
              <a:t>Promoviše najbolji interes deteta/ korsnika.</a:t>
            </a:r>
          </a:p>
          <a:p>
            <a:r>
              <a:rPr lang="sr-Latn-RS" sz="2800" dirty="0" smtClean="0">
                <a:latin typeface="Times New Roman" pitchFamily="18" charset="0"/>
              </a:rPr>
              <a:t>Obezbeđuje tačne, pristupačne i relevantne informacije.</a:t>
            </a:r>
          </a:p>
          <a:p>
            <a:r>
              <a:rPr lang="sr-Latn-RS" sz="2800" dirty="0" smtClean="0">
                <a:latin typeface="Times New Roman" pitchFamily="18" charset="0"/>
              </a:rPr>
              <a:t>Obezbeđuje čvrstu podlogu za mere koje se traže od suda.</a:t>
            </a:r>
          </a:p>
          <a:p>
            <a:r>
              <a:rPr lang="sr-Latn-RS" sz="2800" dirty="0" smtClean="0">
                <a:latin typeface="Times New Roman" pitchFamily="18" charset="0"/>
              </a:rPr>
              <a:t>Dobr</a:t>
            </a:r>
            <a:r>
              <a:rPr lang="en-US" sz="2800" dirty="0" smtClean="0">
                <a:latin typeface="Times New Roman" pitchFamily="18" charset="0"/>
              </a:rPr>
              <a:t>o</a:t>
            </a:r>
            <a:r>
              <a:rPr lang="sr-Latn-RS" sz="2800" dirty="0" smtClean="0">
                <a:latin typeface="Times New Roman" pitchFamily="18" charset="0"/>
              </a:rPr>
              <a:t> struktuiran i jasno napisan izveštaj je najbolja priprema za svedočenje na sudu.</a:t>
            </a:r>
          </a:p>
          <a:p>
            <a:r>
              <a:rPr lang="sr-Latn-RS" sz="2800" dirty="0" smtClean="0">
                <a:latin typeface="Times New Roman" pitchFamily="18" charset="0"/>
              </a:rPr>
              <a:t>Pisani materijal koji se daje sudu se automatski otkriva svim uključenim stranama.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sr-Latn-CS" sz="3600" smtClean="0">
                <a:solidFill>
                  <a:srgbClr val="35759D"/>
                </a:solidFill>
                <a:latin typeface="Times New Roman" pitchFamily="18" charset="0"/>
              </a:rPr>
              <a:t>Značaj dobro napisanog NiM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idx="1"/>
          </p:nvPr>
        </p:nvSpPr>
        <p:spPr>
          <a:xfrm>
            <a:off x="395536" y="1844824"/>
            <a:ext cx="8448675" cy="4536529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sr-Latn-CS" sz="2800" b="1" dirty="0" smtClean="0">
                <a:solidFill>
                  <a:srgbClr val="0070C0"/>
                </a:solidFill>
                <a:latin typeface="Times New Roman" pitchFamily="18" charset="0"/>
              </a:rPr>
              <a:t>Kratko i jasno</a:t>
            </a:r>
            <a:r>
              <a:rPr lang="sr-Latn-CS" sz="2800" dirty="0" smtClean="0">
                <a:latin typeface="Times New Roman" pitchFamily="18" charset="0"/>
              </a:rPr>
              <a:t>: redukovati suvišne informacije, baviti se suštinskim činjenicama, uz balansinani i fer pristup</a:t>
            </a:r>
            <a:r>
              <a:rPr lang="en-US" sz="2800" dirty="0" smtClean="0">
                <a:latin typeface="Times New Roman" pitchFamily="18" charset="0"/>
              </a:rPr>
              <a:t>.</a:t>
            </a:r>
            <a:endParaRPr lang="sr-Latn-CS" sz="2800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sr-Latn-CS" sz="2800" dirty="0" smtClean="0">
                <a:latin typeface="Times New Roman" pitchFamily="18" charset="0"/>
              </a:rPr>
              <a:t>Jasno </a:t>
            </a:r>
            <a:r>
              <a:rPr lang="sr-Latn-CS" sz="2800" b="1" dirty="0" smtClean="0">
                <a:solidFill>
                  <a:srgbClr val="0070C0"/>
                </a:solidFill>
                <a:latin typeface="Times New Roman" pitchFamily="18" charset="0"/>
              </a:rPr>
              <a:t>razlikovanje</a:t>
            </a:r>
            <a:r>
              <a:rPr lang="sr-Latn-CS" sz="2800" dirty="0" smtClean="0">
                <a:latin typeface="Times New Roman" pitchFamily="18" charset="0"/>
              </a:rPr>
              <a:t> činjenica, analize i mišljenja – struktura izveštaja daje logičan sled informacija</a:t>
            </a:r>
            <a:r>
              <a:rPr lang="en-US" sz="2800" dirty="0" smtClean="0">
                <a:latin typeface="Times New Roman" pitchFamily="18" charset="0"/>
              </a:rPr>
              <a:t>.</a:t>
            </a:r>
            <a:endParaRPr lang="sr-Latn-CS" sz="2800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sr-Latn-CS" sz="2800" dirty="0" smtClean="0">
                <a:latin typeface="Times New Roman" pitchFamily="18" charset="0"/>
              </a:rPr>
              <a:t>Jasno iznošenje </a:t>
            </a:r>
            <a:r>
              <a:rPr lang="sr-Latn-CS" sz="2800" b="1" dirty="0" smtClean="0">
                <a:solidFill>
                  <a:srgbClr val="0070C0"/>
                </a:solidFill>
                <a:latin typeface="Times New Roman" pitchFamily="18" charset="0"/>
              </a:rPr>
              <a:t>osnova</a:t>
            </a:r>
            <a:r>
              <a:rPr lang="sr-Latn-CS" sz="2800" dirty="0" smtClean="0">
                <a:latin typeface="Times New Roman" pitchFamily="18" charset="0"/>
              </a:rPr>
              <a:t> za mišljenje i odluke</a:t>
            </a:r>
            <a:r>
              <a:rPr lang="en-US" sz="2800" dirty="0" smtClean="0">
                <a:latin typeface="Times New Roman" pitchFamily="18" charset="0"/>
              </a:rPr>
              <a:t>.</a:t>
            </a:r>
            <a:endParaRPr lang="sr-Latn-CS" sz="2800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sr-Latn-CS" sz="2800" dirty="0" smtClean="0">
                <a:latin typeface="Times New Roman" pitchFamily="18" charset="0"/>
              </a:rPr>
              <a:t>Pozivanje na relevantan </a:t>
            </a:r>
            <a:r>
              <a:rPr lang="sr-Latn-CS" sz="2800" b="1" dirty="0" smtClean="0">
                <a:solidFill>
                  <a:srgbClr val="0070C0"/>
                </a:solidFill>
                <a:latin typeface="Times New Roman" pitchFamily="18" charset="0"/>
              </a:rPr>
              <a:t>teorijski i istraživački</a:t>
            </a:r>
            <a:r>
              <a:rPr lang="sr-Latn-CS" sz="2800" dirty="0" smtClean="0">
                <a:latin typeface="Times New Roman" pitchFamily="18" charset="0"/>
              </a:rPr>
              <a:t> materijal kao osnovu za zaključivanje i odluke</a:t>
            </a:r>
            <a:r>
              <a:rPr lang="en-US" sz="2800" dirty="0" smtClean="0">
                <a:latin typeface="Times New Roman" pitchFamily="18" charset="0"/>
              </a:rPr>
              <a:t>.</a:t>
            </a:r>
            <a:endParaRPr lang="sr-Latn-CS" sz="2800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sr-Latn-CS" sz="2800" dirty="0" smtClean="0">
                <a:latin typeface="Times New Roman" pitchFamily="18" charset="0"/>
              </a:rPr>
              <a:t>Jasnost </a:t>
            </a:r>
            <a:r>
              <a:rPr lang="sr-Latn-CS" sz="2800" b="1" dirty="0" smtClean="0">
                <a:solidFill>
                  <a:srgbClr val="0070C0"/>
                </a:solidFill>
                <a:latin typeface="Times New Roman" pitchFamily="18" charset="0"/>
              </a:rPr>
              <a:t>izražavanja</a:t>
            </a:r>
            <a:r>
              <a:rPr lang="sr-Latn-CS" sz="2800" dirty="0" smtClean="0">
                <a:latin typeface="Times New Roman" pitchFamily="18" charset="0"/>
              </a:rPr>
              <a:t>, kritičko korišćenje jezika, uz minimalnu upotrebu žargona i skraćenica</a:t>
            </a:r>
            <a:r>
              <a:rPr lang="en-US" sz="2800" dirty="0" smtClean="0">
                <a:latin typeface="Times New Roman" pitchFamily="18" charset="0"/>
              </a:rPr>
              <a:t>.</a:t>
            </a:r>
            <a:endParaRPr lang="sr-Latn-CS" sz="2800" dirty="0" smtClean="0">
              <a:latin typeface="Times New Roman" pitchFamily="18" charset="0"/>
            </a:endParaRP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sr-Latn-CS" sz="3600" smtClean="0">
                <a:solidFill>
                  <a:srgbClr val="35759D"/>
                </a:solidFill>
                <a:latin typeface="Times New Roman" pitchFamily="18" charset="0"/>
              </a:rPr>
              <a:t>Pisani nalaz i mišljenje: preporuke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Grp="1" noChangeArrowheads="1"/>
          </p:cNvSpPr>
          <p:nvPr>
            <p:ph idx="1"/>
          </p:nvPr>
        </p:nvSpPr>
        <p:spPr>
          <a:xfrm>
            <a:off x="179512" y="1196752"/>
            <a:ext cx="8568952" cy="511197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sr-Latn-CS" sz="2800" dirty="0" smtClean="0">
                <a:latin typeface="Times New Roman" pitchFamily="18" charset="0"/>
              </a:rPr>
              <a:t>Jasan i koherentan</a:t>
            </a:r>
            <a:r>
              <a:rPr lang="en-US" sz="2800" dirty="0" smtClean="0">
                <a:latin typeface="Times New Roman" pitchFamily="18" charset="0"/>
              </a:rPr>
              <a:t>.</a:t>
            </a:r>
            <a:endParaRPr lang="sr-Latn-CS" sz="2800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sr-Latn-CS" sz="2800" dirty="0" smtClean="0">
                <a:latin typeface="Times New Roman" pitchFamily="18" charset="0"/>
              </a:rPr>
              <a:t>Nedvosmislen – teško</a:t>
            </a:r>
            <a:r>
              <a:rPr lang="en-US" sz="2800" dirty="0" smtClean="0">
                <a:latin typeface="Times New Roman" pitchFamily="18" charset="0"/>
              </a:rPr>
              <a:t> se</a:t>
            </a:r>
            <a:r>
              <a:rPr lang="sr-Latn-CS" sz="2800" dirty="0" smtClean="0">
                <a:latin typeface="Times New Roman" pitchFamily="18" charset="0"/>
              </a:rPr>
              <a:t> može pogrešno interpretirati</a:t>
            </a:r>
            <a:r>
              <a:rPr lang="en-US" sz="2800" dirty="0" smtClean="0">
                <a:latin typeface="Times New Roman" pitchFamily="18" charset="0"/>
              </a:rPr>
              <a:t>.</a:t>
            </a:r>
            <a:endParaRPr lang="sr-Latn-CS" sz="2800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en-US" sz="2800" dirty="0" smtClean="0">
                <a:latin typeface="Times New Roman" pitchFamily="18" charset="0"/>
              </a:rPr>
              <a:t>S</a:t>
            </a:r>
            <a:r>
              <a:rPr lang="sr-Latn-CS" sz="2800" dirty="0" smtClean="0">
                <a:latin typeface="Times New Roman" pitchFamily="18" charset="0"/>
              </a:rPr>
              <a:t>enzitivan (ne-diskriminativan i ne-okrivljujući) jezik</a:t>
            </a:r>
            <a:r>
              <a:rPr lang="en-US" sz="2800" dirty="0" smtClean="0">
                <a:latin typeface="Times New Roman" pitchFamily="18" charset="0"/>
              </a:rPr>
              <a:t>.</a:t>
            </a:r>
            <a:endParaRPr lang="sr-Latn-CS" sz="2800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sr-Latn-CS" sz="2800" dirty="0" smtClean="0">
                <a:latin typeface="Times New Roman" pitchFamily="18" charset="0"/>
              </a:rPr>
              <a:t>Jasno se vidi perspektiva klijenta – deteta i roditelja</a:t>
            </a:r>
            <a:r>
              <a:rPr lang="en-US" sz="2800" dirty="0" smtClean="0">
                <a:latin typeface="Times New Roman" pitchFamily="18" charset="0"/>
              </a:rPr>
              <a:t>.</a:t>
            </a:r>
            <a:endParaRPr lang="sr-Latn-CS" sz="2800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sr-Latn-CS" sz="2800" dirty="0" smtClean="0">
                <a:latin typeface="Times New Roman" pitchFamily="18" charset="0"/>
              </a:rPr>
              <a:t>Zasnovan na savremenim saznanjima –podacima iz istraživanja</a:t>
            </a:r>
            <a:r>
              <a:rPr lang="en-US" sz="2800" dirty="0" smtClean="0">
                <a:latin typeface="Times New Roman" pitchFamily="18" charset="0"/>
              </a:rPr>
              <a:t>.</a:t>
            </a:r>
            <a:endParaRPr lang="sr-Latn-CS" sz="2800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sr-Latn-CS" sz="2800" dirty="0" smtClean="0">
                <a:latin typeface="Times New Roman" pitchFamily="18" charset="0"/>
              </a:rPr>
              <a:t>Zaključak koji usmerava ka budućim koracima i usmerava na rešenje</a:t>
            </a:r>
            <a:r>
              <a:rPr lang="en-US" sz="2800" dirty="0" smtClean="0">
                <a:latin typeface="Times New Roman" pitchFamily="18" charset="0"/>
              </a:rPr>
              <a:t>.</a:t>
            </a:r>
            <a:endParaRPr lang="sr-Latn-CS" sz="2800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sr-Latn-CS" sz="2800" dirty="0" smtClean="0">
                <a:latin typeface="Times New Roman" pitchFamily="18" charset="0"/>
              </a:rPr>
              <a:t>Ne izbegava teška pitanja već ih usmerava na način koji nudi moguća rešenja</a:t>
            </a:r>
            <a:r>
              <a:rPr lang="en-US" sz="2800" dirty="0" smtClean="0">
                <a:latin typeface="Times New Roman" pitchFamily="18" charset="0"/>
              </a:rPr>
              <a:t>.</a:t>
            </a:r>
            <a:endParaRPr lang="sr-Latn-CS" sz="2800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sr-Latn-CS" sz="2800" dirty="0" smtClean="0">
                <a:latin typeface="Times New Roman" pitchFamily="18" charset="0"/>
              </a:rPr>
              <a:t>Jasno ograđivanje ukoliko o nekom pitanju ne može da se formira mišljenje</a:t>
            </a:r>
            <a:r>
              <a:rPr lang="en-US" sz="2800" dirty="0" smtClean="0">
                <a:latin typeface="Times New Roman" pitchFamily="18" charset="0"/>
              </a:rPr>
              <a:t>.</a:t>
            </a:r>
            <a:endParaRPr lang="sr-Latn-CS" sz="2800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endParaRPr lang="sr-Latn-CS" sz="2800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endParaRPr lang="sr-Latn-CS" sz="2800" dirty="0" smtClean="0">
              <a:latin typeface="Times New Roman" pitchFamily="18" charset="0"/>
            </a:endParaRP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sr-Latn-CS" sz="3600" dirty="0" smtClean="0">
                <a:solidFill>
                  <a:srgbClr val="35759D"/>
                </a:solidFill>
                <a:latin typeface="Times New Roman" pitchFamily="18" charset="0"/>
              </a:rPr>
              <a:t>Dobar nalaz i mišljenje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Grp="1" noChangeArrowheads="1"/>
          </p:cNvSpPr>
          <p:nvPr>
            <p:ph idx="1"/>
          </p:nvPr>
        </p:nvSpPr>
        <p:spPr>
          <a:xfrm>
            <a:off x="683568" y="1268760"/>
            <a:ext cx="8460432" cy="5184576"/>
          </a:xfrm>
        </p:spPr>
        <p:txBody>
          <a:bodyPr/>
          <a:lstStyle/>
          <a:p>
            <a:r>
              <a:rPr lang="sr-Latn-CS" sz="2800" dirty="0" smtClean="0">
                <a:latin typeface="Times New Roman" pitchFamily="18" charset="0"/>
              </a:rPr>
              <a:t>Jezik – sredstvo a ne barijera</a:t>
            </a:r>
            <a:r>
              <a:rPr lang="en-US" sz="2800" dirty="0" smtClean="0">
                <a:latin typeface="Times New Roman" pitchFamily="18" charset="0"/>
              </a:rPr>
              <a:t>.</a:t>
            </a:r>
            <a:endParaRPr lang="sr-Latn-CS" sz="2800" dirty="0" smtClean="0">
              <a:latin typeface="Times New Roman" pitchFamily="18" charset="0"/>
            </a:endParaRPr>
          </a:p>
          <a:p>
            <a:r>
              <a:rPr lang="sr-Latn-CS" sz="2800" b="1" dirty="0" smtClean="0">
                <a:solidFill>
                  <a:srgbClr val="35759D"/>
                </a:solidFill>
                <a:latin typeface="Times New Roman" pitchFamily="18" charset="0"/>
              </a:rPr>
              <a:t>Izbegavati</a:t>
            </a:r>
            <a:r>
              <a:rPr lang="sr-Latn-CS" sz="2800" dirty="0" smtClean="0">
                <a:latin typeface="Times New Roman" pitchFamily="18" charset="0"/>
              </a:rPr>
              <a:t>: nejasne, zbunjujuće, dvosmislene termine, akronime, kliše i žargon</a:t>
            </a:r>
            <a:r>
              <a:rPr lang="en-US" sz="2800" dirty="0" smtClean="0">
                <a:latin typeface="Times New Roman" pitchFamily="18" charset="0"/>
              </a:rPr>
              <a:t>.</a:t>
            </a:r>
            <a:endParaRPr lang="sr-Latn-CS" sz="2800" dirty="0" smtClean="0">
              <a:latin typeface="Times New Roman" pitchFamily="18" charset="0"/>
            </a:endParaRPr>
          </a:p>
          <a:p>
            <a:r>
              <a:rPr lang="sr-Latn-CS" sz="2800" b="1" dirty="0" smtClean="0">
                <a:solidFill>
                  <a:srgbClr val="35759D"/>
                </a:solidFill>
                <a:latin typeface="Times New Roman" pitchFamily="18" charset="0"/>
              </a:rPr>
              <a:t>Žargon</a:t>
            </a:r>
            <a:r>
              <a:rPr lang="sr-Latn-CS" sz="2800" dirty="0" smtClean="0">
                <a:latin typeface="Times New Roman" pitchFamily="18" charset="0"/>
              </a:rPr>
              <a:t>: pseudo-tehnički rečnik</a:t>
            </a:r>
            <a:r>
              <a:rPr lang="en-US" sz="2800" dirty="0" smtClean="0">
                <a:latin typeface="Times New Roman" pitchFamily="18" charset="0"/>
              </a:rPr>
              <a:t>,</a:t>
            </a:r>
            <a:r>
              <a:rPr lang="sr-Latn-CS" sz="2800" dirty="0" smtClean="0">
                <a:latin typeface="Times New Roman" pitchFamily="18" charset="0"/>
              </a:rPr>
              <a:t> koristi se da se svakodnevni događaji i pojave prep</a:t>
            </a:r>
            <a:r>
              <a:rPr lang="en-US" sz="2800" dirty="0" smtClean="0">
                <a:latin typeface="Times New Roman" pitchFamily="18" charset="0"/>
              </a:rPr>
              <a:t>a</a:t>
            </a:r>
            <a:r>
              <a:rPr lang="sr-Latn-CS" sz="2800" dirty="0" smtClean="0">
                <a:latin typeface="Times New Roman" pitchFamily="18" charset="0"/>
              </a:rPr>
              <a:t>kuju tak</a:t>
            </a:r>
            <a:r>
              <a:rPr lang="en-US" sz="2800" dirty="0" smtClean="0">
                <a:latin typeface="Times New Roman" pitchFamily="18" charset="0"/>
              </a:rPr>
              <a:t>o</a:t>
            </a:r>
            <a:r>
              <a:rPr lang="sr-Latn-CS" sz="2800" dirty="0" smtClean="0">
                <a:latin typeface="Times New Roman" pitchFamily="18" charset="0"/>
              </a:rPr>
              <a:t> da se uklope u određene profesionalne kategorije, te</a:t>
            </a:r>
            <a:r>
              <a:rPr lang="en-US" sz="2800" dirty="0" smtClean="0">
                <a:latin typeface="Times New Roman" pitchFamily="18" charset="0"/>
              </a:rPr>
              <a:t>o</a:t>
            </a:r>
            <a:r>
              <a:rPr lang="sr-Latn-CS" sz="2800" dirty="0" smtClean="0">
                <a:latin typeface="Times New Roman" pitchFamily="18" charset="0"/>
              </a:rPr>
              <a:t>rije ili vrednosti</a:t>
            </a:r>
            <a:r>
              <a:rPr lang="en-US" sz="2800" dirty="0" smtClean="0">
                <a:latin typeface="Times New Roman" pitchFamily="18" charset="0"/>
              </a:rPr>
              <a:t>.</a:t>
            </a:r>
            <a:endParaRPr lang="sr-Latn-CS" sz="2800" dirty="0" smtClean="0">
              <a:latin typeface="Times New Roman" pitchFamily="18" charset="0"/>
            </a:endParaRPr>
          </a:p>
          <a:p>
            <a:r>
              <a:rPr lang="sr-Latn-CS" sz="2800" dirty="0" smtClean="0">
                <a:latin typeface="Times New Roman" pitchFamily="18" charset="0"/>
              </a:rPr>
              <a:t>Stvara barijere, ističe razlike u moći, i otežava ili onemogućava </a:t>
            </a:r>
            <a:r>
              <a:rPr lang="en-US" sz="2800" dirty="0" smtClean="0">
                <a:latin typeface="Times New Roman" pitchFamily="18" charset="0"/>
              </a:rPr>
              <a:t>‘</a:t>
            </a:r>
            <a:r>
              <a:rPr lang="sr-Latn-CS" sz="2800" dirty="0" smtClean="0">
                <a:latin typeface="Times New Roman" pitchFamily="18" charset="0"/>
              </a:rPr>
              <a:t>neposvećenima</a:t>
            </a:r>
            <a:r>
              <a:rPr lang="en-US" sz="2800" dirty="0" smtClean="0">
                <a:latin typeface="Times New Roman" pitchFamily="18" charset="0"/>
              </a:rPr>
              <a:t>’</a:t>
            </a:r>
            <a:r>
              <a:rPr lang="sr-Latn-CS" sz="2800" dirty="0" smtClean="0">
                <a:latin typeface="Times New Roman" pitchFamily="18" charset="0"/>
              </a:rPr>
              <a:t> da razumeju o čemu se radi </a:t>
            </a:r>
            <a:r>
              <a:rPr lang="en-US" sz="2800" dirty="0" smtClean="0">
                <a:latin typeface="Times New Roman" pitchFamily="18" charset="0"/>
              </a:rPr>
              <a:t>.</a:t>
            </a:r>
            <a:endParaRPr lang="sr-Latn-CS" sz="2800" dirty="0" smtClean="0">
              <a:latin typeface="Times New Roman" pitchFamily="18" charset="0"/>
            </a:endParaRPr>
          </a:p>
          <a:p>
            <a:r>
              <a:rPr lang="sr-Latn-CS" sz="2800" dirty="0" smtClean="0">
                <a:latin typeface="Times New Roman" pitchFamily="18" charset="0"/>
              </a:rPr>
              <a:t>Neprecizan jezik – značenje – </a:t>
            </a:r>
            <a:r>
              <a:rPr lang="en-US" sz="2800" dirty="0" smtClean="0">
                <a:latin typeface="Times New Roman" pitchFamily="18" charset="0"/>
              </a:rPr>
              <a:t>‘</a:t>
            </a:r>
            <a:r>
              <a:rPr lang="sr-Latn-CS" sz="2800" dirty="0" smtClean="0">
                <a:latin typeface="Times New Roman" pitchFamily="18" charset="0"/>
              </a:rPr>
              <a:t>neadekvatna odeća</a:t>
            </a:r>
            <a:r>
              <a:rPr lang="en-US" sz="2800" dirty="0" smtClean="0">
                <a:latin typeface="Times New Roman" pitchFamily="18" charset="0"/>
              </a:rPr>
              <a:t>’.</a:t>
            </a:r>
            <a:endParaRPr lang="sr-Latn-CS" sz="2800" dirty="0" smtClean="0">
              <a:latin typeface="Times New Roman" pitchFamily="18" charset="0"/>
            </a:endParaRPr>
          </a:p>
          <a:p>
            <a:endParaRPr lang="sr-Latn-CS" sz="2800" dirty="0" smtClean="0">
              <a:latin typeface="Times New Roman" pitchFamily="18" charset="0"/>
            </a:endParaRP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sr-Latn-CS" sz="3600" smtClean="0">
                <a:solidFill>
                  <a:srgbClr val="35759D"/>
                </a:solidFill>
                <a:latin typeface="Times New Roman" pitchFamily="18" charset="0"/>
              </a:rPr>
              <a:t>Izbegavati žargon (kao kugu)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 noChangeArrowheads="1"/>
          </p:cNvSpPr>
          <p:nvPr>
            <p:ph idx="1"/>
          </p:nvPr>
        </p:nvSpPr>
        <p:spPr>
          <a:xfrm>
            <a:off x="0" y="1052736"/>
            <a:ext cx="8783638" cy="5268689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sr-Latn-CS" sz="2400" dirty="0" smtClean="0">
                <a:latin typeface="Times New Roman" pitchFamily="18" charset="0"/>
              </a:rPr>
              <a:t>“</a:t>
            </a:r>
            <a:r>
              <a:rPr lang="sr-Latn-CS" sz="2400" b="1" i="1" dirty="0" smtClean="0">
                <a:solidFill>
                  <a:srgbClr val="35759D"/>
                </a:solidFill>
                <a:latin typeface="Times New Roman" pitchFamily="18" charset="0"/>
              </a:rPr>
              <a:t>Deca su bila neadekvatno obučena”</a:t>
            </a:r>
          </a:p>
          <a:p>
            <a:pPr>
              <a:lnSpc>
                <a:spcPct val="90000"/>
              </a:lnSpc>
            </a:pPr>
            <a:r>
              <a:rPr lang="sr-Latn-CS" sz="2400" dirty="0" smtClean="0">
                <a:latin typeface="Times New Roman" pitchFamily="18" charset="0"/>
              </a:rPr>
              <a:t>Na koju odeću se misli (veš, odeću za spavanje, odeću za boravak van kuće, školsku od</a:t>
            </a:r>
            <a:r>
              <a:rPr lang="en-US" sz="2400" dirty="0" smtClean="0">
                <a:latin typeface="Times New Roman" pitchFamily="18" charset="0"/>
              </a:rPr>
              <a:t>e</a:t>
            </a:r>
            <a:r>
              <a:rPr lang="sr-Latn-CS" sz="2400" dirty="0" smtClean="0">
                <a:latin typeface="Times New Roman" pitchFamily="18" charset="0"/>
              </a:rPr>
              <a:t>ć</a:t>
            </a:r>
            <a:r>
              <a:rPr lang="en-US" sz="2400" dirty="0" smtClean="0">
                <a:latin typeface="Times New Roman" pitchFamily="18" charset="0"/>
              </a:rPr>
              <a:t>u</a:t>
            </a:r>
            <a:r>
              <a:rPr lang="sr-Latn-CS" sz="2400" dirty="0" smtClean="0">
                <a:latin typeface="Times New Roman" pitchFamily="18" charset="0"/>
              </a:rPr>
              <a:t>)?</a:t>
            </a:r>
          </a:p>
          <a:p>
            <a:pPr>
              <a:lnSpc>
                <a:spcPct val="90000"/>
              </a:lnSpc>
            </a:pPr>
            <a:r>
              <a:rPr lang="sr-Latn-CS" sz="2400" dirty="0" smtClean="0">
                <a:latin typeface="Times New Roman" pitchFamily="18" charset="0"/>
              </a:rPr>
              <a:t>Na koji način je odeća bila neodgovarajuća?</a:t>
            </a:r>
          </a:p>
          <a:p>
            <a:pPr lvl="1">
              <a:lnSpc>
                <a:spcPct val="90000"/>
              </a:lnSpc>
              <a:buFont typeface="Wingdings" pitchFamily="2" charset="2"/>
              <a:buChar char="§"/>
            </a:pPr>
            <a:r>
              <a:rPr lang="sr-Latn-CS" sz="2000" dirty="0" smtClean="0">
                <a:latin typeface="Times New Roman" pitchFamily="18" charset="0"/>
              </a:rPr>
              <a:t>Za uzrast (bez pelena za bebu)</a:t>
            </a:r>
            <a:r>
              <a:rPr lang="en-US" sz="2000" dirty="0" smtClean="0">
                <a:latin typeface="Times New Roman" pitchFamily="18" charset="0"/>
              </a:rPr>
              <a:t>.</a:t>
            </a:r>
            <a:endParaRPr lang="sr-Latn-CS" sz="2000" dirty="0" smtClean="0">
              <a:latin typeface="Times New Roman" pitchFamily="18" charset="0"/>
            </a:endParaRPr>
          </a:p>
          <a:p>
            <a:pPr lvl="1">
              <a:lnSpc>
                <a:spcPct val="90000"/>
              </a:lnSpc>
              <a:buFont typeface="Wingdings" pitchFamily="2" charset="2"/>
              <a:buChar char="§"/>
            </a:pPr>
            <a:r>
              <a:rPr lang="sr-Latn-CS" sz="2000" dirty="0" smtClean="0">
                <a:latin typeface="Times New Roman" pitchFamily="18" charset="0"/>
              </a:rPr>
              <a:t>Za vremenske prilike (kratki rukavi usred zime)</a:t>
            </a:r>
            <a:r>
              <a:rPr lang="en-US" sz="2000" dirty="0" smtClean="0">
                <a:latin typeface="Times New Roman" pitchFamily="18" charset="0"/>
              </a:rPr>
              <a:t>.</a:t>
            </a:r>
            <a:endParaRPr lang="sr-Latn-CS" sz="2000" dirty="0" smtClean="0">
              <a:latin typeface="Times New Roman" pitchFamily="18" charset="0"/>
            </a:endParaRPr>
          </a:p>
          <a:p>
            <a:pPr lvl="1">
              <a:lnSpc>
                <a:spcPct val="90000"/>
              </a:lnSpc>
              <a:buFont typeface="Wingdings" pitchFamily="2" charset="2"/>
              <a:buChar char="§"/>
            </a:pPr>
            <a:r>
              <a:rPr lang="sr-Latn-CS" sz="2000" dirty="0" smtClean="0">
                <a:latin typeface="Times New Roman" pitchFamily="18" charset="0"/>
              </a:rPr>
              <a:t>Za doba dana (pidžama tokom popodneva)</a:t>
            </a:r>
            <a:r>
              <a:rPr lang="en-US" sz="2000" dirty="0" smtClean="0">
                <a:latin typeface="Times New Roman" pitchFamily="18" charset="0"/>
              </a:rPr>
              <a:t>.</a:t>
            </a:r>
            <a:endParaRPr lang="sr-Latn-CS" sz="2000" dirty="0" smtClean="0">
              <a:latin typeface="Times New Roman" pitchFamily="18" charset="0"/>
            </a:endParaRPr>
          </a:p>
          <a:p>
            <a:pPr lvl="1">
              <a:lnSpc>
                <a:spcPct val="90000"/>
              </a:lnSpc>
              <a:buFont typeface="Wingdings" pitchFamily="2" charset="2"/>
              <a:buChar char="§"/>
            </a:pPr>
            <a:r>
              <a:rPr lang="sr-Latn-CS" sz="2000" dirty="0" smtClean="0">
                <a:latin typeface="Times New Roman" pitchFamily="18" charset="0"/>
              </a:rPr>
              <a:t>Čistoća (miris, urin)</a:t>
            </a:r>
            <a:r>
              <a:rPr lang="en-US" sz="2000" dirty="0" smtClean="0">
                <a:latin typeface="Times New Roman" pitchFamily="18" charset="0"/>
              </a:rPr>
              <a:t>.</a:t>
            </a:r>
            <a:endParaRPr lang="sr-Latn-CS" sz="2000" dirty="0" smtClean="0">
              <a:latin typeface="Times New Roman" pitchFamily="18" charset="0"/>
            </a:endParaRPr>
          </a:p>
          <a:p>
            <a:pPr lvl="1">
              <a:lnSpc>
                <a:spcPct val="90000"/>
              </a:lnSpc>
              <a:buFont typeface="Wingdings" pitchFamily="2" charset="2"/>
              <a:buChar char="§"/>
            </a:pPr>
            <a:r>
              <a:rPr lang="sr-Latn-CS" sz="2000" dirty="0" smtClean="0">
                <a:latin typeface="Times New Roman" pitchFamily="18" charset="0"/>
              </a:rPr>
              <a:t>Neodgovarajuć</a:t>
            </a:r>
            <a:r>
              <a:rPr lang="en-US" sz="2000" dirty="0" smtClean="0">
                <a:latin typeface="Times New Roman" pitchFamily="18" charset="0"/>
              </a:rPr>
              <a:t>a </a:t>
            </a:r>
            <a:r>
              <a:rPr lang="en-US" sz="2000" dirty="0" err="1" smtClean="0">
                <a:latin typeface="Times New Roman" pitchFamily="18" charset="0"/>
              </a:rPr>
              <a:t>veličina</a:t>
            </a:r>
            <a:r>
              <a:rPr lang="sr-Latn-CS" sz="2000" dirty="0" smtClean="0">
                <a:latin typeface="Times New Roman" pitchFamily="18" charset="0"/>
              </a:rPr>
              <a:t> (premala)</a:t>
            </a:r>
            <a:r>
              <a:rPr lang="en-US" sz="2000" dirty="0" smtClean="0">
                <a:latin typeface="Times New Roman" pitchFamily="18" charset="0"/>
              </a:rPr>
              <a:t>.</a:t>
            </a:r>
            <a:endParaRPr lang="sr-Latn-CS" sz="2000" dirty="0" smtClean="0">
              <a:latin typeface="Times New Roman" pitchFamily="18" charset="0"/>
            </a:endParaRPr>
          </a:p>
          <a:p>
            <a:pPr lvl="1">
              <a:lnSpc>
                <a:spcPct val="90000"/>
              </a:lnSpc>
              <a:buFont typeface="Wingdings" pitchFamily="2" charset="2"/>
              <a:buChar char="§"/>
            </a:pPr>
            <a:r>
              <a:rPr lang="sr-Latn-CS" sz="2000" dirty="0" smtClean="0">
                <a:latin typeface="Times New Roman" pitchFamily="18" charset="0"/>
              </a:rPr>
              <a:t>Zdravstveni i bezbednosni rizik (bose noge kod slomljenog stakla na podu)</a:t>
            </a:r>
            <a:r>
              <a:rPr lang="en-US" sz="2000" dirty="0" smtClean="0">
                <a:latin typeface="Times New Roman" pitchFamily="18" charset="0"/>
              </a:rPr>
              <a:t>.</a:t>
            </a:r>
            <a:endParaRPr lang="sr-Latn-CS" sz="2000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sr-Latn-CS" sz="2400" dirty="0" smtClean="0">
                <a:latin typeface="Times New Roman" pitchFamily="18" charset="0"/>
              </a:rPr>
              <a:t>Koliko dece je uključeno u ovaj opis? Uzrast dece?</a:t>
            </a:r>
          </a:p>
          <a:p>
            <a:pPr>
              <a:lnSpc>
                <a:spcPct val="90000"/>
              </a:lnSpc>
            </a:pPr>
            <a:r>
              <a:rPr lang="sr-Latn-CS" sz="2400" dirty="0" smtClean="0">
                <a:latin typeface="Times New Roman" pitchFamily="18" charset="0"/>
              </a:rPr>
              <a:t>Da li se opis odnosi na svu decu?</a:t>
            </a:r>
          </a:p>
          <a:p>
            <a:pPr>
              <a:lnSpc>
                <a:spcPct val="90000"/>
              </a:lnSpc>
            </a:pPr>
            <a:r>
              <a:rPr lang="sr-Latn-CS" sz="2400" dirty="0" smtClean="0">
                <a:latin typeface="Times New Roman" pitchFamily="18" charset="0"/>
              </a:rPr>
              <a:t>Koliko dugo, koliko često je dete od strane radnika i drugih osoba zatečeno sa takvom odećom?</a:t>
            </a:r>
          </a:p>
          <a:p>
            <a:pPr>
              <a:lnSpc>
                <a:spcPct val="90000"/>
              </a:lnSpc>
            </a:pPr>
            <a:r>
              <a:rPr lang="sr-Latn-CS" sz="2400" dirty="0" smtClean="0">
                <a:latin typeface="Times New Roman" pitchFamily="18" charset="0"/>
              </a:rPr>
              <a:t>Da li je o tome diskutovano sa roditeljem/ odgajateljem? Kakvo je bilo objašnjenje?</a:t>
            </a:r>
          </a:p>
          <a:p>
            <a:pPr>
              <a:lnSpc>
                <a:spcPct val="90000"/>
              </a:lnSpc>
            </a:pPr>
            <a:endParaRPr lang="sr-Latn-CS" sz="2400" dirty="0" smtClean="0">
              <a:latin typeface="Times New Roman" pitchFamily="18" charset="0"/>
            </a:endParaRPr>
          </a:p>
          <a:p>
            <a:pPr lvl="1">
              <a:lnSpc>
                <a:spcPct val="90000"/>
              </a:lnSpc>
            </a:pPr>
            <a:endParaRPr lang="sr-Latn-CS" sz="2000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endParaRPr lang="sr-Latn-CS" sz="2400" dirty="0" smtClean="0">
              <a:latin typeface="Times New Roman" pitchFamily="18" charset="0"/>
            </a:endParaRP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sr-Latn-CS" sz="3600" smtClean="0">
                <a:solidFill>
                  <a:srgbClr val="35759D"/>
                </a:solidFill>
                <a:latin typeface="Times New Roman" pitchFamily="18" charset="0"/>
              </a:rPr>
              <a:t>Primer nepreciznog jezika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1530350"/>
            <a:ext cx="8459787" cy="53276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sr-Latn-CS" sz="2800" dirty="0" smtClean="0">
                <a:latin typeface="Times New Roman" pitchFamily="18" charset="0"/>
              </a:rPr>
              <a:t>Očekivanja suda: analiza činjenica da bi se formiralo profesionalno mišljenje</a:t>
            </a:r>
            <a:r>
              <a:rPr lang="en-US" sz="2800" dirty="0" smtClean="0">
                <a:latin typeface="Times New Roman" pitchFamily="18" charset="0"/>
              </a:rPr>
              <a:t>.</a:t>
            </a:r>
          </a:p>
          <a:p>
            <a:pPr>
              <a:lnSpc>
                <a:spcPct val="80000"/>
              </a:lnSpc>
            </a:pPr>
            <a:r>
              <a:rPr lang="sr-Latn-CS" sz="2800" dirty="0" smtClean="0">
                <a:latin typeface="Times New Roman" pitchFamily="18" charset="0"/>
              </a:rPr>
              <a:t>NiM -u okviru sopstvene ekspertize – iskustvo, specijalizacija</a:t>
            </a:r>
            <a:r>
              <a:rPr lang="en-US" sz="2800" dirty="0" smtClean="0">
                <a:latin typeface="Times New Roman" pitchFamily="18" charset="0"/>
              </a:rPr>
              <a:t>.</a:t>
            </a:r>
          </a:p>
          <a:p>
            <a:pPr>
              <a:lnSpc>
                <a:spcPct val="80000"/>
              </a:lnSpc>
            </a:pPr>
            <a:r>
              <a:rPr lang="sr-Latn-CS" sz="2800" dirty="0" smtClean="0">
                <a:latin typeface="Times New Roman" pitchFamily="18" charset="0"/>
              </a:rPr>
              <a:t>Korišćenje termina iz zdravstva i mentalnog zdravlja – samo ako je uspostavljena valjana dijagnoza od strane relevantih profesionalaca</a:t>
            </a:r>
            <a:r>
              <a:rPr lang="en-US" sz="2800" dirty="0" smtClean="0">
                <a:latin typeface="Times New Roman" pitchFamily="18" charset="0"/>
              </a:rPr>
              <a:t>.</a:t>
            </a:r>
          </a:p>
          <a:p>
            <a:pPr>
              <a:lnSpc>
                <a:spcPct val="80000"/>
              </a:lnSpc>
            </a:pPr>
            <a:r>
              <a:rPr lang="sr-Latn-CS" sz="2800" dirty="0" smtClean="0">
                <a:latin typeface="Times New Roman" pitchFamily="18" charset="0"/>
              </a:rPr>
              <a:t>Profesionalno mišljenje izraženo u NiM mora da se bazira na analizi materjala koji je sadržan u izveštaju.</a:t>
            </a:r>
            <a:endParaRPr lang="en-US" sz="2800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sr-Latn-CS" sz="2800" dirty="0" smtClean="0">
                <a:latin typeface="Times New Roman" pitchFamily="18" charset="0"/>
              </a:rPr>
              <a:t>Jasnost na kojim činjenicama je mišljenje zasnovano, izvor podataka, ograničenja u poznavanju pojedinih činjenica (stari slučaj, drugi radnik bio angažovan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i</a:t>
            </a:r>
            <a:r>
              <a:rPr lang="en-US" sz="2800" dirty="0" smtClean="0">
                <a:latin typeface="Times New Roman" pitchFamily="18" charset="0"/>
              </a:rPr>
              <a:t> sl.</a:t>
            </a:r>
            <a:r>
              <a:rPr lang="sr-Latn-CS" sz="2800" dirty="0" smtClean="0">
                <a:latin typeface="Times New Roman" pitchFamily="18" charset="0"/>
              </a:rPr>
              <a:t>)</a:t>
            </a:r>
            <a:r>
              <a:rPr lang="en-US" sz="2800" dirty="0" smtClean="0">
                <a:latin typeface="Times New Roman" pitchFamily="18" charset="0"/>
              </a:rPr>
              <a:t>.</a:t>
            </a:r>
            <a:endParaRPr lang="sr-Latn-CS" sz="2800" dirty="0" smtClean="0">
              <a:latin typeface="Times New Roman" pitchFamily="18" charset="0"/>
            </a:endParaRP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sr-Latn-CS" sz="3600" dirty="0" smtClean="0">
                <a:solidFill>
                  <a:srgbClr val="35759D"/>
                </a:solidFill>
                <a:latin typeface="Times New Roman" pitchFamily="18" charset="0"/>
              </a:rPr>
              <a:t>Činjenice, analiza i mišljenje</a:t>
            </a:r>
            <a:r>
              <a:rPr lang="en-US" sz="3600" dirty="0" smtClean="0">
                <a:solidFill>
                  <a:srgbClr val="35759D"/>
                </a:solidFill>
                <a:latin typeface="Times New Roman" pitchFamily="18" charset="0"/>
              </a:rPr>
              <a:t>/1</a:t>
            </a:r>
            <a:endParaRPr lang="sr-Latn-CS" sz="3600" dirty="0" smtClean="0">
              <a:solidFill>
                <a:srgbClr val="35759D"/>
              </a:solidFill>
              <a:latin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sr-Latn-CS" sz="2800" dirty="0" smtClean="0">
                <a:latin typeface="Times New Roman" pitchFamily="18" charset="0"/>
              </a:rPr>
              <a:t>Kada se saopštavaju činjenice o svom angažovanju na slučaju, najbolje je saopštavati činjenice hronološki</a:t>
            </a:r>
            <a:r>
              <a:rPr lang="en-US" sz="2800" dirty="0" smtClean="0">
                <a:latin typeface="Times New Roman" pitchFamily="18" charset="0"/>
              </a:rPr>
              <a:t>.</a:t>
            </a:r>
          </a:p>
          <a:p>
            <a:pPr>
              <a:lnSpc>
                <a:spcPct val="90000"/>
              </a:lnSpc>
            </a:pPr>
            <a:endParaRPr lang="sr-Latn-CS" sz="2800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sr-Latn-CS" sz="2800" dirty="0" smtClean="0">
                <a:latin typeface="Times New Roman" pitchFamily="18" charset="0"/>
              </a:rPr>
              <a:t>Izbeći dogmatizam u mišljenju – osim ukoliko ste jasno uvereni da je to jedino moguće gledište</a:t>
            </a:r>
            <a:r>
              <a:rPr lang="en-US" sz="2800" dirty="0" smtClean="0">
                <a:latin typeface="Times New Roman" pitchFamily="18" charset="0"/>
              </a:rPr>
              <a:t>.</a:t>
            </a:r>
          </a:p>
          <a:p>
            <a:pPr>
              <a:lnSpc>
                <a:spcPct val="90000"/>
              </a:lnSpc>
            </a:pPr>
            <a:endParaRPr lang="sr-Latn-CS" sz="2800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sr-Latn-CS" sz="2800" dirty="0" smtClean="0">
                <a:latin typeface="Times New Roman" pitchFamily="18" charset="0"/>
              </a:rPr>
              <a:t>Opisati mogućnosti koje postoje u vezi pitanja oko k</a:t>
            </a:r>
            <a:r>
              <a:rPr lang="en-US" sz="2800" dirty="0" err="1" smtClean="0">
                <a:latin typeface="Times New Roman" pitchFamily="18" charset="0"/>
              </a:rPr>
              <a:t>oga</a:t>
            </a:r>
            <a:r>
              <a:rPr lang="sr-Latn-CS" sz="2800" dirty="0" smtClean="0">
                <a:latin typeface="Times New Roman" pitchFamily="18" charset="0"/>
              </a:rPr>
              <a:t> se izjašnjavate – ne donositi presudu umesto suda</a:t>
            </a:r>
            <a:r>
              <a:rPr lang="en-US" sz="2800" dirty="0" smtClean="0">
                <a:latin typeface="Times New Roman" pitchFamily="18" charset="0"/>
              </a:rPr>
              <a:t>.</a:t>
            </a:r>
            <a:endParaRPr lang="sr-Latn-CS" sz="2800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endParaRPr lang="sr-Latn-CS" sz="2800" dirty="0" smtClean="0"/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sr-Latn-CS" sz="3600" smtClean="0">
                <a:solidFill>
                  <a:srgbClr val="35759D"/>
                </a:solidFill>
                <a:latin typeface="Times New Roman" pitchFamily="18" charset="0"/>
              </a:rPr>
              <a:t>Činjenice, analiza i mišljenje</a:t>
            </a:r>
            <a:r>
              <a:rPr lang="en-US" sz="3600" smtClean="0">
                <a:solidFill>
                  <a:srgbClr val="35759D"/>
                </a:solidFill>
                <a:latin typeface="Times New Roman" pitchFamily="18" charset="0"/>
              </a:rPr>
              <a:t>/2</a:t>
            </a:r>
            <a:endParaRPr lang="sr-Latn-CS" sz="3600" smtClean="0">
              <a:solidFill>
                <a:srgbClr val="35759D"/>
              </a:solidFill>
              <a:latin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Aspect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2.xml><?xml version="1.0" encoding="utf-8"?>
<a:themeOverride xmlns:a="http://schemas.openxmlformats.org/drawingml/2006/main">
  <a:clrScheme name="Aspect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3.xml><?xml version="1.0" encoding="utf-8"?>
<a:themeOverride xmlns:a="http://schemas.openxmlformats.org/drawingml/2006/main">
  <a:clrScheme name="Aspect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4.xml><?xml version="1.0" encoding="utf-8"?>
<a:themeOverride xmlns:a="http://schemas.openxmlformats.org/drawingml/2006/main">
  <a:clrScheme name="Aspect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8758</TotalTime>
  <Words>1715</Words>
  <Application>Microsoft Office PowerPoint</Application>
  <PresentationFormat>On-screen Show (4:3)</PresentationFormat>
  <Paragraphs>189</Paragraphs>
  <Slides>23</Slides>
  <Notes>1</Notes>
  <HiddenSlides>0</HiddenSlides>
  <MMClips>23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Lucida Sans Unicode</vt:lpstr>
      <vt:lpstr>Times New Roman</vt:lpstr>
      <vt:lpstr>Verdana</vt:lpstr>
      <vt:lpstr>Wingdings</vt:lpstr>
      <vt:lpstr>Wingdings 2</vt:lpstr>
      <vt:lpstr>Wingdings 3</vt:lpstr>
      <vt:lpstr>Concourse</vt:lpstr>
      <vt:lpstr>Priprema nalaza  i mišljenja  i svedočenje na sudu</vt:lpstr>
      <vt:lpstr>Pisani nalaz i mišljenje</vt:lpstr>
      <vt:lpstr>Značaj dobro napisanog NiM</vt:lpstr>
      <vt:lpstr>Pisani nalaz i mišljenje: preporuke</vt:lpstr>
      <vt:lpstr>Dobar nalaz i mišljenje</vt:lpstr>
      <vt:lpstr>Izbegavati žargon (kao kugu)</vt:lpstr>
      <vt:lpstr>Primer nepreciznog jezika</vt:lpstr>
      <vt:lpstr>Činjenice, analiza i mišljenje/1</vt:lpstr>
      <vt:lpstr>Činjenice, analiza i mišljenje/2</vt:lpstr>
      <vt:lpstr>Analiza</vt:lpstr>
      <vt:lpstr>Procena</vt:lpstr>
      <vt:lpstr>Delotvorna procena</vt:lpstr>
      <vt:lpstr>Struktuisano profesionalno mišljenje</vt:lpstr>
      <vt:lpstr>Zaključak i preporuka</vt:lpstr>
      <vt:lpstr>Adekvatan zaključak </vt:lpstr>
      <vt:lpstr>Korišćenje formulara</vt:lpstr>
      <vt:lpstr>Struktura nalaza i mišljenja VS/OS</vt:lpstr>
      <vt:lpstr>Šta interesuje sud?</vt:lpstr>
      <vt:lpstr>Priprema za sud/1</vt:lpstr>
      <vt:lpstr>Priprema za sud/2</vt:lpstr>
      <vt:lpstr>Vodič za svedočenje na sudu/1</vt:lpstr>
      <vt:lpstr>Vodič za svedočenje na sudu/2</vt:lpstr>
      <vt:lpstr>Vodič za svedočenje na sudu/3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Anita Burgund Isakov</cp:lastModifiedBy>
  <cp:revision>219</cp:revision>
  <dcterms:created xsi:type="dcterms:W3CDTF">2012-02-17T09:17:52Z</dcterms:created>
  <dcterms:modified xsi:type="dcterms:W3CDTF">2020-03-29T16:24:04Z</dcterms:modified>
</cp:coreProperties>
</file>