
<file path=[Content_Types].xml><?xml version="1.0" encoding="utf-8"?>
<Types xmlns="http://schemas.openxmlformats.org/package/2006/content-types">
  <Default Extension="png" ContentType="image/png"/>
  <Default Extension="jpeg" ContentType="image/jpeg"/>
  <Default Extension="m4a" ContentType="audio/mp4"/>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8" r:id="rId3"/>
    <p:sldId id="261" r:id="rId4"/>
    <p:sldId id="262" r:id="rId5"/>
    <p:sldId id="263" r:id="rId6"/>
    <p:sldId id="294" r:id="rId7"/>
    <p:sldId id="289" r:id="rId8"/>
    <p:sldId id="287" r:id="rId9"/>
    <p:sldId id="293" r:id="rId10"/>
    <p:sldId id="285" r:id="rId11"/>
    <p:sldId id="295" r:id="rId12"/>
    <p:sldId id="266" r:id="rId13"/>
    <p:sldId id="296" r:id="rId14"/>
    <p:sldId id="267" r:id="rId15"/>
    <p:sldId id="297" r:id="rId16"/>
    <p:sldId id="301" r:id="rId17"/>
    <p:sldId id="257" r:id="rId18"/>
    <p:sldId id="269" r:id="rId19"/>
    <p:sldId id="270" r:id="rId20"/>
    <p:sldId id="298" r:id="rId21"/>
    <p:sldId id="271" r:id="rId22"/>
    <p:sldId id="273" r:id="rId23"/>
    <p:sldId id="274" r:id="rId24"/>
    <p:sldId id="299" r:id="rId25"/>
    <p:sldId id="275" r:id="rId26"/>
    <p:sldId id="276" r:id="rId27"/>
    <p:sldId id="277" r:id="rId28"/>
    <p:sldId id="278" r:id="rId29"/>
    <p:sldId id="279" r:id="rId30"/>
    <p:sldId id="280" r:id="rId31"/>
    <p:sldId id="281" r:id="rId32"/>
    <p:sldId id="300" r:id="rId33"/>
    <p:sldId id="282" r:id="rId34"/>
    <p:sldId id="268"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24" autoAdjust="0"/>
    <p:restoredTop sz="94660"/>
  </p:normalViewPr>
  <p:slideViewPr>
    <p:cSldViewPr>
      <p:cViewPr varScale="1">
        <p:scale>
          <a:sx n="83" d="100"/>
          <a:sy n="83" d="100"/>
        </p:scale>
        <p:origin x="1075" y="6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F5F6008E-0F9E-461E-99FA-AF39822FEDC2}" type="datetimeFigureOut">
              <a:rPr lang="en-US" smtClean="0"/>
              <a:pPr/>
              <a:t>3/29/2020</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58CC257D-D14B-4891-947D-4371077D32D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5F6008E-0F9E-461E-99FA-AF39822FEDC2}" type="datetimeFigureOut">
              <a:rPr lang="en-US" smtClean="0"/>
              <a:pPr/>
              <a:t>3/29/2020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C257D-D14B-4891-947D-4371077D32D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5F6008E-0F9E-461E-99FA-AF39822FEDC2}" type="datetimeFigureOut">
              <a:rPr lang="en-US" smtClean="0"/>
              <a:pPr/>
              <a:t>3/29/2020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C257D-D14B-4891-947D-4371077D32D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F5F6008E-0F9E-461E-99FA-AF39822FEDC2}" type="datetimeFigureOut">
              <a:rPr lang="en-US" smtClean="0"/>
              <a:pPr/>
              <a:t>3/29/2020</a:t>
            </a:fld>
            <a:endParaRPr lang="en-US"/>
          </a:p>
        </p:txBody>
      </p:sp>
      <p:sp>
        <p:nvSpPr>
          <p:cNvPr id="9" name="Slide Number Placeholder 8"/>
          <p:cNvSpPr>
            <a:spLocks noGrp="1"/>
          </p:cNvSpPr>
          <p:nvPr>
            <p:ph type="sldNum" sz="quarter" idx="15"/>
          </p:nvPr>
        </p:nvSpPr>
        <p:spPr/>
        <p:txBody>
          <a:bodyPr rtlCol="0"/>
          <a:lstStyle/>
          <a:p>
            <a:fld id="{58CC257D-D14B-4891-947D-4371077D32D5}"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F5F6008E-0F9E-461E-99FA-AF39822FEDC2}" type="datetimeFigureOut">
              <a:rPr lang="en-US" smtClean="0"/>
              <a:pPr/>
              <a:t>3/29/2020</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58CC257D-D14B-4891-947D-4371077D32D5}"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5F6008E-0F9E-461E-99FA-AF39822FEDC2}" type="datetimeFigureOut">
              <a:rPr lang="en-US" smtClean="0"/>
              <a:pPr/>
              <a:t>3/29/2020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C257D-D14B-4891-947D-4371077D32D5}"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F5F6008E-0F9E-461E-99FA-AF39822FEDC2}" type="datetimeFigureOut">
              <a:rPr lang="en-US" smtClean="0"/>
              <a:pPr/>
              <a:t>3/29/2020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CC257D-D14B-4891-947D-4371077D32D5}"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F5F6008E-0F9E-461E-99FA-AF39822FEDC2}" type="datetimeFigureOut">
              <a:rPr lang="en-US" smtClean="0"/>
              <a:pPr/>
              <a:t>3/29/2020</a:t>
            </a:fld>
            <a:endParaRPr lang="en-US"/>
          </a:p>
        </p:txBody>
      </p:sp>
      <p:sp>
        <p:nvSpPr>
          <p:cNvPr id="7" name="Slide Number Placeholder 6"/>
          <p:cNvSpPr>
            <a:spLocks noGrp="1"/>
          </p:cNvSpPr>
          <p:nvPr>
            <p:ph type="sldNum" sz="quarter" idx="11"/>
          </p:nvPr>
        </p:nvSpPr>
        <p:spPr/>
        <p:txBody>
          <a:bodyPr rtlCol="0"/>
          <a:lstStyle/>
          <a:p>
            <a:fld id="{58CC257D-D14B-4891-947D-4371077D32D5}"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6008E-0F9E-461E-99FA-AF39822FEDC2}" type="datetimeFigureOut">
              <a:rPr lang="en-US" smtClean="0"/>
              <a:pPr/>
              <a:t>3/29/2020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CC257D-D14B-4891-947D-4371077D32D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F5F6008E-0F9E-461E-99FA-AF39822FEDC2}" type="datetimeFigureOut">
              <a:rPr lang="en-US" smtClean="0"/>
              <a:pPr/>
              <a:t>3/29/2020</a:t>
            </a:fld>
            <a:endParaRPr lang="en-US"/>
          </a:p>
        </p:txBody>
      </p:sp>
      <p:sp>
        <p:nvSpPr>
          <p:cNvPr id="22" name="Slide Number Placeholder 21"/>
          <p:cNvSpPr>
            <a:spLocks noGrp="1"/>
          </p:cNvSpPr>
          <p:nvPr>
            <p:ph type="sldNum" sz="quarter" idx="15"/>
          </p:nvPr>
        </p:nvSpPr>
        <p:spPr/>
        <p:txBody>
          <a:bodyPr rtlCol="0"/>
          <a:lstStyle/>
          <a:p>
            <a:fld id="{58CC257D-D14B-4891-947D-4371077D32D5}"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F5F6008E-0F9E-461E-99FA-AF39822FEDC2}" type="datetimeFigureOut">
              <a:rPr lang="en-US" smtClean="0"/>
              <a:pPr/>
              <a:t>3/29/2020</a:t>
            </a:fld>
            <a:endParaRPr lang="en-US"/>
          </a:p>
        </p:txBody>
      </p:sp>
      <p:sp>
        <p:nvSpPr>
          <p:cNvPr id="18" name="Slide Number Placeholder 17"/>
          <p:cNvSpPr>
            <a:spLocks noGrp="1"/>
          </p:cNvSpPr>
          <p:nvPr>
            <p:ph type="sldNum" sz="quarter" idx="11"/>
          </p:nvPr>
        </p:nvSpPr>
        <p:spPr/>
        <p:txBody>
          <a:bodyPr rtlCol="0"/>
          <a:lstStyle/>
          <a:p>
            <a:fld id="{58CC257D-D14B-4891-947D-4371077D32D5}"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F5F6008E-0F9E-461E-99FA-AF39822FEDC2}" type="datetimeFigureOut">
              <a:rPr lang="en-US" smtClean="0"/>
              <a:pPr/>
              <a:t>3/29/2020</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58CC257D-D14B-4891-947D-4371077D32D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slideLayout" Target="../slideLayouts/slideLayout2.xml"/><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2.png"/><Relationship Id="rId2" Type="http://schemas.openxmlformats.org/officeDocument/2006/relationships/audio" Target="../media/media8.m4a"/><Relationship Id="rId16" Type="http://schemas.openxmlformats.org/officeDocument/2006/relationships/image" Target="../media/image15.wmf"/><Relationship Id="rId1" Type="http://schemas.microsoft.com/office/2007/relationships/media" Target="../media/media8.m4a"/><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w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K</a:t>
            </a:r>
            <a:r>
              <a:rPr lang="sr-Latn-RS" dirty="0" smtClean="0"/>
              <a:t>omunikacijske veštine sa decom i mladima</a:t>
            </a:r>
            <a:endParaRPr lang="en-US" dirty="0"/>
          </a:p>
        </p:txBody>
      </p:sp>
      <p:sp>
        <p:nvSpPr>
          <p:cNvPr id="3" name="Subtitle 2"/>
          <p:cNvSpPr>
            <a:spLocks noGrp="1"/>
          </p:cNvSpPr>
          <p:nvPr>
            <p:ph type="subTitle" idx="1"/>
          </p:nvPr>
        </p:nvSpPr>
        <p:spPr/>
        <p:txBody>
          <a:bodyPr/>
          <a:lstStyle/>
          <a:p>
            <a:r>
              <a:rPr lang="sr-Latn-RS" dirty="0" smtClean="0"/>
              <a:t>Anita Burgund Isakov</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059"/>
    </mc:Choice>
    <mc:Fallback>
      <p:transition spd="slow" advTm="41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r>
              <a:rPr lang="sr-Latn-RS" dirty="0" smtClean="0"/>
              <a:t>avremena gledišta o deci</a:t>
            </a:r>
            <a:endParaRPr lang="en-US" dirty="0"/>
          </a:p>
        </p:txBody>
      </p:sp>
      <p:sp>
        <p:nvSpPr>
          <p:cNvPr id="3" name="Content Placeholder 2"/>
          <p:cNvSpPr>
            <a:spLocks noGrp="1"/>
          </p:cNvSpPr>
          <p:nvPr>
            <p:ph sz="quarter" idx="1"/>
          </p:nvPr>
        </p:nvSpPr>
        <p:spPr/>
        <p:txBody>
          <a:bodyPr>
            <a:normAutofit/>
          </a:bodyPr>
          <a:lstStyle/>
          <a:p>
            <a:r>
              <a:rPr lang="sr-Latn-CS" dirty="0"/>
              <a:t>Sociolozi su poslednjih godina postavili alternativnu strukturu detinjstva i sposobnosti dece i mladih. </a:t>
            </a:r>
            <a:endParaRPr lang="sr-Latn-CS" dirty="0" smtClean="0"/>
          </a:p>
          <a:p>
            <a:r>
              <a:rPr lang="sr-Latn-CS" dirty="0" smtClean="0"/>
              <a:t>Ona </a:t>
            </a:r>
            <a:r>
              <a:rPr lang="sr-Latn-CS" dirty="0"/>
              <a:t>decu predstavlja kao „društvene aktere“, pojedince koji su sami po sebi voljni i svrsishodni i koji važno doprinose društvu i planiranju sopstvenog života </a:t>
            </a:r>
            <a:endParaRPr lang="sr-Latn-CS" dirty="0" smtClean="0"/>
          </a:p>
          <a:p>
            <a:r>
              <a:rPr lang="sr-Latn-CS" dirty="0" smtClean="0"/>
              <a:t>ova </a:t>
            </a:r>
            <a:r>
              <a:rPr lang="sr-Latn-CS" dirty="0"/>
              <a:t>perspektiva naglašava da komunikaciona sposobnost dece nije fiksirana karakteristika već varira u skladu sa stavom i veštinama stručnjaka koji sa njima </a:t>
            </a:r>
            <a:r>
              <a:rPr lang="sr-Latn-CS" dirty="0" smtClean="0"/>
              <a:t>radi</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345"/>
    </mc:Choice>
    <mc:Fallback>
      <p:transition spd="slow" advTm="34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r>
              <a:rPr lang="sr-Latn-RS" dirty="0" smtClean="0"/>
              <a:t>avremena gledišta o deci</a:t>
            </a:r>
            <a:endParaRPr lang="en-US" dirty="0"/>
          </a:p>
        </p:txBody>
      </p:sp>
      <p:sp>
        <p:nvSpPr>
          <p:cNvPr id="3" name="Content Placeholder 2"/>
          <p:cNvSpPr>
            <a:spLocks noGrp="1"/>
          </p:cNvSpPr>
          <p:nvPr>
            <p:ph sz="quarter" idx="1"/>
          </p:nvPr>
        </p:nvSpPr>
        <p:spPr/>
        <p:txBody>
          <a:bodyPr>
            <a:normAutofit/>
          </a:bodyPr>
          <a:lstStyle/>
          <a:p>
            <a:r>
              <a:rPr lang="sr-Latn-CS" dirty="0" smtClean="0"/>
              <a:t>kada se obezbede uslovi koji olakšavaju komunikaciju deca pokazuju kapacitet veći od onoga koji su stručnjaci možda očekivali za njihovo godište ili sposobnosti. </a:t>
            </a:r>
          </a:p>
          <a:p>
            <a:r>
              <a:rPr lang="sr-Latn-CS" dirty="0" smtClean="0"/>
              <a:t>Na primer, deca su pokazala da su, kada se pred njih postave opcije tako da budu više u centru, u stanju da pažljivo i odgovorno razmatraju alternative i moguće ishode </a:t>
            </a:r>
          </a:p>
          <a:p>
            <a:r>
              <a:rPr lang="sr-Latn-CS" dirty="0" smtClean="0"/>
              <a:t>Ovo podjednako važi za mlađu decu i onu sa senzornim oštećenjima ili teškoćama u učenju; stav i posvećenost socijalnog radnika je ono što je važno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307"/>
    </mc:Choice>
    <mc:Fallback>
      <p:transition spd="slow" advTm="46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r>
              <a:rPr lang="sr-Latn-RS" dirty="0" smtClean="0"/>
              <a:t>avremena gledišta o deci</a:t>
            </a:r>
            <a:endParaRPr lang="en-US" dirty="0"/>
          </a:p>
        </p:txBody>
      </p:sp>
      <p:sp>
        <p:nvSpPr>
          <p:cNvPr id="3" name="Content Placeholder 2"/>
          <p:cNvSpPr>
            <a:spLocks noGrp="1"/>
          </p:cNvSpPr>
          <p:nvPr>
            <p:ph sz="quarter" idx="1"/>
          </p:nvPr>
        </p:nvSpPr>
        <p:spPr>
          <a:xfrm>
            <a:off x="457200" y="1295400"/>
            <a:ext cx="8229600" cy="4830763"/>
          </a:xfrm>
        </p:spPr>
        <p:txBody>
          <a:bodyPr>
            <a:normAutofit/>
          </a:bodyPr>
          <a:lstStyle/>
          <a:p>
            <a:r>
              <a:rPr lang="sr-Latn-CS" dirty="0"/>
              <a:t>Orijentisanost ka deci </a:t>
            </a:r>
            <a:r>
              <a:rPr lang="sr-Latn-CS" dirty="0" smtClean="0"/>
              <a:t>se </a:t>
            </a:r>
            <a:r>
              <a:rPr lang="sr-Latn-CS" dirty="0"/>
              <a:t>odnosi na sposobnost stručnjaka da prepozna i adekvatno odgovori na uticaj socijalnih faktora kao što su kulturološke razlike, izmeštanje i potiskivanje sposobnosti dece da sarađuju i da se izraze</a:t>
            </a:r>
            <a:r>
              <a:rPr lang="sr-Latn-CS" dirty="0" smtClean="0"/>
              <a:t>.</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150"/>
    </mc:Choice>
    <mc:Fallback>
      <p:transition spd="slow" advTm="71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t>
            </a:r>
            <a:r>
              <a:rPr lang="sr-Latn-RS" dirty="0" smtClean="0"/>
              <a:t>eštine razumevanja dece</a:t>
            </a:r>
            <a:endParaRPr lang="en-US" dirty="0"/>
          </a:p>
        </p:txBody>
      </p:sp>
      <p:sp>
        <p:nvSpPr>
          <p:cNvPr id="3" name="Content Placeholder 2"/>
          <p:cNvSpPr>
            <a:spLocks noGrp="1"/>
          </p:cNvSpPr>
          <p:nvPr>
            <p:ph sz="quarter" idx="1"/>
          </p:nvPr>
        </p:nvSpPr>
        <p:spPr/>
        <p:txBody>
          <a:bodyPr>
            <a:normAutofit/>
          </a:bodyPr>
          <a:lstStyle/>
          <a:p>
            <a:r>
              <a:rPr lang="sr-Latn-CS" dirty="0" smtClean="0"/>
              <a:t>Na primer, sposobnost nepraćenih mladih tražilaca azila da se angažuju i komuniciraju zavisiće od:</a:t>
            </a:r>
          </a:p>
          <a:p>
            <a:pPr lvl="1"/>
            <a:r>
              <a:rPr lang="sr-Latn-CS" dirty="0" smtClean="0"/>
              <a:t> stepena u kome stručnjaci razumeju kako trauma i izmeštanje utiču na njihovo ponašanje, </a:t>
            </a:r>
          </a:p>
          <a:p>
            <a:pPr lvl="1"/>
            <a:r>
              <a:rPr lang="sr-Latn-CS" dirty="0" smtClean="0"/>
              <a:t>razumevanje i način ophođenja; </a:t>
            </a:r>
          </a:p>
          <a:p>
            <a:pPr lvl="1"/>
            <a:r>
              <a:rPr lang="sr-Latn-CS" dirty="0" smtClean="0"/>
              <a:t>da li stručnjak govori jezik mlade osobe ili obezbeđuje prevodioca; </a:t>
            </a:r>
          </a:p>
          <a:p>
            <a:pPr lvl="1"/>
            <a:r>
              <a:rPr lang="sr-Latn-CS" dirty="0" smtClean="0"/>
              <a:t>da li se razumeju kulturne prakse i obrasci mlade osobe; </a:t>
            </a:r>
          </a:p>
          <a:p>
            <a:pPr lvl="1"/>
            <a:r>
              <a:rPr lang="sr-Latn-CS" dirty="0" smtClean="0"/>
              <a:t>i koliko je stručnjak sposoban da razume i adekvatno odgovori na strah mlade osobe od ugnjetavanja, rasizma i negativnih odgovora </a:t>
            </a:r>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277"/>
    </mc:Choice>
    <mc:Fallback>
      <p:transition spd="slow" advTm="34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1143000"/>
          </a:xfrm>
        </p:spPr>
        <p:txBody>
          <a:bodyPr>
            <a:normAutofit fontScale="90000"/>
          </a:bodyPr>
          <a:lstStyle/>
          <a:p>
            <a:r>
              <a:rPr lang="sr-Latn-CS" sz="3100" b="1" dirty="0" smtClean="0"/>
              <a:t>Ključni principi za promovisanje efikasnog učešća dece i mladih u konsultacijama za planiranje usluga</a:t>
            </a:r>
            <a:r>
              <a:rPr lang="en-US" dirty="0" smtClean="0"/>
              <a:t/>
            </a:r>
            <a:br>
              <a:rPr lang="en-US" dirty="0" smtClean="0"/>
            </a:br>
            <a:endParaRPr lang="en-US" dirty="0"/>
          </a:p>
        </p:txBody>
      </p:sp>
      <p:sp>
        <p:nvSpPr>
          <p:cNvPr id="3" name="Content Placeholder 2"/>
          <p:cNvSpPr>
            <a:spLocks noGrp="1"/>
          </p:cNvSpPr>
          <p:nvPr>
            <p:ph sz="quarter" idx="1"/>
          </p:nvPr>
        </p:nvSpPr>
        <p:spPr/>
        <p:txBody>
          <a:bodyPr>
            <a:normAutofit/>
          </a:bodyPr>
          <a:lstStyle/>
          <a:p>
            <a:pPr lvl="0"/>
            <a:r>
              <a:rPr lang="sr-Latn-CS" dirty="0" smtClean="0"/>
              <a:t>Dozvoliti </a:t>
            </a:r>
            <a:r>
              <a:rPr lang="sr-Latn-CS" dirty="0"/>
              <a:t>dovoljno vremena da deca i mladi razviju razumevanje izbora i odlučivanja i opuste se u prisustvu osobe koja olakšava njihovo uključivanje.</a:t>
            </a:r>
            <a:endParaRPr lang="en-US" dirty="0"/>
          </a:p>
          <a:p>
            <a:pPr lvl="0"/>
            <a:r>
              <a:rPr lang="sr-Latn-CS" dirty="0"/>
              <a:t>Metodi moraju da deci i mladima dozvole da slobodno izraze svoja gledišta.</a:t>
            </a:r>
            <a:endParaRPr lang="en-US" dirty="0"/>
          </a:p>
          <a:p>
            <a:pPr lvl="0"/>
            <a:r>
              <a:rPr lang="sr-Latn-CS" dirty="0"/>
              <a:t>Biti senzibilan  – nekoj deci i mladima može da bude teško da govore o nekim pitanjima i ne treba da se „stavljaju pred svršen čin“ ili osećaju pritisak da daju svoj doprinos.</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259"/>
    </mc:Choice>
    <mc:Fallback>
      <p:transition spd="slow" advTm="42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CS" b="1" dirty="0" smtClean="0"/>
              <a:t>Ključni principi za promovisanje efikasnog učešća dece i mladih u konsultacijama za planiranje usluga</a:t>
            </a:r>
            <a:endParaRPr lang="en-US" dirty="0"/>
          </a:p>
        </p:txBody>
      </p:sp>
      <p:sp>
        <p:nvSpPr>
          <p:cNvPr id="3" name="Content Placeholder 2"/>
          <p:cNvSpPr>
            <a:spLocks noGrp="1"/>
          </p:cNvSpPr>
          <p:nvPr>
            <p:ph sz="quarter" idx="1"/>
          </p:nvPr>
        </p:nvSpPr>
        <p:spPr/>
        <p:txBody>
          <a:bodyPr>
            <a:normAutofit/>
          </a:bodyPr>
          <a:lstStyle/>
          <a:p>
            <a:pPr lvl="0"/>
            <a:r>
              <a:rPr lang="sr-Latn-CS" dirty="0" smtClean="0"/>
              <a:t>Metodi angažovanja moraju da budu dostupni svim učesnicima i naročito moraju da odgovore na sve komunikacione potrebe..</a:t>
            </a:r>
            <a:endParaRPr lang="en-US" dirty="0" smtClean="0"/>
          </a:p>
          <a:p>
            <a:pPr lvl="0"/>
            <a:r>
              <a:rPr lang="sr-Latn-CS" dirty="0" smtClean="0"/>
              <a:t>Širok raspon dece i mladih trebalo bi da ima mogućnost učešća.</a:t>
            </a:r>
            <a:endParaRPr lang="en-US" dirty="0" smtClean="0"/>
          </a:p>
          <a:p>
            <a:pPr lvl="0"/>
            <a:r>
              <a:rPr lang="sr-Latn-CS" dirty="0" smtClean="0"/>
              <a:t>Obezbediti da su izneta gledišta same dece i mladih, a ne pod uticajem odraslih ili pogrešno tumačena sa njihove strane.</a:t>
            </a:r>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077"/>
    </mc:Choice>
    <mc:Fallback>
      <p:transition spd="slow" advTm="46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pn\Desktop\komunikacijske veštine\6.jpg"/>
          <p:cNvPicPr>
            <a:picLocks noChangeAspect="1" noChangeArrowheads="1"/>
          </p:cNvPicPr>
          <p:nvPr/>
        </p:nvPicPr>
        <p:blipFill>
          <a:blip r:embed="rId4" cstate="print"/>
          <a:srcRect/>
          <a:stretch>
            <a:fillRect/>
          </a:stretch>
        </p:blipFill>
        <p:spPr bwMode="auto">
          <a:xfrm>
            <a:off x="0" y="0"/>
            <a:ext cx="9144000" cy="6857999"/>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436"/>
    </mc:Choice>
    <mc:Fallback>
      <p:transition spd="slow" advTm="43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komunikacija</a:t>
            </a:r>
            <a:endParaRPr lang="en-US" dirty="0"/>
          </a:p>
        </p:txBody>
      </p:sp>
      <p:sp>
        <p:nvSpPr>
          <p:cNvPr id="3" name="Content Placeholder 2"/>
          <p:cNvSpPr>
            <a:spLocks noGrp="1"/>
          </p:cNvSpPr>
          <p:nvPr>
            <p:ph sz="quarter" idx="1"/>
          </p:nvPr>
        </p:nvSpPr>
        <p:spPr/>
        <p:txBody>
          <a:bodyPr>
            <a:noAutofit/>
          </a:bodyPr>
          <a:lstStyle/>
          <a:p>
            <a:r>
              <a:rPr lang="vi-VN" sz="2800" dirty="0" smtClean="0"/>
              <a:t>Komunikacija je osnovn</a:t>
            </a:r>
            <a:r>
              <a:rPr lang="sr-Latn-RS" sz="2800" dirty="0" smtClean="0"/>
              <a:t>a</a:t>
            </a:r>
            <a:r>
              <a:rPr lang="vi-VN" sz="2800" dirty="0" smtClean="0"/>
              <a:t> život</a:t>
            </a:r>
            <a:r>
              <a:rPr lang="sr-Latn-RS" sz="2800" dirty="0" smtClean="0"/>
              <a:t>na</a:t>
            </a:r>
            <a:r>
              <a:rPr lang="vi-VN" sz="2800" dirty="0" smtClean="0"/>
              <a:t> veština koja se može naučiti i poboljšati.</a:t>
            </a:r>
            <a:endParaRPr lang="sr-Latn-RS" sz="2800" dirty="0" smtClean="0"/>
          </a:p>
          <a:p>
            <a:r>
              <a:rPr lang="en-US" sz="2800" dirty="0" smtClean="0"/>
              <a:t>U</a:t>
            </a:r>
            <a:r>
              <a:rPr lang="sr-Latn-RS" sz="2800" dirty="0" smtClean="0"/>
              <a:t> siromašnim krajevima</a:t>
            </a:r>
            <a:r>
              <a:rPr lang="vi-VN" sz="2800" dirty="0" smtClean="0"/>
              <a:t> više od 50% dece krene u školu sa</a:t>
            </a:r>
            <a:r>
              <a:rPr lang="sr-Latn-RS" sz="2800" dirty="0" smtClean="0"/>
              <a:t> nedovoljno razvijenim komunikacijskim veštinama</a:t>
            </a:r>
            <a:r>
              <a:rPr lang="vi-VN" sz="2800" dirty="0" smtClean="0"/>
              <a:t>.</a:t>
            </a:r>
            <a:endParaRPr lang="sr-Latn-RS" sz="2800" dirty="0" smtClean="0"/>
          </a:p>
          <a:p>
            <a:r>
              <a:rPr lang="sr-Latn-RS" sz="2800" dirty="0" smtClean="0"/>
              <a:t>Imaju skromniji rečnik, nejasno govore ili nisu u stanju da razumeju ni jednotavna uputstva</a:t>
            </a:r>
          </a:p>
          <a:p>
            <a:r>
              <a:rPr lang="vi-VN" sz="2800" dirty="0" smtClean="0"/>
              <a:t>Njihov</a:t>
            </a:r>
            <a:r>
              <a:rPr lang="sr-Latn-RS" sz="2800" dirty="0" smtClean="0"/>
              <a:t>e</a:t>
            </a:r>
            <a:r>
              <a:rPr lang="vi-VN" sz="2800" dirty="0" smtClean="0"/>
              <a:t> barijere su često nevidljiv</a:t>
            </a:r>
            <a:r>
              <a:rPr lang="sr-Latn-RS" sz="2800" dirty="0" smtClean="0"/>
              <a:t>e</a:t>
            </a:r>
            <a:r>
              <a:rPr lang="vi-VN" sz="2800" dirty="0" smtClean="0"/>
              <a:t> drugima, što znači da mogu biti pogrešno</a:t>
            </a:r>
            <a:r>
              <a:rPr lang="sr-Latn-RS" sz="2800" dirty="0" smtClean="0"/>
              <a:t> </a:t>
            </a:r>
            <a:r>
              <a:rPr lang="vi-VN" sz="2800" dirty="0" smtClean="0"/>
              <a:t>protumač</a:t>
            </a:r>
            <a:r>
              <a:rPr lang="sr-Latn-RS" sz="2800" dirty="0" smtClean="0"/>
              <a:t>ene</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191"/>
    </mc:Choice>
    <mc:Fallback>
      <p:transition spd="slow" advTm="37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
            </a:r>
            <a:r>
              <a:rPr lang="sr-Latn-RS" dirty="0" smtClean="0"/>
              <a:t>ečiji stav o komunikaciji</a:t>
            </a:r>
            <a:endParaRPr lang="en-US" dirty="0"/>
          </a:p>
        </p:txBody>
      </p:sp>
      <p:sp>
        <p:nvSpPr>
          <p:cNvPr id="3" name="Content Placeholder 2"/>
          <p:cNvSpPr>
            <a:spLocks noGrp="1"/>
          </p:cNvSpPr>
          <p:nvPr>
            <p:ph sz="quarter" idx="1"/>
          </p:nvPr>
        </p:nvSpPr>
        <p:spPr/>
        <p:txBody>
          <a:bodyPr>
            <a:normAutofit/>
          </a:bodyPr>
          <a:lstStyle/>
          <a:p>
            <a:r>
              <a:rPr lang="sr-Latn-CS" dirty="0" smtClean="0"/>
              <a:t>„Moj savršeni socijalni radnik treba da bude veseo, da se sa njim lako razgovara i da bude zaista koristan.“ (Jamie, 10 godina, citirano u Headliners, 2009)</a:t>
            </a:r>
            <a:endParaRPr lang="en-US" dirty="0" smtClean="0"/>
          </a:p>
          <a:p>
            <a:r>
              <a:rPr lang="sr-Latn-CS" dirty="0" smtClean="0"/>
              <a:t>Izvori nezadovljstva i frustracije uključuju osećaj dece i mladih da im nije data prava mogu</a:t>
            </a:r>
            <a:r>
              <a:rPr lang="en-US" dirty="0" err="1" smtClean="0"/>
              <a:t>ćnost</a:t>
            </a:r>
            <a:r>
              <a:rPr lang="sr-Latn-CS" dirty="0" smtClean="0"/>
              <a:t> da govore o svojim iskustvima i osećanjima</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827"/>
    </mc:Choice>
    <mc:Fallback>
      <p:transition spd="slow" advTm="47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a:t>
            </a:r>
            <a:r>
              <a:rPr lang="sr-Latn-RS" dirty="0" smtClean="0"/>
              <a:t>putstva za uspešnu komunikaciju</a:t>
            </a:r>
            <a:endParaRPr lang="en-US" dirty="0"/>
          </a:p>
        </p:txBody>
      </p:sp>
      <p:sp>
        <p:nvSpPr>
          <p:cNvPr id="3" name="Content Placeholder 2"/>
          <p:cNvSpPr>
            <a:spLocks noGrp="1"/>
          </p:cNvSpPr>
          <p:nvPr>
            <p:ph sz="quarter" idx="1"/>
          </p:nvPr>
        </p:nvSpPr>
        <p:spPr/>
        <p:txBody>
          <a:bodyPr>
            <a:normAutofit/>
          </a:bodyPr>
          <a:lstStyle/>
          <a:p>
            <a:r>
              <a:rPr lang="sr-Latn-CS" dirty="0" smtClean="0"/>
              <a:t>Umesto da se samo razgovara, metode bi bile sličnije uobičajenom dečjem načinu komuniciranja. </a:t>
            </a:r>
          </a:p>
          <a:p>
            <a:r>
              <a:rPr lang="sr-Latn-CS" dirty="0" smtClean="0"/>
              <a:t>Za mlađu decu ovo bi moglo da znači uključivanje igre ili vizuelnih metoda kao što su tabele odlučivanja i nalepnice.</a:t>
            </a:r>
          </a:p>
          <a:p>
            <a:r>
              <a:rPr lang="sr-Latn-CS" dirty="0" smtClean="0"/>
              <a:t> Za starije omladince može da bude potrebno da se razgovara uz aktivnosti kao što su bilijar ili zajednički odlazak na kafu.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301"/>
    </mc:Choice>
    <mc:Fallback>
      <p:transition spd="slow" advTm="27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Zašto</a:t>
            </a:r>
            <a:r>
              <a:rPr lang="en-US" dirty="0" smtClean="0"/>
              <a:t> </a:t>
            </a:r>
            <a:r>
              <a:rPr lang="en-US" dirty="0" err="1" smtClean="0"/>
              <a:t>deca</a:t>
            </a:r>
            <a:r>
              <a:rPr lang="en-US" dirty="0" smtClean="0"/>
              <a:t> </a:t>
            </a:r>
            <a:r>
              <a:rPr lang="en-US" dirty="0" err="1" smtClean="0"/>
              <a:t>i</a:t>
            </a:r>
            <a:r>
              <a:rPr lang="en-US" dirty="0" smtClean="0"/>
              <a:t> </a:t>
            </a:r>
            <a:r>
              <a:rPr lang="en-US" dirty="0" err="1" smtClean="0"/>
              <a:t>zašto</a:t>
            </a:r>
            <a:r>
              <a:rPr lang="en-US" dirty="0" smtClean="0"/>
              <a:t> </a:t>
            </a:r>
            <a:r>
              <a:rPr lang="en-US" dirty="0" err="1" smtClean="0"/>
              <a:t>komunikacija</a:t>
            </a:r>
            <a:endParaRPr lang="en-US" dirty="0"/>
          </a:p>
        </p:txBody>
      </p:sp>
      <p:sp>
        <p:nvSpPr>
          <p:cNvPr id="3" name="Content Placeholder 2"/>
          <p:cNvSpPr>
            <a:spLocks noGrp="1"/>
          </p:cNvSpPr>
          <p:nvPr>
            <p:ph sz="quarter" idx="1"/>
          </p:nvPr>
        </p:nvSpPr>
        <p:spPr/>
        <p:txBody>
          <a:bodyPr>
            <a:normAutofit/>
          </a:bodyPr>
          <a:lstStyle/>
          <a:p>
            <a:r>
              <a:rPr lang="en-US" dirty="0" err="1" smtClean="0"/>
              <a:t>Deca</a:t>
            </a:r>
            <a:r>
              <a:rPr lang="en-US" dirty="0" smtClean="0"/>
              <a:t> </a:t>
            </a:r>
            <a:r>
              <a:rPr lang="en-US" dirty="0" err="1"/>
              <a:t>su</a:t>
            </a:r>
            <a:r>
              <a:rPr lang="en-US" dirty="0"/>
              <a:t> </a:t>
            </a:r>
            <a:r>
              <a:rPr lang="en-US" dirty="0" err="1"/>
              <a:t>celovita</a:t>
            </a:r>
            <a:r>
              <a:rPr lang="en-US" dirty="0"/>
              <a:t> </a:t>
            </a:r>
            <a:r>
              <a:rPr lang="en-US" dirty="0" err="1"/>
              <a:t>i</a:t>
            </a:r>
            <a:r>
              <a:rPr lang="en-US" dirty="0"/>
              <a:t> </a:t>
            </a:r>
            <a:r>
              <a:rPr lang="en-US" dirty="0" err="1" smtClean="0"/>
              <a:t>samostalna</a:t>
            </a:r>
            <a:r>
              <a:rPr lang="sr-Latn-RS" dirty="0" smtClean="0"/>
              <a:t> </a:t>
            </a:r>
            <a:r>
              <a:rPr lang="en-US" dirty="0" err="1" smtClean="0"/>
              <a:t>ljudska</a:t>
            </a:r>
            <a:r>
              <a:rPr lang="en-US" dirty="0" smtClean="0"/>
              <a:t> </a:t>
            </a:r>
            <a:r>
              <a:rPr lang="en-US" dirty="0" err="1"/>
              <a:t>bića</a:t>
            </a:r>
            <a:r>
              <a:rPr lang="en-US" dirty="0"/>
              <a:t/>
            </a:r>
            <a:br>
              <a:rPr lang="en-US" dirty="0"/>
            </a:br>
            <a:r>
              <a:rPr lang="en-US" dirty="0" smtClean="0"/>
              <a:t>Oni </a:t>
            </a:r>
            <a:r>
              <a:rPr lang="en-US" dirty="0" err="1"/>
              <a:t>su</a:t>
            </a:r>
            <a:r>
              <a:rPr lang="en-US" dirty="0"/>
              <a:t> </a:t>
            </a:r>
            <a:r>
              <a:rPr lang="en-US" dirty="0" err="1"/>
              <a:t>najveći</a:t>
            </a:r>
            <a:r>
              <a:rPr lang="en-US" dirty="0"/>
              <a:t> „</a:t>
            </a:r>
            <a:r>
              <a:rPr lang="en-US" dirty="0" err="1"/>
              <a:t>društveni</a:t>
            </a:r>
            <a:r>
              <a:rPr lang="en-US" dirty="0"/>
              <a:t> </a:t>
            </a:r>
            <a:r>
              <a:rPr lang="en-US" dirty="0" err="1"/>
              <a:t>kapital</a:t>
            </a:r>
            <a:r>
              <a:rPr lang="en-US" dirty="0"/>
              <a:t>” </a:t>
            </a:r>
            <a:endParaRPr lang="sr-Latn-RS" dirty="0" smtClean="0"/>
          </a:p>
          <a:p>
            <a:r>
              <a:rPr lang="en-US" dirty="0" err="1" smtClean="0"/>
              <a:t>nalaze</a:t>
            </a:r>
            <a:r>
              <a:rPr lang="en-US" dirty="0" smtClean="0"/>
              <a:t> </a:t>
            </a:r>
            <a:r>
              <a:rPr lang="en-US" dirty="0"/>
              <a:t>se u </a:t>
            </a:r>
            <a:r>
              <a:rPr lang="en-US" dirty="0" err="1"/>
              <a:t>jedinstvenom</a:t>
            </a:r>
            <a:r>
              <a:rPr lang="en-US" dirty="0"/>
              <a:t> </a:t>
            </a:r>
            <a:r>
              <a:rPr lang="en-US" dirty="0" err="1"/>
              <a:t>razdoblju</a:t>
            </a:r>
            <a:r>
              <a:rPr lang="en-US" dirty="0"/>
              <a:t> </a:t>
            </a:r>
            <a:endParaRPr lang="sr-Latn-RS" dirty="0" smtClean="0"/>
          </a:p>
          <a:p>
            <a:r>
              <a:rPr lang="en-US" dirty="0" smtClean="0"/>
              <a:t> </a:t>
            </a:r>
            <a:r>
              <a:rPr lang="en-US" dirty="0" err="1"/>
              <a:t>njihova</a:t>
            </a:r>
            <a:r>
              <a:rPr lang="en-US" dirty="0"/>
              <a:t> </a:t>
            </a:r>
            <a:r>
              <a:rPr lang="en-US" dirty="0" err="1"/>
              <a:t>pozitivna</a:t>
            </a:r>
            <a:r>
              <a:rPr lang="en-US" dirty="0"/>
              <a:t> </a:t>
            </a:r>
            <a:r>
              <a:rPr lang="en-US" dirty="0" err="1"/>
              <a:t>socijalizacija</a:t>
            </a:r>
            <a:r>
              <a:rPr lang="en-US" dirty="0"/>
              <a:t> </a:t>
            </a:r>
            <a:r>
              <a:rPr lang="sr-Latn-RS" dirty="0" smtClean="0"/>
              <a:t>ima specifičnu dinamku</a:t>
            </a:r>
            <a:r>
              <a:rPr lang="en-US" dirty="0" smtClean="0"/>
              <a:t/>
            </a:r>
            <a:br>
              <a:rPr lang="en-US" dirty="0" smtClean="0"/>
            </a:b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720"/>
    </mc:Choice>
    <mc:Fallback>
      <p:transition spd="slow" advTm="54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a:t>
            </a:r>
            <a:r>
              <a:rPr lang="sr-Latn-RS" dirty="0" smtClean="0"/>
              <a:t>putstva za uspešnu komunikaciju</a:t>
            </a:r>
            <a:endParaRPr lang="en-US" dirty="0"/>
          </a:p>
        </p:txBody>
      </p:sp>
      <p:sp>
        <p:nvSpPr>
          <p:cNvPr id="3" name="Content Placeholder 2"/>
          <p:cNvSpPr>
            <a:spLocks noGrp="1"/>
          </p:cNvSpPr>
          <p:nvPr>
            <p:ph sz="quarter" idx="1"/>
          </p:nvPr>
        </p:nvSpPr>
        <p:spPr/>
        <p:txBody>
          <a:bodyPr/>
          <a:lstStyle/>
          <a:p>
            <a:r>
              <a:rPr lang="sr-Latn-CS" dirty="0" smtClean="0"/>
              <a:t>Decu su socijalne radnike koji rade na ovaj način opisala kao ljude koji „umeju da razgovaraju sa decom“, tinejdžeri ih vide kao profesionalce koji su u stanju da „sa njima razgovaraju na njihovom nivou“ (Munro, 2001).</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831"/>
    </mc:Choice>
    <mc:Fallback>
      <p:transition spd="slow" advTm="36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CS" b="1" dirty="0" smtClean="0"/>
              <a:t>najgore vrste profesionalne komunikacije</a:t>
            </a:r>
            <a:r>
              <a:rPr lang="en-US" dirty="0" smtClean="0"/>
              <a:t/>
            </a:r>
            <a:br>
              <a:rPr lang="en-US" dirty="0" smtClean="0"/>
            </a:br>
            <a:endParaRPr lang="en-US" dirty="0"/>
          </a:p>
        </p:txBody>
      </p:sp>
      <p:sp>
        <p:nvSpPr>
          <p:cNvPr id="3" name="Content Placeholder 2"/>
          <p:cNvSpPr>
            <a:spLocks noGrp="1"/>
          </p:cNvSpPr>
          <p:nvPr>
            <p:ph sz="quarter" idx="1"/>
          </p:nvPr>
        </p:nvSpPr>
        <p:spPr/>
        <p:txBody>
          <a:bodyPr>
            <a:normAutofit fontScale="85000" lnSpcReduction="20000"/>
          </a:bodyPr>
          <a:lstStyle/>
          <a:p>
            <a:pPr lvl="0"/>
            <a:r>
              <a:rPr lang="sr-Latn-CS" dirty="0" smtClean="0"/>
              <a:t>misli da zna šta je najbolje za tebe umesto da te pita</a:t>
            </a:r>
            <a:endParaRPr lang="en-US" dirty="0" smtClean="0"/>
          </a:p>
          <a:p>
            <a:pPr lvl="0"/>
            <a:r>
              <a:rPr lang="sr-Latn-CS" dirty="0" smtClean="0"/>
              <a:t>ne sluša</a:t>
            </a:r>
            <a:endParaRPr lang="en-US" dirty="0" smtClean="0"/>
          </a:p>
          <a:p>
            <a:pPr lvl="0"/>
            <a:r>
              <a:rPr lang="sr-Latn-CS" dirty="0" smtClean="0"/>
              <a:t>govori sa tvojim roditeljima umesto sa tobom, možda zato što misli da nećeš razumeti, ali se nije potrudio da ustanovi da li možeš</a:t>
            </a:r>
            <a:endParaRPr lang="en-US" dirty="0" smtClean="0"/>
          </a:p>
          <a:p>
            <a:pPr lvl="0"/>
            <a:r>
              <a:rPr lang="sr-Latn-CS" dirty="0" smtClean="0"/>
              <a:t>razgovaraju sa tobom ali ne možeš da ih razumeš</a:t>
            </a:r>
            <a:endParaRPr lang="en-US" dirty="0" smtClean="0"/>
          </a:p>
          <a:p>
            <a:pPr lvl="0"/>
            <a:r>
              <a:rPr lang="sr-Latn-CS" dirty="0" smtClean="0"/>
              <a:t>nije naročito prijateljski nastrojen niti veseo i ne smeši se</a:t>
            </a:r>
            <a:endParaRPr lang="en-US" dirty="0" smtClean="0"/>
          </a:p>
          <a:p>
            <a:pPr lvl="0"/>
            <a:r>
              <a:rPr lang="sr-Latn-CS" dirty="0" smtClean="0"/>
              <a:t>traži od tebe da uradiš stvari koje zna da ne možeš</a:t>
            </a:r>
            <a:endParaRPr lang="en-US" dirty="0" smtClean="0"/>
          </a:p>
          <a:p>
            <a:pPr lvl="0"/>
            <a:r>
              <a:rPr lang="sr-Latn-CS" dirty="0" smtClean="0"/>
              <a:t>ne objašnjava šta radi</a:t>
            </a:r>
            <a:endParaRPr lang="en-US" dirty="0" smtClean="0"/>
          </a:p>
          <a:p>
            <a:pPr lvl="0"/>
            <a:r>
              <a:rPr lang="sr-Latn-CS" dirty="0" smtClean="0"/>
              <a:t>nepristojan je, dosadan ili nepristupačan</a:t>
            </a:r>
            <a:endParaRPr lang="en-US" dirty="0" smtClean="0"/>
          </a:p>
          <a:p>
            <a:pPr lvl="0"/>
            <a:r>
              <a:rPr lang="sr-Latn-CS" dirty="0" smtClean="0"/>
              <a:t>ne ponaša se lepo</a:t>
            </a:r>
            <a:endParaRPr lang="en-US" dirty="0" smtClean="0"/>
          </a:p>
          <a:p>
            <a:pPr lvl="0"/>
            <a:r>
              <a:rPr lang="sr-Latn-CS" dirty="0" smtClean="0"/>
              <a:t>nije brižan, koristan niti zainteresovan za tebe</a:t>
            </a:r>
            <a:endParaRPr lang="en-US" dirty="0" smtClean="0"/>
          </a:p>
          <a:p>
            <a:pPr lvl="0"/>
            <a:r>
              <a:rPr lang="sr-Latn-CS" dirty="0" smtClean="0"/>
              <a:t>ne daje ti pravu informaciju</a:t>
            </a:r>
            <a:endParaRPr lang="en-US" dirty="0" smtClean="0"/>
          </a:p>
          <a:p>
            <a:pPr lvl="0"/>
            <a:r>
              <a:rPr lang="sr-Latn-CS" dirty="0" smtClean="0"/>
              <a:t>ne pruža podršku</a:t>
            </a:r>
            <a:endParaRPr lang="en-US" dirty="0" smtClean="0"/>
          </a:p>
          <a:p>
            <a:pPr lvl="0"/>
            <a:r>
              <a:rPr lang="sr-Latn-CS" dirty="0" smtClean="0"/>
              <a:t>nema dovoljno vremena i uvek je prezauzet</a:t>
            </a:r>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090"/>
    </mc:Choice>
    <mc:Fallback>
      <p:transition spd="slow" advTm="45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CS" dirty="0" smtClean="0"/>
              <a:t> </a:t>
            </a:r>
            <a:r>
              <a:rPr lang="en-US" dirty="0" smtClean="0"/>
              <a:t/>
            </a:r>
            <a:br>
              <a:rPr lang="en-US" dirty="0" smtClean="0"/>
            </a:br>
            <a:r>
              <a:rPr lang="sr-Latn-CS" b="1" dirty="0" smtClean="0"/>
              <a:t>Pravo da se konsultuje i bude informisan</a:t>
            </a:r>
            <a:r>
              <a:rPr lang="en-US" dirty="0" smtClean="0"/>
              <a:t/>
            </a:r>
            <a:br>
              <a:rPr lang="en-US" dirty="0" smtClean="0"/>
            </a:br>
            <a:endParaRPr lang="en-US" dirty="0"/>
          </a:p>
        </p:txBody>
      </p:sp>
      <p:sp>
        <p:nvSpPr>
          <p:cNvPr id="3" name="Content Placeholder 2"/>
          <p:cNvSpPr>
            <a:spLocks noGrp="1"/>
          </p:cNvSpPr>
          <p:nvPr>
            <p:ph sz="quarter" idx="1"/>
          </p:nvPr>
        </p:nvSpPr>
        <p:spPr/>
        <p:txBody>
          <a:bodyPr>
            <a:normAutofit/>
          </a:bodyPr>
          <a:lstStyle/>
          <a:p>
            <a:r>
              <a:rPr lang="sr-Latn-CS" dirty="0" smtClean="0"/>
              <a:t>Deca svih uzrasta i sposobnosti naglašavaju važnost profesionalaca koji sa njima direktno komuniciraju i ozbiljno shvataju ono što kažu</a:t>
            </a:r>
          </a:p>
          <a:p>
            <a:r>
              <a:rPr lang="sr-Latn-CS" dirty="0" smtClean="0"/>
              <a:t>Deca se osećaju bespomoćno i frustrirano kada mogu da utiču samo na pitanja koja im se čine banalnim</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962"/>
    </mc:Choice>
    <mc:Fallback>
      <p:transition spd="slow" advTm="35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CS" b="1" dirty="0" smtClean="0"/>
              <a:t>Primer iz prakse: Kako Adam povezuje stvari</a:t>
            </a:r>
            <a:r>
              <a:rPr lang="en-US" dirty="0" smtClean="0"/>
              <a:t/>
            </a:r>
            <a:br>
              <a:rPr lang="en-US" dirty="0" smtClean="0"/>
            </a:br>
            <a:endParaRPr lang="en-US" dirty="0"/>
          </a:p>
        </p:txBody>
      </p:sp>
      <p:sp>
        <p:nvSpPr>
          <p:cNvPr id="3" name="Content Placeholder 2"/>
          <p:cNvSpPr>
            <a:spLocks noGrp="1"/>
          </p:cNvSpPr>
          <p:nvPr>
            <p:ph sz="quarter" idx="1"/>
          </p:nvPr>
        </p:nvSpPr>
        <p:spPr/>
        <p:txBody>
          <a:bodyPr>
            <a:normAutofit fontScale="92500"/>
          </a:bodyPr>
          <a:lstStyle/>
          <a:p>
            <a:r>
              <a:rPr lang="sr-Latn-CS" dirty="0" smtClean="0"/>
              <a:t>Adam (devet godina) je dugo bio smešten kod staratelja i jednom mesečno imao kontakt sa majkom. Stigao je na nedeljnu sesiju igranja sa mnom uznemiren i frustriran. Neposredno pre sesije čula sam da je kontakt sa njegovom majkom predviđen za naredni dan otkazan jer je ona raskinula nasilnu vezu i upravo se preselila u nešto udaljenije sklonište. Adam je napravio haos u igraonici, prekrivši i sebe i veći deo sobe bojom i lepkom. Otvorena pitanja o tome kako se oseća nisu dala nikakav koherentan odgovor, tako da sam ga direktno pitao kako se oseća pošto je kontakt otkazan. Postao je veoma ravnodušan i rekao, „Bilo bi lepo da sam je video pre nego što je umrla“.</a:t>
            </a:r>
            <a:endParaRPr lang="en-US" dirty="0" smtClean="0"/>
          </a:p>
          <a:p>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096"/>
    </mc:Choice>
    <mc:Fallback>
      <p:transition spd="slow" advTm="57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CS" b="1" dirty="0" smtClean="0"/>
              <a:t>Kako Adam povezuje stvari</a:t>
            </a:r>
            <a:endParaRPr lang="en-US" dirty="0"/>
          </a:p>
        </p:txBody>
      </p:sp>
      <p:sp>
        <p:nvSpPr>
          <p:cNvPr id="3" name="Content Placeholder 2"/>
          <p:cNvSpPr>
            <a:spLocks noGrp="1"/>
          </p:cNvSpPr>
          <p:nvPr>
            <p:ph sz="quarter" idx="1"/>
          </p:nvPr>
        </p:nvSpPr>
        <p:spPr/>
        <p:txBody>
          <a:bodyPr>
            <a:normAutofit/>
          </a:bodyPr>
          <a:lstStyle/>
          <a:p>
            <a:r>
              <a:rPr lang="sr-Latn-CS" dirty="0" smtClean="0"/>
              <a:t>Da bih shvatila ovaj komentar bilo je neophodno napraviti vezu sa Adamovom istorijom. Dve godine pre ovoga, kada je živeo sa oba roditelja, otac mu je iznenada umro od predoziranja. Adam nije imao mogućnost da se oprosti od njega, a majka je izbegavala da objašnjava šta se desilo. Nekoliko nedelja sve što je Adam znao bilo je da je njegov otac otišao i svi su izbegavali ovu temu sa njim.</a:t>
            </a:r>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664"/>
    </mc:Choice>
    <mc:Fallback>
      <p:transition spd="slow" advTm="23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CS" b="1" dirty="0" smtClean="0"/>
              <a:t>Primer iz prakse: Kako Adam povezuje stvari</a:t>
            </a:r>
            <a:endParaRPr lang="en-US" dirty="0"/>
          </a:p>
        </p:txBody>
      </p:sp>
      <p:sp>
        <p:nvSpPr>
          <p:cNvPr id="3" name="Content Placeholder 2"/>
          <p:cNvSpPr>
            <a:spLocks noGrp="1"/>
          </p:cNvSpPr>
          <p:nvPr>
            <p:ph sz="quarter" idx="1"/>
          </p:nvPr>
        </p:nvSpPr>
        <p:spPr/>
        <p:txBody>
          <a:bodyPr>
            <a:normAutofit/>
          </a:bodyPr>
          <a:lstStyle/>
          <a:p>
            <a:r>
              <a:rPr lang="sr-Latn-CS" dirty="0" smtClean="0"/>
              <a:t>Adam je pretpostavio da je razlog za iznenadni nestanak njegove majke isti: smrt. Njegova socijalna radnica mu nije rekala stvarni razlog za otkazivanje kontakta jer nije želela da iznova evocira Adamove uspomene na nasilje u porodici koje je gledao kod sopstvenih roditelja. Ona nije pripremila alternativno objašnjenje, tako da je dala nejasne odgovore na Adamova pitanja o tome zašto je kontakt otkazan i kada bi mogao da ponovo vidi svoju majku. Njen pristup je nenamerno obnovio Adamov stres zbog iznenadnog gubitka oca. </a:t>
            </a:r>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947"/>
    </mc:Choice>
    <mc:Fallback>
      <p:transition spd="slow" advTm="48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t>
            </a:r>
            <a:r>
              <a:rPr lang="sr-Latn-RS" dirty="0" smtClean="0"/>
              <a:t>ažnost osećanja</a:t>
            </a:r>
            <a:endParaRPr lang="en-US" dirty="0"/>
          </a:p>
        </p:txBody>
      </p:sp>
      <p:sp>
        <p:nvSpPr>
          <p:cNvPr id="3" name="Content Placeholder 2"/>
          <p:cNvSpPr>
            <a:spLocks noGrp="1"/>
          </p:cNvSpPr>
          <p:nvPr>
            <p:ph sz="quarter" idx="1"/>
          </p:nvPr>
        </p:nvSpPr>
        <p:spPr/>
        <p:txBody>
          <a:bodyPr>
            <a:normAutofit/>
          </a:bodyPr>
          <a:lstStyle/>
          <a:p>
            <a:r>
              <a:rPr lang="en-US" dirty="0" err="1" smtClean="0"/>
              <a:t>Strah</a:t>
            </a:r>
            <a:r>
              <a:rPr lang="en-US" dirty="0" smtClean="0"/>
              <a:t> </a:t>
            </a:r>
            <a:r>
              <a:rPr lang="en-US" dirty="0" err="1" smtClean="0"/>
              <a:t>i</a:t>
            </a:r>
            <a:r>
              <a:rPr lang="en-US" dirty="0" smtClean="0"/>
              <a:t> </a:t>
            </a:r>
            <a:r>
              <a:rPr lang="en-US" dirty="0" err="1" smtClean="0"/>
              <a:t>neizvesnost</a:t>
            </a:r>
            <a:r>
              <a:rPr lang="en-US" dirty="0" smtClean="0"/>
              <a:t> </a:t>
            </a:r>
            <a:r>
              <a:rPr lang="en-US" dirty="0" err="1" smtClean="0"/>
              <a:t>mogu</a:t>
            </a:r>
            <a:r>
              <a:rPr lang="en-US" dirty="0" smtClean="0"/>
              <a:t> </a:t>
            </a:r>
            <a:r>
              <a:rPr lang="en-US" dirty="0" err="1" smtClean="0"/>
              <a:t>da</a:t>
            </a:r>
            <a:r>
              <a:rPr lang="en-US" dirty="0" smtClean="0"/>
              <a:t> </a:t>
            </a:r>
            <a:r>
              <a:rPr lang="en-US" dirty="0" err="1" smtClean="0"/>
              <a:t>utiču</a:t>
            </a:r>
            <a:r>
              <a:rPr lang="en-US" dirty="0" smtClean="0"/>
              <a:t> </a:t>
            </a:r>
            <a:r>
              <a:rPr lang="en-US" dirty="0" err="1" smtClean="0"/>
              <a:t>na</a:t>
            </a:r>
            <a:r>
              <a:rPr lang="en-US" dirty="0" smtClean="0"/>
              <a:t> </a:t>
            </a:r>
            <a:r>
              <a:rPr lang="en-US" dirty="0" err="1" smtClean="0"/>
              <a:t>dečju</a:t>
            </a:r>
            <a:r>
              <a:rPr lang="en-US" dirty="0" smtClean="0"/>
              <a:t> </a:t>
            </a:r>
            <a:r>
              <a:rPr lang="en-US" dirty="0" err="1" smtClean="0"/>
              <a:t>sposobnost</a:t>
            </a:r>
            <a:r>
              <a:rPr lang="en-US" dirty="0" smtClean="0"/>
              <a:t> </a:t>
            </a:r>
            <a:r>
              <a:rPr lang="en-US" dirty="0" err="1" smtClean="0"/>
              <a:t>ili</a:t>
            </a:r>
            <a:r>
              <a:rPr lang="en-US" dirty="0" smtClean="0"/>
              <a:t> </a:t>
            </a:r>
            <a:r>
              <a:rPr lang="en-US" dirty="0" err="1" smtClean="0"/>
              <a:t>volju</a:t>
            </a:r>
            <a:r>
              <a:rPr lang="en-US" dirty="0" smtClean="0"/>
              <a:t> </a:t>
            </a:r>
            <a:r>
              <a:rPr lang="en-US" dirty="0" err="1" smtClean="0"/>
              <a:t>za</a:t>
            </a:r>
            <a:r>
              <a:rPr lang="en-US" dirty="0" smtClean="0"/>
              <a:t> </a:t>
            </a:r>
            <a:r>
              <a:rPr lang="en-US" dirty="0" err="1" smtClean="0"/>
              <a:t>komunikacijom</a:t>
            </a:r>
            <a:r>
              <a:rPr lang="en-US" dirty="0" smtClean="0"/>
              <a:t>. </a:t>
            </a:r>
            <a:endParaRPr lang="sr-Latn-RS" dirty="0" smtClean="0"/>
          </a:p>
          <a:p>
            <a:r>
              <a:rPr lang="en-US" dirty="0" err="1" smtClean="0"/>
              <a:t>Ako</a:t>
            </a:r>
            <a:r>
              <a:rPr lang="en-US" dirty="0" smtClean="0"/>
              <a:t> </a:t>
            </a:r>
            <a:r>
              <a:rPr lang="en-US" dirty="0" err="1" smtClean="0"/>
              <a:t>postoji</a:t>
            </a:r>
            <a:r>
              <a:rPr lang="en-US" dirty="0" smtClean="0"/>
              <a:t> </a:t>
            </a:r>
            <a:r>
              <a:rPr lang="en-US" dirty="0" err="1" smtClean="0"/>
              <a:t>pitanje</a:t>
            </a:r>
            <a:r>
              <a:rPr lang="en-US" dirty="0" smtClean="0"/>
              <a:t> </a:t>
            </a:r>
            <a:r>
              <a:rPr lang="en-US" dirty="0" err="1" smtClean="0"/>
              <a:t>zaštite</a:t>
            </a:r>
            <a:r>
              <a:rPr lang="en-US" dirty="0" smtClean="0"/>
              <a:t> </a:t>
            </a:r>
            <a:r>
              <a:rPr lang="en-US" dirty="0" err="1" smtClean="0"/>
              <a:t>dece</a:t>
            </a:r>
            <a:r>
              <a:rPr lang="en-US" dirty="0" smtClean="0"/>
              <a:t>, </a:t>
            </a:r>
            <a:r>
              <a:rPr lang="en-US" dirty="0" err="1" smtClean="0"/>
              <a:t>može</a:t>
            </a:r>
            <a:r>
              <a:rPr lang="en-US" dirty="0" smtClean="0"/>
              <a:t> </a:t>
            </a:r>
            <a:r>
              <a:rPr lang="en-US" dirty="0" err="1" smtClean="0"/>
              <a:t>da</a:t>
            </a:r>
            <a:r>
              <a:rPr lang="en-US" dirty="0" smtClean="0"/>
              <a:t> </a:t>
            </a:r>
            <a:r>
              <a:rPr lang="en-US" dirty="0" err="1" smtClean="0"/>
              <a:t>ih</a:t>
            </a:r>
            <a:r>
              <a:rPr lang="en-US" dirty="0" smtClean="0"/>
              <a:t> </a:t>
            </a:r>
            <a:r>
              <a:rPr lang="en-US" dirty="0" err="1" smtClean="0"/>
              <a:t>uplaši</a:t>
            </a:r>
            <a:r>
              <a:rPr lang="en-US" dirty="0" smtClean="0"/>
              <a:t> </a:t>
            </a:r>
            <a:r>
              <a:rPr lang="en-US" dirty="0" err="1" smtClean="0"/>
              <a:t>moć</a:t>
            </a:r>
            <a:r>
              <a:rPr lang="en-US" dirty="0" smtClean="0"/>
              <a:t> </a:t>
            </a:r>
            <a:r>
              <a:rPr lang="en-US" dirty="0" err="1" smtClean="0"/>
              <a:t>socijalnih</a:t>
            </a:r>
            <a:r>
              <a:rPr lang="en-US" dirty="0" smtClean="0"/>
              <a:t> </a:t>
            </a:r>
            <a:r>
              <a:rPr lang="en-US" dirty="0" err="1" smtClean="0"/>
              <a:t>radnika</a:t>
            </a:r>
            <a:r>
              <a:rPr lang="en-US" dirty="0" smtClean="0"/>
              <a:t> (</a:t>
            </a:r>
            <a:r>
              <a:rPr lang="en-US" dirty="0" err="1" smtClean="0"/>
              <a:t>ili</a:t>
            </a:r>
            <a:r>
              <a:rPr lang="en-US" dirty="0" smtClean="0"/>
              <a:t> </a:t>
            </a:r>
            <a:r>
              <a:rPr lang="en-US" dirty="0" err="1" smtClean="0"/>
              <a:t>pretpostavka</a:t>
            </a:r>
            <a:r>
              <a:rPr lang="en-US" dirty="0" smtClean="0"/>
              <a:t> </a:t>
            </a:r>
            <a:r>
              <a:rPr lang="en-US" dirty="0" err="1" smtClean="0"/>
              <a:t>moći</a:t>
            </a:r>
            <a:r>
              <a:rPr lang="en-US" dirty="0" smtClean="0"/>
              <a:t>, </a:t>
            </a:r>
            <a:r>
              <a:rPr lang="en-US" dirty="0" err="1" smtClean="0"/>
              <a:t>kao</a:t>
            </a:r>
            <a:r>
              <a:rPr lang="en-US" dirty="0" smtClean="0"/>
              <a:t> </a:t>
            </a:r>
            <a:r>
              <a:rPr lang="en-US" dirty="0" err="1" smtClean="0"/>
              <a:t>što</a:t>
            </a:r>
            <a:r>
              <a:rPr lang="en-US" dirty="0" smtClean="0"/>
              <a:t> je </a:t>
            </a:r>
            <a:r>
              <a:rPr lang="en-US" dirty="0" err="1" smtClean="0"/>
              <a:t>uverenje</a:t>
            </a:r>
            <a:r>
              <a:rPr lang="en-US" dirty="0" smtClean="0"/>
              <a:t> </a:t>
            </a:r>
            <a:r>
              <a:rPr lang="en-US" dirty="0" err="1" smtClean="0"/>
              <a:t>da</a:t>
            </a:r>
            <a:r>
              <a:rPr lang="en-US" dirty="0" smtClean="0"/>
              <a:t> </a:t>
            </a:r>
            <a:r>
              <a:rPr lang="en-US" dirty="0" err="1" smtClean="0"/>
              <a:t>oni</a:t>
            </a:r>
            <a:r>
              <a:rPr lang="en-US" dirty="0" smtClean="0"/>
              <a:t> </a:t>
            </a:r>
            <a:r>
              <a:rPr lang="en-US" dirty="0" err="1" smtClean="0"/>
              <a:t>mogu</a:t>
            </a:r>
            <a:r>
              <a:rPr lang="en-US" dirty="0" smtClean="0"/>
              <a:t> </a:t>
            </a:r>
            <a:r>
              <a:rPr lang="en-US" dirty="0" err="1" smtClean="0"/>
              <a:t>da</a:t>
            </a:r>
            <a:r>
              <a:rPr lang="en-US" dirty="0" smtClean="0"/>
              <a:t> </a:t>
            </a:r>
            <a:r>
              <a:rPr lang="en-US" dirty="0" err="1" smtClean="0"/>
              <a:t>ih</a:t>
            </a:r>
            <a:r>
              <a:rPr lang="en-US" dirty="0" smtClean="0"/>
              <a:t> </a:t>
            </a:r>
            <a:r>
              <a:rPr lang="en-US" dirty="0" err="1" smtClean="0"/>
              <a:t>bezuslovno</a:t>
            </a:r>
            <a:r>
              <a:rPr lang="en-US" dirty="0" smtClean="0"/>
              <a:t> </a:t>
            </a:r>
            <a:r>
              <a:rPr lang="en-US" dirty="0" err="1" smtClean="0"/>
              <a:t>izmeste</a:t>
            </a:r>
            <a:r>
              <a:rPr lang="en-US" dirty="0" smtClean="0"/>
              <a:t> </a:t>
            </a:r>
            <a:r>
              <a:rPr lang="en-US" dirty="0" err="1" smtClean="0"/>
              <a:t>iz</a:t>
            </a:r>
            <a:r>
              <a:rPr lang="en-US" dirty="0" smtClean="0"/>
              <a:t> </a:t>
            </a:r>
            <a:r>
              <a:rPr lang="en-US" dirty="0" err="1" smtClean="0"/>
              <a:t>roditeljskog</a:t>
            </a:r>
            <a:r>
              <a:rPr lang="en-US" dirty="0" smtClean="0"/>
              <a:t> </a:t>
            </a:r>
            <a:r>
              <a:rPr lang="en-US" dirty="0" err="1" smtClean="0"/>
              <a:t>doma</a:t>
            </a:r>
            <a:r>
              <a:rPr lang="en-US" dirty="0" smtClean="0"/>
              <a:t>).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212"/>
    </mc:Choice>
    <mc:Fallback>
      <p:transition spd="slow" advTm="28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t>
            </a:r>
            <a:r>
              <a:rPr lang="sr-Latn-RS" dirty="0" smtClean="0"/>
              <a:t>ažnost osećanja</a:t>
            </a:r>
            <a:endParaRPr lang="en-US" dirty="0"/>
          </a:p>
        </p:txBody>
      </p:sp>
      <p:sp>
        <p:nvSpPr>
          <p:cNvPr id="3" name="Content Placeholder 2"/>
          <p:cNvSpPr>
            <a:spLocks noGrp="1"/>
          </p:cNvSpPr>
          <p:nvPr>
            <p:ph sz="quarter" idx="1"/>
          </p:nvPr>
        </p:nvSpPr>
        <p:spPr/>
        <p:txBody>
          <a:bodyPr>
            <a:normAutofit/>
          </a:bodyPr>
          <a:lstStyle/>
          <a:p>
            <a:r>
              <a:rPr lang="en-US" dirty="0" err="1" smtClean="0"/>
              <a:t>Stariji</a:t>
            </a:r>
            <a:r>
              <a:rPr lang="en-US" dirty="0" smtClean="0"/>
              <a:t> </a:t>
            </a:r>
            <a:r>
              <a:rPr lang="en-US" dirty="0" err="1" smtClean="0"/>
              <a:t>omladinci</a:t>
            </a:r>
            <a:r>
              <a:rPr lang="en-US" dirty="0" smtClean="0"/>
              <a:t> </a:t>
            </a:r>
            <a:r>
              <a:rPr lang="en-US" dirty="0" err="1" smtClean="0"/>
              <a:t>mogu</a:t>
            </a:r>
            <a:r>
              <a:rPr lang="en-US" dirty="0" smtClean="0"/>
              <a:t> </a:t>
            </a:r>
            <a:r>
              <a:rPr lang="en-US" dirty="0" err="1" smtClean="0"/>
              <a:t>da</a:t>
            </a:r>
            <a:r>
              <a:rPr lang="en-US" dirty="0" smtClean="0"/>
              <a:t> se </a:t>
            </a:r>
            <a:r>
              <a:rPr lang="en-US" dirty="0" err="1" smtClean="0"/>
              <a:t>osećaju</a:t>
            </a:r>
            <a:r>
              <a:rPr lang="en-US" dirty="0" smtClean="0"/>
              <a:t> </a:t>
            </a:r>
            <a:r>
              <a:rPr lang="en-US" dirty="0" err="1" smtClean="0"/>
              <a:t>naročito</a:t>
            </a:r>
            <a:r>
              <a:rPr lang="en-US" dirty="0" smtClean="0"/>
              <a:t> </a:t>
            </a:r>
            <a:r>
              <a:rPr lang="en-US" dirty="0" err="1" smtClean="0"/>
              <a:t>neprijatno</a:t>
            </a:r>
            <a:r>
              <a:rPr lang="en-US" dirty="0" smtClean="0"/>
              <a:t>, </a:t>
            </a:r>
            <a:r>
              <a:rPr lang="en-US" dirty="0" err="1" smtClean="0"/>
              <a:t>kada</a:t>
            </a:r>
            <a:r>
              <a:rPr lang="en-US" dirty="0" smtClean="0"/>
              <a:t> </a:t>
            </a:r>
            <a:r>
              <a:rPr lang="en-US" dirty="0" err="1" smtClean="0"/>
              <a:t>govore</a:t>
            </a:r>
            <a:r>
              <a:rPr lang="en-US" dirty="0" smtClean="0"/>
              <a:t> o </a:t>
            </a:r>
            <a:r>
              <a:rPr lang="en-US" dirty="0" err="1" smtClean="0"/>
              <a:t>privatnim</a:t>
            </a:r>
            <a:r>
              <a:rPr lang="en-US" dirty="0" smtClean="0"/>
              <a:t> </a:t>
            </a:r>
            <a:r>
              <a:rPr lang="en-US" dirty="0" err="1" smtClean="0"/>
              <a:t>i</a:t>
            </a:r>
            <a:r>
              <a:rPr lang="en-US" dirty="0" smtClean="0"/>
              <a:t> </a:t>
            </a:r>
            <a:r>
              <a:rPr lang="en-US" dirty="0" err="1" smtClean="0"/>
              <a:t>osetljivim</a:t>
            </a:r>
            <a:r>
              <a:rPr lang="en-US" dirty="0" smtClean="0"/>
              <a:t> </a:t>
            </a:r>
            <a:r>
              <a:rPr lang="en-US" dirty="0" err="1" smtClean="0"/>
              <a:t>pitanjima</a:t>
            </a:r>
            <a:endParaRPr lang="sr-Latn-RS" dirty="0" smtClean="0"/>
          </a:p>
          <a:p>
            <a:r>
              <a:rPr lang="en-US" dirty="0" smtClean="0"/>
              <a:t> </a:t>
            </a:r>
            <a:r>
              <a:rPr lang="en-US" dirty="0" err="1" smtClean="0"/>
              <a:t>Mladi</a:t>
            </a:r>
            <a:r>
              <a:rPr lang="en-US" dirty="0" smtClean="0"/>
              <a:t> </a:t>
            </a:r>
            <a:r>
              <a:rPr lang="en-US" dirty="0" err="1" smtClean="0"/>
              <a:t>kažu</a:t>
            </a:r>
            <a:r>
              <a:rPr lang="en-US" dirty="0" smtClean="0"/>
              <a:t> </a:t>
            </a:r>
            <a:r>
              <a:rPr lang="en-US" dirty="0" err="1" smtClean="0"/>
              <a:t>da</a:t>
            </a:r>
            <a:r>
              <a:rPr lang="en-US" dirty="0" smtClean="0"/>
              <a:t> bi </a:t>
            </a:r>
            <a:r>
              <a:rPr lang="en-US" dirty="0" err="1" smtClean="0"/>
              <a:t>voleli</a:t>
            </a:r>
            <a:r>
              <a:rPr lang="en-US" dirty="0" smtClean="0"/>
              <a:t> </a:t>
            </a:r>
            <a:r>
              <a:rPr lang="en-US" dirty="0" err="1" smtClean="0"/>
              <a:t>da</a:t>
            </a:r>
            <a:r>
              <a:rPr lang="en-US" dirty="0" smtClean="0"/>
              <a:t> </a:t>
            </a:r>
            <a:r>
              <a:rPr lang="en-US" dirty="0" err="1" smtClean="0"/>
              <a:t>sretnu</a:t>
            </a:r>
            <a:r>
              <a:rPr lang="en-US" dirty="0" smtClean="0"/>
              <a:t> </a:t>
            </a:r>
            <a:r>
              <a:rPr lang="en-US" dirty="0" err="1" smtClean="0"/>
              <a:t>profesionalce</a:t>
            </a:r>
            <a:r>
              <a:rPr lang="en-US" dirty="0" smtClean="0"/>
              <a:t> </a:t>
            </a:r>
            <a:r>
              <a:rPr lang="en-US" dirty="0" err="1" smtClean="0"/>
              <a:t>kojima</a:t>
            </a:r>
            <a:r>
              <a:rPr lang="en-US" dirty="0" smtClean="0"/>
              <a:t> </a:t>
            </a:r>
            <a:r>
              <a:rPr lang="en-US" dirty="0" err="1" smtClean="0"/>
              <a:t>nije</a:t>
            </a:r>
            <a:r>
              <a:rPr lang="en-US" dirty="0" smtClean="0"/>
              <a:t> </a:t>
            </a:r>
            <a:r>
              <a:rPr lang="en-US" dirty="0" err="1" smtClean="0"/>
              <a:t>neprijatno</a:t>
            </a:r>
            <a:r>
              <a:rPr lang="en-US" dirty="0" smtClean="0"/>
              <a:t> </a:t>
            </a:r>
            <a:r>
              <a:rPr lang="en-US" dirty="0" err="1" smtClean="0"/>
              <a:t>da</a:t>
            </a:r>
            <a:r>
              <a:rPr lang="en-US" dirty="0" smtClean="0"/>
              <a:t> </a:t>
            </a:r>
            <a:r>
              <a:rPr lang="en-US" dirty="0" err="1" smtClean="0"/>
              <a:t>raspravljaju</a:t>
            </a:r>
            <a:r>
              <a:rPr lang="en-US" dirty="0" smtClean="0"/>
              <a:t> o </a:t>
            </a:r>
            <a:r>
              <a:rPr lang="en-US" dirty="0" err="1" smtClean="0"/>
              <a:t>takvim</a:t>
            </a:r>
            <a:r>
              <a:rPr lang="en-US" dirty="0" smtClean="0"/>
              <a:t> </a:t>
            </a:r>
            <a:r>
              <a:rPr lang="en-US" dirty="0" err="1" smtClean="0"/>
              <a:t>pitanjima</a:t>
            </a:r>
            <a:endParaRPr lang="sr-Latn-RS" dirty="0" smtClean="0"/>
          </a:p>
          <a:p>
            <a:r>
              <a:rPr lang="en-US" dirty="0" smtClean="0"/>
              <a:t> </a:t>
            </a:r>
            <a:r>
              <a:rPr lang="en-US" dirty="0" err="1" smtClean="0"/>
              <a:t>Da</a:t>
            </a:r>
            <a:r>
              <a:rPr lang="en-US" dirty="0" smtClean="0"/>
              <a:t> bi to </a:t>
            </a:r>
            <a:r>
              <a:rPr lang="en-US" dirty="0" err="1" smtClean="0"/>
              <a:t>postigli</a:t>
            </a:r>
            <a:r>
              <a:rPr lang="en-US" dirty="0" smtClean="0"/>
              <a:t>, </a:t>
            </a:r>
            <a:r>
              <a:rPr lang="en-US" dirty="0" err="1" smtClean="0"/>
              <a:t>radnici</a:t>
            </a:r>
            <a:r>
              <a:rPr lang="en-US" dirty="0" smtClean="0"/>
              <a:t> </a:t>
            </a:r>
            <a:r>
              <a:rPr lang="en-US" dirty="0" err="1" smtClean="0"/>
              <a:t>će</a:t>
            </a:r>
            <a:r>
              <a:rPr lang="en-US" dirty="0" smtClean="0"/>
              <a:t> </a:t>
            </a:r>
            <a:r>
              <a:rPr lang="en-US" dirty="0" err="1" smtClean="0"/>
              <a:t>morati</a:t>
            </a:r>
            <a:r>
              <a:rPr lang="en-US" dirty="0" smtClean="0"/>
              <a:t> </a:t>
            </a:r>
            <a:r>
              <a:rPr lang="en-US" dirty="0" err="1" smtClean="0"/>
              <a:t>da</a:t>
            </a:r>
            <a:r>
              <a:rPr lang="en-US" dirty="0" smtClean="0"/>
              <a:t> </a:t>
            </a:r>
            <a:r>
              <a:rPr lang="en-US" dirty="0" err="1" smtClean="0"/>
              <a:t>osete</a:t>
            </a:r>
            <a:r>
              <a:rPr lang="en-US" dirty="0" smtClean="0"/>
              <a:t> </a:t>
            </a:r>
            <a:r>
              <a:rPr lang="en-US" dirty="0" err="1" smtClean="0"/>
              <a:t>samopouzdanje</a:t>
            </a:r>
            <a:r>
              <a:rPr lang="en-US" dirty="0" smtClean="0"/>
              <a:t> u </a:t>
            </a:r>
            <a:r>
              <a:rPr lang="en-US" dirty="0" err="1" smtClean="0"/>
              <a:t>razgovoru</a:t>
            </a:r>
            <a:r>
              <a:rPr lang="en-US" dirty="0" smtClean="0"/>
              <a:t> o </a:t>
            </a:r>
            <a:r>
              <a:rPr lang="en-US" dirty="0" err="1" smtClean="0"/>
              <a:t>pitanjima</a:t>
            </a:r>
            <a:r>
              <a:rPr lang="en-US" dirty="0" smtClean="0"/>
              <a:t> </a:t>
            </a:r>
            <a:r>
              <a:rPr lang="en-US" dirty="0" err="1" smtClean="0"/>
              <a:t>koja</a:t>
            </a:r>
            <a:r>
              <a:rPr lang="en-US" dirty="0" smtClean="0"/>
              <a:t> </a:t>
            </a:r>
            <a:r>
              <a:rPr lang="en-US" dirty="0" err="1" smtClean="0"/>
              <a:t>imaju</a:t>
            </a:r>
            <a:r>
              <a:rPr lang="en-US" dirty="0" smtClean="0"/>
              <a:t> </a:t>
            </a:r>
            <a:r>
              <a:rPr lang="en-US" dirty="0" err="1" smtClean="0"/>
              <a:t>veze</a:t>
            </a:r>
            <a:r>
              <a:rPr lang="en-US" dirty="0" smtClean="0"/>
              <a:t> </a:t>
            </a:r>
            <a:r>
              <a:rPr lang="en-US" dirty="0" err="1" smtClean="0"/>
              <a:t>sa</a:t>
            </a:r>
            <a:r>
              <a:rPr lang="en-US" dirty="0" smtClean="0"/>
              <a:t> </a:t>
            </a:r>
            <a:r>
              <a:rPr lang="en-US" dirty="0" err="1" smtClean="0"/>
              <a:t>seksualnošću</a:t>
            </a:r>
            <a:r>
              <a:rPr lang="en-US" dirty="0" smtClean="0"/>
              <a:t>, </a:t>
            </a:r>
            <a:r>
              <a:rPr lang="en-US" dirty="0" err="1" smtClean="0"/>
              <a:t>seksualnim</a:t>
            </a:r>
            <a:r>
              <a:rPr lang="en-US" dirty="0" smtClean="0"/>
              <a:t> </a:t>
            </a:r>
            <a:r>
              <a:rPr lang="en-US" dirty="0" err="1" smtClean="0"/>
              <a:t>zdravljem</a:t>
            </a:r>
            <a:r>
              <a:rPr lang="en-US" dirty="0" smtClean="0"/>
              <a:t>, </a:t>
            </a:r>
            <a:r>
              <a:rPr lang="en-US" dirty="0" err="1" smtClean="0"/>
              <a:t>odnosima</a:t>
            </a:r>
            <a:r>
              <a:rPr lang="en-US" dirty="0" smtClean="0"/>
              <a:t>, </a:t>
            </a:r>
            <a:r>
              <a:rPr lang="en-US" dirty="0" err="1" smtClean="0"/>
              <a:t>korišćenju</a:t>
            </a:r>
            <a:r>
              <a:rPr lang="en-US" dirty="0" smtClean="0"/>
              <a:t>/</a:t>
            </a:r>
            <a:r>
              <a:rPr lang="en-US" dirty="0" err="1" smtClean="0"/>
              <a:t>zloupotrebi</a:t>
            </a:r>
            <a:r>
              <a:rPr lang="en-US" dirty="0" smtClean="0"/>
              <a:t> </a:t>
            </a:r>
            <a:r>
              <a:rPr lang="en-US" dirty="0" err="1" smtClean="0"/>
              <a:t>supstanci</a:t>
            </a:r>
            <a:r>
              <a:rPr lang="en-US" dirty="0" smtClean="0"/>
              <a:t> </a:t>
            </a:r>
            <a:r>
              <a:rPr lang="en-US" dirty="0" err="1" smtClean="0"/>
              <a:t>i</a:t>
            </a:r>
            <a:r>
              <a:rPr lang="en-US" dirty="0" smtClean="0"/>
              <a:t> </a:t>
            </a:r>
            <a:r>
              <a:rPr lang="en-US" dirty="0" err="1" smtClean="0"/>
              <a:t>alkohola</a:t>
            </a:r>
            <a:r>
              <a:rPr lang="en-US" dirty="0" smtClean="0"/>
              <a:t> </a:t>
            </a:r>
            <a:r>
              <a:rPr lang="en-US" dirty="0" err="1" smtClean="0"/>
              <a:t>i</a:t>
            </a:r>
            <a:r>
              <a:rPr lang="en-US" dirty="0" smtClean="0"/>
              <a:t> </a:t>
            </a:r>
            <a:r>
              <a:rPr lang="en-US" dirty="0" err="1" smtClean="0"/>
              <a:t>problemima</a:t>
            </a:r>
            <a:r>
              <a:rPr lang="en-US" dirty="0" smtClean="0"/>
              <a:t> </a:t>
            </a:r>
            <a:r>
              <a:rPr lang="en-US" dirty="0" err="1" smtClean="0"/>
              <a:t>sa</a:t>
            </a:r>
            <a:r>
              <a:rPr lang="en-US" dirty="0" smtClean="0"/>
              <a:t> </a:t>
            </a:r>
            <a:r>
              <a:rPr lang="en-US" dirty="0" err="1" smtClean="0"/>
              <a:t>mentalnim</a:t>
            </a:r>
            <a:r>
              <a:rPr lang="en-US" dirty="0" smtClean="0"/>
              <a:t> </a:t>
            </a:r>
            <a:r>
              <a:rPr lang="en-US" dirty="0" err="1" smtClean="0"/>
              <a:t>zdravljem</a:t>
            </a:r>
            <a:r>
              <a:rPr lang="en-US" dirty="0" smtClean="0"/>
              <a:t>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961"/>
    </mc:Choice>
    <mc:Fallback>
      <p:transition spd="slow" advTm="25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t>
            </a:r>
            <a:r>
              <a:rPr lang="sr-Latn-RS" dirty="0" smtClean="0"/>
              <a:t>sećanja soc radnika</a:t>
            </a:r>
            <a:endParaRPr lang="en-US" dirty="0"/>
          </a:p>
        </p:txBody>
      </p:sp>
      <p:sp>
        <p:nvSpPr>
          <p:cNvPr id="3" name="Content Placeholder 2"/>
          <p:cNvSpPr>
            <a:spLocks noGrp="1"/>
          </p:cNvSpPr>
          <p:nvPr>
            <p:ph sz="quarter" idx="1"/>
          </p:nvPr>
        </p:nvSpPr>
        <p:spPr/>
        <p:txBody>
          <a:bodyPr>
            <a:normAutofit/>
          </a:bodyPr>
          <a:lstStyle/>
          <a:p>
            <a:r>
              <a:rPr lang="en-US" dirty="0" err="1" smtClean="0"/>
              <a:t>Neki</a:t>
            </a:r>
            <a:r>
              <a:rPr lang="en-US" dirty="0" smtClean="0"/>
              <a:t> </a:t>
            </a:r>
            <a:r>
              <a:rPr lang="en-US" dirty="0" err="1" smtClean="0"/>
              <a:t>socijalni</a:t>
            </a:r>
            <a:r>
              <a:rPr lang="en-US" dirty="0" smtClean="0"/>
              <a:t> </a:t>
            </a:r>
            <a:r>
              <a:rPr lang="en-US" dirty="0" err="1" smtClean="0"/>
              <a:t>radnici</a:t>
            </a:r>
            <a:r>
              <a:rPr lang="en-US" dirty="0" smtClean="0"/>
              <a:t> </a:t>
            </a:r>
            <a:r>
              <a:rPr lang="en-US" dirty="0" err="1" smtClean="0"/>
              <a:t>mogu</a:t>
            </a:r>
            <a:r>
              <a:rPr lang="en-US" dirty="0" smtClean="0"/>
              <a:t> </a:t>
            </a:r>
            <a:r>
              <a:rPr lang="en-US" dirty="0" err="1" smtClean="0"/>
              <a:t>da</a:t>
            </a:r>
            <a:r>
              <a:rPr lang="en-US" dirty="0" smtClean="0"/>
              <a:t> </a:t>
            </a:r>
            <a:r>
              <a:rPr lang="en-US" dirty="0" err="1" smtClean="0"/>
              <a:t>pokušavaju</a:t>
            </a:r>
            <a:r>
              <a:rPr lang="en-US" dirty="0" smtClean="0"/>
              <a:t> </a:t>
            </a:r>
            <a:r>
              <a:rPr lang="en-US" dirty="0" err="1" smtClean="0"/>
              <a:t>da</a:t>
            </a:r>
            <a:r>
              <a:rPr lang="en-US" dirty="0" smtClean="0"/>
              <a:t> se </a:t>
            </a:r>
            <a:r>
              <a:rPr lang="en-US" dirty="0" err="1" smtClean="0"/>
              <a:t>odbrane</a:t>
            </a:r>
            <a:r>
              <a:rPr lang="en-US" dirty="0" smtClean="0"/>
              <a:t> </a:t>
            </a:r>
            <a:r>
              <a:rPr lang="en-US" dirty="0" err="1" smtClean="0"/>
              <a:t>od</a:t>
            </a:r>
            <a:r>
              <a:rPr lang="en-US" dirty="0" smtClean="0"/>
              <a:t> </a:t>
            </a:r>
            <a:r>
              <a:rPr lang="en-US" dirty="0" err="1" smtClean="0"/>
              <a:t>ličnih</a:t>
            </a:r>
            <a:r>
              <a:rPr lang="en-US" dirty="0" smtClean="0"/>
              <a:t> </a:t>
            </a:r>
            <a:r>
              <a:rPr lang="en-US" dirty="0" err="1" smtClean="0"/>
              <a:t>osećanja</a:t>
            </a:r>
            <a:r>
              <a:rPr lang="en-US" dirty="0" smtClean="0"/>
              <a:t> </a:t>
            </a:r>
            <a:r>
              <a:rPr lang="en-US" dirty="0" err="1" smtClean="0"/>
              <a:t>da</a:t>
            </a:r>
            <a:r>
              <a:rPr lang="en-US" dirty="0" smtClean="0"/>
              <a:t> bi se </a:t>
            </a:r>
            <a:r>
              <a:rPr lang="en-US" dirty="0" err="1" smtClean="0"/>
              <a:t>zaštitili</a:t>
            </a:r>
            <a:r>
              <a:rPr lang="en-US" dirty="0" smtClean="0"/>
              <a:t>. </a:t>
            </a:r>
            <a:endParaRPr lang="sr-Latn-RS" dirty="0" smtClean="0"/>
          </a:p>
          <a:p>
            <a:r>
              <a:rPr lang="sr-Latn-RS" dirty="0" smtClean="0"/>
              <a:t>pr:</a:t>
            </a:r>
            <a:r>
              <a:rPr lang="en-US" dirty="0" smtClean="0"/>
              <a:t> „</a:t>
            </a:r>
            <a:r>
              <a:rPr lang="en-US" i="1" dirty="0" smtClean="0"/>
              <a:t>ne </a:t>
            </a:r>
            <a:r>
              <a:rPr lang="en-US" i="1" dirty="0" err="1" smtClean="0"/>
              <a:t>mogu</a:t>
            </a:r>
            <a:r>
              <a:rPr lang="en-US" i="1" dirty="0" smtClean="0"/>
              <a:t> </a:t>
            </a:r>
            <a:r>
              <a:rPr lang="en-US" i="1" dirty="0" err="1" smtClean="0"/>
              <a:t>sebi</a:t>
            </a:r>
            <a:r>
              <a:rPr lang="en-US" i="1" dirty="0" smtClean="0"/>
              <a:t> </a:t>
            </a:r>
            <a:r>
              <a:rPr lang="en-US" i="1" dirty="0" err="1" smtClean="0"/>
              <a:t>da</a:t>
            </a:r>
            <a:r>
              <a:rPr lang="en-US" i="1" dirty="0" smtClean="0"/>
              <a:t> </a:t>
            </a:r>
            <a:r>
              <a:rPr lang="en-US" i="1" dirty="0" err="1" smtClean="0"/>
              <a:t>dozvolim</a:t>
            </a:r>
            <a:r>
              <a:rPr lang="en-US" i="1" dirty="0" smtClean="0"/>
              <a:t> </a:t>
            </a:r>
            <a:r>
              <a:rPr lang="en-US" i="1" dirty="0" err="1" smtClean="0"/>
              <a:t>da</a:t>
            </a:r>
            <a:r>
              <a:rPr lang="en-US" i="1" dirty="0" smtClean="0"/>
              <a:t> </a:t>
            </a:r>
            <a:r>
              <a:rPr lang="en-US" i="1" dirty="0" err="1" smtClean="0"/>
              <a:t>stvarno</a:t>
            </a:r>
            <a:r>
              <a:rPr lang="en-US" i="1" dirty="0" smtClean="0"/>
              <a:t> </a:t>
            </a:r>
            <a:r>
              <a:rPr lang="en-US" i="1" dirty="0" err="1" smtClean="0"/>
              <a:t>stupim</a:t>
            </a:r>
            <a:r>
              <a:rPr lang="en-US" i="1" dirty="0" smtClean="0"/>
              <a:t> u </a:t>
            </a:r>
            <a:r>
              <a:rPr lang="en-US" i="1" dirty="0" err="1" smtClean="0"/>
              <a:t>kontakt</a:t>
            </a:r>
            <a:r>
              <a:rPr lang="en-US" i="1" dirty="0" smtClean="0"/>
              <a:t> </a:t>
            </a:r>
            <a:r>
              <a:rPr lang="en-US" i="1" dirty="0" err="1" smtClean="0"/>
              <a:t>sa</a:t>
            </a:r>
            <a:r>
              <a:rPr lang="en-US" i="1" dirty="0" smtClean="0"/>
              <a:t> </a:t>
            </a:r>
            <a:r>
              <a:rPr lang="en-US" i="1" dirty="0" err="1" smtClean="0"/>
              <a:t>onim</a:t>
            </a:r>
            <a:r>
              <a:rPr lang="en-US" i="1" dirty="0" smtClean="0"/>
              <a:t> </a:t>
            </a:r>
            <a:r>
              <a:rPr lang="en-US" i="1" dirty="0" err="1" smtClean="0"/>
              <a:t>što</a:t>
            </a:r>
            <a:r>
              <a:rPr lang="en-US" i="1" dirty="0" smtClean="0"/>
              <a:t> </a:t>
            </a:r>
            <a:r>
              <a:rPr lang="en-US" i="1" dirty="0" err="1" smtClean="0"/>
              <a:t>ona</a:t>
            </a:r>
            <a:r>
              <a:rPr lang="en-US" i="1" dirty="0" smtClean="0"/>
              <a:t> </a:t>
            </a:r>
            <a:r>
              <a:rPr lang="en-US" i="1" dirty="0" err="1" smtClean="0"/>
              <a:t>oseća</a:t>
            </a:r>
            <a:r>
              <a:rPr lang="en-US" i="1" dirty="0" smtClean="0"/>
              <a:t>. </a:t>
            </a:r>
            <a:r>
              <a:rPr lang="en-US" i="1" dirty="0" err="1" smtClean="0"/>
              <a:t>Moram</a:t>
            </a:r>
            <a:r>
              <a:rPr lang="en-US" i="1" dirty="0" smtClean="0"/>
              <a:t> </a:t>
            </a:r>
            <a:r>
              <a:rPr lang="en-US" i="1" dirty="0" err="1" smtClean="0"/>
              <a:t>da</a:t>
            </a:r>
            <a:r>
              <a:rPr lang="en-US" i="1" dirty="0" smtClean="0"/>
              <a:t> </a:t>
            </a:r>
            <a:r>
              <a:rPr lang="en-US" i="1" dirty="0" err="1" smtClean="0"/>
              <a:t>na</a:t>
            </a:r>
            <a:r>
              <a:rPr lang="en-US" i="1" dirty="0" smtClean="0"/>
              <a:t> </a:t>
            </a:r>
            <a:r>
              <a:rPr lang="en-US" i="1" dirty="0" err="1" smtClean="0"/>
              <a:t>kraju</a:t>
            </a:r>
            <a:r>
              <a:rPr lang="en-US" i="1" dirty="0" smtClean="0"/>
              <a:t> </a:t>
            </a:r>
            <a:r>
              <a:rPr lang="en-US" i="1" dirty="0" err="1" smtClean="0"/>
              <a:t>dana</a:t>
            </a:r>
            <a:r>
              <a:rPr lang="en-US" i="1" dirty="0" smtClean="0"/>
              <a:t> </a:t>
            </a:r>
            <a:r>
              <a:rPr lang="en-US" i="1" dirty="0" err="1" smtClean="0"/>
              <a:t>odem</a:t>
            </a:r>
            <a:r>
              <a:rPr lang="en-US" i="1" dirty="0" smtClean="0"/>
              <a:t> </a:t>
            </a:r>
            <a:r>
              <a:rPr lang="en-US" i="1" dirty="0" err="1" smtClean="0"/>
              <a:t>kući</a:t>
            </a:r>
            <a:r>
              <a:rPr lang="en-US" i="1" dirty="0" smtClean="0"/>
              <a:t> </a:t>
            </a:r>
            <a:r>
              <a:rPr lang="en-US" i="1" dirty="0" err="1" smtClean="0"/>
              <a:t>i</a:t>
            </a:r>
            <a:r>
              <a:rPr lang="en-US" i="1" dirty="0" smtClean="0"/>
              <a:t> </a:t>
            </a:r>
            <a:r>
              <a:rPr lang="en-US" i="1" dirty="0" err="1" smtClean="0"/>
              <a:t>budem</a:t>
            </a:r>
            <a:r>
              <a:rPr lang="en-US" i="1" dirty="0" smtClean="0"/>
              <a:t> </a:t>
            </a:r>
            <a:r>
              <a:rPr lang="en-US" i="1" dirty="0" err="1" smtClean="0"/>
              <a:t>tamo</a:t>
            </a:r>
            <a:r>
              <a:rPr lang="en-US" i="1" dirty="0" smtClean="0"/>
              <a:t> </a:t>
            </a:r>
            <a:r>
              <a:rPr lang="en-US" i="1" dirty="0" err="1" smtClean="0"/>
              <a:t>za</a:t>
            </a:r>
            <a:r>
              <a:rPr lang="en-US" i="1" dirty="0" smtClean="0"/>
              <a:t> </a:t>
            </a:r>
            <a:r>
              <a:rPr lang="en-US" i="1" dirty="0" err="1" smtClean="0"/>
              <a:t>moju</a:t>
            </a:r>
            <a:r>
              <a:rPr lang="en-US" i="1" dirty="0" smtClean="0"/>
              <a:t> </a:t>
            </a:r>
            <a:r>
              <a:rPr lang="en-US" i="1" dirty="0" err="1" smtClean="0"/>
              <a:t>decu</a:t>
            </a:r>
            <a:r>
              <a:rPr lang="en-US" i="1" dirty="0" smtClean="0"/>
              <a:t>, a imam </a:t>
            </a:r>
            <a:r>
              <a:rPr lang="en-US" i="1" dirty="0" err="1" smtClean="0"/>
              <a:t>dovoljno</a:t>
            </a:r>
            <a:r>
              <a:rPr lang="en-US" i="1" dirty="0" smtClean="0"/>
              <a:t> </a:t>
            </a:r>
            <a:r>
              <a:rPr lang="en-US" i="1" dirty="0" err="1" smtClean="0"/>
              <a:t>emotivnog</a:t>
            </a:r>
            <a:r>
              <a:rPr lang="en-US" i="1" dirty="0" smtClean="0"/>
              <a:t> </a:t>
            </a:r>
            <a:r>
              <a:rPr lang="en-US" i="1" dirty="0" err="1" smtClean="0"/>
              <a:t>prostoru</a:t>
            </a:r>
            <a:r>
              <a:rPr lang="en-US" i="1" dirty="0" smtClean="0"/>
              <a:t> </a:t>
            </a:r>
            <a:r>
              <a:rPr lang="en-US" i="1" dirty="0" err="1" smtClean="0"/>
              <a:t>ili</a:t>
            </a:r>
            <a:r>
              <a:rPr lang="en-US" i="1" dirty="0" smtClean="0"/>
              <a:t> </a:t>
            </a:r>
            <a:r>
              <a:rPr lang="en-US" i="1" dirty="0" err="1" smtClean="0"/>
              <a:t>samo</a:t>
            </a:r>
            <a:r>
              <a:rPr lang="en-US" i="1" dirty="0" smtClean="0"/>
              <a:t> </a:t>
            </a:r>
            <a:r>
              <a:rPr lang="en-US" i="1" dirty="0" err="1" smtClean="0"/>
              <a:t>za</a:t>
            </a:r>
            <a:r>
              <a:rPr lang="en-US" i="1" dirty="0" smtClean="0"/>
              <a:t> </a:t>
            </a:r>
            <a:r>
              <a:rPr lang="en-US" i="1" dirty="0" err="1" smtClean="0"/>
              <a:t>nju</a:t>
            </a:r>
            <a:r>
              <a:rPr lang="en-US" i="1" dirty="0" smtClean="0"/>
              <a:t>, </a:t>
            </a:r>
            <a:r>
              <a:rPr lang="en-US" i="1" dirty="0" err="1" smtClean="0"/>
              <a:t>ili</a:t>
            </a:r>
            <a:r>
              <a:rPr lang="en-US" i="1" dirty="0" smtClean="0"/>
              <a:t> </a:t>
            </a:r>
            <a:r>
              <a:rPr lang="en-US" i="1" dirty="0" err="1" smtClean="0"/>
              <a:t>za</a:t>
            </a:r>
            <a:r>
              <a:rPr lang="en-US" i="1" dirty="0" smtClean="0"/>
              <a:t> </a:t>
            </a:r>
            <a:r>
              <a:rPr lang="en-US" i="1" dirty="0" err="1" smtClean="0"/>
              <a:t>njih</a:t>
            </a:r>
            <a:r>
              <a:rPr lang="en-US" i="1" dirty="0" smtClean="0"/>
              <a:t>, ne </a:t>
            </a:r>
            <a:r>
              <a:rPr lang="en-US" i="1" dirty="0" err="1" smtClean="0"/>
              <a:t>za</a:t>
            </a:r>
            <a:r>
              <a:rPr lang="en-US" i="1" dirty="0" smtClean="0"/>
              <a:t> </a:t>
            </a:r>
            <a:r>
              <a:rPr lang="en-US" i="1" dirty="0" err="1" smtClean="0"/>
              <a:t>oboje</a:t>
            </a:r>
            <a:r>
              <a:rPr lang="en-US" dirty="0" smtClean="0"/>
              <a:t>.“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281"/>
    </mc:Choice>
    <mc:Fallback>
      <p:transition spd="slow" advTm="60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smtClean="0"/>
              <a:t>Kakvi</a:t>
            </a:r>
            <a:r>
              <a:rPr lang="en-US" b="1" dirty="0" smtClean="0"/>
              <a:t> bi </a:t>
            </a:r>
            <a:r>
              <a:rPr lang="en-US" b="1" dirty="0" err="1" smtClean="0"/>
              <a:t>ljudi</a:t>
            </a:r>
            <a:r>
              <a:rPr lang="en-US" b="1" dirty="0" smtClean="0"/>
              <a:t> </a:t>
            </a:r>
            <a:r>
              <a:rPr lang="en-US" b="1" dirty="0" err="1" smtClean="0"/>
              <a:t>socijalni</a:t>
            </a:r>
            <a:r>
              <a:rPr lang="en-US" b="1" dirty="0" smtClean="0"/>
              <a:t> </a:t>
            </a:r>
            <a:r>
              <a:rPr lang="en-US" b="1" dirty="0" err="1" smtClean="0"/>
              <a:t>radnici</a:t>
            </a:r>
            <a:r>
              <a:rPr lang="en-US" b="1" dirty="0" smtClean="0"/>
              <a:t> </a:t>
            </a:r>
            <a:r>
              <a:rPr lang="en-US" b="1" dirty="0" err="1" smtClean="0"/>
              <a:t>trebalo</a:t>
            </a:r>
            <a:r>
              <a:rPr lang="en-US" b="1" dirty="0" smtClean="0"/>
              <a:t> </a:t>
            </a:r>
            <a:r>
              <a:rPr lang="en-US" b="1" dirty="0" err="1" smtClean="0"/>
              <a:t>da</a:t>
            </a:r>
            <a:r>
              <a:rPr lang="en-US" b="1" dirty="0" smtClean="0"/>
              <a:t> </a:t>
            </a:r>
            <a:r>
              <a:rPr lang="en-US" b="1" dirty="0" err="1" smtClean="0"/>
              <a:t>budu</a:t>
            </a:r>
            <a:endParaRPr lang="en-US" dirty="0"/>
          </a:p>
        </p:txBody>
      </p:sp>
      <p:sp>
        <p:nvSpPr>
          <p:cNvPr id="3" name="Content Placeholder 2"/>
          <p:cNvSpPr>
            <a:spLocks noGrp="1"/>
          </p:cNvSpPr>
          <p:nvPr>
            <p:ph sz="quarter" idx="1"/>
          </p:nvPr>
        </p:nvSpPr>
        <p:spPr/>
        <p:txBody>
          <a:bodyPr>
            <a:normAutofit lnSpcReduction="10000"/>
          </a:bodyPr>
          <a:lstStyle/>
          <a:p>
            <a:pPr>
              <a:buNone/>
            </a:pPr>
            <a:endParaRPr lang="en-US" dirty="0" smtClean="0"/>
          </a:p>
          <a:p>
            <a:pPr lvl="0"/>
            <a:r>
              <a:rPr lang="en-US" dirty="0" err="1" smtClean="0"/>
              <a:t>Otvoreni</a:t>
            </a:r>
            <a:r>
              <a:rPr lang="en-US" dirty="0" smtClean="0"/>
              <a:t>, </a:t>
            </a:r>
            <a:r>
              <a:rPr lang="en-US" dirty="0" err="1" smtClean="0"/>
              <a:t>pristupačni</a:t>
            </a:r>
            <a:r>
              <a:rPr lang="en-US" dirty="0" smtClean="0"/>
              <a:t>, </a:t>
            </a:r>
            <a:r>
              <a:rPr lang="en-US" dirty="0" err="1" smtClean="0"/>
              <a:t>sa</a:t>
            </a:r>
            <a:r>
              <a:rPr lang="en-US" dirty="0" smtClean="0"/>
              <a:t> </a:t>
            </a:r>
            <a:r>
              <a:rPr lang="en-US" dirty="0" err="1" smtClean="0"/>
              <a:t>kojima</a:t>
            </a:r>
            <a:r>
              <a:rPr lang="en-US" dirty="0" smtClean="0"/>
              <a:t> je </a:t>
            </a:r>
            <a:r>
              <a:rPr lang="en-US" dirty="0" err="1" smtClean="0"/>
              <a:t>lako</a:t>
            </a:r>
            <a:r>
              <a:rPr lang="en-US" dirty="0" smtClean="0"/>
              <a:t> </a:t>
            </a:r>
            <a:r>
              <a:rPr lang="en-US" dirty="0" err="1" smtClean="0"/>
              <a:t>razgovarati</a:t>
            </a:r>
            <a:endParaRPr lang="en-US" dirty="0" smtClean="0"/>
          </a:p>
          <a:p>
            <a:pPr lvl="0"/>
            <a:r>
              <a:rPr lang="en-US" dirty="0" err="1" smtClean="0"/>
              <a:t>Neuštogljeni</a:t>
            </a:r>
            <a:r>
              <a:rPr lang="en-US" dirty="0" smtClean="0"/>
              <a:t> </a:t>
            </a:r>
            <a:r>
              <a:rPr lang="en-US" dirty="0" err="1" smtClean="0"/>
              <a:t>niti</a:t>
            </a:r>
            <a:r>
              <a:rPr lang="en-US" dirty="0" smtClean="0"/>
              <a:t> </a:t>
            </a:r>
            <a:r>
              <a:rPr lang="en-US" dirty="0" err="1" smtClean="0"/>
              <a:t>suviše</a:t>
            </a:r>
            <a:r>
              <a:rPr lang="en-US" dirty="0" smtClean="0"/>
              <a:t> </a:t>
            </a:r>
            <a:r>
              <a:rPr lang="en-US" dirty="0" err="1" smtClean="0"/>
              <a:t>formalni</a:t>
            </a:r>
            <a:endParaRPr lang="en-US" dirty="0" smtClean="0"/>
          </a:p>
          <a:p>
            <a:pPr lvl="0"/>
            <a:r>
              <a:rPr lang="en-US" dirty="0" err="1" smtClean="0"/>
              <a:t>Sposobni</a:t>
            </a:r>
            <a:r>
              <a:rPr lang="en-US" dirty="0" smtClean="0"/>
              <a:t> </a:t>
            </a:r>
            <a:r>
              <a:rPr lang="en-US" dirty="0" err="1" smtClean="0"/>
              <a:t>da</a:t>
            </a:r>
            <a:r>
              <a:rPr lang="en-US" dirty="0" smtClean="0"/>
              <a:t> se </a:t>
            </a:r>
            <a:r>
              <a:rPr lang="en-US" dirty="0" err="1" smtClean="0"/>
              <a:t>slože</a:t>
            </a:r>
            <a:r>
              <a:rPr lang="en-US" dirty="0" smtClean="0"/>
              <a:t> </a:t>
            </a:r>
            <a:r>
              <a:rPr lang="en-US" dirty="0" err="1" smtClean="0"/>
              <a:t>sa</a:t>
            </a:r>
            <a:r>
              <a:rPr lang="en-US" dirty="0" smtClean="0"/>
              <a:t> </a:t>
            </a:r>
            <a:r>
              <a:rPr lang="en-US" dirty="0" err="1" smtClean="0"/>
              <a:t>decom</a:t>
            </a:r>
            <a:r>
              <a:rPr lang="en-US" dirty="0" smtClean="0"/>
              <a:t> </a:t>
            </a:r>
            <a:r>
              <a:rPr lang="en-US" dirty="0" err="1" smtClean="0"/>
              <a:t>i</a:t>
            </a:r>
            <a:r>
              <a:rPr lang="en-US" dirty="0" smtClean="0"/>
              <a:t> </a:t>
            </a:r>
            <a:r>
              <a:rPr lang="en-US" dirty="0" err="1" smtClean="0"/>
              <a:t>mladima</a:t>
            </a:r>
            <a:endParaRPr lang="en-US" dirty="0" smtClean="0"/>
          </a:p>
          <a:p>
            <a:pPr lvl="0"/>
            <a:r>
              <a:rPr lang="en-US" dirty="0" err="1" smtClean="0"/>
              <a:t>Sposobni</a:t>
            </a:r>
            <a:r>
              <a:rPr lang="en-US" dirty="0" smtClean="0"/>
              <a:t> </a:t>
            </a:r>
            <a:r>
              <a:rPr lang="en-US" dirty="0" err="1" smtClean="0"/>
              <a:t>za</a:t>
            </a:r>
            <a:r>
              <a:rPr lang="en-US" dirty="0" smtClean="0"/>
              <a:t> </a:t>
            </a:r>
            <a:r>
              <a:rPr lang="en-US" dirty="0" err="1" smtClean="0"/>
              <a:t>razumevanje</a:t>
            </a:r>
            <a:r>
              <a:rPr lang="en-US" dirty="0" smtClean="0"/>
              <a:t> „</a:t>
            </a:r>
            <a:r>
              <a:rPr lang="en-US" dirty="0" err="1" smtClean="0"/>
              <a:t>načina</a:t>
            </a:r>
            <a:r>
              <a:rPr lang="en-US" dirty="0" smtClean="0"/>
              <a:t> </a:t>
            </a:r>
            <a:r>
              <a:rPr lang="en-US" dirty="0" err="1" smtClean="0"/>
              <a:t>i</a:t>
            </a:r>
            <a:r>
              <a:rPr lang="en-US" dirty="0" smtClean="0"/>
              <a:t> </a:t>
            </a:r>
            <a:r>
              <a:rPr lang="en-US" dirty="0" err="1" smtClean="0"/>
              <a:t>misli</a:t>
            </a:r>
            <a:r>
              <a:rPr lang="en-US" dirty="0" smtClean="0"/>
              <a:t> </a:t>
            </a:r>
            <a:r>
              <a:rPr lang="en-US" dirty="0" err="1" smtClean="0"/>
              <a:t>dece</a:t>
            </a:r>
            <a:r>
              <a:rPr lang="en-US" dirty="0" smtClean="0"/>
              <a:t>“</a:t>
            </a:r>
          </a:p>
          <a:p>
            <a:pPr lvl="0"/>
            <a:r>
              <a:rPr lang="en-US" dirty="0" smtClean="0"/>
              <a:t>U </a:t>
            </a:r>
            <a:r>
              <a:rPr lang="en-US" dirty="0" err="1" smtClean="0"/>
              <a:t>stanju</a:t>
            </a:r>
            <a:r>
              <a:rPr lang="en-US" dirty="0" smtClean="0"/>
              <a:t> </a:t>
            </a:r>
            <a:r>
              <a:rPr lang="en-US" dirty="0" err="1" smtClean="0"/>
              <a:t>da</a:t>
            </a:r>
            <a:r>
              <a:rPr lang="en-US" dirty="0" smtClean="0"/>
              <a:t> </a:t>
            </a:r>
            <a:r>
              <a:rPr lang="en-US" dirty="0" err="1" smtClean="0"/>
              <a:t>održe</a:t>
            </a:r>
            <a:r>
              <a:rPr lang="en-US" dirty="0" smtClean="0"/>
              <a:t> </a:t>
            </a:r>
            <a:r>
              <a:rPr lang="en-US" dirty="0" err="1" smtClean="0"/>
              <a:t>obećanja</a:t>
            </a:r>
            <a:endParaRPr lang="en-US" dirty="0" smtClean="0"/>
          </a:p>
          <a:p>
            <a:pPr lvl="0"/>
            <a:r>
              <a:rPr lang="en-US" dirty="0" err="1" smtClean="0"/>
              <a:t>Dobri</a:t>
            </a:r>
            <a:r>
              <a:rPr lang="en-US" dirty="0" smtClean="0"/>
              <a:t> </a:t>
            </a:r>
            <a:r>
              <a:rPr lang="en-US" dirty="0" err="1" smtClean="0"/>
              <a:t>slušaoci</a:t>
            </a:r>
            <a:r>
              <a:rPr lang="en-US" dirty="0" smtClean="0"/>
              <a:t>, u </a:t>
            </a:r>
            <a:r>
              <a:rPr lang="en-US" dirty="0" err="1" smtClean="0"/>
              <a:t>stanju</a:t>
            </a:r>
            <a:r>
              <a:rPr lang="en-US" dirty="0" smtClean="0"/>
              <a:t> </a:t>
            </a:r>
            <a:r>
              <a:rPr lang="en-US" dirty="0" err="1" smtClean="0"/>
              <a:t>i</a:t>
            </a:r>
            <a:r>
              <a:rPr lang="en-US" dirty="0" smtClean="0"/>
              <a:t> </a:t>
            </a:r>
            <a:r>
              <a:rPr lang="en-US" dirty="0" err="1" smtClean="0"/>
              <a:t>da</a:t>
            </a:r>
            <a:r>
              <a:rPr lang="en-US" dirty="0" smtClean="0"/>
              <a:t> </a:t>
            </a:r>
            <a:r>
              <a:rPr lang="en-US" dirty="0" err="1" smtClean="0"/>
              <a:t>čuju</a:t>
            </a:r>
            <a:r>
              <a:rPr lang="en-US" dirty="0" smtClean="0"/>
              <a:t> </a:t>
            </a:r>
            <a:r>
              <a:rPr lang="en-US" dirty="0" err="1" smtClean="0"/>
              <a:t>i</a:t>
            </a:r>
            <a:r>
              <a:rPr lang="en-US" dirty="0" smtClean="0"/>
              <a:t> </a:t>
            </a:r>
            <a:r>
              <a:rPr lang="en-US" dirty="0" err="1" smtClean="0"/>
              <a:t>da</a:t>
            </a:r>
            <a:r>
              <a:rPr lang="en-US" dirty="0" smtClean="0"/>
              <a:t> </a:t>
            </a:r>
            <a:r>
              <a:rPr lang="en-US" dirty="0" err="1" smtClean="0"/>
              <a:t>slušaju</a:t>
            </a:r>
            <a:endParaRPr lang="en-US" dirty="0" smtClean="0"/>
          </a:p>
          <a:p>
            <a:pPr lvl="0"/>
            <a:r>
              <a:rPr lang="en-US" dirty="0" err="1" smtClean="0"/>
              <a:t>Imaju</a:t>
            </a:r>
            <a:r>
              <a:rPr lang="en-US" dirty="0" smtClean="0"/>
              <a:t> </a:t>
            </a:r>
            <a:r>
              <a:rPr lang="en-US" dirty="0" err="1" smtClean="0"/>
              <a:t>smisao</a:t>
            </a:r>
            <a:r>
              <a:rPr lang="en-US" dirty="0" smtClean="0"/>
              <a:t> </a:t>
            </a:r>
            <a:r>
              <a:rPr lang="en-US" dirty="0" err="1" smtClean="0"/>
              <a:t>za</a:t>
            </a:r>
            <a:r>
              <a:rPr lang="en-US" dirty="0" smtClean="0"/>
              <a:t> humor</a:t>
            </a:r>
          </a:p>
          <a:p>
            <a:pPr lvl="0"/>
            <a:r>
              <a:rPr lang="en-US" dirty="0" err="1" smtClean="0"/>
              <a:t>Dobri</a:t>
            </a:r>
            <a:r>
              <a:rPr lang="en-US" dirty="0" smtClean="0"/>
              <a:t> u </a:t>
            </a:r>
            <a:r>
              <a:rPr lang="en-US" dirty="0" err="1" smtClean="0"/>
              <a:t>smirivanju</a:t>
            </a:r>
            <a:r>
              <a:rPr lang="en-US" dirty="0" smtClean="0"/>
              <a:t> </a:t>
            </a:r>
            <a:r>
              <a:rPr lang="en-US" dirty="0" err="1" smtClean="0"/>
              <a:t>drugih</a:t>
            </a:r>
            <a:r>
              <a:rPr lang="en-US" dirty="0" smtClean="0"/>
              <a:t> </a:t>
            </a:r>
            <a:r>
              <a:rPr lang="en-US" dirty="0" err="1" smtClean="0"/>
              <a:t>kada</a:t>
            </a:r>
            <a:r>
              <a:rPr lang="en-US" dirty="0" smtClean="0"/>
              <a:t> </a:t>
            </a:r>
            <a:r>
              <a:rPr lang="en-US" dirty="0" err="1" smtClean="0"/>
              <a:t>su</a:t>
            </a:r>
            <a:r>
              <a:rPr lang="en-US" dirty="0" smtClean="0"/>
              <a:t> </a:t>
            </a:r>
            <a:r>
              <a:rPr lang="en-US" dirty="0" err="1" smtClean="0"/>
              <a:t>uznemireni</a:t>
            </a:r>
            <a:endParaRPr lang="en-US" dirty="0" smtClean="0"/>
          </a:p>
          <a:p>
            <a:pPr lvl="0"/>
            <a:r>
              <a:rPr lang="en-US" dirty="0" smtClean="0"/>
              <a:t>Ne </a:t>
            </a:r>
            <a:r>
              <a:rPr lang="en-US" dirty="0" err="1" smtClean="0"/>
              <a:t>sude</a:t>
            </a:r>
            <a:r>
              <a:rPr lang="en-US" dirty="0" smtClean="0"/>
              <a:t> o </a:t>
            </a:r>
            <a:r>
              <a:rPr lang="en-US" dirty="0" err="1" smtClean="0"/>
              <a:t>drugima</a:t>
            </a:r>
            <a:r>
              <a:rPr lang="en-US" dirty="0" smtClean="0"/>
              <a:t> </a:t>
            </a:r>
            <a:r>
              <a:rPr lang="en-US" dirty="0" err="1" smtClean="0"/>
              <a:t>već</a:t>
            </a:r>
            <a:r>
              <a:rPr lang="en-US" dirty="0" smtClean="0"/>
              <a:t> </a:t>
            </a:r>
            <a:r>
              <a:rPr lang="en-US" dirty="0" err="1" smtClean="0"/>
              <a:t>pokušavaju</a:t>
            </a:r>
            <a:r>
              <a:rPr lang="en-US" dirty="0" smtClean="0"/>
              <a:t> </a:t>
            </a:r>
            <a:r>
              <a:rPr lang="en-US" dirty="0" err="1" smtClean="0"/>
              <a:t>da</a:t>
            </a:r>
            <a:r>
              <a:rPr lang="en-US" dirty="0" smtClean="0"/>
              <a:t> </a:t>
            </a:r>
            <a:r>
              <a:rPr lang="en-US" dirty="0" err="1" smtClean="0"/>
              <a:t>slušaju</a:t>
            </a:r>
            <a:r>
              <a:rPr lang="en-US" dirty="0" smtClean="0"/>
              <a:t> </a:t>
            </a:r>
            <a:r>
              <a:rPr lang="en-US" dirty="0" err="1" smtClean="0"/>
              <a:t>i</a:t>
            </a:r>
            <a:r>
              <a:rPr lang="en-US" dirty="0" smtClean="0"/>
              <a:t> </a:t>
            </a:r>
            <a:r>
              <a:rPr lang="en-US" dirty="0" err="1" smtClean="0"/>
              <a:t>razumeju</a:t>
            </a:r>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192"/>
    </mc:Choice>
    <mc:Fallback>
      <p:transition spd="slow" advTm="30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a:t>
            </a:r>
            <a:r>
              <a:rPr lang="sr-Latn-RS" dirty="0" smtClean="0"/>
              <a:t>omunikacija sa decom i mladima u praksi sr</a:t>
            </a:r>
            <a:endParaRPr lang="en-US" dirty="0"/>
          </a:p>
        </p:txBody>
      </p:sp>
      <p:sp>
        <p:nvSpPr>
          <p:cNvPr id="3" name="Content Placeholder 2"/>
          <p:cNvSpPr>
            <a:spLocks noGrp="1"/>
          </p:cNvSpPr>
          <p:nvPr>
            <p:ph sz="quarter" idx="1"/>
          </p:nvPr>
        </p:nvSpPr>
        <p:spPr/>
        <p:txBody>
          <a:bodyPr>
            <a:normAutofit/>
          </a:bodyPr>
          <a:lstStyle/>
          <a:p>
            <a:r>
              <a:rPr lang="sr-Latn-CS" dirty="0"/>
              <a:t>Način na koji se deca vide i pozicioniraju </a:t>
            </a:r>
            <a:r>
              <a:rPr lang="sr-Latn-CS" dirty="0" smtClean="0"/>
              <a:t>se </a:t>
            </a:r>
            <a:r>
              <a:rPr lang="sr-Latn-CS" dirty="0"/>
              <a:t>dramatično </a:t>
            </a:r>
            <a:r>
              <a:rPr lang="sr-Latn-CS" dirty="0" smtClean="0"/>
              <a:t>promenio</a:t>
            </a:r>
          </a:p>
          <a:p>
            <a:r>
              <a:rPr lang="sr-Latn-CS" dirty="0" smtClean="0"/>
              <a:t>u </a:t>
            </a:r>
            <a:r>
              <a:rPr lang="sr-Latn-CS" dirty="0"/>
              <a:t>prvom delu 19. veka deca i mladi nisu imali nikakvo zakonsko pravo </a:t>
            </a:r>
            <a:r>
              <a:rPr lang="sr-Latn-CS" dirty="0" smtClean="0"/>
              <a:t>glasa</a:t>
            </a:r>
          </a:p>
          <a:p>
            <a:r>
              <a:rPr lang="sr-Latn-CS" dirty="0" smtClean="0"/>
              <a:t>tokom </a:t>
            </a:r>
            <a:r>
              <a:rPr lang="sr-Latn-CS" dirty="0"/>
              <a:t>19. veka, sve veće prepoznavanje dečjih potreba, senzibiliteta i potencijala </a:t>
            </a:r>
            <a:endParaRPr lang="sr-Latn-CS" dirty="0" smtClean="0"/>
          </a:p>
          <a:p>
            <a:r>
              <a:rPr lang="sr-Latn-CS" dirty="0" smtClean="0"/>
              <a:t>zakoni </a:t>
            </a:r>
            <a:r>
              <a:rPr lang="sr-Latn-CS" dirty="0"/>
              <a:t>kreirani da podrže decu koja su bila zlostavljana i zanemarivana u okviru svojih porodica, na čelu sa Zakonom o sprečavanju okrutnosti i zaštiti dece iz 1889. godine.</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040"/>
    </mc:Choice>
    <mc:Fallback>
      <p:transition spd="slow" advTm="77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Kvaliteti</a:t>
            </a:r>
            <a:r>
              <a:rPr lang="en-US" b="1" dirty="0" smtClean="0"/>
              <a:t> </a:t>
            </a:r>
            <a:r>
              <a:rPr lang="en-US" b="1" dirty="0" err="1" smtClean="0"/>
              <a:t>i</a:t>
            </a:r>
            <a:r>
              <a:rPr lang="en-US" b="1" dirty="0" smtClean="0"/>
              <a:t> </a:t>
            </a:r>
            <a:r>
              <a:rPr lang="en-US" b="1" dirty="0" err="1" smtClean="0"/>
              <a:t>postupci</a:t>
            </a:r>
            <a:r>
              <a:rPr lang="en-US" b="1" dirty="0" smtClean="0"/>
              <a:t> </a:t>
            </a:r>
            <a:r>
              <a:rPr lang="en-US" b="1" dirty="0" err="1" smtClean="0"/>
              <a:t>koji</a:t>
            </a:r>
            <a:r>
              <a:rPr lang="en-US" b="1" dirty="0" smtClean="0"/>
              <a:t> </a:t>
            </a:r>
            <a:r>
              <a:rPr lang="en-US" b="1" dirty="0" err="1" smtClean="0"/>
              <a:t>mogu</a:t>
            </a:r>
            <a:r>
              <a:rPr lang="en-US" b="1" dirty="0" smtClean="0"/>
              <a:t> </a:t>
            </a:r>
            <a:r>
              <a:rPr lang="en-US" b="1" dirty="0" err="1" smtClean="0"/>
              <a:t>da</a:t>
            </a:r>
            <a:r>
              <a:rPr lang="en-US" b="1" dirty="0" smtClean="0"/>
              <a:t> </a:t>
            </a:r>
            <a:r>
              <a:rPr lang="en-US" b="1" dirty="0" err="1" smtClean="0"/>
              <a:t>pomognu</a:t>
            </a:r>
            <a:r>
              <a:rPr lang="en-US" b="1" dirty="0" smtClean="0"/>
              <a:t> </a:t>
            </a:r>
            <a:r>
              <a:rPr lang="en-US" b="1" dirty="0" err="1" smtClean="0"/>
              <a:t>da</a:t>
            </a:r>
            <a:r>
              <a:rPr lang="en-US" b="1" dirty="0" smtClean="0"/>
              <a:t> se </a:t>
            </a:r>
            <a:r>
              <a:rPr lang="en-US" b="1" dirty="0" err="1" smtClean="0"/>
              <a:t>dete</a:t>
            </a:r>
            <a:r>
              <a:rPr lang="en-US" b="1" dirty="0" smtClean="0"/>
              <a:t> </a:t>
            </a:r>
            <a:r>
              <a:rPr lang="en-US" b="1" dirty="0" err="1" smtClean="0"/>
              <a:t>ili</a:t>
            </a:r>
            <a:r>
              <a:rPr lang="en-US" b="1" dirty="0" smtClean="0"/>
              <a:t> </a:t>
            </a:r>
            <a:r>
              <a:rPr lang="en-US" b="1" dirty="0" err="1" smtClean="0"/>
              <a:t>mlada</a:t>
            </a:r>
            <a:r>
              <a:rPr lang="en-US" b="1" dirty="0" smtClean="0"/>
              <a:t> </a:t>
            </a:r>
            <a:r>
              <a:rPr lang="en-US" b="1" dirty="0" err="1" smtClean="0"/>
              <a:t>osoba</a:t>
            </a:r>
            <a:r>
              <a:rPr lang="en-US" b="1" dirty="0" smtClean="0"/>
              <a:t> </a:t>
            </a:r>
            <a:r>
              <a:rPr lang="en-US" b="1" dirty="0" err="1" smtClean="0"/>
              <a:t>oseća</a:t>
            </a:r>
            <a:r>
              <a:rPr lang="en-US" b="1" dirty="0" smtClean="0"/>
              <a:t> </a:t>
            </a:r>
            <a:r>
              <a:rPr lang="en-US" b="1" dirty="0" err="1" smtClean="0"/>
              <a:t>sigurno</a:t>
            </a:r>
            <a:r>
              <a:rPr lang="en-US" b="1" dirty="0" smtClean="0"/>
              <a:t> </a:t>
            </a:r>
            <a:r>
              <a:rPr lang="en-US" b="1" dirty="0" err="1" smtClean="0"/>
              <a:t>i</a:t>
            </a:r>
            <a:r>
              <a:rPr lang="en-US" b="1" dirty="0" smtClean="0"/>
              <a:t> </a:t>
            </a:r>
            <a:r>
              <a:rPr lang="en-US" b="1" dirty="0" err="1" smtClean="0"/>
              <a:t>bezbedno</a:t>
            </a:r>
            <a:endParaRPr lang="en-US" dirty="0"/>
          </a:p>
        </p:txBody>
      </p:sp>
      <p:sp>
        <p:nvSpPr>
          <p:cNvPr id="3" name="Content Placeholder 2"/>
          <p:cNvSpPr>
            <a:spLocks noGrp="1"/>
          </p:cNvSpPr>
          <p:nvPr>
            <p:ph sz="quarter" idx="1"/>
          </p:nvPr>
        </p:nvSpPr>
        <p:spPr>
          <a:xfrm>
            <a:off x="609600" y="2057400"/>
            <a:ext cx="8229600" cy="4525963"/>
          </a:xfrm>
        </p:spPr>
        <p:txBody>
          <a:bodyPr>
            <a:normAutofit lnSpcReduction="10000"/>
          </a:bodyPr>
          <a:lstStyle/>
          <a:p>
            <a:pPr lvl="0"/>
            <a:r>
              <a:rPr lang="en-US" dirty="0" err="1" smtClean="0"/>
              <a:t>Ljubaznost</a:t>
            </a:r>
            <a:r>
              <a:rPr lang="en-US" dirty="0" smtClean="0"/>
              <a:t>, </a:t>
            </a:r>
            <a:r>
              <a:rPr lang="en-US" dirty="0" err="1" smtClean="0"/>
              <a:t>podrška</a:t>
            </a:r>
            <a:r>
              <a:rPr lang="en-US" dirty="0" smtClean="0"/>
              <a:t>, </a:t>
            </a:r>
            <a:r>
              <a:rPr lang="en-US" dirty="0" err="1" smtClean="0"/>
              <a:t>brižan</a:t>
            </a:r>
            <a:r>
              <a:rPr lang="en-US" dirty="0" smtClean="0"/>
              <a:t> </a:t>
            </a:r>
            <a:r>
              <a:rPr lang="en-US" dirty="0" err="1" smtClean="0"/>
              <a:t>stav</a:t>
            </a:r>
            <a:r>
              <a:rPr lang="en-US" dirty="0" smtClean="0"/>
              <a:t> </a:t>
            </a:r>
            <a:r>
              <a:rPr lang="en-US" dirty="0" err="1" smtClean="0"/>
              <a:t>i</a:t>
            </a:r>
            <a:r>
              <a:rPr lang="en-US" dirty="0" smtClean="0"/>
              <a:t> </a:t>
            </a:r>
            <a:r>
              <a:rPr lang="en-US" dirty="0" err="1" smtClean="0"/>
              <a:t>pokazivanje</a:t>
            </a:r>
            <a:r>
              <a:rPr lang="en-US" dirty="0" smtClean="0"/>
              <a:t> </a:t>
            </a:r>
            <a:r>
              <a:rPr lang="en-US" dirty="0" err="1" smtClean="0"/>
              <a:t>lične</a:t>
            </a:r>
            <a:r>
              <a:rPr lang="en-US" dirty="0" smtClean="0"/>
              <a:t> </a:t>
            </a:r>
            <a:r>
              <a:rPr lang="en-US" dirty="0" err="1" smtClean="0"/>
              <a:t>brige</a:t>
            </a:r>
            <a:r>
              <a:rPr lang="en-US" dirty="0" smtClean="0"/>
              <a:t> </a:t>
            </a:r>
            <a:r>
              <a:rPr lang="en-US" dirty="0" err="1" smtClean="0"/>
              <a:t>za</a:t>
            </a:r>
            <a:r>
              <a:rPr lang="en-US" dirty="0" smtClean="0"/>
              <a:t> </a:t>
            </a:r>
            <a:r>
              <a:rPr lang="en-US" dirty="0" err="1" smtClean="0"/>
              <a:t>decu</a:t>
            </a:r>
            <a:endParaRPr lang="en-US" dirty="0" smtClean="0"/>
          </a:p>
          <a:p>
            <a:pPr lvl="0"/>
            <a:r>
              <a:rPr lang="en-US" dirty="0" err="1" smtClean="0"/>
              <a:t>Empatija</a:t>
            </a:r>
            <a:r>
              <a:rPr lang="en-US" dirty="0" smtClean="0"/>
              <a:t>, </a:t>
            </a:r>
            <a:r>
              <a:rPr lang="en-US" dirty="0" err="1" smtClean="0"/>
              <a:t>simpatija</a:t>
            </a:r>
            <a:r>
              <a:rPr lang="en-US" dirty="0" smtClean="0"/>
              <a:t>, </a:t>
            </a:r>
            <a:r>
              <a:rPr lang="en-US" dirty="0" err="1" smtClean="0"/>
              <a:t>pokazivanje</a:t>
            </a:r>
            <a:r>
              <a:rPr lang="en-US" dirty="0" smtClean="0"/>
              <a:t> </a:t>
            </a:r>
            <a:r>
              <a:rPr lang="en-US" dirty="0" err="1" smtClean="0"/>
              <a:t>razumevanja</a:t>
            </a:r>
            <a:endParaRPr lang="en-US" dirty="0" smtClean="0"/>
          </a:p>
          <a:p>
            <a:pPr lvl="0"/>
            <a:r>
              <a:rPr lang="en-US" dirty="0" err="1" smtClean="0"/>
              <a:t>Prijatnost</a:t>
            </a:r>
            <a:r>
              <a:rPr lang="en-US" dirty="0" smtClean="0"/>
              <a:t>, </a:t>
            </a:r>
            <a:r>
              <a:rPr lang="en-US" dirty="0" err="1" smtClean="0"/>
              <a:t>suzdržanost</a:t>
            </a:r>
            <a:r>
              <a:rPr lang="en-US" dirty="0" smtClean="0"/>
              <a:t> </a:t>
            </a:r>
            <a:r>
              <a:rPr lang="en-US" dirty="0" err="1" smtClean="0"/>
              <a:t>i</a:t>
            </a:r>
            <a:r>
              <a:rPr lang="en-US" dirty="0" smtClean="0"/>
              <a:t> </a:t>
            </a:r>
            <a:r>
              <a:rPr lang="en-US" dirty="0" err="1" smtClean="0"/>
              <a:t>responsivnost</a:t>
            </a:r>
            <a:r>
              <a:rPr lang="en-US" dirty="0" smtClean="0"/>
              <a:t> u </a:t>
            </a:r>
            <a:r>
              <a:rPr lang="en-US" dirty="0" err="1" smtClean="0"/>
              <a:t>vezi</a:t>
            </a:r>
            <a:r>
              <a:rPr lang="en-US" dirty="0" smtClean="0"/>
              <a:t> </a:t>
            </a:r>
            <a:r>
              <a:rPr lang="en-US" dirty="0" err="1" smtClean="0"/>
              <a:t>onoga</a:t>
            </a:r>
            <a:r>
              <a:rPr lang="en-US" dirty="0" smtClean="0"/>
              <a:t> </a:t>
            </a:r>
            <a:r>
              <a:rPr lang="en-US" dirty="0" err="1" smtClean="0"/>
              <a:t>što</a:t>
            </a:r>
            <a:r>
              <a:rPr lang="en-US" dirty="0" smtClean="0"/>
              <a:t> </a:t>
            </a:r>
            <a:r>
              <a:rPr lang="en-US" dirty="0" err="1" smtClean="0"/>
              <a:t>deca</a:t>
            </a:r>
            <a:r>
              <a:rPr lang="en-US" dirty="0" smtClean="0"/>
              <a:t> </a:t>
            </a:r>
            <a:r>
              <a:rPr lang="en-US" dirty="0" err="1" smtClean="0"/>
              <a:t>kažu</a:t>
            </a:r>
            <a:r>
              <a:rPr lang="en-US" dirty="0" smtClean="0"/>
              <a:t>, </a:t>
            </a:r>
            <a:r>
              <a:rPr lang="en-US" dirty="0" err="1" smtClean="0"/>
              <a:t>osećaju</a:t>
            </a:r>
            <a:r>
              <a:rPr lang="en-US" dirty="0" smtClean="0"/>
              <a:t> </a:t>
            </a:r>
            <a:r>
              <a:rPr lang="en-US" dirty="0" err="1" smtClean="0"/>
              <a:t>ili</a:t>
            </a:r>
            <a:r>
              <a:rPr lang="en-US" dirty="0" smtClean="0"/>
              <a:t> </a:t>
            </a:r>
            <a:r>
              <a:rPr lang="en-US" dirty="0" err="1" smtClean="0"/>
              <a:t>rade</a:t>
            </a:r>
            <a:endParaRPr lang="en-US" dirty="0" smtClean="0"/>
          </a:p>
          <a:p>
            <a:pPr lvl="0"/>
            <a:r>
              <a:rPr lang="en-US" dirty="0" err="1" smtClean="0"/>
              <a:t>Otvorenost</a:t>
            </a:r>
            <a:r>
              <a:rPr lang="en-US" dirty="0" smtClean="0"/>
              <a:t>, </a:t>
            </a:r>
            <a:r>
              <a:rPr lang="en-US" dirty="0" err="1" smtClean="0"/>
              <a:t>iskrenost</a:t>
            </a:r>
            <a:r>
              <a:rPr lang="en-US" dirty="0" smtClean="0"/>
              <a:t>, </a:t>
            </a:r>
            <a:r>
              <a:rPr lang="en-US" dirty="0" err="1" smtClean="0"/>
              <a:t>saosećanje</a:t>
            </a:r>
            <a:r>
              <a:rPr lang="en-US" dirty="0" smtClean="0"/>
              <a:t> </a:t>
            </a:r>
            <a:r>
              <a:rPr lang="en-US" dirty="0" err="1" smtClean="0"/>
              <a:t>i</a:t>
            </a:r>
            <a:r>
              <a:rPr lang="en-US" dirty="0" smtClean="0"/>
              <a:t> </a:t>
            </a:r>
            <a:r>
              <a:rPr lang="en-US" dirty="0" err="1" smtClean="0"/>
              <a:t>poštenje</a:t>
            </a:r>
            <a:endParaRPr lang="en-US" dirty="0" smtClean="0"/>
          </a:p>
          <a:p>
            <a:pPr lvl="0"/>
            <a:r>
              <a:rPr lang="en-US" dirty="0" err="1" smtClean="0"/>
              <a:t>Prihvatanje</a:t>
            </a:r>
            <a:r>
              <a:rPr lang="en-US" dirty="0" smtClean="0"/>
              <a:t> </a:t>
            </a:r>
            <a:r>
              <a:rPr lang="en-US" dirty="0" err="1" smtClean="0"/>
              <a:t>i</a:t>
            </a:r>
            <a:r>
              <a:rPr lang="en-US" dirty="0" smtClean="0"/>
              <a:t> </a:t>
            </a:r>
            <a:r>
              <a:rPr lang="en-US" dirty="0" err="1" smtClean="0"/>
              <a:t>pristup</a:t>
            </a:r>
            <a:r>
              <a:rPr lang="en-US" dirty="0" smtClean="0"/>
              <a:t> </a:t>
            </a:r>
            <a:r>
              <a:rPr lang="en-US" dirty="0" err="1" smtClean="0"/>
              <a:t>bez</a:t>
            </a:r>
            <a:r>
              <a:rPr lang="en-US" dirty="0" smtClean="0"/>
              <a:t> </a:t>
            </a:r>
            <a:r>
              <a:rPr lang="en-US" dirty="0" err="1" smtClean="0"/>
              <a:t>osuđivanja</a:t>
            </a:r>
            <a:endParaRPr lang="en-US" dirty="0" smtClean="0"/>
          </a:p>
          <a:p>
            <a:pPr lvl="0"/>
            <a:r>
              <a:rPr lang="en-US" dirty="0" err="1" smtClean="0"/>
              <a:t>Prijateljsko</a:t>
            </a:r>
            <a:r>
              <a:rPr lang="en-US" dirty="0" smtClean="0"/>
              <a:t> </a:t>
            </a:r>
            <a:r>
              <a:rPr lang="en-US" dirty="0" err="1" smtClean="0"/>
              <a:t>i</a:t>
            </a:r>
            <a:r>
              <a:rPr lang="en-US" dirty="0" smtClean="0"/>
              <a:t> </a:t>
            </a:r>
            <a:r>
              <a:rPr lang="en-US" dirty="0" err="1" smtClean="0"/>
              <a:t>toplo</a:t>
            </a:r>
            <a:r>
              <a:rPr lang="en-US" dirty="0" smtClean="0"/>
              <a:t> </a:t>
            </a:r>
            <a:r>
              <a:rPr lang="en-US" dirty="0" err="1" smtClean="0"/>
              <a:t>ponašanje</a:t>
            </a:r>
            <a:endParaRPr lang="en-US" dirty="0" smtClean="0"/>
          </a:p>
          <a:p>
            <a:pPr lvl="0"/>
            <a:r>
              <a:rPr lang="en-US" dirty="0" err="1" smtClean="0"/>
              <a:t>Poštovanje</a:t>
            </a:r>
            <a:r>
              <a:rPr lang="en-US" dirty="0" smtClean="0"/>
              <a:t> </a:t>
            </a:r>
            <a:r>
              <a:rPr lang="en-US" dirty="0" err="1" smtClean="0"/>
              <a:t>prema</a:t>
            </a:r>
            <a:r>
              <a:rPr lang="en-US" dirty="0" smtClean="0"/>
              <a:t> </a:t>
            </a:r>
            <a:r>
              <a:rPr lang="en-US" dirty="0" err="1" smtClean="0"/>
              <a:t>deci</a:t>
            </a:r>
            <a:endParaRPr lang="en-US" dirty="0" smtClean="0"/>
          </a:p>
          <a:p>
            <a:pPr lvl="0"/>
            <a:r>
              <a:rPr lang="en-US" dirty="0" err="1" smtClean="0"/>
              <a:t>Pristupačnost</a:t>
            </a:r>
            <a:r>
              <a:rPr lang="en-US" dirty="0" smtClean="0"/>
              <a:t> </a:t>
            </a:r>
            <a:r>
              <a:rPr lang="en-US" dirty="0" err="1" smtClean="0"/>
              <a:t>i</a:t>
            </a:r>
            <a:r>
              <a:rPr lang="en-US" dirty="0" smtClean="0"/>
              <a:t> </a:t>
            </a:r>
            <a:r>
              <a:rPr lang="en-US" dirty="0" err="1" smtClean="0"/>
              <a:t>raspoloživost</a:t>
            </a:r>
            <a:endParaRPr lang="en-US" dirty="0" smtClean="0"/>
          </a:p>
          <a:p>
            <a:pPr lvl="0"/>
            <a:r>
              <a:rPr lang="en-US" dirty="0" err="1" smtClean="0"/>
              <a:t>Doslednost</a:t>
            </a:r>
            <a:r>
              <a:rPr lang="en-US" dirty="0" smtClean="0"/>
              <a:t>, </a:t>
            </a:r>
            <a:r>
              <a:rPr lang="en-US" dirty="0" err="1" smtClean="0"/>
              <a:t>poverenje</a:t>
            </a:r>
            <a:r>
              <a:rPr lang="en-US" dirty="0" smtClean="0"/>
              <a:t> </a:t>
            </a:r>
            <a:r>
              <a:rPr lang="en-US" dirty="0" err="1" smtClean="0"/>
              <a:t>i</a:t>
            </a:r>
            <a:r>
              <a:rPr lang="en-US" dirty="0" smtClean="0"/>
              <a:t> </a:t>
            </a:r>
            <a:r>
              <a:rPr lang="en-US" dirty="0" err="1" smtClean="0"/>
              <a:t>pouzdanost</a:t>
            </a:r>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248"/>
    </mc:Choice>
    <mc:Fallback>
      <p:transition spd="slow" advTm="33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N</a:t>
            </a:r>
            <a:r>
              <a:rPr lang="sr-Latn-RS" dirty="0" smtClean="0"/>
              <a:t>ajgori soc rqadnik</a:t>
            </a:r>
            <a:endParaRPr lang="en-US" dirty="0"/>
          </a:p>
        </p:txBody>
      </p:sp>
      <p:sp>
        <p:nvSpPr>
          <p:cNvPr id="3" name="Content Placeholder 2"/>
          <p:cNvSpPr>
            <a:spLocks noGrp="1"/>
          </p:cNvSpPr>
          <p:nvPr>
            <p:ph sz="quarter" idx="1"/>
          </p:nvPr>
        </p:nvSpPr>
        <p:spPr>
          <a:xfrm>
            <a:off x="457200" y="990600"/>
            <a:ext cx="8229600" cy="5867400"/>
          </a:xfrm>
        </p:spPr>
        <p:txBody>
          <a:bodyPr>
            <a:normAutofit/>
          </a:bodyPr>
          <a:lstStyle/>
          <a:p>
            <a:pPr lvl="0"/>
            <a:r>
              <a:rPr lang="en-US" dirty="0" err="1" smtClean="0"/>
              <a:t>suviše</a:t>
            </a:r>
            <a:r>
              <a:rPr lang="en-US" dirty="0" smtClean="0"/>
              <a:t> </a:t>
            </a:r>
            <a:r>
              <a:rPr lang="en-US" dirty="0" err="1" smtClean="0"/>
              <a:t>zvaničan</a:t>
            </a:r>
            <a:r>
              <a:rPr lang="en-US" dirty="0" smtClean="0"/>
              <a:t>, </a:t>
            </a:r>
            <a:r>
              <a:rPr lang="en-US" dirty="0" err="1" smtClean="0"/>
              <a:t>govori</a:t>
            </a:r>
            <a:r>
              <a:rPr lang="en-US" dirty="0" smtClean="0"/>
              <a:t> </a:t>
            </a:r>
            <a:r>
              <a:rPr lang="en-US" dirty="0" err="1" smtClean="0"/>
              <a:t>sa</a:t>
            </a:r>
            <a:r>
              <a:rPr lang="en-US" dirty="0" smtClean="0"/>
              <a:t> </a:t>
            </a:r>
            <a:r>
              <a:rPr lang="en-US" dirty="0" err="1" smtClean="0"/>
              <a:t>visine</a:t>
            </a:r>
            <a:r>
              <a:rPr lang="en-US" dirty="0" smtClean="0"/>
              <a:t> </a:t>
            </a:r>
            <a:r>
              <a:rPr lang="en-US" dirty="0" err="1" smtClean="0"/>
              <a:t>ili</a:t>
            </a:r>
            <a:r>
              <a:rPr lang="en-US" dirty="0" smtClean="0"/>
              <a:t> </a:t>
            </a:r>
            <a:r>
              <a:rPr lang="en-US" dirty="0" err="1" smtClean="0"/>
              <a:t>uznemirava</a:t>
            </a:r>
            <a:endParaRPr lang="en-US" dirty="0" smtClean="0"/>
          </a:p>
          <a:p>
            <a:pPr lvl="0"/>
            <a:r>
              <a:rPr lang="en-US" dirty="0" err="1" smtClean="0"/>
              <a:t>smeje</a:t>
            </a:r>
            <a:r>
              <a:rPr lang="en-US" dirty="0" smtClean="0"/>
              <a:t> se </a:t>
            </a:r>
            <a:r>
              <a:rPr lang="en-US" dirty="0" err="1" smtClean="0"/>
              <a:t>vama</a:t>
            </a:r>
            <a:r>
              <a:rPr lang="en-US" dirty="0" smtClean="0"/>
              <a:t> </a:t>
            </a:r>
            <a:r>
              <a:rPr lang="en-US" dirty="0" err="1" smtClean="0"/>
              <a:t>i</a:t>
            </a:r>
            <a:r>
              <a:rPr lang="en-US" dirty="0" smtClean="0"/>
              <a:t> </a:t>
            </a:r>
            <a:r>
              <a:rPr lang="en-US" dirty="0" err="1" smtClean="0"/>
              <a:t>svakom</a:t>
            </a:r>
            <a:r>
              <a:rPr lang="en-US" dirty="0" smtClean="0"/>
              <a:t> </a:t>
            </a:r>
            <a:r>
              <a:rPr lang="en-US" dirty="0" err="1" smtClean="0"/>
              <a:t>problemu</a:t>
            </a:r>
            <a:r>
              <a:rPr lang="en-US" dirty="0" smtClean="0"/>
              <a:t> </a:t>
            </a:r>
            <a:r>
              <a:rPr lang="en-US" dirty="0" err="1" smtClean="0"/>
              <a:t>koji</a:t>
            </a:r>
            <a:r>
              <a:rPr lang="en-US" dirty="0" smtClean="0"/>
              <a:t> </a:t>
            </a:r>
            <a:r>
              <a:rPr lang="en-US" dirty="0" err="1" smtClean="0"/>
              <a:t>imate</a:t>
            </a:r>
            <a:endParaRPr lang="en-US" dirty="0" smtClean="0"/>
          </a:p>
          <a:p>
            <a:pPr lvl="0"/>
            <a:r>
              <a:rPr lang="en-US" dirty="0" err="1" smtClean="0"/>
              <a:t>pravi</a:t>
            </a:r>
            <a:r>
              <a:rPr lang="en-US" dirty="0" smtClean="0"/>
              <a:t> </a:t>
            </a:r>
            <a:r>
              <a:rPr lang="en-US" dirty="0" err="1" smtClean="0"/>
              <a:t>pogrdne</a:t>
            </a:r>
            <a:r>
              <a:rPr lang="en-US" dirty="0" smtClean="0"/>
              <a:t> </a:t>
            </a:r>
            <a:r>
              <a:rPr lang="en-US" dirty="0" err="1" smtClean="0"/>
              <a:t>primedbe</a:t>
            </a:r>
            <a:endParaRPr lang="en-US" dirty="0" smtClean="0"/>
          </a:p>
          <a:p>
            <a:pPr lvl="0"/>
            <a:r>
              <a:rPr lang="en-US" dirty="0" err="1" smtClean="0"/>
              <a:t>govori</a:t>
            </a:r>
            <a:r>
              <a:rPr lang="en-US" dirty="0" smtClean="0"/>
              <a:t> </a:t>
            </a:r>
            <a:r>
              <a:rPr lang="en-US" dirty="0" err="1" smtClean="0"/>
              <a:t>vam</a:t>
            </a:r>
            <a:r>
              <a:rPr lang="en-US" dirty="0" smtClean="0"/>
              <a:t> </a:t>
            </a:r>
            <a:r>
              <a:rPr lang="en-US" dirty="0" err="1" smtClean="0"/>
              <a:t>šta</a:t>
            </a:r>
            <a:r>
              <a:rPr lang="en-US" dirty="0" smtClean="0"/>
              <a:t> </a:t>
            </a:r>
            <a:r>
              <a:rPr lang="en-US" dirty="0" err="1" smtClean="0"/>
              <a:t>da</a:t>
            </a:r>
            <a:r>
              <a:rPr lang="en-US" dirty="0" smtClean="0"/>
              <a:t> </a:t>
            </a:r>
            <a:r>
              <a:rPr lang="en-US" dirty="0" err="1" smtClean="0"/>
              <a:t>radite</a:t>
            </a:r>
            <a:r>
              <a:rPr lang="en-US" dirty="0" smtClean="0"/>
              <a:t> </a:t>
            </a:r>
            <a:r>
              <a:rPr lang="en-US" dirty="0" err="1" smtClean="0"/>
              <a:t>umesto</a:t>
            </a:r>
            <a:r>
              <a:rPr lang="en-US" dirty="0" smtClean="0"/>
              <a:t> </a:t>
            </a:r>
            <a:r>
              <a:rPr lang="en-US" dirty="0" err="1" smtClean="0"/>
              <a:t>da</a:t>
            </a:r>
            <a:r>
              <a:rPr lang="en-US" dirty="0" smtClean="0"/>
              <a:t> vas </a:t>
            </a:r>
            <a:r>
              <a:rPr lang="en-US" dirty="0" err="1" smtClean="0"/>
              <a:t>savetuje</a:t>
            </a:r>
            <a:endParaRPr lang="en-US" dirty="0" smtClean="0"/>
          </a:p>
          <a:p>
            <a:pPr lvl="0"/>
            <a:r>
              <a:rPr lang="en-US" dirty="0" err="1" smtClean="0"/>
              <a:t>nema</a:t>
            </a:r>
            <a:r>
              <a:rPr lang="en-US" dirty="0" smtClean="0"/>
              <a:t> </a:t>
            </a:r>
            <a:r>
              <a:rPr lang="en-US" dirty="0" err="1" smtClean="0"/>
              <a:t>mišljenje</a:t>
            </a:r>
            <a:r>
              <a:rPr lang="en-US" dirty="0" smtClean="0"/>
              <a:t>, </a:t>
            </a:r>
            <a:r>
              <a:rPr lang="en-US" dirty="0" err="1" smtClean="0"/>
              <a:t>suviše</a:t>
            </a:r>
            <a:r>
              <a:rPr lang="en-US" dirty="0" smtClean="0"/>
              <a:t> </a:t>
            </a:r>
            <a:r>
              <a:rPr lang="en-US" dirty="0" err="1" smtClean="0"/>
              <a:t>okleva</a:t>
            </a:r>
            <a:r>
              <a:rPr lang="en-US" dirty="0" smtClean="0"/>
              <a:t> </a:t>
            </a:r>
            <a:r>
              <a:rPr lang="en-US" dirty="0" err="1" smtClean="0"/>
              <a:t>umesto</a:t>
            </a:r>
            <a:r>
              <a:rPr lang="en-US" dirty="0" smtClean="0"/>
              <a:t> </a:t>
            </a:r>
            <a:r>
              <a:rPr lang="en-US" dirty="0" err="1" smtClean="0"/>
              <a:t>da</a:t>
            </a:r>
            <a:r>
              <a:rPr lang="en-US" dirty="0" smtClean="0"/>
              <a:t> </a:t>
            </a:r>
            <a:r>
              <a:rPr lang="en-US" dirty="0" err="1" smtClean="0"/>
              <a:t>pronađe</a:t>
            </a:r>
            <a:r>
              <a:rPr lang="en-US" dirty="0" smtClean="0"/>
              <a:t> </a:t>
            </a:r>
            <a:r>
              <a:rPr lang="en-US" dirty="0" err="1" smtClean="0"/>
              <a:t>ravnotežu</a:t>
            </a:r>
            <a:r>
              <a:rPr lang="en-US" dirty="0" smtClean="0"/>
              <a:t> </a:t>
            </a:r>
            <a:r>
              <a:rPr lang="en-US" dirty="0" err="1" smtClean="0"/>
              <a:t>između</a:t>
            </a:r>
            <a:r>
              <a:rPr lang="en-US" dirty="0" smtClean="0"/>
              <a:t> </a:t>
            </a:r>
            <a:r>
              <a:rPr lang="en-US" dirty="0" err="1" smtClean="0"/>
              <a:t>savetovanja</a:t>
            </a:r>
            <a:r>
              <a:rPr lang="en-US" dirty="0" smtClean="0"/>
              <a:t> </a:t>
            </a:r>
            <a:r>
              <a:rPr lang="en-US" dirty="0" err="1" smtClean="0"/>
              <a:t>i</a:t>
            </a:r>
            <a:r>
              <a:rPr lang="en-US" dirty="0" smtClean="0"/>
              <a:t> </a:t>
            </a:r>
            <a:r>
              <a:rPr lang="en-US" dirty="0" err="1" smtClean="0"/>
              <a:t>govorenja</a:t>
            </a:r>
            <a:r>
              <a:rPr lang="en-US" dirty="0" smtClean="0"/>
              <a:t> </a:t>
            </a:r>
            <a:r>
              <a:rPr lang="en-US" dirty="0" err="1" smtClean="0"/>
              <a:t>da</a:t>
            </a:r>
            <a:r>
              <a:rPr lang="en-US" dirty="0" smtClean="0"/>
              <a:t> </a:t>
            </a:r>
            <a:r>
              <a:rPr lang="en-US" dirty="0" err="1" smtClean="0"/>
              <a:t>nešto</a:t>
            </a:r>
            <a:r>
              <a:rPr lang="en-US" dirty="0" smtClean="0"/>
              <a:t> </a:t>
            </a:r>
            <a:r>
              <a:rPr lang="en-US" dirty="0" err="1" smtClean="0"/>
              <a:t>učinite</a:t>
            </a:r>
            <a:endParaRPr lang="en-US" dirty="0" smtClean="0"/>
          </a:p>
          <a:p>
            <a:pPr lvl="0"/>
            <a:r>
              <a:rPr lang="en-US" dirty="0" smtClean="0"/>
              <a:t>ne </a:t>
            </a:r>
            <a:r>
              <a:rPr lang="en-US" dirty="0" err="1" smtClean="0"/>
              <a:t>ponaša</a:t>
            </a:r>
            <a:r>
              <a:rPr lang="en-US" dirty="0" smtClean="0"/>
              <a:t> se </a:t>
            </a:r>
            <a:r>
              <a:rPr lang="en-US" dirty="0" err="1" smtClean="0"/>
              <a:t>lepo</a:t>
            </a:r>
            <a:endParaRPr lang="en-US" dirty="0" smtClean="0"/>
          </a:p>
          <a:p>
            <a:pPr lvl="0"/>
            <a:r>
              <a:rPr lang="en-US" dirty="0" err="1" smtClean="0"/>
              <a:t>gnjavi</a:t>
            </a:r>
            <a:r>
              <a:rPr lang="en-US" dirty="0" smtClean="0"/>
              <a:t>, </a:t>
            </a:r>
            <a:r>
              <a:rPr lang="en-US" dirty="0" err="1" smtClean="0"/>
              <a:t>pokušava</a:t>
            </a:r>
            <a:r>
              <a:rPr lang="en-US" dirty="0" smtClean="0"/>
              <a:t> </a:t>
            </a:r>
            <a:r>
              <a:rPr lang="en-US" dirty="0" err="1" smtClean="0"/>
              <a:t>da</a:t>
            </a:r>
            <a:r>
              <a:rPr lang="en-US" dirty="0" smtClean="0"/>
              <a:t> vas </a:t>
            </a:r>
            <a:r>
              <a:rPr lang="en-US" dirty="0" err="1" smtClean="0"/>
              <a:t>nadgovori</a:t>
            </a:r>
            <a:endParaRPr lang="en-US" dirty="0" smtClean="0"/>
          </a:p>
          <a:p>
            <a:pPr lvl="0"/>
            <a:r>
              <a:rPr lang="en-US" dirty="0" err="1" smtClean="0"/>
              <a:t>misli</a:t>
            </a:r>
            <a:r>
              <a:rPr lang="en-US" dirty="0" smtClean="0"/>
              <a:t> </a:t>
            </a:r>
            <a:r>
              <a:rPr lang="en-US" dirty="0" err="1" smtClean="0"/>
              <a:t>da</a:t>
            </a:r>
            <a:r>
              <a:rPr lang="en-US" dirty="0" smtClean="0"/>
              <a:t> je </a:t>
            </a:r>
            <a:r>
              <a:rPr lang="en-US" dirty="0" err="1" smtClean="0"/>
              <a:t>bolji</a:t>
            </a:r>
            <a:r>
              <a:rPr lang="en-US" dirty="0" smtClean="0"/>
              <a:t> </a:t>
            </a:r>
            <a:r>
              <a:rPr lang="en-US" dirty="0" err="1" smtClean="0"/>
              <a:t>od</a:t>
            </a:r>
            <a:r>
              <a:rPr lang="en-US" dirty="0" smtClean="0"/>
              <a:t> vas</a:t>
            </a:r>
          </a:p>
          <a:p>
            <a:pPr lvl="0"/>
            <a:r>
              <a:rPr lang="en-US" dirty="0" smtClean="0"/>
              <a:t>ne </a:t>
            </a:r>
            <a:r>
              <a:rPr lang="en-US" dirty="0" err="1" smtClean="0"/>
              <a:t>poklanja</a:t>
            </a:r>
            <a:r>
              <a:rPr lang="en-US" dirty="0" smtClean="0"/>
              <a:t> </a:t>
            </a:r>
            <a:r>
              <a:rPr lang="en-US" dirty="0" err="1" smtClean="0"/>
              <a:t>pažnju</a:t>
            </a:r>
            <a:r>
              <a:rPr lang="en-US" dirty="0" smtClean="0"/>
              <a:t> </a:t>
            </a:r>
            <a:r>
              <a:rPr lang="en-US" dirty="0" err="1" smtClean="0"/>
              <a:t>onome</a:t>
            </a:r>
            <a:r>
              <a:rPr lang="en-US" dirty="0" smtClean="0"/>
              <a:t> </a:t>
            </a:r>
            <a:r>
              <a:rPr lang="en-US" dirty="0" err="1" smtClean="0"/>
              <a:t>ko</a:t>
            </a:r>
            <a:r>
              <a:rPr lang="en-US" dirty="0" smtClean="0"/>
              <a:t> </a:t>
            </a:r>
            <a:r>
              <a:rPr lang="en-US" dirty="0" err="1" smtClean="0"/>
              <a:t>ste</a:t>
            </a:r>
            <a:r>
              <a:rPr lang="en-US" dirty="0" smtClean="0"/>
              <a:t> vi </a:t>
            </a:r>
            <a:r>
              <a:rPr lang="en-US" dirty="0" err="1" smtClean="0"/>
              <a:t>stvarno</a:t>
            </a:r>
            <a:r>
              <a:rPr lang="en-US" dirty="0" smtClean="0"/>
              <a:t> </a:t>
            </a:r>
            <a:r>
              <a:rPr lang="en-US" dirty="0" err="1" smtClean="0"/>
              <a:t>kao</a:t>
            </a:r>
            <a:r>
              <a:rPr lang="en-US" dirty="0" smtClean="0"/>
              <a:t> </a:t>
            </a:r>
            <a:r>
              <a:rPr lang="en-US" dirty="0" err="1" smtClean="0"/>
              <a:t>osoba</a:t>
            </a:r>
            <a:endParaRPr lang="en-US" dirty="0" smtClean="0"/>
          </a:p>
          <a:p>
            <a:pPr>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37"/>
    </mc:Choice>
    <mc:Fallback>
      <p:transition spd="slow" advTm="5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
            </a:r>
            <a:r>
              <a:rPr lang="sr-Latn-RS" dirty="0" smtClean="0"/>
              <a:t>ajgori soc rqadnik</a:t>
            </a:r>
            <a:endParaRPr lang="en-US" dirty="0"/>
          </a:p>
        </p:txBody>
      </p:sp>
      <p:sp>
        <p:nvSpPr>
          <p:cNvPr id="3" name="Content Placeholder 2"/>
          <p:cNvSpPr>
            <a:spLocks noGrp="1"/>
          </p:cNvSpPr>
          <p:nvPr>
            <p:ph sz="quarter" idx="1"/>
          </p:nvPr>
        </p:nvSpPr>
        <p:spPr/>
        <p:txBody>
          <a:bodyPr>
            <a:normAutofit fontScale="92500" lnSpcReduction="10000"/>
          </a:bodyPr>
          <a:lstStyle/>
          <a:p>
            <a:pPr lvl="0"/>
            <a:r>
              <a:rPr lang="en-US" dirty="0" smtClean="0"/>
              <a:t>ne </a:t>
            </a:r>
            <a:r>
              <a:rPr lang="en-US" dirty="0" err="1" smtClean="0"/>
              <a:t>poklanja</a:t>
            </a:r>
            <a:r>
              <a:rPr lang="en-US" dirty="0" smtClean="0"/>
              <a:t> </a:t>
            </a:r>
            <a:r>
              <a:rPr lang="en-US" dirty="0" err="1" smtClean="0"/>
              <a:t>vam</a:t>
            </a:r>
            <a:r>
              <a:rPr lang="en-US" dirty="0" smtClean="0"/>
              <a:t> </a:t>
            </a:r>
            <a:r>
              <a:rPr lang="en-US" dirty="0" err="1" smtClean="0"/>
              <a:t>pažnju</a:t>
            </a:r>
            <a:r>
              <a:rPr lang="en-US" dirty="0" smtClean="0"/>
              <a:t> </a:t>
            </a:r>
            <a:r>
              <a:rPr lang="en-US" dirty="0" err="1" smtClean="0"/>
              <a:t>koja</a:t>
            </a:r>
            <a:r>
              <a:rPr lang="en-US" dirty="0" smtClean="0"/>
              <a:t> </a:t>
            </a:r>
            <a:r>
              <a:rPr lang="en-US" dirty="0" err="1" smtClean="0"/>
              <a:t>vam</a:t>
            </a:r>
            <a:r>
              <a:rPr lang="en-US" dirty="0" smtClean="0"/>
              <a:t> je </a:t>
            </a:r>
            <a:r>
              <a:rPr lang="en-US" dirty="0" err="1" smtClean="0"/>
              <a:t>potrebna</a:t>
            </a:r>
            <a:endParaRPr lang="en-US" dirty="0" smtClean="0"/>
          </a:p>
          <a:p>
            <a:pPr lvl="0"/>
            <a:r>
              <a:rPr lang="en-US" dirty="0" err="1" smtClean="0"/>
              <a:t>ima</a:t>
            </a:r>
            <a:r>
              <a:rPr lang="en-US" dirty="0" smtClean="0"/>
              <a:t> „</a:t>
            </a:r>
            <a:r>
              <a:rPr lang="en-US" dirty="0" err="1" smtClean="0"/>
              <a:t>radi</a:t>
            </a:r>
            <a:r>
              <a:rPr lang="en-US" dirty="0" smtClean="0"/>
              <a:t> </a:t>
            </a:r>
            <a:r>
              <a:rPr lang="en-US" dirty="0" err="1" smtClean="0"/>
              <a:t>kako</a:t>
            </a:r>
            <a:r>
              <a:rPr lang="en-US" dirty="0" smtClean="0"/>
              <a:t> </a:t>
            </a:r>
            <a:r>
              <a:rPr lang="en-US" dirty="0" err="1" smtClean="0"/>
              <a:t>kažem</a:t>
            </a:r>
            <a:r>
              <a:rPr lang="en-US" dirty="0" smtClean="0"/>
              <a:t>“ </a:t>
            </a:r>
            <a:r>
              <a:rPr lang="en-US" dirty="0" err="1" smtClean="0"/>
              <a:t>stav</a:t>
            </a:r>
            <a:r>
              <a:rPr lang="en-US" dirty="0" smtClean="0"/>
              <a:t> </a:t>
            </a:r>
            <a:r>
              <a:rPr lang="en-US" dirty="0" err="1" smtClean="0"/>
              <a:t>i</a:t>
            </a:r>
            <a:r>
              <a:rPr lang="en-US" dirty="0" smtClean="0"/>
              <a:t> </a:t>
            </a:r>
            <a:r>
              <a:rPr lang="en-US" dirty="0" err="1" smtClean="0"/>
              <a:t>čini</a:t>
            </a:r>
            <a:r>
              <a:rPr lang="en-US" dirty="0" smtClean="0"/>
              <a:t> </a:t>
            </a:r>
            <a:r>
              <a:rPr lang="en-US" dirty="0" err="1" smtClean="0"/>
              <a:t>ono</a:t>
            </a:r>
            <a:r>
              <a:rPr lang="en-US" dirty="0" smtClean="0"/>
              <a:t> </a:t>
            </a:r>
            <a:r>
              <a:rPr lang="en-US" dirty="0" err="1" smtClean="0"/>
              <a:t>što</a:t>
            </a:r>
            <a:r>
              <a:rPr lang="en-US" dirty="0" smtClean="0"/>
              <a:t> ne </a:t>
            </a:r>
            <a:r>
              <a:rPr lang="en-US" dirty="0" err="1" smtClean="0"/>
              <a:t>želite</a:t>
            </a:r>
            <a:r>
              <a:rPr lang="en-US" dirty="0" smtClean="0"/>
              <a:t> </a:t>
            </a:r>
            <a:r>
              <a:rPr lang="en-US" dirty="0" err="1" smtClean="0"/>
              <a:t>da</a:t>
            </a:r>
            <a:r>
              <a:rPr lang="en-US" dirty="0" smtClean="0"/>
              <a:t> </a:t>
            </a:r>
            <a:r>
              <a:rPr lang="en-US" dirty="0" err="1" smtClean="0"/>
              <a:t>čini</a:t>
            </a:r>
            <a:endParaRPr lang="en-US" dirty="0" smtClean="0"/>
          </a:p>
          <a:p>
            <a:pPr lvl="0"/>
            <a:r>
              <a:rPr lang="en-US" dirty="0" err="1" smtClean="0"/>
              <a:t>istovetno</a:t>
            </a:r>
            <a:r>
              <a:rPr lang="en-US" dirty="0" smtClean="0"/>
              <a:t> </a:t>
            </a:r>
            <a:r>
              <a:rPr lang="en-US" dirty="0" err="1" smtClean="0"/>
              <a:t>tretira</a:t>
            </a:r>
            <a:r>
              <a:rPr lang="en-US" dirty="0" smtClean="0"/>
              <a:t> </a:t>
            </a:r>
            <a:r>
              <a:rPr lang="en-US" dirty="0" err="1" smtClean="0"/>
              <a:t>svu</a:t>
            </a:r>
            <a:r>
              <a:rPr lang="en-US" dirty="0" smtClean="0"/>
              <a:t> </a:t>
            </a:r>
            <a:r>
              <a:rPr lang="en-US" dirty="0" err="1" smtClean="0"/>
              <a:t>decu</a:t>
            </a:r>
            <a:r>
              <a:rPr lang="en-US" dirty="0" smtClean="0"/>
              <a:t> </a:t>
            </a:r>
            <a:r>
              <a:rPr lang="en-US" dirty="0" err="1" smtClean="0"/>
              <a:t>i</a:t>
            </a:r>
            <a:r>
              <a:rPr lang="en-US" dirty="0" smtClean="0"/>
              <a:t> </a:t>
            </a:r>
            <a:r>
              <a:rPr lang="en-US" dirty="0" err="1" smtClean="0"/>
              <a:t>mlade</a:t>
            </a:r>
            <a:endParaRPr lang="en-US" dirty="0" smtClean="0"/>
          </a:p>
          <a:p>
            <a:pPr lvl="0"/>
            <a:r>
              <a:rPr lang="en-US" dirty="0" err="1" smtClean="0"/>
              <a:t>tretira</a:t>
            </a:r>
            <a:r>
              <a:rPr lang="en-US" dirty="0" smtClean="0"/>
              <a:t> vas </a:t>
            </a:r>
            <a:r>
              <a:rPr lang="en-US" dirty="0" err="1" smtClean="0"/>
              <a:t>kao</a:t>
            </a:r>
            <a:r>
              <a:rPr lang="en-US" dirty="0" smtClean="0"/>
              <a:t> </a:t>
            </a:r>
            <a:r>
              <a:rPr lang="en-US" dirty="0" err="1" smtClean="0"/>
              <a:t>da</a:t>
            </a:r>
            <a:r>
              <a:rPr lang="en-US" dirty="0" smtClean="0"/>
              <a:t> </a:t>
            </a:r>
            <a:r>
              <a:rPr lang="en-US" dirty="0" err="1" smtClean="0"/>
              <a:t>ste</a:t>
            </a:r>
            <a:r>
              <a:rPr lang="en-US" dirty="0" smtClean="0"/>
              <a:t> </a:t>
            </a:r>
            <a:r>
              <a:rPr lang="en-US" dirty="0" err="1" smtClean="0"/>
              <a:t>glupi</a:t>
            </a:r>
            <a:endParaRPr lang="en-US" dirty="0" smtClean="0"/>
          </a:p>
          <a:p>
            <a:pPr lvl="0"/>
            <a:r>
              <a:rPr lang="en-US" dirty="0" err="1" smtClean="0"/>
              <a:t>nema</a:t>
            </a:r>
            <a:r>
              <a:rPr lang="en-US" dirty="0" smtClean="0"/>
              <a:t> </a:t>
            </a:r>
            <a:r>
              <a:rPr lang="en-US" dirty="0" err="1" smtClean="0"/>
              <a:t>nameru</a:t>
            </a:r>
            <a:r>
              <a:rPr lang="en-US" dirty="0" smtClean="0"/>
              <a:t> </a:t>
            </a:r>
            <a:r>
              <a:rPr lang="en-US" dirty="0" err="1" smtClean="0"/>
              <a:t>da</a:t>
            </a:r>
            <a:r>
              <a:rPr lang="en-US" dirty="0" smtClean="0"/>
              <a:t> </a:t>
            </a:r>
            <a:r>
              <a:rPr lang="en-US" dirty="0" err="1" smtClean="0"/>
              <a:t>vam</a:t>
            </a:r>
            <a:r>
              <a:rPr lang="en-US" dirty="0" smtClean="0"/>
              <a:t> </a:t>
            </a:r>
            <a:r>
              <a:rPr lang="en-US" dirty="0" err="1" smtClean="0"/>
              <a:t>pomogne</a:t>
            </a:r>
            <a:r>
              <a:rPr lang="en-US" dirty="0" smtClean="0"/>
              <a:t> </a:t>
            </a:r>
            <a:r>
              <a:rPr lang="en-US" dirty="0" err="1" smtClean="0"/>
              <a:t>već</a:t>
            </a:r>
            <a:r>
              <a:rPr lang="en-US" dirty="0" smtClean="0"/>
              <a:t> se </a:t>
            </a:r>
            <a:r>
              <a:rPr lang="en-US" dirty="0" err="1" smtClean="0"/>
              <a:t>samo</a:t>
            </a:r>
            <a:r>
              <a:rPr lang="en-US" dirty="0" smtClean="0"/>
              <a:t> </a:t>
            </a:r>
            <a:r>
              <a:rPr lang="en-US" dirty="0" err="1" smtClean="0"/>
              <a:t>pretvara</a:t>
            </a:r>
            <a:endParaRPr lang="en-US" dirty="0" smtClean="0"/>
          </a:p>
          <a:p>
            <a:pPr lvl="0"/>
            <a:r>
              <a:rPr lang="en-US" dirty="0" err="1" smtClean="0"/>
              <a:t>nije</a:t>
            </a:r>
            <a:r>
              <a:rPr lang="en-US" dirty="0" smtClean="0"/>
              <a:t> </a:t>
            </a:r>
            <a:r>
              <a:rPr lang="en-US" dirty="0" err="1" smtClean="0"/>
              <a:t>srcem</a:t>
            </a:r>
            <a:r>
              <a:rPr lang="en-US" dirty="0" smtClean="0"/>
              <a:t> u </a:t>
            </a:r>
            <a:r>
              <a:rPr lang="en-US" dirty="0" err="1" smtClean="0"/>
              <a:t>poslu</a:t>
            </a:r>
            <a:r>
              <a:rPr lang="en-US" dirty="0" smtClean="0"/>
              <a:t> – </a:t>
            </a:r>
            <a:r>
              <a:rPr lang="en-US" dirty="0" err="1" smtClean="0"/>
              <a:t>reč</a:t>
            </a:r>
            <a:r>
              <a:rPr lang="en-US" dirty="0" smtClean="0"/>
              <a:t> je </a:t>
            </a:r>
            <a:r>
              <a:rPr lang="en-US" dirty="0" err="1" smtClean="0"/>
              <a:t>samo</a:t>
            </a:r>
            <a:r>
              <a:rPr lang="en-US" dirty="0" smtClean="0"/>
              <a:t> o </a:t>
            </a:r>
            <a:r>
              <a:rPr lang="en-US" dirty="0" err="1" smtClean="0"/>
              <a:t>plati</a:t>
            </a:r>
            <a:endParaRPr lang="en-US" dirty="0" smtClean="0"/>
          </a:p>
          <a:p>
            <a:pPr lvl="0"/>
            <a:r>
              <a:rPr lang="en-US" dirty="0" smtClean="0"/>
              <a:t>„</a:t>
            </a:r>
            <a:r>
              <a:rPr lang="en-US" dirty="0" err="1" smtClean="0"/>
              <a:t>ucenjuje</a:t>
            </a:r>
            <a:r>
              <a:rPr lang="en-US" dirty="0" smtClean="0"/>
              <a:t>“ vas</a:t>
            </a:r>
          </a:p>
          <a:p>
            <a:pPr lvl="0"/>
            <a:r>
              <a:rPr lang="en-US" dirty="0" err="1" smtClean="0"/>
              <a:t>uopšte</a:t>
            </a:r>
            <a:r>
              <a:rPr lang="en-US" dirty="0" smtClean="0"/>
              <a:t> </a:t>
            </a:r>
            <a:r>
              <a:rPr lang="en-US" dirty="0" err="1" smtClean="0"/>
              <a:t>nije</a:t>
            </a:r>
            <a:r>
              <a:rPr lang="en-US" dirty="0" smtClean="0"/>
              <a:t> </a:t>
            </a:r>
            <a:r>
              <a:rPr lang="en-US" dirty="0" err="1" smtClean="0"/>
              <a:t>poput</a:t>
            </a:r>
            <a:r>
              <a:rPr lang="en-US" dirty="0" smtClean="0"/>
              <a:t> vas</a:t>
            </a:r>
          </a:p>
          <a:p>
            <a:pPr lvl="0"/>
            <a:r>
              <a:rPr lang="en-US" dirty="0" err="1" smtClean="0"/>
              <a:t>ogovara</a:t>
            </a:r>
            <a:r>
              <a:rPr lang="en-US" dirty="0" smtClean="0"/>
              <a:t> vas</a:t>
            </a:r>
          </a:p>
          <a:p>
            <a:pPr lvl="0"/>
            <a:r>
              <a:rPr lang="en-US" dirty="0" err="1" smtClean="0"/>
              <a:t>često</a:t>
            </a:r>
            <a:r>
              <a:rPr lang="en-US" dirty="0" smtClean="0"/>
              <a:t> </a:t>
            </a:r>
            <a:r>
              <a:rPr lang="en-US" dirty="0" err="1" smtClean="0"/>
              <a:t>kasni</a:t>
            </a:r>
            <a:r>
              <a:rPr lang="en-US" dirty="0" smtClean="0"/>
              <a:t> </a:t>
            </a:r>
            <a:r>
              <a:rPr lang="en-US" dirty="0" err="1" smtClean="0"/>
              <a:t>i</a:t>
            </a:r>
            <a:r>
              <a:rPr lang="en-US" dirty="0" smtClean="0"/>
              <a:t> </a:t>
            </a:r>
            <a:r>
              <a:rPr lang="en-US" dirty="0" err="1" smtClean="0"/>
              <a:t>javlja</a:t>
            </a:r>
            <a:r>
              <a:rPr lang="en-US" dirty="0" smtClean="0"/>
              <a:t> se </a:t>
            </a:r>
            <a:r>
              <a:rPr lang="en-US" dirty="0" err="1" smtClean="0"/>
              <a:t>na</a:t>
            </a:r>
            <a:r>
              <a:rPr lang="en-US" dirty="0" smtClean="0"/>
              <a:t> </a:t>
            </a:r>
            <a:r>
              <a:rPr lang="en-US" dirty="0" err="1" smtClean="0"/>
              <a:t>telefon</a:t>
            </a:r>
            <a:r>
              <a:rPr lang="en-US" dirty="0" smtClean="0"/>
              <a:t> </a:t>
            </a:r>
            <a:r>
              <a:rPr lang="en-US" dirty="0" err="1" smtClean="0"/>
              <a:t>dok</a:t>
            </a:r>
            <a:r>
              <a:rPr lang="en-US" dirty="0" smtClean="0"/>
              <a:t> </a:t>
            </a:r>
            <a:r>
              <a:rPr lang="en-US" dirty="0" err="1" smtClean="0"/>
              <a:t>razgovara</a:t>
            </a:r>
            <a:r>
              <a:rPr lang="en-US" dirty="0" smtClean="0"/>
              <a:t> </a:t>
            </a:r>
            <a:r>
              <a:rPr lang="en-US" dirty="0" err="1" smtClean="0"/>
              <a:t>sa</a:t>
            </a:r>
            <a:r>
              <a:rPr lang="en-US" dirty="0" smtClean="0"/>
              <a:t> </a:t>
            </a:r>
            <a:r>
              <a:rPr lang="en-US" dirty="0" err="1" smtClean="0"/>
              <a:t>vama</a:t>
            </a:r>
            <a:endParaRPr lang="en-US" dirty="0" smtClean="0"/>
          </a:p>
          <a:p>
            <a:pPr lvl="0"/>
            <a:r>
              <a:rPr lang="en-US" dirty="0" err="1" smtClean="0"/>
              <a:t>osvrće</a:t>
            </a:r>
            <a:r>
              <a:rPr lang="en-US" dirty="0" smtClean="0"/>
              <a:t> se </a:t>
            </a:r>
            <a:r>
              <a:rPr lang="en-US" dirty="0" err="1" smtClean="0"/>
              <a:t>na</a:t>
            </a:r>
            <a:r>
              <a:rPr lang="en-US" dirty="0" smtClean="0"/>
              <a:t> </a:t>
            </a:r>
            <a:r>
              <a:rPr lang="en-US" dirty="0" err="1" smtClean="0"/>
              <a:t>probleme</a:t>
            </a:r>
            <a:r>
              <a:rPr lang="en-US" dirty="0" smtClean="0"/>
              <a:t> </a:t>
            </a:r>
            <a:r>
              <a:rPr lang="en-US" dirty="0" err="1" smtClean="0"/>
              <a:t>drugih</a:t>
            </a:r>
            <a:r>
              <a:rPr lang="en-US" dirty="0" smtClean="0"/>
              <a:t> </a:t>
            </a:r>
            <a:r>
              <a:rPr lang="en-US" dirty="0" err="1" smtClean="0"/>
              <a:t>ljudi</a:t>
            </a:r>
            <a:r>
              <a:rPr lang="en-US" dirty="0" smtClean="0"/>
              <a:t> </a:t>
            </a:r>
            <a:r>
              <a:rPr lang="en-US" dirty="0" err="1" smtClean="0"/>
              <a:t>kako</a:t>
            </a:r>
            <a:r>
              <a:rPr lang="en-US" dirty="0" smtClean="0"/>
              <a:t> bi </a:t>
            </a:r>
            <a:r>
              <a:rPr lang="en-US" dirty="0" err="1" smtClean="0"/>
              <a:t>rešio</a:t>
            </a:r>
            <a:r>
              <a:rPr lang="en-US" dirty="0" smtClean="0"/>
              <a:t> </a:t>
            </a:r>
            <a:r>
              <a:rPr lang="en-US" dirty="0" err="1" smtClean="0"/>
              <a:t>vaše</a:t>
            </a:r>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157"/>
    </mc:Choice>
    <mc:Fallback>
      <p:transition spd="slow" advTm="33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Zadatak, odgovorite na pitanja:</a:t>
            </a:r>
            <a:endParaRPr lang="en-US" dirty="0"/>
          </a:p>
        </p:txBody>
      </p:sp>
      <p:sp>
        <p:nvSpPr>
          <p:cNvPr id="3" name="Content Placeholder 2"/>
          <p:cNvSpPr>
            <a:spLocks noGrp="1"/>
          </p:cNvSpPr>
          <p:nvPr>
            <p:ph sz="quarter" idx="1"/>
          </p:nvPr>
        </p:nvSpPr>
        <p:spPr/>
        <p:txBody>
          <a:bodyPr/>
          <a:lstStyle/>
          <a:p>
            <a:pPr lvl="0"/>
            <a:r>
              <a:rPr lang="en-US" dirty="0" err="1" smtClean="0"/>
              <a:t>Šta</a:t>
            </a:r>
            <a:r>
              <a:rPr lang="en-US" dirty="0" smtClean="0"/>
              <a:t> </a:t>
            </a:r>
            <a:r>
              <a:rPr lang="en-US" dirty="0" err="1" smtClean="0"/>
              <a:t>mislite</a:t>
            </a:r>
            <a:r>
              <a:rPr lang="en-US" dirty="0" smtClean="0"/>
              <a:t> </a:t>
            </a:r>
            <a:r>
              <a:rPr lang="en-US" dirty="0" err="1" smtClean="0"/>
              <a:t>da</a:t>
            </a:r>
            <a:r>
              <a:rPr lang="en-US" dirty="0" smtClean="0"/>
              <a:t> </a:t>
            </a:r>
            <a:r>
              <a:rPr lang="en-US" dirty="0" err="1" smtClean="0"/>
              <a:t>su</a:t>
            </a:r>
            <a:r>
              <a:rPr lang="en-US" dirty="0" smtClean="0"/>
              <a:t> tri </a:t>
            </a:r>
            <a:r>
              <a:rPr lang="en-US" dirty="0" err="1" smtClean="0"/>
              <a:t>najvažnije</a:t>
            </a:r>
            <a:r>
              <a:rPr lang="en-US" dirty="0" smtClean="0"/>
              <a:t> </a:t>
            </a:r>
            <a:r>
              <a:rPr lang="en-US" dirty="0" err="1" smtClean="0"/>
              <a:t>poruke</a:t>
            </a:r>
            <a:r>
              <a:rPr lang="en-US" dirty="0" smtClean="0"/>
              <a:t> </a:t>
            </a:r>
            <a:r>
              <a:rPr lang="en-US" dirty="0" err="1" smtClean="0"/>
              <a:t>dece</a:t>
            </a:r>
            <a:r>
              <a:rPr lang="en-US" dirty="0" smtClean="0"/>
              <a:t> </a:t>
            </a:r>
            <a:r>
              <a:rPr lang="en-US" dirty="0" err="1" smtClean="0"/>
              <a:t>i</a:t>
            </a:r>
            <a:r>
              <a:rPr lang="en-US" dirty="0" smtClean="0"/>
              <a:t> </a:t>
            </a:r>
            <a:r>
              <a:rPr lang="en-US" dirty="0" err="1" smtClean="0"/>
              <a:t>mladih</a:t>
            </a:r>
            <a:r>
              <a:rPr lang="en-US" dirty="0" smtClean="0"/>
              <a:t> o tome </a:t>
            </a:r>
            <a:r>
              <a:rPr lang="en-US" dirty="0" err="1" smtClean="0"/>
              <a:t>kako</a:t>
            </a:r>
            <a:r>
              <a:rPr lang="en-US" dirty="0" smtClean="0"/>
              <a:t> </a:t>
            </a:r>
            <a:r>
              <a:rPr lang="en-US" dirty="0" err="1" smtClean="0"/>
              <a:t>profesionaci</a:t>
            </a:r>
            <a:r>
              <a:rPr lang="en-US" dirty="0" smtClean="0"/>
              <a:t> </a:t>
            </a:r>
            <a:r>
              <a:rPr lang="en-US" dirty="0" err="1" smtClean="0"/>
              <a:t>treba</a:t>
            </a:r>
            <a:r>
              <a:rPr lang="en-US" dirty="0" smtClean="0"/>
              <a:t> </a:t>
            </a:r>
            <a:r>
              <a:rPr lang="en-US" dirty="0" err="1" smtClean="0"/>
              <a:t>da</a:t>
            </a:r>
            <a:r>
              <a:rPr lang="en-US" dirty="0" smtClean="0"/>
              <a:t> </a:t>
            </a:r>
            <a:r>
              <a:rPr lang="en-US" dirty="0" err="1" smtClean="0"/>
              <a:t>razgovaraju</a:t>
            </a:r>
            <a:r>
              <a:rPr lang="en-US" dirty="0" smtClean="0"/>
              <a:t> </a:t>
            </a:r>
            <a:r>
              <a:rPr lang="en-US" dirty="0" err="1" smtClean="0"/>
              <a:t>sa</a:t>
            </a:r>
            <a:r>
              <a:rPr lang="en-US" dirty="0" smtClean="0"/>
              <a:t> </a:t>
            </a:r>
            <a:r>
              <a:rPr lang="en-US" dirty="0" err="1" smtClean="0"/>
              <a:t>njima</a:t>
            </a:r>
            <a:r>
              <a:rPr lang="en-US" dirty="0" smtClean="0"/>
              <a:t>? </a:t>
            </a:r>
            <a:r>
              <a:rPr lang="en-US" dirty="0" err="1" smtClean="0"/>
              <a:t>Zašto</a:t>
            </a:r>
            <a:r>
              <a:rPr lang="en-US" dirty="0" smtClean="0"/>
              <a:t>?</a:t>
            </a:r>
          </a:p>
          <a:p>
            <a:pPr lvl="0"/>
            <a:r>
              <a:rPr lang="en-US" dirty="0" err="1" smtClean="0"/>
              <a:t>Kako</a:t>
            </a:r>
            <a:r>
              <a:rPr lang="en-US" dirty="0" smtClean="0"/>
              <a:t> </a:t>
            </a:r>
            <a:r>
              <a:rPr lang="en-US" dirty="0" err="1" smtClean="0"/>
              <a:t>biste</a:t>
            </a:r>
            <a:r>
              <a:rPr lang="en-US" dirty="0" smtClean="0"/>
              <a:t> </a:t>
            </a:r>
            <a:r>
              <a:rPr lang="en-US" dirty="0" err="1" smtClean="0"/>
              <a:t>definisali</a:t>
            </a:r>
            <a:r>
              <a:rPr lang="en-US" dirty="0" smtClean="0"/>
              <a:t> </a:t>
            </a:r>
            <a:r>
              <a:rPr lang="en-US" dirty="0" err="1" smtClean="0"/>
              <a:t>pristup</a:t>
            </a:r>
            <a:r>
              <a:rPr lang="en-US" dirty="0" smtClean="0"/>
              <a:t> u </a:t>
            </a:r>
            <a:r>
              <a:rPr lang="en-US" dirty="0" err="1" smtClean="0"/>
              <a:t>čijem</a:t>
            </a:r>
            <a:r>
              <a:rPr lang="en-US" dirty="0" smtClean="0"/>
              <a:t> je </a:t>
            </a:r>
            <a:r>
              <a:rPr lang="en-US" dirty="0" err="1" smtClean="0"/>
              <a:t>centru</a:t>
            </a:r>
            <a:r>
              <a:rPr lang="en-US" dirty="0" smtClean="0"/>
              <a:t> </a:t>
            </a:r>
            <a:r>
              <a:rPr lang="en-US" dirty="0" err="1" smtClean="0"/>
              <a:t>dete</a:t>
            </a:r>
            <a:r>
              <a:rPr lang="en-US" dirty="0" smtClean="0"/>
              <a:t>?</a:t>
            </a:r>
          </a:p>
          <a:p>
            <a:pPr lvl="0"/>
            <a:r>
              <a:rPr lang="en-US" dirty="0" smtClean="0"/>
              <a:t>Koji </a:t>
            </a:r>
            <a:r>
              <a:rPr lang="en-US" dirty="0" err="1" smtClean="0"/>
              <a:t>faktori</a:t>
            </a:r>
            <a:r>
              <a:rPr lang="en-US" dirty="0" smtClean="0"/>
              <a:t> </a:t>
            </a:r>
            <a:r>
              <a:rPr lang="en-US" dirty="0" err="1" smtClean="0"/>
              <a:t>mogu</a:t>
            </a:r>
            <a:r>
              <a:rPr lang="en-US" dirty="0" smtClean="0"/>
              <a:t> </a:t>
            </a:r>
            <a:r>
              <a:rPr lang="en-US" dirty="0" err="1" smtClean="0"/>
              <a:t>da</a:t>
            </a:r>
            <a:r>
              <a:rPr lang="en-US" dirty="0" smtClean="0"/>
              <a:t> </a:t>
            </a:r>
            <a:r>
              <a:rPr lang="en-US" dirty="0" err="1" smtClean="0"/>
              <a:t>pomognu</a:t>
            </a:r>
            <a:r>
              <a:rPr lang="en-US" dirty="0" smtClean="0"/>
              <a:t> </a:t>
            </a:r>
            <a:r>
              <a:rPr lang="en-US" dirty="0" err="1" smtClean="0"/>
              <a:t>da</a:t>
            </a:r>
            <a:r>
              <a:rPr lang="en-US" dirty="0" smtClean="0"/>
              <a:t> se </a:t>
            </a:r>
            <a:r>
              <a:rPr lang="en-US" dirty="0" err="1" smtClean="0"/>
              <a:t>dete</a:t>
            </a:r>
            <a:r>
              <a:rPr lang="en-US" dirty="0" smtClean="0"/>
              <a:t> </a:t>
            </a:r>
            <a:r>
              <a:rPr lang="en-US" dirty="0" err="1" smtClean="0"/>
              <a:t>ili</a:t>
            </a:r>
            <a:r>
              <a:rPr lang="en-US" dirty="0" smtClean="0"/>
              <a:t> </a:t>
            </a:r>
            <a:r>
              <a:rPr lang="en-US" dirty="0" err="1" smtClean="0"/>
              <a:t>mlada</a:t>
            </a:r>
            <a:r>
              <a:rPr lang="en-US" dirty="0" smtClean="0"/>
              <a:t> </a:t>
            </a:r>
            <a:r>
              <a:rPr lang="en-US" dirty="0" err="1" smtClean="0"/>
              <a:t>osoba</a:t>
            </a:r>
            <a:r>
              <a:rPr lang="en-US" dirty="0" smtClean="0"/>
              <a:t> </a:t>
            </a:r>
            <a:r>
              <a:rPr lang="en-US" dirty="0" err="1" smtClean="0"/>
              <a:t>oseti</a:t>
            </a:r>
            <a:r>
              <a:rPr lang="en-US" dirty="0" smtClean="0"/>
              <a:t> </a:t>
            </a:r>
            <a:r>
              <a:rPr lang="en-US" dirty="0" err="1" smtClean="0"/>
              <a:t>dovoljno</a:t>
            </a:r>
            <a:r>
              <a:rPr lang="en-US" dirty="0" smtClean="0"/>
              <a:t> </a:t>
            </a:r>
            <a:r>
              <a:rPr lang="en-US" dirty="0" err="1" smtClean="0"/>
              <a:t>sigurnim</a:t>
            </a:r>
            <a:r>
              <a:rPr lang="en-US" dirty="0" smtClean="0"/>
              <a:t> </a:t>
            </a:r>
            <a:r>
              <a:rPr lang="en-US" dirty="0" err="1" smtClean="0"/>
              <a:t>da</a:t>
            </a:r>
            <a:r>
              <a:rPr lang="en-US" dirty="0" smtClean="0"/>
              <a:t> </a:t>
            </a:r>
            <a:r>
              <a:rPr lang="en-US" dirty="0" err="1" smtClean="0"/>
              <a:t>komunicira</a:t>
            </a:r>
            <a:r>
              <a:rPr lang="en-US" dirty="0" smtClean="0"/>
              <a:t> </a:t>
            </a:r>
            <a:r>
              <a:rPr lang="en-US" dirty="0" err="1" smtClean="0"/>
              <a:t>sa</a:t>
            </a:r>
            <a:r>
              <a:rPr lang="en-US" dirty="0" smtClean="0"/>
              <a:t> </a:t>
            </a:r>
            <a:r>
              <a:rPr lang="en-US" dirty="0" err="1" smtClean="0"/>
              <a:t>socijalnim</a:t>
            </a:r>
            <a:r>
              <a:rPr lang="en-US" dirty="0" smtClean="0"/>
              <a:t> </a:t>
            </a:r>
            <a:r>
              <a:rPr lang="en-US" dirty="0" err="1" smtClean="0"/>
              <a:t>radnikom</a:t>
            </a:r>
            <a:r>
              <a:rPr lang="en-US" dirty="0" smtClean="0"/>
              <a:t>?</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975"/>
    </mc:Choice>
    <mc:Fallback>
      <p:transition spd="slow" advTm="31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a:solidFill>
                  <a:srgbClr val="575F6D"/>
                </a:solidFill>
              </a:rPr>
              <a:t>Zadatak, odgovorite na pitanja:</a:t>
            </a:r>
            <a:endParaRPr lang="en-US" dirty="0"/>
          </a:p>
        </p:txBody>
      </p:sp>
      <p:sp>
        <p:nvSpPr>
          <p:cNvPr id="3" name="Content Placeholder 2"/>
          <p:cNvSpPr>
            <a:spLocks noGrp="1"/>
          </p:cNvSpPr>
          <p:nvPr>
            <p:ph sz="quarter" idx="1"/>
          </p:nvPr>
        </p:nvSpPr>
        <p:spPr/>
        <p:txBody>
          <a:bodyPr>
            <a:normAutofit/>
          </a:bodyPr>
          <a:lstStyle/>
          <a:p>
            <a:pPr lvl="0"/>
            <a:r>
              <a:rPr lang="sr-Latn-CS" dirty="0"/>
              <a:t>Šta se pogorša za decu i mlade u sistemu socijalne zaštite kada ih socijalni radnici ne upoznaju ili ne komuniciraju direktno sa njima?</a:t>
            </a:r>
            <a:endParaRPr lang="en-US" dirty="0"/>
          </a:p>
          <a:p>
            <a:pPr lvl="0"/>
            <a:r>
              <a:rPr lang="sr-Latn-CS" dirty="0"/>
              <a:t>Koje su neke od prepreka efikasnoj komunikaciji socijalnih radnika sa decom i mladima?</a:t>
            </a:r>
            <a:endParaRPr lang="en-US" dirty="0"/>
          </a:p>
          <a:p>
            <a:pPr lvl="0"/>
            <a:r>
              <a:rPr lang="sr-Latn-CS" dirty="0"/>
              <a:t>Koje su opasnosti ako su u fokusu samo potrebe ili samo prava dece i mladih?</a:t>
            </a:r>
            <a:endParaRPr lang="en-US"/>
          </a:p>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549"/>
    </mc:Choice>
    <mc:Fallback>
      <p:transition spd="slow" advTm="20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a:t>
            </a:r>
            <a:r>
              <a:rPr lang="sr-Latn-RS" dirty="0" smtClean="0"/>
              <a:t>omunikacija sa decom i mladima u praksi sr</a:t>
            </a:r>
            <a:endParaRPr lang="en-US" dirty="0"/>
          </a:p>
        </p:txBody>
      </p:sp>
      <p:sp>
        <p:nvSpPr>
          <p:cNvPr id="3" name="Content Placeholder 2"/>
          <p:cNvSpPr>
            <a:spLocks noGrp="1"/>
          </p:cNvSpPr>
          <p:nvPr>
            <p:ph sz="quarter" idx="1"/>
          </p:nvPr>
        </p:nvSpPr>
        <p:spPr/>
        <p:txBody>
          <a:bodyPr>
            <a:normAutofit/>
          </a:bodyPr>
          <a:lstStyle/>
          <a:p>
            <a:r>
              <a:rPr lang="sr-Latn-CS" dirty="0" smtClean="0"/>
              <a:t>deci </a:t>
            </a:r>
            <a:r>
              <a:rPr lang="sr-Latn-CS" dirty="0"/>
              <a:t>ranije razmišljalo kao o „</a:t>
            </a:r>
            <a:r>
              <a:rPr lang="sr-Latn-CS" dirty="0" smtClean="0"/>
              <a:t>minijaturnim ljudima” </a:t>
            </a:r>
          </a:p>
          <a:p>
            <a:r>
              <a:rPr lang="sr-Latn-CS" dirty="0" smtClean="0"/>
              <a:t>Zbog </a:t>
            </a:r>
            <a:r>
              <a:rPr lang="sr-Latn-CS" dirty="0"/>
              <a:t>toga što još uvek uče rečnik i razvijaju formalno mišljenje, pretpostavka dečje „nekompetencije“ je bila veoma uticajna; deca su uopšteno smatrana nesposobnom da shvate složena ili važna pitanja </a:t>
            </a:r>
            <a:endParaRPr lang="sr-Latn-CS" dirty="0" smtClean="0"/>
          </a:p>
          <a:p>
            <a:r>
              <a:rPr lang="sr-Latn-CS" dirty="0" smtClean="0"/>
              <a:t>Deca </a:t>
            </a:r>
            <a:r>
              <a:rPr lang="sr-Latn-CS" dirty="0"/>
              <a:t>i mladi sa invaliditetom bili su dvostruko pogođeni ovim pretpostavkama o nekompetenciji (Stalker and Connors, 2003).</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716"/>
    </mc:Choice>
    <mc:Fallback>
      <p:transition spd="slow" advTm="42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a:t>
            </a:r>
            <a:r>
              <a:rPr lang="sr-Latn-RS" dirty="0" smtClean="0"/>
              <a:t>omunikacija sa decom i mladima u praksi sr</a:t>
            </a:r>
            <a:endParaRPr lang="en-US" dirty="0"/>
          </a:p>
        </p:txBody>
      </p:sp>
      <p:sp>
        <p:nvSpPr>
          <p:cNvPr id="3" name="Content Placeholder 2"/>
          <p:cNvSpPr>
            <a:spLocks noGrp="1"/>
          </p:cNvSpPr>
          <p:nvPr>
            <p:ph sz="quarter" idx="1"/>
          </p:nvPr>
        </p:nvSpPr>
        <p:spPr/>
        <p:txBody>
          <a:bodyPr>
            <a:normAutofit/>
          </a:bodyPr>
          <a:lstStyle/>
          <a:p>
            <a:r>
              <a:rPr lang="sr-Latn-CS" dirty="0" smtClean="0"/>
              <a:t>Marginalizacija traži poseban tretman za uključivanje dece</a:t>
            </a:r>
          </a:p>
          <a:p>
            <a:r>
              <a:rPr lang="sr-Latn-CS" dirty="0" smtClean="0"/>
              <a:t>Ipak</a:t>
            </a:r>
            <a:r>
              <a:rPr lang="sr-Latn-CS" dirty="0"/>
              <a:t>, </a:t>
            </a:r>
            <a:r>
              <a:rPr lang="sr-Latn-CS" dirty="0" smtClean="0"/>
              <a:t>decom </a:t>
            </a:r>
            <a:r>
              <a:rPr lang="sr-Latn-CS" dirty="0"/>
              <a:t>iz manjinskih etničkih grupa još uvek </a:t>
            </a:r>
            <a:r>
              <a:rPr lang="sr-Latn-CS" dirty="0" smtClean="0"/>
              <a:t>se malo </a:t>
            </a:r>
            <a:r>
              <a:rPr lang="sr-Latn-CS" dirty="0"/>
              <a:t>bavimo </a:t>
            </a:r>
            <a:endParaRPr lang="sr-Latn-CS" dirty="0" smtClean="0"/>
          </a:p>
          <a:p>
            <a:r>
              <a:rPr lang="sr-Latn-CS" dirty="0" smtClean="0"/>
              <a:t>Posledica je  </a:t>
            </a:r>
            <a:r>
              <a:rPr lang="sr-Latn-CS" dirty="0"/>
              <a:t>opasnost </a:t>
            </a:r>
            <a:r>
              <a:rPr lang="sr-Latn-CS" dirty="0" smtClean="0"/>
              <a:t>da </a:t>
            </a:r>
            <a:r>
              <a:rPr lang="sr-Latn-CS" dirty="0"/>
              <a:t>socijalni radnici upadnu u jednu od dve zamke: ili da nepotrebno i beskorisno intervenišu </a:t>
            </a:r>
            <a:r>
              <a:rPr lang="sr-Latn-CS" dirty="0" smtClean="0"/>
              <a:t>i </a:t>
            </a:r>
            <a:r>
              <a:rPr lang="sr-Latn-CS" dirty="0"/>
              <a:t>patologizuju njihovo ponašanje; ili, suviše se oslanjajući na kulturolška objašnjenja zlostavljanja dece, ponašanje roditelja tumače na najpovoljniji </a:t>
            </a:r>
            <a:r>
              <a:rPr lang="sr-Latn-CS" dirty="0" smtClean="0"/>
              <a:t>način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971"/>
    </mc:Choice>
    <mc:Fallback>
      <p:transition spd="slow" advTm="27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a:t>
            </a:r>
            <a:r>
              <a:rPr lang="sr-Latn-RS" dirty="0" smtClean="0"/>
              <a:t>omunikacija sa decom i mladima u praksi sr</a:t>
            </a:r>
            <a:endParaRPr lang="en-US" dirty="0"/>
          </a:p>
        </p:txBody>
      </p:sp>
      <p:sp>
        <p:nvSpPr>
          <p:cNvPr id="3" name="Content Placeholder 2"/>
          <p:cNvSpPr>
            <a:spLocks noGrp="1"/>
          </p:cNvSpPr>
          <p:nvPr>
            <p:ph sz="quarter" idx="1"/>
          </p:nvPr>
        </p:nvSpPr>
        <p:spPr/>
        <p:txBody>
          <a:bodyPr>
            <a:normAutofit/>
          </a:bodyPr>
          <a:lstStyle/>
          <a:p>
            <a:r>
              <a:rPr lang="sr-Latn-CS" dirty="0" smtClean="0"/>
              <a:t> Istraživanje kvaliteta procene rizika od zlostavljanja i zanemarivanja ustanovilo da procene u socijalnom radu nisu uvek dovoljno fokusirane na dete ili mladu osobu u porodici</a:t>
            </a:r>
          </a:p>
          <a:p>
            <a:r>
              <a:rPr lang="sr-Latn-CS" dirty="0" smtClean="0"/>
              <a:t>problemi roditelja bili su dominantniji,</a:t>
            </a:r>
          </a:p>
          <a:p>
            <a:r>
              <a:rPr lang="sr-Latn-CS" dirty="0" smtClean="0"/>
              <a:t>Rezultat je da se perspektive dece i mladih često ignorišu ili se nikada i ne traže.</a:t>
            </a:r>
            <a:endParaRPr lang="en-US" dirty="0" smtClean="0"/>
          </a:p>
          <a:p>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13"/>
    </mc:Choice>
    <mc:Fallback>
      <p:transition spd="slow" advTm="30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pPr algn="ctr"/>
            <a:r>
              <a:rPr lang="sr-Latn-CS" sz="3600" b="1" dirty="0" smtClean="0">
                <a:solidFill>
                  <a:srgbClr val="35759D"/>
                </a:solidFill>
                <a:latin typeface="Times New Roman" pitchFamily="18" charset="0"/>
              </a:rPr>
              <a:t>Vežba 1: Šta </a:t>
            </a:r>
            <a:r>
              <a:rPr lang="sr-Latn-CS" sz="3600" b="1" dirty="0">
                <a:solidFill>
                  <a:srgbClr val="35759D"/>
                </a:solidFill>
                <a:latin typeface="Times New Roman" pitchFamily="18" charset="0"/>
              </a:rPr>
              <a:t>je dete?</a:t>
            </a:r>
          </a:p>
        </p:txBody>
      </p:sp>
      <p:sp>
        <p:nvSpPr>
          <p:cNvPr id="270339" name="Rectangle 3"/>
          <p:cNvSpPr>
            <a:spLocks noGrp="1" noChangeArrowheads="1"/>
          </p:cNvSpPr>
          <p:nvPr>
            <p:ph sz="quarter" idx="1"/>
          </p:nvPr>
        </p:nvSpPr>
        <p:spPr/>
        <p:txBody>
          <a:bodyPr/>
          <a:lstStyle/>
          <a:p>
            <a:r>
              <a:rPr lang="sr-Latn-CS" sz="2400">
                <a:latin typeface="Times New Roman" pitchFamily="18" charset="0"/>
              </a:rPr>
              <a:t>Na osnovu kojih karakteristika proglašavamo osobu detetom?</a:t>
            </a:r>
          </a:p>
          <a:p>
            <a:pPr lvl="1"/>
            <a:endParaRPr lang="sr-Latn-CS" sz="2000">
              <a:latin typeface="Times New Roman" pitchFamily="18" charset="0"/>
            </a:endParaRPr>
          </a:p>
          <a:p>
            <a:pPr lvl="1"/>
            <a:endParaRPr lang="sr-Latn-CS" sz="2000">
              <a:latin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272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il_fi" descr="tumblr_m9qnqerC161rrjpupo1_500"/>
          <p:cNvPicPr>
            <a:picLocks noGrp="1" noChangeAspect="1" noChangeArrowheads="1"/>
          </p:cNvPicPr>
          <p:nvPr>
            <p:ph sz="quarter" idx="1"/>
          </p:nvPr>
        </p:nvPicPr>
        <p:blipFill>
          <a:blip r:embed="rId4" cstate="print"/>
          <a:srcRect/>
          <a:stretch>
            <a:fillRect/>
          </a:stretch>
        </p:blipFill>
        <p:spPr>
          <a:xfrm rot="21201362">
            <a:off x="0" y="1844675"/>
            <a:ext cx="2879725" cy="4032250"/>
          </a:xfrm>
          <a:noFill/>
          <a:ln/>
        </p:spPr>
      </p:pic>
      <p:pic>
        <p:nvPicPr>
          <p:cNvPr id="271363" name="il_fi" descr="abused-child-with-teddy-bear"/>
          <p:cNvPicPr>
            <a:picLocks noChangeAspect="1" noChangeArrowheads="1"/>
          </p:cNvPicPr>
          <p:nvPr/>
        </p:nvPicPr>
        <p:blipFill>
          <a:blip r:embed="rId5" cstate="print"/>
          <a:srcRect/>
          <a:stretch>
            <a:fillRect/>
          </a:stretch>
        </p:blipFill>
        <p:spPr bwMode="auto">
          <a:xfrm>
            <a:off x="2195513" y="188913"/>
            <a:ext cx="3276600" cy="2176462"/>
          </a:xfrm>
          <a:prstGeom prst="rect">
            <a:avLst/>
          </a:prstGeom>
          <a:noFill/>
          <a:ln w="9525">
            <a:noFill/>
            <a:miter lim="800000"/>
            <a:headEnd/>
            <a:tailEnd/>
          </a:ln>
        </p:spPr>
      </p:pic>
      <p:pic>
        <p:nvPicPr>
          <p:cNvPr id="271364" name="il_fi" descr="74dimennawinterbreak"/>
          <p:cNvPicPr>
            <a:picLocks noChangeAspect="1" noChangeArrowheads="1"/>
          </p:cNvPicPr>
          <p:nvPr/>
        </p:nvPicPr>
        <p:blipFill>
          <a:blip r:embed="rId6" cstate="print"/>
          <a:srcRect/>
          <a:stretch>
            <a:fillRect/>
          </a:stretch>
        </p:blipFill>
        <p:spPr bwMode="auto">
          <a:xfrm rot="545734">
            <a:off x="2916238" y="2492375"/>
            <a:ext cx="2665412" cy="1787525"/>
          </a:xfrm>
          <a:prstGeom prst="rect">
            <a:avLst/>
          </a:prstGeom>
          <a:noFill/>
          <a:ln w="9525">
            <a:noFill/>
            <a:miter lim="800000"/>
            <a:headEnd/>
            <a:tailEnd/>
          </a:ln>
        </p:spPr>
      </p:pic>
      <p:pic>
        <p:nvPicPr>
          <p:cNvPr id="271365" name="Picture 5" descr="ARKF1G7CA0OZE3ACABXS391CAZ34BQCCASNVVY1CA30XX8QCAR5DMLCCANFVHUVCALXTZPOCAPOBEDBCAK0G8THCA70W0P3CA8YNZK5CAT1DML9CA3D19KCCA3FL8YRCAK27ACXCAFZZ08UCAUZ3YCFCAKJIWC8"/>
          <p:cNvPicPr>
            <a:picLocks noChangeAspect="1" noChangeArrowheads="1"/>
          </p:cNvPicPr>
          <p:nvPr/>
        </p:nvPicPr>
        <p:blipFill>
          <a:blip r:embed="rId7" cstate="print"/>
          <a:srcRect/>
          <a:stretch>
            <a:fillRect/>
          </a:stretch>
        </p:blipFill>
        <p:spPr bwMode="auto">
          <a:xfrm>
            <a:off x="7092950" y="2349500"/>
            <a:ext cx="1831975" cy="2447925"/>
          </a:xfrm>
          <a:prstGeom prst="rect">
            <a:avLst/>
          </a:prstGeom>
          <a:noFill/>
        </p:spPr>
      </p:pic>
      <p:pic>
        <p:nvPicPr>
          <p:cNvPr id="271366" name="Picture 6" descr="AYVOELECATJN2I2CA0ACT1SCAAJUWLYCA3YCL1NCAYGARMVCA4W0EICCAHOQLA6CATDFQ4XCAYKMANOCA4AZR6JCA9R4ZU2CAD59QWXCAZ6KP5LCAVCA6KUCA9ACOSUCABHDIARCAVMEDQACAW1ZS8UCAWJGRYN"/>
          <p:cNvPicPr>
            <a:picLocks noChangeAspect="1" noChangeArrowheads="1"/>
          </p:cNvPicPr>
          <p:nvPr/>
        </p:nvPicPr>
        <p:blipFill>
          <a:blip r:embed="rId8" cstate="print"/>
          <a:srcRect/>
          <a:stretch>
            <a:fillRect/>
          </a:stretch>
        </p:blipFill>
        <p:spPr bwMode="auto">
          <a:xfrm rot="-582310">
            <a:off x="395288" y="4508500"/>
            <a:ext cx="1490662" cy="1955800"/>
          </a:xfrm>
          <a:prstGeom prst="rect">
            <a:avLst/>
          </a:prstGeom>
          <a:noFill/>
        </p:spPr>
      </p:pic>
      <p:pic>
        <p:nvPicPr>
          <p:cNvPr id="271367" name="il_fi" descr="Childhood-Obesity"/>
          <p:cNvPicPr>
            <a:picLocks noChangeAspect="1" noChangeArrowheads="1"/>
          </p:cNvPicPr>
          <p:nvPr/>
        </p:nvPicPr>
        <p:blipFill>
          <a:blip r:embed="rId9" cstate="print"/>
          <a:srcRect/>
          <a:stretch>
            <a:fillRect/>
          </a:stretch>
        </p:blipFill>
        <p:spPr bwMode="auto">
          <a:xfrm>
            <a:off x="6480175" y="4724400"/>
            <a:ext cx="2663825" cy="1985963"/>
          </a:xfrm>
          <a:prstGeom prst="rect">
            <a:avLst/>
          </a:prstGeom>
          <a:noFill/>
          <a:ln w="9525">
            <a:noFill/>
            <a:miter lim="800000"/>
            <a:headEnd/>
            <a:tailEnd/>
          </a:ln>
        </p:spPr>
      </p:pic>
      <p:pic>
        <p:nvPicPr>
          <p:cNvPr id="271368" name="Picture 8" descr="Africa-Child-Hunger-K_Webf-690x528"/>
          <p:cNvPicPr>
            <a:picLocks noChangeAspect="1" noChangeArrowheads="1"/>
          </p:cNvPicPr>
          <p:nvPr/>
        </p:nvPicPr>
        <p:blipFill>
          <a:blip r:embed="rId10" cstate="print"/>
          <a:srcRect/>
          <a:stretch>
            <a:fillRect/>
          </a:stretch>
        </p:blipFill>
        <p:spPr bwMode="auto">
          <a:xfrm rot="-815005">
            <a:off x="3419475" y="4149725"/>
            <a:ext cx="3167063" cy="2422525"/>
          </a:xfrm>
          <a:prstGeom prst="rect">
            <a:avLst/>
          </a:prstGeom>
          <a:noFill/>
        </p:spPr>
      </p:pic>
      <p:pic>
        <p:nvPicPr>
          <p:cNvPr id="271369" name="il_fi" descr="Understanding-the-Adolescent-Teenager"/>
          <p:cNvPicPr>
            <a:picLocks noChangeAspect="1" noChangeArrowheads="1"/>
          </p:cNvPicPr>
          <p:nvPr/>
        </p:nvPicPr>
        <p:blipFill>
          <a:blip r:embed="rId11" cstate="print"/>
          <a:srcRect/>
          <a:stretch>
            <a:fillRect/>
          </a:stretch>
        </p:blipFill>
        <p:spPr bwMode="auto">
          <a:xfrm>
            <a:off x="5508625" y="142875"/>
            <a:ext cx="3400425" cy="2257425"/>
          </a:xfrm>
          <a:prstGeom prst="rect">
            <a:avLst/>
          </a:prstGeom>
          <a:noFill/>
          <a:ln w="9525">
            <a:noFill/>
            <a:miter lim="800000"/>
            <a:headEnd/>
            <a:tailEnd/>
          </a:ln>
        </p:spPr>
      </p:pic>
      <p:pic>
        <p:nvPicPr>
          <p:cNvPr id="271370" name="il_fi" descr="00"/>
          <p:cNvPicPr>
            <a:picLocks noChangeAspect="1" noChangeArrowheads="1"/>
          </p:cNvPicPr>
          <p:nvPr/>
        </p:nvPicPr>
        <p:blipFill>
          <a:blip r:embed="rId12" cstate="print"/>
          <a:srcRect/>
          <a:stretch>
            <a:fillRect/>
          </a:stretch>
        </p:blipFill>
        <p:spPr bwMode="auto">
          <a:xfrm>
            <a:off x="0" y="0"/>
            <a:ext cx="2916238" cy="1852613"/>
          </a:xfrm>
          <a:prstGeom prst="rect">
            <a:avLst/>
          </a:prstGeom>
          <a:noFill/>
          <a:ln w="9525">
            <a:noFill/>
            <a:miter lim="800000"/>
            <a:headEnd/>
            <a:tailEnd/>
          </a:ln>
        </p:spPr>
      </p:pic>
      <p:pic>
        <p:nvPicPr>
          <p:cNvPr id="271371" name="il_fi" descr="adolescent"/>
          <p:cNvPicPr>
            <a:picLocks noChangeAspect="1" noChangeArrowheads="1"/>
          </p:cNvPicPr>
          <p:nvPr/>
        </p:nvPicPr>
        <p:blipFill>
          <a:blip r:embed="rId13" cstate="print"/>
          <a:srcRect/>
          <a:stretch>
            <a:fillRect/>
          </a:stretch>
        </p:blipFill>
        <p:spPr bwMode="auto">
          <a:xfrm rot="-676399">
            <a:off x="5435600" y="765175"/>
            <a:ext cx="1857375" cy="1944688"/>
          </a:xfrm>
          <a:prstGeom prst="rect">
            <a:avLst/>
          </a:prstGeom>
          <a:noFill/>
          <a:ln w="9525">
            <a:noFill/>
            <a:miter lim="800000"/>
            <a:headEnd/>
            <a:tailEnd/>
          </a:ln>
        </p:spPr>
      </p:pic>
      <p:pic>
        <p:nvPicPr>
          <p:cNvPr id="271372" name="Picture 12" descr="MCj04160760000[1]"/>
          <p:cNvPicPr>
            <a:picLocks noChangeAspect="1" noChangeArrowheads="1"/>
          </p:cNvPicPr>
          <p:nvPr/>
        </p:nvPicPr>
        <p:blipFill>
          <a:blip r:embed="rId14" cstate="print"/>
          <a:srcRect/>
          <a:stretch>
            <a:fillRect/>
          </a:stretch>
        </p:blipFill>
        <p:spPr bwMode="auto">
          <a:xfrm>
            <a:off x="2268538" y="908050"/>
            <a:ext cx="1584325" cy="1579563"/>
          </a:xfrm>
          <a:prstGeom prst="rect">
            <a:avLst/>
          </a:prstGeom>
          <a:noFill/>
        </p:spPr>
      </p:pic>
      <p:pic>
        <p:nvPicPr>
          <p:cNvPr id="271373" name="Picture 13" descr="painting_children_kjb_DonaldZolan_85MyKitty_sm"/>
          <p:cNvPicPr>
            <a:picLocks noChangeAspect="1" noChangeArrowheads="1"/>
          </p:cNvPicPr>
          <p:nvPr/>
        </p:nvPicPr>
        <p:blipFill>
          <a:blip r:embed="rId15" cstate="print"/>
          <a:srcRect/>
          <a:stretch>
            <a:fillRect/>
          </a:stretch>
        </p:blipFill>
        <p:spPr bwMode="auto">
          <a:xfrm rot="1799044">
            <a:off x="1908175" y="4581525"/>
            <a:ext cx="2374900" cy="1781175"/>
          </a:xfrm>
          <a:prstGeom prst="rect">
            <a:avLst/>
          </a:prstGeom>
          <a:noFill/>
        </p:spPr>
      </p:pic>
      <p:pic>
        <p:nvPicPr>
          <p:cNvPr id="271374" name="Picture 14" descr="MCj04355960000[1]"/>
          <p:cNvPicPr>
            <a:picLocks noChangeAspect="1" noChangeArrowheads="1"/>
          </p:cNvPicPr>
          <p:nvPr/>
        </p:nvPicPr>
        <p:blipFill>
          <a:blip r:embed="rId16" cstate="print"/>
          <a:srcRect/>
          <a:stretch>
            <a:fillRect/>
          </a:stretch>
        </p:blipFill>
        <p:spPr bwMode="auto">
          <a:xfrm>
            <a:off x="5940425" y="2852738"/>
            <a:ext cx="1819275" cy="1533525"/>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504238" y="6218238"/>
            <a:ext cx="487362" cy="487362"/>
          </a:xfrm>
          <a:prstGeom prst="rect">
            <a:avLst/>
          </a:prstGeom>
        </p:spPr>
      </p:pic>
    </p:spTree>
  </p:cSld>
  <p:clrMapOvr>
    <a:masterClrMapping/>
  </p:clrMapOvr>
  <p:transition advTm="229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1331913" y="549275"/>
            <a:ext cx="7248525" cy="457200"/>
          </a:xfrm>
        </p:spPr>
        <p:txBody>
          <a:bodyPr>
            <a:normAutofit fontScale="90000"/>
          </a:bodyPr>
          <a:lstStyle/>
          <a:p>
            <a:pPr algn="ctr"/>
            <a:r>
              <a:rPr lang="sr-Latn-CS" sz="3600" b="1" dirty="0">
                <a:solidFill>
                  <a:srgbClr val="35759D"/>
                </a:solidFill>
                <a:latin typeface="Times New Roman" pitchFamily="18" charset="0"/>
              </a:rPr>
              <a:t>Mitovi o detinjstvu</a:t>
            </a:r>
          </a:p>
        </p:txBody>
      </p:sp>
      <p:sp>
        <p:nvSpPr>
          <p:cNvPr id="272387" name="Rectangle 3"/>
          <p:cNvSpPr>
            <a:spLocks noGrp="1" noChangeArrowheads="1"/>
          </p:cNvSpPr>
          <p:nvPr>
            <p:ph sz="quarter" idx="1"/>
          </p:nvPr>
        </p:nvSpPr>
        <p:spPr/>
        <p:txBody>
          <a:bodyPr/>
          <a:lstStyle/>
          <a:p>
            <a:r>
              <a:rPr lang="sr-Latn-CS" sz="2400" dirty="0">
                <a:latin typeface="Times New Roman" pitchFamily="18" charset="0"/>
              </a:rPr>
              <a:t>Romantična predstava “bezbrižno detinjstvo”</a:t>
            </a:r>
          </a:p>
          <a:p>
            <a:r>
              <a:rPr lang="sr-Latn-CS" sz="2400" dirty="0">
                <a:latin typeface="Times New Roman" pitchFamily="18" charset="0"/>
              </a:rPr>
              <a:t>Doba nevinosti (neznananja?)</a:t>
            </a:r>
          </a:p>
          <a:p>
            <a:r>
              <a:rPr lang="sr-Latn-CS" sz="2400" dirty="0">
                <a:latin typeface="Times New Roman" pitchFamily="18" charset="0"/>
              </a:rPr>
              <a:t>Zavisnost, nekompetentnost i bespomoćnost</a:t>
            </a:r>
          </a:p>
          <a:p>
            <a:r>
              <a:rPr lang="sr-Latn-CS" sz="2400" dirty="0">
                <a:latin typeface="Times New Roman" pitchFamily="18" charset="0"/>
              </a:rPr>
              <a:t>Relatvna nemoć: deca su mnogo značajniji autori svojih biografija nego što odrasli predpostavljaju (Jensen &amp; McKee, 2003; Butler et al 2003)</a:t>
            </a:r>
          </a:p>
          <a:p>
            <a:r>
              <a:rPr lang="sr-Latn-CS" sz="2400" dirty="0" smtClean="0">
                <a:latin typeface="Times New Roman" pitchFamily="18" charset="0"/>
              </a:rPr>
              <a:t>Konstrukcija </a:t>
            </a:r>
            <a:r>
              <a:rPr lang="sr-Latn-CS" sz="2400" dirty="0">
                <a:latin typeface="Times New Roman" pitchFamily="18" charset="0"/>
              </a:rPr>
              <a:t>profesionalaca: “biće u nastajanju” </a:t>
            </a:r>
            <a:r>
              <a:rPr lang="sr-Latn-CS" sz="2400" i="1" dirty="0">
                <a:latin typeface="Times New Roman" pitchFamily="18" charset="0"/>
              </a:rPr>
              <a:t>vs</a:t>
            </a:r>
            <a:r>
              <a:rPr lang="sr-Latn-CS" sz="2400" dirty="0">
                <a:latin typeface="Times New Roman" pitchFamily="18" charset="0"/>
              </a:rPr>
              <a:t>. dete kao takvo ovde i sada (ne kako se sećamo, zamišljamo ili želimo da bude)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566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497</TotalTime>
  <Words>2143</Words>
  <Application>Microsoft Office PowerPoint</Application>
  <PresentationFormat>On-screen Show (4:3)</PresentationFormat>
  <Paragraphs>154</Paragraphs>
  <Slides>34</Slides>
  <Notes>0</Notes>
  <HiddenSlides>0</HiddenSlides>
  <MMClips>34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Century Schoolbook</vt:lpstr>
      <vt:lpstr>Times New Roman</vt:lpstr>
      <vt:lpstr>Wingdings</vt:lpstr>
      <vt:lpstr>Wingdings 2</vt:lpstr>
      <vt:lpstr>Oriel</vt:lpstr>
      <vt:lpstr>Komunikacijske veštine sa decom i mladima</vt:lpstr>
      <vt:lpstr>Zašto deca i zašto komunikacija</vt:lpstr>
      <vt:lpstr>Komunikacija sa decom i mladima u praksi sr</vt:lpstr>
      <vt:lpstr>Komunikacija sa decom i mladima u praksi sr</vt:lpstr>
      <vt:lpstr>Komunikacija sa decom i mladima u praksi sr</vt:lpstr>
      <vt:lpstr>Komunikacija sa decom i mladima u praksi sr</vt:lpstr>
      <vt:lpstr>Vežba 1: Šta je dete?</vt:lpstr>
      <vt:lpstr>PowerPoint Presentation</vt:lpstr>
      <vt:lpstr>Mitovi o detinjstvu</vt:lpstr>
      <vt:lpstr>Savremena gledišta o deci</vt:lpstr>
      <vt:lpstr>Savremena gledišta o deci</vt:lpstr>
      <vt:lpstr>Savremena gledišta o deci</vt:lpstr>
      <vt:lpstr>Veštine razumevanja dece</vt:lpstr>
      <vt:lpstr>Ključni principi za promovisanje efikasnog učešća dece i mladih u konsultacijama za planiranje usluga </vt:lpstr>
      <vt:lpstr>Ključni principi za promovisanje efikasnog učešća dece i mladih u konsultacijama za planiranje usluga</vt:lpstr>
      <vt:lpstr>PowerPoint Presentation</vt:lpstr>
      <vt:lpstr>komunikacija</vt:lpstr>
      <vt:lpstr>Dečiji stav o komunikaciji</vt:lpstr>
      <vt:lpstr>Uputstva za uspešnu komunikaciju</vt:lpstr>
      <vt:lpstr>Uputstva za uspešnu komunikaciju</vt:lpstr>
      <vt:lpstr>najgore vrste profesionalne komunikacije </vt:lpstr>
      <vt:lpstr>  Pravo da se konsultuje i bude informisan </vt:lpstr>
      <vt:lpstr>Primer iz prakse: Kako Adam povezuje stvari </vt:lpstr>
      <vt:lpstr>Kako Adam povezuje stvari</vt:lpstr>
      <vt:lpstr>Primer iz prakse: Kako Adam povezuje stvari</vt:lpstr>
      <vt:lpstr>Važnost osećanja</vt:lpstr>
      <vt:lpstr>Važnost osećanja</vt:lpstr>
      <vt:lpstr>Osećanja soc radnika</vt:lpstr>
      <vt:lpstr>Kakvi bi ljudi socijalni radnici trebalo da budu</vt:lpstr>
      <vt:lpstr>Kvaliteti i postupci koji mogu da pomognu da se dete ili mlada osoba oseća sigurno i bezbedno</vt:lpstr>
      <vt:lpstr>Najgori soc rqadnik</vt:lpstr>
      <vt:lpstr>Najgori soc rqadnik</vt:lpstr>
      <vt:lpstr>Zadatak, odgovorite na pitanja:</vt:lpstr>
      <vt:lpstr>Zadatak, odgovorite na pitanja: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Komunikacijske veštine sa decom i mladima</dc:title>
  <dc:creator>fpn</dc:creator>
  <cp:lastModifiedBy>Anita Burgund Isakov</cp:lastModifiedBy>
  <cp:revision>36</cp:revision>
  <dcterms:created xsi:type="dcterms:W3CDTF">2016-03-13T14:50:50Z</dcterms:created>
  <dcterms:modified xsi:type="dcterms:W3CDTF">2020-03-29T18:35:28Z</dcterms:modified>
</cp:coreProperties>
</file>