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95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42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29" r:id="rId21"/>
    <p:sldId id="330" r:id="rId22"/>
    <p:sldId id="316" r:id="rId23"/>
    <p:sldId id="332" r:id="rId24"/>
    <p:sldId id="318" r:id="rId25"/>
    <p:sldId id="319" r:id="rId26"/>
    <p:sldId id="320" r:id="rId27"/>
    <p:sldId id="321" r:id="rId28"/>
    <p:sldId id="333" r:id="rId29"/>
    <p:sldId id="334" r:id="rId30"/>
    <p:sldId id="335" r:id="rId31"/>
    <p:sldId id="336" r:id="rId32"/>
    <p:sldId id="337" r:id="rId33"/>
    <p:sldId id="338" r:id="rId34"/>
    <p:sldId id="339" r:id="rId35"/>
    <p:sldId id="341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11FE64A1-980F-4222-A5DF-861B81350357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B9527FB-D4E6-4C5B-88F4-356715226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33D52-D84C-4F87-9F37-FAD1593D40AF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BB70F-5425-487A-92DE-C9CD015C4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0A1D5-7141-44ED-8F52-79FF908CEDBC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66573-3241-4122-BEAF-6D65DF030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0AF3D-5CD6-40DC-BA21-270DF7652A76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1CBC5-B8DB-4452-9A1E-77BA5E4902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F0421-7319-4E83-AAC7-179BEA74B4CE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A31F8-8D34-4447-A694-3591F669F4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8DB82-FAA7-4263-9E06-92A7B193FFA0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C7CF1A79-2A9B-4CC7-926A-38A3AF8F82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7C408-30ED-4E45-AACB-979DB49C2AB6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50431-715C-4591-BEC1-CDCB95A855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28F2E-CE7A-4992-8D1A-E17AE5ADE558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D8602-FE0B-4093-B75D-45A801964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CCDB7-EA25-40B6-8174-77C0E6118C0F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02878-ED8E-4CA5-B0F0-464E02D7D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F732-46EE-4EEC-B298-4F068989A1FE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810155-DCE7-47B4-BADC-1DE51F9C95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93B69-6906-4B92-881E-DC2BA8672C2F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FC7BE-A84D-4C50-BDBB-4F74C2F6B5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rgbClr val="FEFEFE"/>
                </a:solidFill>
                <a:cs typeface="Arial" charset="0"/>
              </a:defRPr>
            </a:lvl1pPr>
          </a:lstStyle>
          <a:p>
            <a:pPr>
              <a:defRPr/>
            </a:pPr>
            <a:fld id="{4D85F76A-2729-4A98-8F1F-955F8B3C9760}" type="datetimeFigureOut">
              <a:rPr lang="en-US"/>
              <a:pPr>
                <a:defRPr/>
              </a:pPr>
              <a:t>09-Mar-20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accent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EFEFE"/>
                </a:solidFill>
              </a:defRPr>
            </a:lvl1pPr>
          </a:lstStyle>
          <a:p>
            <a:fld id="{D12B275A-A6EB-4851-8A78-6134A7E8E5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4" r:id="rId8"/>
    <p:sldLayoutId id="2147483915" r:id="rId9"/>
    <p:sldLayoutId id="2147483911" r:id="rId10"/>
    <p:sldLayoutId id="21474839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/>
          <a:lstStyle/>
          <a:p>
            <a:pPr algn="ctr" eaLnBrk="1" hangingPunct="1"/>
            <a:r>
              <a:rPr lang="en-US" sz="4400" b="1" smtClean="0"/>
              <a:t>BRAK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pPr algn="ctr" eaLnBrk="1" hangingPunct="1"/>
            <a:r>
              <a:rPr lang="en-US" sz="2000" smtClean="0"/>
              <a:t>Sklapanje braka</a:t>
            </a:r>
          </a:p>
          <a:p>
            <a:pPr algn="ctr" eaLnBrk="1" hangingPunct="1"/>
            <a:r>
              <a:rPr lang="en-US" sz="2000" smtClean="0"/>
              <a:t>Dejstva braka</a:t>
            </a:r>
          </a:p>
          <a:p>
            <a:pPr algn="ctr" eaLnBrk="1" hangingPunct="1"/>
            <a:r>
              <a:rPr lang="en-US" sz="2000" smtClean="0"/>
              <a:t>Prestanak braka</a:t>
            </a:r>
          </a:p>
          <a:p>
            <a:pPr algn="just"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smtClean="0"/>
              <a:t>Namera zasnivanja </a:t>
            </a:r>
            <a:r>
              <a:rPr lang="sr-Latn-CS" sz="3600" b="1" smtClean="0"/>
              <a:t/>
            </a:r>
            <a:br>
              <a:rPr lang="sr-Latn-CS" sz="3600" b="1" smtClean="0"/>
            </a:br>
            <a:r>
              <a:rPr lang="en-US" sz="3600" b="1" smtClean="0"/>
              <a:t>zajednice života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mtClean="0"/>
              <a:t>...zakonom uređena </a:t>
            </a:r>
            <a:r>
              <a:rPr lang="en-US" b="1" smtClean="0"/>
              <a:t>zajednica života </a:t>
            </a:r>
            <a:r>
              <a:rPr lang="en-US" smtClean="0"/>
              <a:t>muškarca i žene.“</a:t>
            </a:r>
          </a:p>
          <a:p>
            <a:pPr algn="just" eaLnBrk="1" hangingPunct="1"/>
            <a:r>
              <a:rPr lang="en-US" smtClean="0"/>
              <a:t>da bi brak bio punovažan</a:t>
            </a:r>
            <a:r>
              <a:rPr lang="sr-Latn-CS" smtClean="0"/>
              <a:t>,</a:t>
            </a:r>
            <a:r>
              <a:rPr lang="en-US" smtClean="0"/>
              <a:t> </a:t>
            </a:r>
            <a:r>
              <a:rPr lang="sr-Latn-CS" smtClean="0"/>
              <a:t>o</a:t>
            </a:r>
            <a:r>
              <a:rPr lang="en-US" smtClean="0"/>
              <a:t>ba buduća supružnika moraju imati nameru ostvarivanja zajednice života</a:t>
            </a:r>
          </a:p>
          <a:p>
            <a:pPr algn="just" eaLnBrk="1" hangingPunct="1"/>
            <a:r>
              <a:rPr lang="en-US" smtClean="0"/>
              <a:t>Brak sklopljen u nameri ostvarenja nekog drugog cilja (</a:t>
            </a:r>
            <a:r>
              <a:rPr lang="sr-Latn-CS" smtClean="0"/>
              <a:t>npr. </a:t>
            </a:r>
            <a:r>
              <a:rPr lang="en-US" smtClean="0"/>
              <a:t>sticanje državljanstva, sticanje zakonskog naslednog dela i sl.) brak čini nepunovažnim (apsolutna ništavost braka)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b="1" dirty="0" smtClean="0"/>
              <a:t>Negativne pretpostavke za punovažnost braka</a:t>
            </a:r>
            <a:endParaRPr lang="x-none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042988" y="2349500"/>
            <a:ext cx="6777037" cy="3508375"/>
          </a:xfrm>
        </p:spPr>
        <p:txBody>
          <a:bodyPr/>
          <a:lstStyle/>
          <a:p>
            <a:pPr marL="68263" indent="0" algn="just" eaLnBrk="1" hangingPunct="1">
              <a:buFont typeface="Wingdings 2" pitchFamily="18" charset="2"/>
              <a:buNone/>
              <a:defRPr/>
            </a:pPr>
            <a:r>
              <a:rPr lang="en-US" altLang="sr-Latn-RS" sz="2000" dirty="0" smtClean="0"/>
              <a:t>...</a:t>
            </a:r>
            <a:r>
              <a:rPr lang="en-US" altLang="sr-Latn-RS" sz="2000" dirty="0" err="1" smtClean="0"/>
              <a:t>činjenice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koje</a:t>
            </a:r>
            <a:r>
              <a:rPr lang="en-US" altLang="sr-Latn-RS" sz="2000" dirty="0" smtClean="0"/>
              <a:t> ne </a:t>
            </a:r>
            <a:r>
              <a:rPr lang="en-US" altLang="sr-Latn-RS" sz="2000" dirty="0" err="1" smtClean="0"/>
              <a:t>smeju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postojati</a:t>
            </a:r>
            <a:r>
              <a:rPr lang="en-US" altLang="sr-Latn-RS" sz="2000" dirty="0" smtClean="0"/>
              <a:t> u </a:t>
            </a:r>
            <a:r>
              <a:rPr lang="en-US" altLang="sr-Latn-RS" sz="2000" dirty="0" err="1" smtClean="0"/>
              <a:t>momentu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sklapanja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braka</a:t>
            </a:r>
            <a:r>
              <a:rPr lang="en-US" altLang="sr-Latn-RS" sz="2000" dirty="0" smtClean="0"/>
              <a:t> da bi </a:t>
            </a:r>
            <a:r>
              <a:rPr lang="sr-Latn-CS" altLang="sr-Latn-RS" sz="2000" dirty="0" smtClean="0"/>
              <a:t>brak </a:t>
            </a:r>
            <a:r>
              <a:rPr lang="en-US" altLang="sr-Latn-RS" sz="2000" dirty="0" smtClean="0"/>
              <a:t>bio </a:t>
            </a:r>
            <a:r>
              <a:rPr lang="en-US" altLang="sr-Latn-RS" sz="2000" dirty="0" err="1" smtClean="0"/>
              <a:t>punovažan</a:t>
            </a:r>
            <a:r>
              <a:rPr lang="en-US" altLang="sr-Latn-RS" sz="2000" dirty="0" smtClean="0"/>
              <a:t> (</a:t>
            </a:r>
            <a:r>
              <a:rPr lang="en-US" altLang="sr-Latn-RS" sz="2000" dirty="0" err="1" smtClean="0"/>
              <a:t>tzv</a:t>
            </a:r>
            <a:r>
              <a:rPr lang="en-US" altLang="sr-Latn-RS" sz="2000" dirty="0" smtClean="0"/>
              <a:t>. </a:t>
            </a:r>
            <a:r>
              <a:rPr lang="en-US" altLang="sr-Latn-RS" sz="2000" dirty="0" err="1" smtClean="0"/>
              <a:t>bračne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smetnje</a:t>
            </a:r>
            <a:r>
              <a:rPr lang="en-US" altLang="sr-Latn-RS" sz="2000" dirty="0" smtClean="0"/>
              <a:t>)</a:t>
            </a:r>
          </a:p>
          <a:p>
            <a:pPr marL="365125" lvl="1" indent="0" algn="just" eaLnBrk="1" hangingPunct="1">
              <a:defRPr/>
            </a:pPr>
            <a:r>
              <a:rPr lang="en-US" altLang="sr-Latn-RS" sz="1800" dirty="0" err="1" smtClean="0">
                <a:solidFill>
                  <a:schemeClr val="accent1">
                    <a:lumMod val="75000"/>
                  </a:schemeClr>
                </a:solidFill>
              </a:rPr>
              <a:t>Bračnost</a:t>
            </a:r>
            <a:endParaRPr lang="en-US" altLang="sr-Latn-R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lvl="1" indent="0" algn="just" eaLnBrk="1" hangingPunct="1">
              <a:defRPr/>
            </a:pPr>
            <a:r>
              <a:rPr lang="en-US" altLang="sr-Latn-RS" sz="1800" dirty="0" err="1" smtClean="0">
                <a:solidFill>
                  <a:schemeClr val="accent1">
                    <a:lumMod val="75000"/>
                  </a:schemeClr>
                </a:solidFill>
              </a:rPr>
              <a:t>Nesposobnost</a:t>
            </a:r>
            <a:r>
              <a:rPr lang="en-US" altLang="sr-Latn-RS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sr-Latn-RS" sz="1800" dirty="0" err="1" smtClean="0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altLang="sr-Latn-RS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sr-Latn-RS" sz="1800" dirty="0" err="1" smtClean="0">
                <a:solidFill>
                  <a:schemeClr val="accent1">
                    <a:lumMod val="75000"/>
                  </a:schemeClr>
                </a:solidFill>
              </a:rPr>
              <a:t>rasuđivanje</a:t>
            </a:r>
            <a:r>
              <a:rPr lang="en-US" altLang="sr-Latn-RS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65125" lvl="1" indent="0" algn="just" eaLnBrk="1" hangingPunct="1">
              <a:defRPr/>
            </a:pPr>
            <a:r>
              <a:rPr lang="en-US" altLang="sr-Latn-RS" sz="1800" dirty="0" err="1" smtClean="0"/>
              <a:t>Srodstvo</a:t>
            </a:r>
            <a:r>
              <a:rPr lang="en-US" altLang="sr-Latn-RS" sz="1800" dirty="0" smtClean="0"/>
              <a:t> </a:t>
            </a:r>
          </a:p>
          <a:p>
            <a:pPr marL="365125" lvl="1" indent="0" algn="just" eaLnBrk="1" hangingPunct="1">
              <a:defRPr/>
            </a:pPr>
            <a:r>
              <a:rPr lang="en-US" altLang="sr-Latn-RS" sz="1800" dirty="0" err="1" smtClean="0"/>
              <a:t>Maloletstvo</a:t>
            </a:r>
            <a:r>
              <a:rPr lang="en-US" altLang="sr-Latn-RS" sz="1800" dirty="0" smtClean="0"/>
              <a:t> </a:t>
            </a:r>
          </a:p>
          <a:p>
            <a:pPr marL="365125" lvl="1" indent="0" algn="just" eaLnBrk="1" hangingPunct="1">
              <a:defRPr/>
            </a:pPr>
            <a:r>
              <a:rPr lang="en-US" altLang="sr-Latn-RS" sz="1800" dirty="0" err="1" smtClean="0"/>
              <a:t>Starateljstvo</a:t>
            </a:r>
            <a:r>
              <a:rPr lang="en-US" altLang="sr-Latn-RS" sz="1800" dirty="0" smtClean="0"/>
              <a:t> </a:t>
            </a:r>
          </a:p>
          <a:p>
            <a:pPr marL="365125" lvl="1" indent="0" algn="just" eaLnBrk="1" hangingPunct="1">
              <a:defRPr/>
            </a:pPr>
            <a:r>
              <a:rPr lang="en-US" altLang="sr-Latn-RS" sz="1800" dirty="0" smtClean="0"/>
              <a:t>Mane </a:t>
            </a:r>
            <a:r>
              <a:rPr lang="en-US" altLang="sr-Latn-RS" sz="1800" dirty="0" err="1" smtClean="0"/>
              <a:t>volje</a:t>
            </a:r>
            <a:r>
              <a:rPr lang="en-US" altLang="sr-Latn-RS" sz="1800" dirty="0" smtClean="0"/>
              <a:t> - </a:t>
            </a:r>
            <a:r>
              <a:rPr lang="en-US" altLang="sr-Latn-RS" sz="1800" dirty="0" err="1" smtClean="0"/>
              <a:t>zabluda</a:t>
            </a:r>
            <a:r>
              <a:rPr lang="en-US" altLang="sr-Latn-RS" sz="1800" dirty="0" smtClean="0"/>
              <a:t>, </a:t>
            </a:r>
            <a:r>
              <a:rPr lang="en-US" altLang="sr-Latn-RS" sz="1800" dirty="0" err="1" smtClean="0"/>
              <a:t>prinuda</a:t>
            </a:r>
            <a:endParaRPr lang="en-US" altLang="sr-Latn-RS" sz="1800" dirty="0" smtClean="0"/>
          </a:p>
          <a:p>
            <a:pPr marL="365125" lvl="1" indent="0" algn="just" eaLnBrk="1" hangingPunct="1">
              <a:defRPr/>
            </a:pPr>
            <a:endParaRPr lang="en-US" altLang="sr-Latn-RS" sz="2000" dirty="0" smtClean="0"/>
          </a:p>
          <a:p>
            <a:pPr marL="68263" indent="0" algn="just" eaLnBrk="1" hangingPunct="1">
              <a:defRPr/>
            </a:pPr>
            <a:r>
              <a:rPr lang="en-US" altLang="sr-Latn-RS" sz="2000" dirty="0" err="1" smtClean="0"/>
              <a:t>Postojanje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bračnih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smetnji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procenjuje</a:t>
            </a:r>
            <a:r>
              <a:rPr lang="en-US" altLang="sr-Latn-RS" sz="2000" dirty="0" smtClean="0"/>
              <a:t> se u </a:t>
            </a:r>
            <a:r>
              <a:rPr lang="en-US" altLang="sr-Latn-RS" sz="2000" dirty="0" err="1" smtClean="0"/>
              <a:t>odnosu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na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momenat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sklapanja</a:t>
            </a:r>
            <a:r>
              <a:rPr lang="en-US" altLang="sr-Latn-RS" sz="2000" dirty="0" smtClean="0"/>
              <a:t> </a:t>
            </a:r>
            <a:r>
              <a:rPr lang="en-US" altLang="sr-Latn-RS" sz="2000" dirty="0" err="1" smtClean="0"/>
              <a:t>braka</a:t>
            </a:r>
            <a:r>
              <a:rPr lang="en-US" altLang="sr-Latn-RS" sz="2000" dirty="0" smtClean="0"/>
              <a:t>!</a:t>
            </a:r>
          </a:p>
          <a:p>
            <a:pPr marL="68263" indent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altLang="sr-Latn-R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1042988" y="836613"/>
            <a:ext cx="7024687" cy="647700"/>
          </a:xfrm>
        </p:spPr>
        <p:txBody>
          <a:bodyPr/>
          <a:lstStyle/>
          <a:p>
            <a:pPr algn="ctr" eaLnBrk="1" hangingPunct="1"/>
            <a:r>
              <a:rPr lang="en-US" b="1" smtClean="0"/>
              <a:t>Srodstvo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684213" y="1628775"/>
            <a:ext cx="7775575" cy="4824413"/>
          </a:xfrm>
        </p:spPr>
        <p:txBody>
          <a:bodyPr/>
          <a:lstStyle/>
          <a:p>
            <a:pPr marL="68263" indent="0" algn="just" eaLnBrk="1" hangingPunct="1">
              <a:buFont typeface="Wingdings 2" pitchFamily="18" charset="2"/>
              <a:buNone/>
            </a:pPr>
            <a:r>
              <a:rPr lang="sr-Latn-CS" smtClean="0"/>
              <a:t>Odnos između lica koji se zasniva:</a:t>
            </a:r>
          </a:p>
          <a:p>
            <a:pPr marL="68263" indent="0" algn="just" eaLnBrk="1" hangingPunct="1">
              <a:buFont typeface="Wingdings 2" pitchFamily="18" charset="2"/>
              <a:buNone/>
            </a:pPr>
            <a:endParaRPr lang="sr-Latn-CS" sz="1000" smtClean="0"/>
          </a:p>
          <a:p>
            <a:pPr marL="342900" lvl="1" algn="just" eaLnBrk="1" hangingPunct="1"/>
            <a:r>
              <a:rPr lang="sr-Latn-CS" sz="2400" i="1" smtClean="0"/>
              <a:t>rođenjem</a:t>
            </a:r>
            <a:r>
              <a:rPr lang="sr-Latn-CS" sz="2400" smtClean="0"/>
              <a:t> (</a:t>
            </a:r>
            <a:r>
              <a:rPr lang="sr-Latn-CS" sz="2400" b="1" smtClean="0">
                <a:solidFill>
                  <a:schemeClr val="accent1"/>
                </a:solidFill>
              </a:rPr>
              <a:t>krvno srodstvo</a:t>
            </a:r>
            <a:r>
              <a:rPr lang="sr-Latn-CS" sz="2400" smtClean="0"/>
              <a:t>) – bra</a:t>
            </a:r>
            <a:r>
              <a:rPr lang="en-US" sz="2400" smtClean="0"/>
              <a:t>čna smetnja u pravoj liniji u svim stepenima, a u pobočnoj do četvrtog stepena (deca rođene braće i sestara, kao i deca braće i sestara po ocu ili majci)</a:t>
            </a:r>
          </a:p>
          <a:p>
            <a:pPr marL="342900" lvl="1" algn="just" eaLnBrk="1" hangingPunct="1"/>
            <a:endParaRPr lang="en-US" sz="1000" smtClean="0"/>
          </a:p>
          <a:p>
            <a:pPr marL="342900" lvl="1" algn="just" eaLnBrk="1" hangingPunct="1"/>
            <a:r>
              <a:rPr lang="sr-Latn-CS" sz="2400" i="1" smtClean="0"/>
              <a:t>sklapanjem braka</a:t>
            </a:r>
            <a:r>
              <a:rPr lang="sr-Latn-CS" sz="2400" smtClean="0"/>
              <a:t> (</a:t>
            </a:r>
            <a:r>
              <a:rPr lang="sr-Latn-CS" sz="2400" b="1" smtClean="0">
                <a:solidFill>
                  <a:schemeClr val="accent1"/>
                </a:solidFill>
              </a:rPr>
              <a:t>tazbinsko srodstvo</a:t>
            </a:r>
            <a:r>
              <a:rPr lang="sr-Latn-CS" sz="2400" smtClean="0"/>
              <a:t>) – bračna smetnja u prvom stepenu prave linije </a:t>
            </a:r>
          </a:p>
          <a:p>
            <a:pPr marL="342900" lvl="1" algn="just" eaLnBrk="1" hangingPunct="1"/>
            <a:endParaRPr lang="en-US" sz="1000" smtClean="0"/>
          </a:p>
          <a:p>
            <a:pPr marL="342900" lvl="1" algn="just" eaLnBrk="1" hangingPunct="1"/>
            <a:r>
              <a:rPr lang="sr-Latn-CS" sz="2400" i="1" smtClean="0"/>
              <a:t>usvojenjem</a:t>
            </a:r>
            <a:r>
              <a:rPr lang="sr-Latn-CS" sz="2400" smtClean="0"/>
              <a:t> (</a:t>
            </a:r>
            <a:r>
              <a:rPr lang="sr-Latn-CS" sz="2400" b="1" smtClean="0">
                <a:solidFill>
                  <a:schemeClr val="accent1"/>
                </a:solidFill>
              </a:rPr>
              <a:t>adoptivno srodstvo</a:t>
            </a:r>
            <a:r>
              <a:rPr lang="sr-Latn-CS" sz="2400" smtClean="0"/>
              <a:t>) </a:t>
            </a:r>
            <a:r>
              <a:rPr lang="en-US" sz="2400" smtClean="0"/>
              <a:t>– bračna smetnja na isti način kao i krvno srodstvo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017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b="1" dirty="0" smtClean="0"/>
              <a:t>Stupanje u brak maloletnika</a:t>
            </a:r>
            <a:endParaRPr lang="x-none" b="1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42988" y="2071688"/>
            <a:ext cx="6777037" cy="3760787"/>
          </a:xfrm>
        </p:spPr>
        <p:txBody>
          <a:bodyPr/>
          <a:lstStyle/>
          <a:p>
            <a:pPr algn="just" eaLnBrk="1" hangingPunct="1"/>
            <a:r>
              <a:rPr lang="en-US" smtClean="0"/>
              <a:t>Brak može sklopiti lice koje je navršilo 18 godina (bračna sposobnost)</a:t>
            </a:r>
          </a:p>
          <a:p>
            <a:pPr algn="just" eaLnBrk="1" hangingPunct="1"/>
            <a:r>
              <a:rPr lang="en-US" smtClean="0"/>
              <a:t>Brak može sklopiti lice koje je </a:t>
            </a:r>
            <a:r>
              <a:rPr lang="en-US" b="1" smtClean="0"/>
              <a:t>navršilo 16 godina</a:t>
            </a:r>
            <a:r>
              <a:rPr lang="en-US" smtClean="0"/>
              <a:t> uz dozvolu (prethodnu sagla</a:t>
            </a:r>
            <a:r>
              <a:rPr lang="sr-Latn-CS" smtClean="0"/>
              <a:t>s</a:t>
            </a:r>
            <a:r>
              <a:rPr lang="en-US" smtClean="0"/>
              <a:t>nost) suda </a:t>
            </a:r>
          </a:p>
          <a:p>
            <a:pPr algn="just" eaLnBrk="1" hangingPunct="1"/>
            <a:r>
              <a:rPr lang="en-US" smtClean="0"/>
              <a:t>Sklapanjem braka pre punoletstva maloletno lice stiče potpunu poslovnu sposobnost (tzv. emancipacija)</a:t>
            </a:r>
            <a:endParaRPr lang="sr-Latn-CS" smtClean="0"/>
          </a:p>
          <a:p>
            <a:pPr algn="just" eaLnBrk="1" hangingPunct="1"/>
            <a:r>
              <a:rPr lang="en-US" smtClean="0"/>
              <a:t>Maloletstvo lica ispod 16 godina predstavlja </a:t>
            </a:r>
            <a:r>
              <a:rPr lang="en-US" u="sng" smtClean="0"/>
              <a:t>neotklonjivu</a:t>
            </a:r>
            <a:r>
              <a:rPr lang="en-US" smtClean="0"/>
              <a:t> bračnu smetnju!</a:t>
            </a:r>
          </a:p>
          <a:p>
            <a:pPr algn="just" eaLnBrk="1" hangingPunct="1"/>
            <a:endParaRPr lang="en-US" smtClean="0"/>
          </a:p>
          <a:p>
            <a:pPr algn="just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42988" y="836613"/>
            <a:ext cx="7024687" cy="1008062"/>
          </a:xfrm>
        </p:spPr>
        <p:txBody>
          <a:bodyPr/>
          <a:lstStyle/>
          <a:p>
            <a:pPr algn="ctr" eaLnBrk="1" hangingPunct="1"/>
            <a:r>
              <a:rPr lang="en-US" sz="3600" b="1" smtClean="0"/>
              <a:t>Postupak davanja dozvole </a:t>
            </a:r>
            <a:br>
              <a:rPr lang="en-US" sz="3600" b="1" smtClean="0"/>
            </a:br>
            <a:r>
              <a:rPr lang="en-US" sz="3600" b="1" smtClean="0"/>
              <a:t>za stupanje u brak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4213" y="1916113"/>
            <a:ext cx="7632700" cy="3868737"/>
          </a:xfrm>
        </p:spPr>
        <p:txBody>
          <a:bodyPr/>
          <a:lstStyle/>
          <a:p>
            <a:pPr algn="just" eaLnBrk="1" hangingPunct="1"/>
            <a:r>
              <a:rPr lang="en-US" smtClean="0"/>
              <a:t>Pokreće se predlogom za davanje dozvole sa stupanje u brak</a:t>
            </a:r>
          </a:p>
          <a:p>
            <a:pPr algn="just" eaLnBrk="1" hangingPunct="1"/>
            <a:r>
              <a:rPr lang="en-US" u="sng" smtClean="0"/>
              <a:t>Predlog podnosi maloletno lice starije od 16 godina koje želi da sklopi brak</a:t>
            </a:r>
            <a:r>
              <a:rPr lang="en-US" smtClean="0"/>
              <a:t> (nije potrebna saglasnost roditelja!)</a:t>
            </a:r>
          </a:p>
          <a:p>
            <a:pPr algn="just" eaLnBrk="1" hangingPunct="1"/>
            <a:r>
              <a:rPr lang="en-US" smtClean="0"/>
              <a:t>Predlog se podnosi osnovnom sudu prema mestu prebivališta predlagača</a:t>
            </a:r>
          </a:p>
          <a:p>
            <a:pPr algn="just" eaLnBrk="1" hangingPunct="1"/>
            <a:r>
              <a:rPr lang="en-US" smtClean="0"/>
              <a:t>Sud utvrđuje i ceni: </a:t>
            </a:r>
          </a:p>
          <a:p>
            <a:pPr marL="823913" lvl="1" indent="-457200" algn="just" eaLnBrk="1" hangingPunct="1">
              <a:buFont typeface="Wingdings 2" pitchFamily="18" charset="2"/>
              <a:buAutoNum type="alphaLcParenR"/>
            </a:pPr>
            <a:r>
              <a:rPr lang="en-US" sz="1800" smtClean="0"/>
              <a:t>postojanje opravdanih razloga; </a:t>
            </a:r>
          </a:p>
          <a:p>
            <a:pPr marL="823913" lvl="1" indent="-457200" algn="just" eaLnBrk="1" hangingPunct="1">
              <a:buFont typeface="Wingdings 2" pitchFamily="18" charset="2"/>
              <a:buAutoNum type="alphaLcParenR"/>
            </a:pPr>
            <a:r>
              <a:rPr lang="en-US" sz="1800" smtClean="0"/>
              <a:t>telesnu i duševnu zrelost maloletnika za vršenje bračnih prava i dužnosti</a:t>
            </a:r>
          </a:p>
          <a:p>
            <a:pPr marL="823913" lvl="1" indent="-457200" algn="just" eaLnBrk="1" hangingPunct="1">
              <a:buFont typeface="Wingdings 2" pitchFamily="18" charset="2"/>
              <a:buNone/>
            </a:pPr>
            <a:r>
              <a:rPr lang="en-US" sz="1800" u="sng" smtClean="0"/>
              <a:t>NIJE POTREBNA SAGLASNOST RODITELJA ZA SKLAPANJE BRAKA!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042988" y="714375"/>
            <a:ext cx="7024687" cy="714375"/>
          </a:xfrm>
        </p:spPr>
        <p:txBody>
          <a:bodyPr/>
          <a:lstStyle/>
          <a:p>
            <a:pPr algn="ctr" eaLnBrk="1" hangingPunct="1"/>
            <a:r>
              <a:rPr lang="en-US" b="1" smtClean="0"/>
              <a:t>Mane volje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42988" y="1643063"/>
            <a:ext cx="6777037" cy="4189412"/>
          </a:xfrm>
        </p:spPr>
        <p:txBody>
          <a:bodyPr/>
          <a:lstStyle/>
          <a:p>
            <a:pPr algn="just" eaLnBrk="1" hangingPunct="1"/>
            <a:r>
              <a:rPr lang="en-US" sz="2000" smtClean="0"/>
              <a:t>Izjave volje budućih supružnika moraju biti slobodne</a:t>
            </a:r>
          </a:p>
          <a:p>
            <a:pPr algn="just" eaLnBrk="1" hangingPunct="1"/>
            <a:r>
              <a:rPr lang="en-US" sz="2000" b="1" smtClean="0"/>
              <a:t>Zabluda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Zabluda o fizičkoj ličnosti 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Zabluda o građanskoj ličnosti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Zabluda o bitnim svojstvima </a:t>
            </a:r>
            <a:r>
              <a:rPr lang="sr-Latn-CS" sz="2000" smtClean="0"/>
              <a:t>supružnika</a:t>
            </a:r>
            <a:endParaRPr lang="en-US" sz="2000" smtClean="0"/>
          </a:p>
          <a:p>
            <a:pPr algn="just" eaLnBrk="1" hangingPunct="1">
              <a:buFont typeface="Courier New" pitchFamily="49" charset="0"/>
              <a:buChar char="o"/>
            </a:pPr>
            <a:r>
              <a:rPr lang="en-US" sz="2000" smtClean="0"/>
              <a:t>Relevantna samo ako lice koje je bilo u zabludi ne bi sklopilo brak da je imalo pravu predstavu o relevantnim činjenicama!</a:t>
            </a:r>
          </a:p>
          <a:p>
            <a:pPr algn="just" eaLnBrk="1" hangingPunct="1"/>
            <a:r>
              <a:rPr lang="en-US" sz="2000" b="1" smtClean="0"/>
              <a:t>Prinuda 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Fizička prinuda – primena fizičke sile; 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Psihička prinuda (pretnja) – izazivanje straha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042988" y="1196975"/>
            <a:ext cx="7024687" cy="817563"/>
          </a:xfrm>
        </p:spPr>
        <p:txBody>
          <a:bodyPr/>
          <a:lstStyle/>
          <a:p>
            <a:pPr algn="ctr" eaLnBrk="1" hangingPunct="1"/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3600" b="1" smtClean="0"/>
              <a:t>Postupak sklapanja braka</a:t>
            </a:r>
            <a:r>
              <a:rPr lang="sr-Latn-CS" sz="3600" b="1" smtClean="0"/>
              <a:t/>
            </a:r>
            <a:br>
              <a:rPr lang="sr-Latn-CS" sz="3600" b="1" smtClean="0"/>
            </a:br>
            <a:endParaRPr lang="en-US" sz="3600" b="1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42988" y="1916113"/>
            <a:ext cx="6777037" cy="3916362"/>
          </a:xfrm>
        </p:spPr>
        <p:txBody>
          <a:bodyPr/>
          <a:lstStyle/>
          <a:p>
            <a:pPr algn="just" eaLnBrk="1" hangingPunct="1"/>
            <a:r>
              <a:rPr lang="en-US" smtClean="0"/>
              <a:t>Za sklapanje braka nadležan je opštinski organ uprave – matičar</a:t>
            </a:r>
          </a:p>
          <a:p>
            <a:pPr algn="just" eaLnBrk="1" hangingPunct="1"/>
            <a:r>
              <a:rPr lang="en-US" smtClean="0"/>
              <a:t>Zahtev za sklapanje braka budući supružnici mogu podneti bilo kom opštinskom organu uprave</a:t>
            </a:r>
            <a:r>
              <a:rPr lang="sr-Latn-CS" smtClean="0"/>
              <a:t> - matičaru</a:t>
            </a:r>
            <a:endParaRPr lang="en-US" smtClean="0"/>
          </a:p>
          <a:p>
            <a:pPr algn="just" eaLnBrk="1" hangingPunct="1"/>
            <a:r>
              <a:rPr lang="en-US" smtClean="0"/>
              <a:t>Postupak sklapanja braka obuhvata:</a:t>
            </a:r>
          </a:p>
          <a:p>
            <a:pPr marL="823913" lvl="1" indent="-457200" algn="just" eaLnBrk="1" hangingPunct="1">
              <a:buFont typeface="Century Gothic" pitchFamily="34" charset="0"/>
              <a:buAutoNum type="arabicPeriod"/>
            </a:pPr>
            <a:r>
              <a:rPr lang="en-US" smtClean="0"/>
              <a:t>Prethodni postupak</a:t>
            </a:r>
          </a:p>
          <a:p>
            <a:pPr marL="823913" lvl="1" indent="-457200" algn="just" eaLnBrk="1" hangingPunct="1">
              <a:buFont typeface="Century Gothic" pitchFamily="34" charset="0"/>
              <a:buAutoNum type="arabicPeriod"/>
            </a:pPr>
            <a:r>
              <a:rPr lang="en-US" smtClean="0"/>
              <a:t>Postupak venčanja</a:t>
            </a:r>
          </a:p>
          <a:p>
            <a:pPr marL="823913" lvl="1" indent="-457200" algn="just" eaLnBrk="1" hangingPunct="1">
              <a:buFont typeface="Century Gothic" pitchFamily="34" charset="0"/>
              <a:buAutoNum type="arabicPeriod"/>
            </a:pPr>
            <a:r>
              <a:rPr lang="en-US" smtClean="0"/>
              <a:t>Postupak registracije</a:t>
            </a:r>
          </a:p>
          <a:p>
            <a:pPr algn="just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601662"/>
          </a:xfrm>
        </p:spPr>
        <p:txBody>
          <a:bodyPr/>
          <a:lstStyle/>
          <a:p>
            <a:pPr algn="ctr" eaLnBrk="1" hangingPunct="1"/>
            <a:r>
              <a:rPr lang="en-US" sz="3600" b="1" smtClean="0"/>
              <a:t>Prethodni postupak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55650" y="1700213"/>
            <a:ext cx="7632700" cy="4132262"/>
          </a:xfrm>
        </p:spPr>
        <p:txBody>
          <a:bodyPr/>
          <a:lstStyle/>
          <a:p>
            <a:pPr algn="just" eaLnBrk="1" hangingPunct="1"/>
            <a:r>
              <a:rPr lang="en-US" sz="1800" smtClean="0"/>
              <a:t>Zahtev za sklapanje braka podnosi se matičaru izabrane opštine</a:t>
            </a:r>
          </a:p>
          <a:p>
            <a:pPr algn="just" eaLnBrk="1" hangingPunct="1"/>
            <a:r>
              <a:rPr lang="en-US" sz="1800" smtClean="0"/>
              <a:t>Zahtev za sklapanje braka podnosi se u pisanoj formi ili usmeno na zapisnik</a:t>
            </a:r>
          </a:p>
          <a:p>
            <a:pPr algn="just" eaLnBrk="1" hangingPunct="1"/>
            <a:r>
              <a:rPr lang="en-US" sz="1800" smtClean="0"/>
              <a:t>Uz zahtev se podnose dokazi (isprave kojima se potvrđuje ispunjenje zakonskih pretpostavki za sklapanje braka)</a:t>
            </a:r>
            <a:r>
              <a:rPr lang="sr-Latn-CS" sz="1800" smtClean="0"/>
              <a:t>;</a:t>
            </a:r>
            <a:r>
              <a:rPr lang="en-US" sz="1800" smtClean="0"/>
              <a:t> npr. </a:t>
            </a:r>
            <a:r>
              <a:rPr lang="sr-Latn-CS" sz="1800" smtClean="0"/>
              <a:t>i</a:t>
            </a:r>
            <a:r>
              <a:rPr lang="en-US" sz="1800" smtClean="0"/>
              <a:t>zvod iz matične knjige rođenih, rešenje o davanju dozvole za sklapanje braka maloletniku</a:t>
            </a:r>
            <a:r>
              <a:rPr lang="sr-Latn-CS" sz="1800" smtClean="0"/>
              <a:t> </a:t>
            </a:r>
            <a:r>
              <a:rPr lang="en-US" sz="1800" smtClean="0"/>
              <a:t>i sl.</a:t>
            </a:r>
          </a:p>
          <a:p>
            <a:pPr algn="just" eaLnBrk="1" hangingPunct="1"/>
            <a:r>
              <a:rPr lang="en-US" sz="1800" smtClean="0"/>
              <a:t>Ukoliko matičar utvrdi postojanje uslova, određuje dan sklapanja braka</a:t>
            </a:r>
          </a:p>
          <a:p>
            <a:pPr algn="just" eaLnBrk="1" hangingPunct="1"/>
            <a:r>
              <a:rPr lang="en-US" sz="1800" smtClean="0"/>
              <a:t>Prethodno je dužan da supružnike obavesti o pravnim posledicama sklapanja braka i preporuči im da zatraže stručno mišljenje bračnog i porodičnog savetovališta</a:t>
            </a:r>
            <a:r>
              <a:rPr lang="sr-Latn-CS" sz="1800" smtClean="0"/>
              <a:t>, odnosno</a:t>
            </a:r>
            <a:r>
              <a:rPr lang="en-US" sz="1800" smtClean="0"/>
              <a:t> drugih stručnih ustanova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042988" y="620713"/>
            <a:ext cx="7024687" cy="720725"/>
          </a:xfrm>
        </p:spPr>
        <p:txBody>
          <a:bodyPr/>
          <a:lstStyle/>
          <a:p>
            <a:pPr algn="ctr" eaLnBrk="1" hangingPunct="1"/>
            <a:r>
              <a:rPr lang="en-US" b="1" smtClean="0"/>
              <a:t>Postupak venčanja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55650" y="1412875"/>
            <a:ext cx="7632700" cy="4419600"/>
          </a:xfrm>
        </p:spPr>
        <p:txBody>
          <a:bodyPr/>
          <a:lstStyle/>
          <a:p>
            <a:pPr algn="just" eaLnBrk="1" hangingPunct="1"/>
            <a:r>
              <a:rPr lang="en-US" sz="2000" smtClean="0"/>
              <a:t>Obavlja se, po pravilu, u prostoriji određenoj za tu namenu (izuzetno, na drugom mestu uz obezbeđenje potrebnih uslova za ispunjenje svečane forme – zastava RS, matičar nosi lentu, itd.)</a:t>
            </a:r>
          </a:p>
          <a:p>
            <a:pPr algn="just" eaLnBrk="1" hangingPunct="1"/>
            <a:r>
              <a:rPr lang="en-US" sz="2000" smtClean="0"/>
              <a:t>Sklapanju braka obavezno prisustvuju oba </a:t>
            </a:r>
            <a:r>
              <a:rPr lang="sr-Latn-CS" sz="2000" smtClean="0"/>
              <a:t>buduća </a:t>
            </a:r>
            <a:r>
              <a:rPr lang="en-US" sz="2000" smtClean="0"/>
              <a:t>supružnika (izuzetno</a:t>
            </a:r>
            <a:r>
              <a:rPr lang="sr-Latn-CS" sz="2000" smtClean="0"/>
              <a:t>,</a:t>
            </a:r>
            <a:r>
              <a:rPr lang="en-US" sz="2000" smtClean="0"/>
              <a:t> punomoćnik jednog </a:t>
            </a:r>
            <a:r>
              <a:rPr lang="sr-Latn-CS" sz="2000" smtClean="0"/>
              <a:t>od budućih </a:t>
            </a:r>
            <a:r>
              <a:rPr lang="en-US" sz="2000" smtClean="0"/>
              <a:t>supružnika)</a:t>
            </a:r>
          </a:p>
          <a:p>
            <a:pPr algn="just" eaLnBrk="1" hangingPunct="1"/>
            <a:r>
              <a:rPr lang="en-US" sz="2000" smtClean="0"/>
              <a:t>Sklapanju braka obavezno prisustvuju i dva svedoka (svako poslovno sposobno lice može biti svedok)</a:t>
            </a:r>
          </a:p>
          <a:p>
            <a:pPr algn="just" eaLnBrk="1" hangingPunct="1"/>
            <a:r>
              <a:rPr lang="en-US" sz="2000" smtClean="0"/>
              <a:t>Matičar utvrđuje identitet lica, potvrđuje ispunjenost zakonskih uslova, upoznaje buduće supružnike sa pravima i obavezama u braku, uzima izjave volje od svakog supružnika</a:t>
            </a:r>
          </a:p>
          <a:p>
            <a:pPr algn="just" eaLnBrk="1" hangingPunct="1"/>
            <a:r>
              <a:rPr lang="en-US" sz="2000" smtClean="0"/>
              <a:t>Brak je sklopljen momentom davanja saglasnih izjava volja supružnika!</a:t>
            </a:r>
          </a:p>
          <a:p>
            <a:pPr algn="just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817562"/>
          </a:xfrm>
        </p:spPr>
        <p:txBody>
          <a:bodyPr/>
          <a:lstStyle/>
          <a:p>
            <a:pPr algn="ctr" eaLnBrk="1" hangingPunct="1"/>
            <a:r>
              <a:rPr lang="en-US" b="1" smtClean="0"/>
              <a:t>Postupak registracije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900113" y="2205038"/>
            <a:ext cx="7424737" cy="3617912"/>
          </a:xfrm>
        </p:spPr>
        <p:txBody>
          <a:bodyPr/>
          <a:lstStyle/>
          <a:p>
            <a:pPr algn="just" eaLnBrk="1" hangingPunct="1"/>
            <a:r>
              <a:rPr lang="en-US" smtClean="0"/>
              <a:t>Brak se upisuje u matičnu knjigu venčanih</a:t>
            </a:r>
          </a:p>
          <a:p>
            <a:pPr algn="just" eaLnBrk="1" hangingPunct="1"/>
            <a:r>
              <a:rPr lang="en-US" smtClean="0"/>
              <a:t>Potpisuju se supružnici svojim imenom i prezimenom (eventualno</a:t>
            </a:r>
            <a:r>
              <a:rPr lang="sr-Latn-CS" smtClean="0"/>
              <a:t>,</a:t>
            </a:r>
            <a:r>
              <a:rPr lang="en-US" smtClean="0"/>
              <a:t> punomoćnik pored imena supružnika koga zastupa), matičar i svedoci</a:t>
            </a:r>
          </a:p>
          <a:p>
            <a:pPr algn="just" eaLnBrk="1" hangingPunct="1"/>
            <a:r>
              <a:rPr lang="en-US" smtClean="0"/>
              <a:t>Nakon upisa braka u matičnu knjigu, supružnicima se izdaje izvod (služi kao dokaz da je brak sklopljen)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Bračno pravo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mtClean="0"/>
              <a:t>Uređuje brak i odnose u braku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mtClean="0"/>
              <a:t>Načela bračnog prava (čl. 62 Ustava RS i čl. 3. i 24. PZ):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institucionalnosti braka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slobodnog pristanka na brak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monogamije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laiciteta (svetovnosti) braka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ravnopravnosti supružnika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Načelo slobodnog raskida braka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601662"/>
          </a:xfrm>
        </p:spPr>
        <p:txBody>
          <a:bodyPr/>
          <a:lstStyle/>
          <a:p>
            <a:pPr algn="ctr"/>
            <a:r>
              <a:rPr lang="sr-Latn-CS" sz="3600" b="1" smtClean="0"/>
              <a:t>Matične knjige</a:t>
            </a:r>
            <a:endParaRPr lang="en-US" sz="3600" b="1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4213" y="1643063"/>
            <a:ext cx="7848600" cy="4189412"/>
          </a:xfrm>
        </p:spPr>
        <p:txBody>
          <a:bodyPr/>
          <a:lstStyle/>
          <a:p>
            <a:pPr algn="just"/>
            <a:r>
              <a:rPr lang="sr-Latn-CS" sz="2200" smtClean="0"/>
              <a:t>Javne knjige (evidencija o ličnom statusu fizičklih lica)</a:t>
            </a:r>
          </a:p>
          <a:p>
            <a:pPr algn="just"/>
            <a:r>
              <a:rPr lang="sr-Latn-CS" sz="2200" smtClean="0"/>
              <a:t>Nadležan za vođenje matičnih knjiga je opštinski organ uprave – matičar</a:t>
            </a:r>
          </a:p>
          <a:p>
            <a:pPr algn="just"/>
            <a:r>
              <a:rPr lang="sr-Latn-CS" sz="2200" smtClean="0"/>
              <a:t>Tri vrste matičnih knjiga: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Matična knjiga rođenih (rođenje)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Matična knjiga venčanih (sklapanje braka)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Matična knjiga umrlih (smrt)</a:t>
            </a:r>
          </a:p>
          <a:p>
            <a:pPr algn="just"/>
            <a:r>
              <a:rPr lang="sr-Latn-CS" sz="2200" smtClean="0"/>
              <a:t>Načela matičnih knjiga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Načelo oficijelnosti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Načelo jednoobraznosti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Načelo verodostojnosti</a:t>
            </a:r>
          </a:p>
          <a:p>
            <a:pPr lvl="1" algn="just">
              <a:buFont typeface="Wingdings" pitchFamily="2" charset="2"/>
              <a:buChar char="Ø"/>
            </a:pPr>
            <a:endParaRPr lang="sr-Latn-CS" smtClean="0"/>
          </a:p>
          <a:p>
            <a:pPr lvl="1" algn="just">
              <a:buFont typeface="Wingdings" pitchFamily="2" charset="2"/>
              <a:buChar char="Ø"/>
            </a:pPr>
            <a:endParaRPr lang="sr-Latn-C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06487"/>
          </a:xfrm>
        </p:spPr>
        <p:txBody>
          <a:bodyPr/>
          <a:lstStyle/>
          <a:p>
            <a:pPr algn="ctr"/>
            <a:r>
              <a:rPr lang="sr-Latn-CS" b="1" smtClean="0"/>
              <a:t>Matična knjiga venčanih</a:t>
            </a:r>
            <a:endParaRPr lang="en-US" b="1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4213" y="2324100"/>
            <a:ext cx="7775575" cy="3508375"/>
          </a:xfrm>
        </p:spPr>
        <p:txBody>
          <a:bodyPr/>
          <a:lstStyle/>
          <a:p>
            <a:pPr algn="just"/>
            <a:r>
              <a:rPr lang="sr-Latn-CS" smtClean="0"/>
              <a:t>Evidencija sklopljenih brakova</a:t>
            </a:r>
          </a:p>
          <a:p>
            <a:pPr algn="just"/>
            <a:r>
              <a:rPr lang="sr-Latn-CS" smtClean="0"/>
              <a:t>Činjenice o braku (podaci o supružnicima, naknadne izmene bračnog statusa i u vezi sa bračnim statusom)</a:t>
            </a:r>
          </a:p>
          <a:p>
            <a:pPr algn="just"/>
            <a:endParaRPr lang="sr-Latn-CS" smtClean="0"/>
          </a:p>
          <a:p>
            <a:pPr algn="just"/>
            <a:r>
              <a:rPr lang="sr-Latn-CS" smtClean="0"/>
              <a:t>Izvod iz matične knjige venčanih služi dokazivanju bračnog statusa lica u različite svrhe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Dejstva braka </a:t>
            </a:r>
            <a:r>
              <a:rPr lang="sr-Latn-CS" b="1" smtClean="0"/>
              <a:t/>
            </a:r>
            <a:br>
              <a:rPr lang="sr-Latn-CS" b="1" smtClean="0"/>
            </a:br>
            <a:endParaRPr lang="en-US" b="1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042988" y="2276475"/>
            <a:ext cx="7200900" cy="4248150"/>
          </a:xfrm>
        </p:spPr>
        <p:txBody>
          <a:bodyPr/>
          <a:lstStyle/>
          <a:p>
            <a:pPr algn="just" eaLnBrk="1" hangingPunct="1"/>
            <a:r>
              <a:rPr lang="en-US" sz="2000" u="sng" smtClean="0"/>
              <a:t>Lični odnosi </a:t>
            </a:r>
            <a:r>
              <a:rPr lang="en-US" sz="2000" smtClean="0"/>
              <a:t>supružnika: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Ravnopravnost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Uzajamno poštovanje i pomaganje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Vođenje zajedničkog života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Sloboda izbora rada i zanimanja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Izbor prezimena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Izbor mesta stanovanja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000" smtClean="0"/>
              <a:t>Vođenje zajedničkog domaćinstva</a:t>
            </a:r>
          </a:p>
          <a:p>
            <a:pPr algn="just" eaLnBrk="1" hangingPunct="1"/>
            <a:r>
              <a:rPr lang="en-US" sz="2000" u="sng" smtClean="0"/>
              <a:t>Lično-imovinski odnosi </a:t>
            </a:r>
            <a:r>
              <a:rPr lang="en-US" sz="2000" smtClean="0"/>
              <a:t>supružnika (izdržavanje)</a:t>
            </a:r>
          </a:p>
          <a:p>
            <a:pPr algn="just" eaLnBrk="1" hangingPunct="1"/>
            <a:r>
              <a:rPr lang="en-US" sz="2000" u="sng" smtClean="0"/>
              <a:t>Imovinski odnosi </a:t>
            </a:r>
            <a:r>
              <a:rPr lang="en-US" sz="2000" smtClean="0"/>
              <a:t>supružnika (zajednička imovina)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62025"/>
          </a:xfrm>
        </p:spPr>
        <p:txBody>
          <a:bodyPr/>
          <a:lstStyle/>
          <a:p>
            <a:pPr algn="ctr"/>
            <a:r>
              <a:rPr lang="sr-Latn-CS" b="1" smtClean="0">
                <a:latin typeface="Arial" charset="0"/>
              </a:rPr>
              <a:t>Vanbračna zajednica</a:t>
            </a:r>
            <a:endParaRPr lang="en-US" b="1" smtClean="0">
              <a:latin typeface="Arial" charset="0"/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684213" y="2324100"/>
            <a:ext cx="7848600" cy="3508375"/>
          </a:xfrm>
        </p:spPr>
        <p:txBody>
          <a:bodyPr/>
          <a:lstStyle/>
          <a:p>
            <a:pPr algn="just" eaLnBrk="1" hangingPunct="1"/>
            <a:r>
              <a:rPr lang="en-US" sz="2600" smtClean="0"/>
              <a:t>Trajnija zajednica života žene i muškarca između kojih nema bračnih smetnji (čl</a:t>
            </a:r>
            <a:r>
              <a:rPr lang="sr-Latn-CS" sz="2600" smtClean="0">
                <a:latin typeface="Arial" charset="0"/>
              </a:rPr>
              <a:t>an</a:t>
            </a:r>
            <a:r>
              <a:rPr lang="en-US" sz="2600" smtClean="0"/>
              <a:t> 4. stav 1. PZ)</a:t>
            </a:r>
          </a:p>
          <a:p>
            <a:pPr algn="just" eaLnBrk="1" hangingPunct="1">
              <a:buFont typeface="Wingdings 2" pitchFamily="18" charset="2"/>
              <a:buNone/>
            </a:pPr>
            <a:endParaRPr lang="en-US" sz="2600" smtClean="0"/>
          </a:p>
          <a:p>
            <a:pPr algn="just" eaLnBrk="1" hangingPunct="1"/>
            <a:r>
              <a:rPr lang="en-US" sz="2600" smtClean="0"/>
              <a:t>Shodna primena pravila o </a:t>
            </a:r>
            <a:r>
              <a:rPr lang="sr-Latn-CS" sz="2600" smtClean="0"/>
              <a:t>ličnim, ličnoimovinskim i </a:t>
            </a:r>
            <a:r>
              <a:rPr lang="en-US" sz="2600" smtClean="0"/>
              <a:t>imovinskim pravima i obavezama supružnika</a:t>
            </a:r>
          </a:p>
          <a:p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4143375"/>
            <a:ext cx="3643313" cy="15716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Latn-CS" sz="4400" b="1" dirty="0" smtClean="0"/>
              <a:t>Prestanak braka</a:t>
            </a:r>
            <a:br>
              <a:rPr lang="sr-Latn-CS" sz="4400" b="1" dirty="0" smtClean="0"/>
            </a:br>
            <a:r>
              <a:rPr lang="sr-Latn-CS" sz="2400" dirty="0" smtClean="0">
                <a:solidFill>
                  <a:schemeClr val="tx1"/>
                </a:solidFill>
              </a:rPr>
              <a:t>Smrt supružnika</a:t>
            </a:r>
            <a:br>
              <a:rPr lang="sr-Latn-CS" sz="2400" dirty="0" smtClean="0">
                <a:solidFill>
                  <a:schemeClr val="tx1"/>
                </a:solidFill>
              </a:rPr>
            </a:br>
            <a:r>
              <a:rPr lang="sr-Latn-CS" sz="2400" dirty="0" smtClean="0">
                <a:solidFill>
                  <a:schemeClr val="tx1"/>
                </a:solidFill>
              </a:rPr>
              <a:t>Ništavost braka</a:t>
            </a:r>
            <a:br>
              <a:rPr lang="sr-Latn-CS" sz="2400" dirty="0" smtClean="0">
                <a:solidFill>
                  <a:schemeClr val="tx1"/>
                </a:solidFill>
              </a:rPr>
            </a:br>
            <a:r>
              <a:rPr lang="sr-Latn-CS" sz="2400" dirty="0" smtClean="0">
                <a:solidFill>
                  <a:schemeClr val="tx1"/>
                </a:solidFill>
              </a:rPr>
              <a:t>Razvod braka</a:t>
            </a:r>
            <a:endParaRPr lang="en-US" sz="4400" b="1" dirty="0" smtClean="0"/>
          </a:p>
        </p:txBody>
      </p:sp>
      <p:sp>
        <p:nvSpPr>
          <p:cNvPr id="28675" name="Subtitle 2"/>
          <p:cNvSpPr>
            <a:spLocks noGrp="1"/>
          </p:cNvSpPr>
          <p:nvPr>
            <p:ph type="subTitle" idx="1"/>
          </p:nvPr>
        </p:nvSpPr>
        <p:spPr>
          <a:xfrm>
            <a:off x="381000" y="3214688"/>
            <a:ext cx="8458200" cy="642937"/>
          </a:xfrm>
        </p:spPr>
        <p:txBody>
          <a:bodyPr/>
          <a:lstStyle/>
          <a:p>
            <a:pPr eaLnBrk="1" hangingPunct="1"/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73137"/>
          </a:xfrm>
        </p:spPr>
        <p:txBody>
          <a:bodyPr/>
          <a:lstStyle/>
          <a:p>
            <a:pPr algn="ctr" eaLnBrk="1" hangingPunct="1"/>
            <a:r>
              <a:rPr lang="en-US" b="1" smtClean="0"/>
              <a:t>Prestanak braka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mtClean="0"/>
              <a:t>Brak prestaje:</a:t>
            </a:r>
          </a:p>
          <a:p>
            <a:pPr lvl="1" algn="just" eaLnBrk="1" hangingPunct="1">
              <a:buFont typeface="Wingdings" pitchFamily="2" charset="2"/>
              <a:buChar char="§"/>
            </a:pPr>
            <a:r>
              <a:rPr lang="en-US" smtClean="0"/>
              <a:t>Smrću</a:t>
            </a:r>
          </a:p>
          <a:p>
            <a:pPr lvl="1" algn="just" eaLnBrk="1" hangingPunct="1">
              <a:buFont typeface="Wingdings" pitchFamily="2" charset="2"/>
              <a:buChar char="§"/>
            </a:pPr>
            <a:r>
              <a:rPr lang="en-US" smtClean="0"/>
              <a:t>Utvrđenjem ništavosti / poništenjem</a:t>
            </a:r>
          </a:p>
          <a:p>
            <a:pPr lvl="1" algn="just" eaLnBrk="1" hangingPunct="1">
              <a:buFont typeface="Wingdings" pitchFamily="2" charset="2"/>
              <a:buChar char="§"/>
            </a:pPr>
            <a:r>
              <a:rPr lang="en-US" smtClean="0"/>
              <a:t>Razvodom</a:t>
            </a:r>
          </a:p>
          <a:p>
            <a:pPr algn="just" eaLnBrk="1" hangingPunct="1"/>
            <a:endParaRPr lang="en-US" smtClean="0"/>
          </a:p>
          <a:p>
            <a:pPr algn="just" eaLnBrk="1" hangingPunct="1"/>
            <a:r>
              <a:rPr lang="en-US" smtClean="0"/>
              <a:t>Smrću i razvodom može prestati samo punovažan brak, nepunovažan brak prestaje poništenjem!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01700"/>
          </a:xfrm>
        </p:spPr>
        <p:txBody>
          <a:bodyPr/>
          <a:lstStyle/>
          <a:p>
            <a:pPr algn="ctr" eaLnBrk="1" hangingPunct="1"/>
            <a:r>
              <a:rPr lang="sr-Latn-CS" b="1" smtClean="0"/>
              <a:t>Brak prestaje...</a:t>
            </a:r>
            <a:endParaRPr lang="en-US" b="1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042988" y="2071688"/>
            <a:ext cx="6777037" cy="3760787"/>
          </a:xfrm>
        </p:spPr>
        <p:txBody>
          <a:bodyPr/>
          <a:lstStyle/>
          <a:p>
            <a:pPr algn="just" eaLnBrk="1" hangingPunct="1"/>
            <a:r>
              <a:rPr lang="sr-Latn-CS" smtClean="0"/>
              <a:t>Smrću supružnika</a:t>
            </a:r>
          </a:p>
          <a:p>
            <a:pPr algn="just" eaLnBrk="1" hangingPunct="1"/>
            <a:r>
              <a:rPr lang="sr-Latn-CS" smtClean="0"/>
              <a:t>Proglašenjem nestalog supružnika za umrlog</a:t>
            </a:r>
          </a:p>
          <a:p>
            <a:pPr algn="just" eaLnBrk="1" hangingPunct="1"/>
            <a:endParaRPr lang="sr-Latn-CS" smtClean="0"/>
          </a:p>
          <a:p>
            <a:pPr algn="just" eaLnBrk="1" hangingPunct="1"/>
            <a:r>
              <a:rPr lang="sr-Latn-CS" smtClean="0"/>
              <a:t>Utvrđenjem ništavosti (apsolutno ništavi brakovi)</a:t>
            </a:r>
          </a:p>
          <a:p>
            <a:pPr algn="just" eaLnBrk="1" hangingPunct="1"/>
            <a:r>
              <a:rPr lang="sr-Latn-CS" smtClean="0"/>
              <a:t>Poništenjem (relativno ništavi brakovi)</a:t>
            </a:r>
          </a:p>
          <a:p>
            <a:pPr algn="just" eaLnBrk="1" hangingPunct="1"/>
            <a:endParaRPr lang="sr-Latn-CS" smtClean="0"/>
          </a:p>
          <a:p>
            <a:pPr algn="just" eaLnBrk="1" hangingPunct="1"/>
            <a:r>
              <a:rPr lang="sr-Latn-CS" smtClean="0"/>
              <a:t>Razvodom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00063" y="714375"/>
            <a:ext cx="7929562" cy="1143000"/>
          </a:xfrm>
        </p:spPr>
        <p:txBody>
          <a:bodyPr/>
          <a:lstStyle/>
          <a:p>
            <a:pPr algn="ctr" eaLnBrk="1" hangingPunct="1"/>
            <a:r>
              <a:rPr lang="sr-Latn-CS" sz="3200" b="1" smtClean="0"/>
              <a:t>Prestanak braka smrću i proglašenjem nestalog supružnika za umrlog</a:t>
            </a:r>
            <a:endParaRPr lang="en-US" sz="3200" b="1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04800" y="1928813"/>
            <a:ext cx="8410575" cy="4929187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Char char=""/>
            </a:pPr>
            <a:r>
              <a:rPr lang="sr-Latn-CS" sz="1900" smtClean="0"/>
              <a:t>Smrt (prirodna smrt i proglašenje nestalog supružnika za umrlog)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en-US" sz="1900" smtClean="0"/>
              <a:t>Za umrlo </a:t>
            </a:r>
            <a:r>
              <a:rPr lang="sr-Latn-CS" sz="1900" smtClean="0"/>
              <a:t>se </a:t>
            </a:r>
            <a:r>
              <a:rPr lang="en-US" sz="1900" smtClean="0"/>
              <a:t>može oglasiti lice:</a:t>
            </a:r>
          </a:p>
          <a:p>
            <a:pPr algn="just" eaLnBrk="1" hangingPunct="1">
              <a:buFont typeface="Century Gothic" pitchFamily="34" charset="0"/>
              <a:buAutoNum type="arabicPeriod"/>
            </a:pPr>
            <a:r>
              <a:rPr lang="en-US" sz="2000" smtClean="0"/>
              <a:t>o čijem životu za poslednjih pet godina nije bilo nikakvih vesti, a od čijeg je rođenja proteklo sedamdeset godina;</a:t>
            </a:r>
          </a:p>
          <a:p>
            <a:pPr algn="just" eaLnBrk="1" hangingPunct="1">
              <a:buFont typeface="Century Gothic" pitchFamily="34" charset="0"/>
              <a:buAutoNum type="arabicPeriod"/>
            </a:pPr>
            <a:r>
              <a:rPr lang="en-US" sz="2000" smtClean="0"/>
              <a:t>o čijem životu za poslednjih pet godina nije bilo nikakvih vesti, a okolnosti pod kojima je nestalo čine verovatnim da više nije u životu;</a:t>
            </a:r>
          </a:p>
          <a:p>
            <a:pPr algn="just" eaLnBrk="1" hangingPunct="1">
              <a:buFont typeface="Century Gothic" pitchFamily="34" charset="0"/>
              <a:buAutoNum type="arabicPeriod"/>
            </a:pPr>
            <a:r>
              <a:rPr lang="en-US" sz="2000" smtClean="0"/>
              <a:t>koje je nestalo u brodolomu, saobraćajnoj nesreći, požaru, poplavi, zemljotresu ili u kakvoj drugoj neposrednoj smrtnoj opasnosti, a o čijem životu nije bilo nikakvih vesti za šest meseci od dana prestanka opasnosti;</a:t>
            </a:r>
          </a:p>
          <a:p>
            <a:pPr algn="just" eaLnBrk="1" hangingPunct="1">
              <a:buFont typeface="Century Gothic" pitchFamily="34" charset="0"/>
              <a:buAutoNum type="arabicPeriod"/>
            </a:pPr>
            <a:r>
              <a:rPr lang="en-US" sz="2000" smtClean="0"/>
              <a:t>koje je nestalo u toku rata u vezi sa ratnim događajima, a o čijem životu nije bilo nikakvih vesti za godinu dana od dana prestanka neprijateljst</a:t>
            </a:r>
            <a:r>
              <a:rPr lang="sr-Latn-CS" sz="2000" smtClean="0"/>
              <a:t>a</a:t>
            </a:r>
            <a:r>
              <a:rPr lang="en-US" sz="2000" smtClean="0"/>
              <a:t>va.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"/>
            </a:pPr>
            <a:endParaRPr lang="en-US" sz="1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42938" y="642938"/>
            <a:ext cx="7424737" cy="714375"/>
          </a:xfrm>
        </p:spPr>
        <p:txBody>
          <a:bodyPr/>
          <a:lstStyle/>
          <a:p>
            <a:pPr algn="ctr" eaLnBrk="1" hangingPunct="1"/>
            <a:r>
              <a:rPr lang="sr-Latn-CS" b="1" smtClean="0"/>
              <a:t>Ništavost braka</a:t>
            </a:r>
            <a:endParaRPr lang="en-US" b="1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71500" y="1357313"/>
            <a:ext cx="7929563" cy="5072062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Char char=""/>
            </a:pPr>
            <a:r>
              <a:rPr lang="sr-Latn-CS" sz="2000" b="1" smtClean="0"/>
              <a:t>U momentu sklapanja braka postoji mana koja vređa javni interes </a:t>
            </a:r>
            <a:r>
              <a:rPr lang="sr-Latn-CS" sz="2000" smtClean="0"/>
              <a:t>(brak je protivan prinudnim propisima, javnom poretku, dobrim običajima):</a:t>
            </a:r>
            <a:endParaRPr lang="sr-Latn-CS" sz="2000" b="1" smtClean="0"/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sklopljen </a:t>
            </a:r>
            <a:r>
              <a:rPr lang="sr-Latn-CS" sz="2000" b="1" smtClean="0"/>
              <a:t>između lica istog pola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b="1" smtClean="0"/>
              <a:t>Odsustvo saglasne izjave </a:t>
            </a:r>
            <a:r>
              <a:rPr lang="sr-Latn-CS" sz="2000" smtClean="0"/>
              <a:t>volja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nije sklopljen u </a:t>
            </a:r>
            <a:r>
              <a:rPr lang="sr-Latn-CS" sz="2000" smtClean="0"/>
              <a:t>zakonito sprovedenom </a:t>
            </a:r>
            <a:r>
              <a:rPr lang="sr-Latn-CS" sz="2000" b="1" smtClean="0"/>
              <a:t>postupku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nije sklopljen u cilju zasnivanja zajednice života 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sklopljen za vreme trajanja ranijeg braka </a:t>
            </a:r>
            <a:r>
              <a:rPr lang="sr-Latn-CS" sz="2000" smtClean="0"/>
              <a:t>jednog od supružnika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je sklopilo </a:t>
            </a:r>
            <a:r>
              <a:rPr lang="sr-Latn-CS" sz="2000" b="1" smtClean="0"/>
              <a:t>lice nesposobno za rasuđivanje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sklopljen između krvnih, adoptivnih i tazbinskih srodnika</a:t>
            </a:r>
            <a:r>
              <a:rPr lang="sr-Latn-CS" sz="2000" smtClean="0"/>
              <a:t> između kojih je sklapanje braka zabranjeno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sklopljen između staratelja i štićenika</a:t>
            </a:r>
          </a:p>
          <a:p>
            <a:pPr marL="811213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</a:t>
            </a:r>
            <a:r>
              <a:rPr lang="sr-Latn-CS" sz="2000" b="1" smtClean="0"/>
              <a:t>sklopljen od strane lica koje nije navršilo 16 godina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044575"/>
          </a:xfrm>
        </p:spPr>
        <p:txBody>
          <a:bodyPr/>
          <a:lstStyle/>
          <a:p>
            <a:pPr algn="ctr" eaLnBrk="1" hangingPunct="1"/>
            <a:r>
              <a:rPr lang="sr-Latn-CS" b="1" smtClean="0"/>
              <a:t>Ništavost braka</a:t>
            </a:r>
            <a:endParaRPr lang="en-US" b="1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714375" y="2324100"/>
            <a:ext cx="7715250" cy="35083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Sud </a:t>
            </a:r>
            <a:r>
              <a:rPr lang="sr-Latn-CS" sz="2200" i="1" smtClean="0"/>
              <a:t>po službenoj dužnosti </a:t>
            </a:r>
            <a:r>
              <a:rPr lang="sr-Latn-CS" sz="2200" smtClean="0"/>
              <a:t>vodi računa o ništavosti braka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Svako pravno zainteresovano lice, kao i javni tužilac, može pokrenuti postupak za utvrđenje ništavosti braka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Postupak se pokreće tužbom koja se podnosi osnovnom sudu (parnični postupak)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Nema roka za podnošenje tužbe (jer je u pitanju brak koji vređa javni interes)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Ništav brak se, po pravilu, ne može pravno osnažiti</a:t>
            </a:r>
            <a:endParaRPr lang="en-US" sz="22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Pojam braka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mtClean="0"/>
              <a:t>„...zakonom uređena zajednica života žene i muškarca.“ (čl. 3. st. 1. PZ)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mtClean="0"/>
              <a:t>zajednica života </a:t>
            </a:r>
            <a:r>
              <a:rPr lang="en-US" b="1" smtClean="0"/>
              <a:t>uređena zakonom </a:t>
            </a:r>
            <a:r>
              <a:rPr lang="en-US" smtClean="0"/>
              <a:t>(nastanak, dejstva, prestanak)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mtClean="0"/>
              <a:t>zajednica života </a:t>
            </a:r>
            <a:r>
              <a:rPr lang="en-US" b="1" smtClean="0"/>
              <a:t>lica različitog pola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mtClean="0"/>
              <a:t>zajednica života </a:t>
            </a:r>
            <a:r>
              <a:rPr lang="en-US" b="1" smtClean="0"/>
              <a:t>jedne</a:t>
            </a:r>
            <a:r>
              <a:rPr lang="en-US" smtClean="0"/>
              <a:t> žene i </a:t>
            </a:r>
            <a:r>
              <a:rPr lang="en-US" b="1" smtClean="0"/>
              <a:t>jednog</a:t>
            </a:r>
            <a:r>
              <a:rPr lang="en-US" smtClean="0"/>
              <a:t> muškarca (tzv. monogamni brak)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mtClean="0"/>
              <a:t>uslov i cilj braka je </a:t>
            </a:r>
            <a:r>
              <a:rPr lang="en-US" b="1" smtClean="0"/>
              <a:t>uspostavljanje zajednice života </a:t>
            </a:r>
            <a:r>
              <a:rPr lang="en-US" smtClean="0"/>
              <a:t>lica različitog pola (mora postojati takva </a:t>
            </a:r>
            <a:r>
              <a:rPr lang="en-US" i="1" smtClean="0"/>
              <a:t>namera</a:t>
            </a:r>
            <a:r>
              <a:rPr lang="en-US" smtClean="0"/>
              <a:t> lica koja sklapaju brak)</a:t>
            </a:r>
          </a:p>
          <a:p>
            <a:pPr algn="just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01700"/>
          </a:xfrm>
        </p:spPr>
        <p:txBody>
          <a:bodyPr/>
          <a:lstStyle/>
          <a:p>
            <a:pPr algn="ctr" eaLnBrk="1" hangingPunct="1"/>
            <a:r>
              <a:rPr lang="sr-Latn-CS" b="1" smtClean="0"/>
              <a:t>Rušljivost braka</a:t>
            </a:r>
            <a:endParaRPr lang="en-US" b="1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714375" y="2324100"/>
            <a:ext cx="7715250" cy="41052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smtClean="0"/>
              <a:t>Brak je rušljiv ako </a:t>
            </a:r>
            <a:r>
              <a:rPr lang="sr-Latn-CS" sz="2200" b="1" smtClean="0"/>
              <a:t>u momentu sklapanja ima manu koja </a:t>
            </a:r>
            <a:r>
              <a:rPr lang="sr-Latn-CS" sz="2200" smtClean="0"/>
              <a:t>primarno</a:t>
            </a:r>
            <a:r>
              <a:rPr lang="sr-Latn-CS" sz="2200" b="1" smtClean="0"/>
              <a:t> vređa pojedinačni interes </a:t>
            </a:r>
            <a:r>
              <a:rPr lang="sr-Latn-CS" sz="2200" smtClean="0"/>
              <a:t>(interes jednog od supružnika)</a:t>
            </a:r>
          </a:p>
          <a:p>
            <a:pPr algn="just" eaLnBrk="1" hangingPunct="1">
              <a:buFont typeface="Wingdings 2" pitchFamily="18" charset="2"/>
              <a:buChar char=""/>
            </a:pPr>
            <a:endParaRPr lang="sr-Latn-CS" sz="2200" smtClean="0"/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200" u="sng" smtClean="0"/>
              <a:t>Razlozi rušljivosti braka</a:t>
            </a:r>
            <a:r>
              <a:rPr lang="sr-Latn-CS" sz="2200" smtClean="0"/>
              <a:t>:</a:t>
            </a:r>
          </a:p>
          <a:p>
            <a:pPr marL="914400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zaključilo </a:t>
            </a:r>
            <a:r>
              <a:rPr lang="sr-Latn-CS" sz="2000" b="1" smtClean="0"/>
              <a:t>lice koje je navršilo 16 godina, bez dozvole suda</a:t>
            </a:r>
          </a:p>
          <a:p>
            <a:pPr marL="914400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zaključilo </a:t>
            </a:r>
            <a:r>
              <a:rPr lang="sr-Latn-CS" sz="2000" b="1" smtClean="0"/>
              <a:t>lice koje je </a:t>
            </a:r>
            <a:r>
              <a:rPr lang="sr-Latn-CS" sz="2000" smtClean="0"/>
              <a:t>u momentu sklapanja braka bilo </a:t>
            </a:r>
            <a:r>
              <a:rPr lang="sr-Latn-CS" sz="2000" b="1" smtClean="0"/>
              <a:t>nesposobno za rasuđivanje a </a:t>
            </a:r>
            <a:r>
              <a:rPr lang="sr-Latn-CS" sz="2000" smtClean="0"/>
              <a:t>koje</a:t>
            </a:r>
            <a:r>
              <a:rPr lang="sr-Latn-CS" sz="2000" b="1" smtClean="0"/>
              <a:t> naknadno postane sposobno za rasuđivanje</a:t>
            </a:r>
          </a:p>
          <a:p>
            <a:pPr marL="914400" lvl="1" indent="-514350" algn="just" eaLnBrk="1" hangingPunct="1">
              <a:buFont typeface="Wingdings 2" pitchFamily="18" charset="2"/>
              <a:buAutoNum type="alphaLcParenR"/>
            </a:pPr>
            <a:r>
              <a:rPr lang="sr-Latn-CS" sz="2000" smtClean="0"/>
              <a:t>Brak zaključen </a:t>
            </a:r>
            <a:r>
              <a:rPr lang="sr-Latn-CS" sz="2000" b="1" smtClean="0"/>
              <a:t>u zabludi ili pod prinudom</a:t>
            </a:r>
            <a:endParaRPr lang="en-US" sz="2000" b="1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044575"/>
          </a:xfrm>
        </p:spPr>
        <p:txBody>
          <a:bodyPr/>
          <a:lstStyle/>
          <a:p>
            <a:pPr algn="ctr" eaLnBrk="1" hangingPunct="1"/>
            <a:r>
              <a:rPr lang="sr-Latn-CS" b="1" smtClean="0"/>
              <a:t>Rušljivost braka</a:t>
            </a:r>
            <a:endParaRPr lang="en-US" b="1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42938" y="2324100"/>
            <a:ext cx="7786687" cy="381952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Char char=""/>
            </a:pPr>
            <a:r>
              <a:rPr lang="sr-Latn-CS" sz="2300" smtClean="0"/>
              <a:t>Poništenje rušljivog braka može tražiti </a:t>
            </a:r>
            <a:r>
              <a:rPr lang="sr-Latn-CS" sz="2300" u="sng" smtClean="0"/>
              <a:t>samo lice u čiju je korist rušljivost ustanovljena </a:t>
            </a:r>
            <a:r>
              <a:rPr lang="sr-Latn-CS" sz="2300" smtClean="0"/>
              <a:t>(npr. supružnik koji je bio maloletan, njegovi roditelji ili staratelji, supružnik koji je bio u zabludi i sl)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300" smtClean="0"/>
              <a:t>Tužba za poništenje braka podnosi se osnovnom sudu u roku predviđenom zakonom (po pravilu, godinu dana od nastupanja relevantne činjenice...)</a:t>
            </a:r>
          </a:p>
          <a:p>
            <a:pPr algn="just" eaLnBrk="1" hangingPunct="1">
              <a:buFont typeface="Wingdings 2" pitchFamily="18" charset="2"/>
              <a:buChar char=""/>
            </a:pPr>
            <a:r>
              <a:rPr lang="sr-Latn-CS" sz="2300" smtClean="0"/>
              <a:t>Istekom roka, ukoliko tužba nije podneta, brak postaje punovažan!</a:t>
            </a:r>
            <a:endParaRPr lang="en-US" sz="230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615950"/>
          </a:xfrm>
        </p:spPr>
        <p:txBody>
          <a:bodyPr/>
          <a:lstStyle/>
          <a:p>
            <a:pPr algn="ctr"/>
            <a:r>
              <a:rPr lang="sr-Latn-CS" b="1" smtClean="0"/>
              <a:t>Razvod braka</a:t>
            </a:r>
            <a:endParaRPr lang="en-US" b="1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42938" y="1714500"/>
            <a:ext cx="7858125" cy="4117975"/>
          </a:xfrm>
        </p:spPr>
        <p:txBody>
          <a:bodyPr/>
          <a:lstStyle/>
          <a:p>
            <a:pPr algn="just"/>
            <a:r>
              <a:rPr lang="sr-Latn-CS" smtClean="0"/>
              <a:t>Može se razvesti samo punovažan brak!</a:t>
            </a:r>
          </a:p>
          <a:p>
            <a:pPr algn="just"/>
            <a:r>
              <a:rPr lang="sr-Latn-CS" smtClean="0"/>
              <a:t>Razlozi za razvod braka (brakorazvodni uzroci) su: 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Ozbiljna i trajna poremećenost bračnih odnosa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Objektivna nemogućnost ostvarivanja zajednice života supružnika</a:t>
            </a:r>
          </a:p>
          <a:p>
            <a:pPr lvl="1" algn="just">
              <a:buFont typeface="Wingdings" pitchFamily="2" charset="2"/>
              <a:buChar char="Ø"/>
            </a:pPr>
            <a:endParaRPr lang="sr-Latn-CS" smtClean="0"/>
          </a:p>
          <a:p>
            <a:pPr algn="just"/>
            <a:r>
              <a:rPr lang="sr-Latn-CS" smtClean="0"/>
              <a:t>Brak se može razvesti predloga za sporazumni razvod braka (koji podnose oba supružnika) ili na osnovu na osnovu tužbe za razvod (koju podnosi jedan od supružnika)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CS" b="1" dirty="0" smtClean="0"/>
              <a:t>Razvod braka po </a:t>
            </a:r>
            <a:br>
              <a:rPr lang="sr-Latn-CS" b="1" dirty="0" smtClean="0"/>
            </a:br>
            <a:r>
              <a:rPr lang="sr-Latn-CS" b="1" dirty="0" smtClean="0"/>
              <a:t>predlogu supružnika</a:t>
            </a:r>
            <a:endParaRPr lang="en-US" b="1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42938" y="2324100"/>
            <a:ext cx="7786687" cy="3508375"/>
          </a:xfrm>
        </p:spPr>
        <p:txBody>
          <a:bodyPr/>
          <a:lstStyle/>
          <a:p>
            <a:pPr algn="just"/>
            <a:r>
              <a:rPr lang="sr-Latn-CS" smtClean="0"/>
              <a:t>Predlog za sporazumni razvod braka podnose oba supružnika</a:t>
            </a:r>
          </a:p>
          <a:p>
            <a:pPr algn="just"/>
            <a:r>
              <a:rPr lang="sr-Latn-CS" smtClean="0"/>
              <a:t>Predlog za sporazumni razvod braka podnosi se u pisanoj formi</a:t>
            </a:r>
          </a:p>
          <a:p>
            <a:pPr algn="just"/>
            <a:r>
              <a:rPr lang="sr-Latn-CS" smtClean="0"/>
              <a:t>Predlog mora da sadrži: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Sporazum supružnika o razvodu braka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Sporazum o vršenju roditeljskog prava nakon razvoda</a:t>
            </a:r>
          </a:p>
          <a:p>
            <a:pPr lvl="1" algn="just">
              <a:buFont typeface="Wingdings" pitchFamily="2" charset="2"/>
              <a:buChar char="Ø"/>
            </a:pPr>
            <a:r>
              <a:rPr lang="sr-Latn-CS" smtClean="0"/>
              <a:t>Sporazum o deobi zajedničke imovine</a:t>
            </a:r>
            <a:endParaRPr 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 rot="10800000" flipV="1">
            <a:off x="500063" y="642938"/>
            <a:ext cx="8143875" cy="838200"/>
          </a:xfrm>
        </p:spPr>
        <p:txBody>
          <a:bodyPr/>
          <a:lstStyle/>
          <a:p>
            <a:pPr algn="ctr" eaLnBrk="1" hangingPunct="1"/>
            <a:r>
              <a:rPr lang="sr-Latn-CS" sz="3600" b="1" smtClean="0"/>
              <a:t>Posredovanje u bračnom sporu</a:t>
            </a:r>
            <a:endParaRPr lang="en-US" sz="3600" b="1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643063"/>
            <a:ext cx="7786688" cy="4429125"/>
          </a:xfrm>
        </p:spPr>
        <p:txBody>
          <a:bodyPr>
            <a:normAutofit fontScale="77500" lnSpcReduction="20000"/>
          </a:bodyPr>
          <a:lstStyle/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Latn-CS" altLang="x-none" sz="2700" dirty="0" smtClean="0"/>
              <a:t>Porodični zakon</a:t>
            </a:r>
          </a:p>
          <a:p>
            <a:pPr marL="521208" lvl="1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4"/>
              </a:buClr>
              <a:buFont typeface="Wingdings 2" pitchFamily="18" charset="2"/>
              <a:buNone/>
              <a:defRPr/>
            </a:pPr>
            <a:r>
              <a:rPr lang="sr-Latn-CS" altLang="x-none" sz="2400" dirty="0" smtClean="0">
                <a:solidFill>
                  <a:schemeClr val="tx2">
                    <a:lumMod val="75000"/>
                  </a:schemeClr>
                </a:solidFill>
              </a:rPr>
              <a:t>   - tužba za razvod braka/tužba za poništaj braka</a:t>
            </a:r>
          </a:p>
          <a:p>
            <a:pPr marL="521208" lvl="1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4"/>
              </a:buClr>
              <a:buFont typeface="Wingdings 2" pitchFamily="18" charset="2"/>
              <a:buNone/>
              <a:defRPr/>
            </a:pPr>
            <a:r>
              <a:rPr lang="sr-Latn-CS" altLang="x-none" sz="2400" dirty="0" smtClean="0">
                <a:solidFill>
                  <a:schemeClr val="tx2">
                    <a:lumMod val="75000"/>
                  </a:schemeClr>
                </a:solidFill>
              </a:rPr>
              <a:t>   - postupak posredovanja (mirenje i nagodba - medijacija)</a:t>
            </a:r>
          </a:p>
          <a:p>
            <a:pPr marL="521208" lvl="1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4"/>
              </a:buClr>
              <a:buFont typeface="Wingdings 2" pitchFamily="18" charset="2"/>
              <a:buNone/>
              <a:defRPr/>
            </a:pPr>
            <a:r>
              <a:rPr lang="sr-Latn-CS" altLang="x-none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Latn-CS" altLang="x-none" sz="2400" dirty="0" smtClean="0">
                <a:solidFill>
                  <a:schemeClr val="tx2">
                    <a:lumMod val="75000"/>
                  </a:schemeClr>
                </a:solidFill>
              </a:rPr>
              <a:t>  - mogućnost postizanja sporazuma o vršenju roditeljskog prava, izdržavanju i deobi imovine</a:t>
            </a:r>
          </a:p>
          <a:p>
            <a:pPr marL="521208" lvl="1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4"/>
              </a:buClr>
              <a:buFont typeface="Wingdings 2" pitchFamily="18" charset="2"/>
              <a:buNone/>
              <a:defRPr/>
            </a:pPr>
            <a:endParaRPr lang="sr-Latn-CS" altLang="x-none" sz="2400" dirty="0" smtClean="0">
              <a:solidFill>
                <a:schemeClr val="tx1">
                  <a:tint val="85000"/>
                </a:schemeClr>
              </a:solidFill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Latn-CS" altLang="x-none" sz="2700" dirty="0" smtClean="0"/>
              <a:t>Zakon o </a:t>
            </a:r>
            <a:r>
              <a:rPr lang="en-US" altLang="x-none" sz="2700" dirty="0" err="1" smtClean="0"/>
              <a:t>posredovanju</a:t>
            </a:r>
            <a:r>
              <a:rPr lang="en-US" altLang="x-none" sz="2700" dirty="0" smtClean="0"/>
              <a:t> </a:t>
            </a:r>
            <a:r>
              <a:rPr lang="x-none" altLang="x-none" sz="2700" dirty="0" smtClean="0"/>
              <a:t>u rešavanju sporova iz 2014.</a:t>
            </a:r>
            <a:r>
              <a:rPr lang="sr-Latn-CS" altLang="x-none" sz="2700" dirty="0" smtClean="0"/>
              <a:t> godine</a:t>
            </a:r>
            <a:endParaRPr lang="en-US" altLang="x-none" sz="2800" dirty="0" smtClean="0"/>
          </a:p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r-Latn-CS" altLang="x-none" sz="2800" dirty="0" smtClean="0"/>
              <a:t>  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altLang="x-none" dirty="0" err="1" smtClean="0">
                <a:solidFill>
                  <a:schemeClr val="tx2">
                    <a:lumMod val="75000"/>
                  </a:schemeClr>
                </a:solidFill>
              </a:rPr>
              <a:t>Posredovanje</a:t>
            </a:r>
            <a:r>
              <a:rPr lang="en-US" altLang="x-non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je </a:t>
            </a:r>
            <a:r>
              <a:rPr lang="en-US" altLang="x-none" dirty="0" err="1" smtClean="0">
                <a:solidFill>
                  <a:schemeClr val="tx2">
                    <a:lumMod val="75000"/>
                  </a:schemeClr>
                </a:solidFill>
              </a:rPr>
              <a:t>postupak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, bez </a:t>
            </a:r>
            <a:r>
              <a:rPr lang="en-US" altLang="x-none" dirty="0" err="1">
                <a:solidFill>
                  <a:schemeClr val="tx2">
                    <a:lumMod val="75000"/>
                  </a:schemeClr>
                </a:solidFill>
              </a:rPr>
              <a:t>obzira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x-none" dirty="0" err="1" smtClean="0">
                <a:solidFill>
                  <a:schemeClr val="tx2">
                    <a:lumMod val="75000"/>
                  </a:schemeClr>
                </a:solidFill>
              </a:rPr>
              <a:t>na</a:t>
            </a:r>
            <a:r>
              <a:rPr lang="en-US" altLang="x-non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x-none" dirty="0" err="1">
                <a:solidFill>
                  <a:schemeClr val="tx2">
                    <a:lumMod val="75000"/>
                  </a:schemeClr>
                </a:solidFill>
              </a:rPr>
              <a:t>naziv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u </a:t>
            </a:r>
            <a:r>
              <a:rPr lang="en-US" altLang="x-none" dirty="0" err="1">
                <a:solidFill>
                  <a:schemeClr val="tx2">
                    <a:lumMod val="75000"/>
                  </a:schemeClr>
                </a:solidFill>
              </a:rPr>
              <a:t>kojem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x-none" dirty="0" err="1">
                <a:solidFill>
                  <a:schemeClr val="tx2">
                    <a:lumMod val="75000"/>
                  </a:schemeClr>
                </a:solidFill>
              </a:rPr>
              <a:t>strane</a:t>
            </a:r>
            <a:r>
              <a:rPr lang="en-US" altLang="x-none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x-none" altLang="x-none" dirty="0" smtClean="0">
                <a:solidFill>
                  <a:schemeClr val="tx2">
                    <a:lumMod val="75000"/>
                  </a:schemeClr>
                </a:solidFill>
              </a:rPr>
              <a:t>dobrovoljno nastoje da</a:t>
            </a:r>
            <a:r>
              <a:rPr lang="sr-Latn-CS" altLang="x-none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sporni odnos reše </a:t>
            </a:r>
            <a:r>
              <a:rPr lang="sr-Latn-CS" altLang="x-none" dirty="0" smtClean="0">
                <a:solidFill>
                  <a:schemeClr val="tx2">
                    <a:lumMod val="75000"/>
                  </a:schemeClr>
                </a:solidFill>
              </a:rPr>
              <a:t>putem pregovaranja, uz 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pomoć jednog ili više </a:t>
            </a:r>
            <a:r>
              <a:rPr lang="sr-Latn-CS" altLang="x-none" dirty="0" smtClean="0">
                <a:solidFill>
                  <a:schemeClr val="tx2">
                    <a:lumMod val="75000"/>
                  </a:schemeClr>
                </a:solidFill>
              </a:rPr>
              <a:t>posrednika, koji 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stranama </a:t>
            </a:r>
            <a:r>
              <a:rPr lang="sr-Latn-CS" altLang="x-none" dirty="0" smtClean="0">
                <a:solidFill>
                  <a:schemeClr val="tx2">
                    <a:lumMod val="75000"/>
                  </a:schemeClr>
                </a:solidFill>
              </a:rPr>
              <a:t>pomaže </a:t>
            </a:r>
            <a:r>
              <a:rPr lang="sr-Latn-CS" altLang="x-none" dirty="0">
                <a:solidFill>
                  <a:schemeClr val="tx2">
                    <a:lumMod val="75000"/>
                  </a:schemeClr>
                </a:solidFill>
              </a:rPr>
              <a:t>da postignu sporazum.”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sr-Latn-CS" altLang="x-none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042988" y="714375"/>
            <a:ext cx="7024687" cy="928688"/>
          </a:xfrm>
        </p:spPr>
        <p:txBody>
          <a:bodyPr/>
          <a:lstStyle/>
          <a:p>
            <a:pPr algn="ctr"/>
            <a:r>
              <a:rPr lang="en-US" b="1" smtClean="0"/>
              <a:t>Dejstva prestanka braka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42938" y="1785938"/>
            <a:ext cx="7929562" cy="4071937"/>
          </a:xfrm>
        </p:spPr>
        <p:txBody>
          <a:bodyPr/>
          <a:lstStyle/>
          <a:p>
            <a:pPr algn="just">
              <a:buFont typeface="Arial" charset="0"/>
              <a:buChar char="•"/>
            </a:pPr>
            <a:r>
              <a:rPr lang="en-US" sz="2500" smtClean="0"/>
              <a:t>Pravo na sklapanje novog braka</a:t>
            </a:r>
          </a:p>
          <a:p>
            <a:pPr algn="just">
              <a:buFont typeface="Arial" charset="0"/>
              <a:buChar char="•"/>
            </a:pPr>
            <a:r>
              <a:rPr lang="en-US" sz="2500" smtClean="0"/>
              <a:t>Prezime</a:t>
            </a:r>
          </a:p>
          <a:p>
            <a:pPr algn="just">
              <a:buFont typeface="Arial" charset="0"/>
              <a:buChar char="•"/>
            </a:pPr>
            <a:endParaRPr lang="en-US" sz="2500" smtClean="0"/>
          </a:p>
          <a:p>
            <a:pPr algn="just">
              <a:buFont typeface="Arial" charset="0"/>
              <a:buChar char="•"/>
            </a:pPr>
            <a:r>
              <a:rPr lang="en-US" sz="2500" smtClean="0"/>
              <a:t>Zajednička imovina</a:t>
            </a:r>
          </a:p>
          <a:p>
            <a:pPr algn="just">
              <a:buFont typeface="Arial" charset="0"/>
              <a:buChar char="•"/>
            </a:pPr>
            <a:r>
              <a:rPr lang="en-US" sz="2500" smtClean="0"/>
              <a:t>Povraćaj poklona</a:t>
            </a:r>
          </a:p>
          <a:p>
            <a:pPr algn="just">
              <a:buFont typeface="Arial" charset="0"/>
              <a:buChar char="•"/>
            </a:pPr>
            <a:endParaRPr lang="en-US" sz="2500" smtClean="0"/>
          </a:p>
          <a:p>
            <a:pPr algn="just">
              <a:buFont typeface="Arial" charset="0"/>
              <a:buChar char="•"/>
            </a:pPr>
            <a:r>
              <a:rPr lang="en-US" sz="2500" smtClean="0"/>
              <a:t>Izdržavanje</a:t>
            </a:r>
          </a:p>
          <a:p>
            <a:pPr algn="just">
              <a:buFont typeface="Arial" charset="0"/>
              <a:buChar char="•"/>
            </a:pPr>
            <a:endParaRPr lang="en-US" sz="2500" smtClean="0"/>
          </a:p>
          <a:p>
            <a:pPr algn="just">
              <a:buFont typeface="Arial" charset="0"/>
              <a:buChar char="•"/>
            </a:pPr>
            <a:r>
              <a:rPr lang="en-US" sz="2500" smtClean="0"/>
              <a:t>Vršenje roditeljskog prava</a:t>
            </a:r>
          </a:p>
          <a:p>
            <a:pPr algn="just">
              <a:buFont typeface="Arial" charset="0"/>
              <a:buChar char="•"/>
            </a:pPr>
            <a:r>
              <a:rPr lang="en-US" sz="2500" smtClean="0"/>
              <a:t>Pravo stanovanja (</a:t>
            </a:r>
            <a:r>
              <a:rPr lang="en-US" sz="2500" i="1" smtClean="0"/>
              <a:t>habitatio</a:t>
            </a:r>
            <a:r>
              <a:rPr lang="en-US" sz="25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Sklapanje braka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mtClean="0"/>
              <a:t>Uslovi/pretpostavke za sklapanje braka predviđeni zakonom (čl. 15-24. PZ)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i="1" smtClean="0"/>
              <a:t>Pozitivne pretpostavke </a:t>
            </a:r>
            <a:r>
              <a:rPr lang="en-US" smtClean="0"/>
              <a:t>– činjenice koje moraju postojati u momentu sklapanja braka da bi bio punovažan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i="1" smtClean="0"/>
              <a:t>Negativne pretpostavke </a:t>
            </a:r>
            <a:r>
              <a:rPr lang="en-US" smtClean="0"/>
              <a:t>(tzv. bračne smetnje) – činjenice koje ne smeju postojati u momentu sklapanja braka da bi bio punovažan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mtClean="0"/>
              <a:t>Materijalni i formalni uslovi za sklapanje braka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b="1" dirty="0" smtClean="0"/>
              <a:t>Pozitivne pretpostavke za punovažnost braka</a:t>
            </a:r>
            <a:endParaRPr lang="x-non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dirty="0" smtClean="0"/>
              <a:t>...činjenice </a:t>
            </a:r>
            <a:r>
              <a:rPr lang="x-none" dirty="0"/>
              <a:t>koje moraju postojati u momentu sklapanja braka da bi </a:t>
            </a:r>
            <a:r>
              <a:rPr lang="x-none" dirty="0" smtClean="0"/>
              <a:t>brak bio punovažan:</a:t>
            </a:r>
            <a:endParaRPr lang="x-none" dirty="0"/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x-none" dirty="0" smtClean="0"/>
              <a:t>Različitost polova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x-none" dirty="0" smtClean="0"/>
              <a:t>Saglasnost izjava volja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x-none" dirty="0" smtClean="0"/>
              <a:t>Forma sklapanja braka (brak sklopljen u zakonom propisanom postupku)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x-none" dirty="0" smtClean="0"/>
              <a:t>Zajednica života supružnika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/>
              <a:t>Različitost polova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mtClean="0"/>
              <a:t>Brak je zajednica života </a:t>
            </a:r>
            <a:r>
              <a:rPr lang="en-US" b="1" smtClean="0"/>
              <a:t>žene</a:t>
            </a:r>
            <a:r>
              <a:rPr lang="en-US" smtClean="0"/>
              <a:t> i </a:t>
            </a:r>
            <a:r>
              <a:rPr lang="en-US" b="1" smtClean="0"/>
              <a:t>muškarca</a:t>
            </a:r>
            <a:r>
              <a:rPr lang="en-US" smtClean="0"/>
              <a:t>...</a:t>
            </a:r>
          </a:p>
          <a:p>
            <a:pPr algn="just" eaLnBrk="1" hangingPunct="1"/>
            <a:r>
              <a:rPr lang="en-US" smtClean="0"/>
              <a:t>Cilj je ostvarenje biološke funkcije braka</a:t>
            </a:r>
          </a:p>
          <a:p>
            <a:pPr algn="just" eaLnBrk="1" hangingPunct="1"/>
            <a:r>
              <a:rPr lang="en-US" smtClean="0"/>
              <a:t>Ko utvrđuje ispunjenje ovog uslova?</a:t>
            </a:r>
          </a:p>
          <a:p>
            <a:pPr algn="just" eaLnBrk="1" hangingPunct="1"/>
            <a:r>
              <a:rPr lang="en-US" smtClean="0"/>
              <a:t>Kako se dokazuje ispunjenje činjenice različitosti polova?</a:t>
            </a:r>
          </a:p>
          <a:p>
            <a:pPr algn="just" eaLnBrk="1" hangingPunct="1"/>
            <a:r>
              <a:rPr lang="en-US" smtClean="0"/>
              <a:t>Punovažnost braka u slučajevima hermafroditizma i transseksualiteta lica koje želi da sklopi brak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b="1" smtClean="0"/>
              <a:t>Saglasnost izjava volja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x-none" dirty="0" smtClean="0"/>
              <a:t>Izjave </a:t>
            </a:r>
            <a:r>
              <a:rPr lang="x-none" smtClean="0"/>
              <a:t>volje </a:t>
            </a:r>
            <a:r>
              <a:rPr lang="sr-Latn-CS" dirty="0" smtClean="0"/>
              <a:t>budućih supružnika </a:t>
            </a:r>
            <a:r>
              <a:rPr lang="x-none" smtClean="0"/>
              <a:t>moraju </a:t>
            </a:r>
            <a:r>
              <a:rPr lang="x-none" dirty="0" smtClean="0"/>
              <a:t>biti: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dirty="0" smtClean="0"/>
              <a:t>date </a:t>
            </a:r>
            <a:r>
              <a:rPr lang="x-none" b="1" dirty="0" smtClean="0"/>
              <a:t>rečima, usmeno ili pisano </a:t>
            </a:r>
            <a:r>
              <a:rPr lang="x-none" smtClean="0"/>
              <a:t>(lic</a:t>
            </a:r>
            <a:r>
              <a:rPr lang="sr-Latn-CS" dirty="0" smtClean="0"/>
              <a:t>e</a:t>
            </a:r>
            <a:r>
              <a:rPr lang="x-none" smtClean="0"/>
              <a:t> </a:t>
            </a:r>
            <a:r>
              <a:rPr lang="x-none" dirty="0" smtClean="0"/>
              <a:t>sa </a:t>
            </a:r>
            <a:r>
              <a:rPr lang="x-none" smtClean="0"/>
              <a:t>fizičkim nedostacima ili koj</a:t>
            </a:r>
            <a:r>
              <a:rPr lang="sr-Latn-CS" dirty="0" smtClean="0"/>
              <a:t>e</a:t>
            </a:r>
            <a:r>
              <a:rPr lang="x-none" smtClean="0"/>
              <a:t> </a:t>
            </a:r>
            <a:r>
              <a:rPr lang="x-none" dirty="0" smtClean="0"/>
              <a:t>ne govori jezik u službenoj upotrebi – prisustvo tumača)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dirty="0" smtClean="0"/>
              <a:t>ozbiljne, date </a:t>
            </a:r>
            <a:r>
              <a:rPr lang="x-none" b="1" dirty="0" smtClean="0"/>
              <a:t>u nameri sklapanja braka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dirty="0" smtClean="0"/>
              <a:t>date </a:t>
            </a:r>
            <a:r>
              <a:rPr lang="x-none" b="1" dirty="0" smtClean="0"/>
              <a:t>istovremeno</a:t>
            </a:r>
            <a:r>
              <a:rPr lang="x-none" dirty="0" smtClean="0"/>
              <a:t> (momenat sklapanja braka)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dirty="0" smtClean="0"/>
              <a:t>date </a:t>
            </a:r>
            <a:r>
              <a:rPr lang="x-none" b="1" dirty="0" smtClean="0"/>
              <a:t>lično</a:t>
            </a:r>
            <a:r>
              <a:rPr lang="x-none" dirty="0" smtClean="0"/>
              <a:t> (izuzetno, kada postoje naročito opravdani razlozi, sklapanje braka moguće je u prisustvu jednog budućeg supružnika i punomoćnika drugog supružnika – na osnovu </a:t>
            </a:r>
            <a:r>
              <a:rPr lang="x-none" i="1" dirty="0" smtClean="0"/>
              <a:t>specijalnog punomoćja</a:t>
            </a:r>
            <a:r>
              <a:rPr lang="x-none" dirty="0" smtClean="0"/>
              <a:t>)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27088" y="1027113"/>
            <a:ext cx="7240587" cy="1143000"/>
          </a:xfrm>
        </p:spPr>
        <p:txBody>
          <a:bodyPr/>
          <a:lstStyle/>
          <a:p>
            <a:pPr algn="ctr" eaLnBrk="1" hangingPunct="1"/>
            <a:r>
              <a:rPr lang="en-US" sz="3200" b="1" smtClean="0"/>
              <a:t>Punomoćje za sklapanje braka </a:t>
            </a:r>
            <a:br>
              <a:rPr lang="en-US" sz="3200" b="1" smtClean="0"/>
            </a:br>
            <a:endParaRPr lang="en-US" sz="3200" b="1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42988" y="2324100"/>
            <a:ext cx="6777037" cy="3890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sr-Latn-CS" sz="2000" smtClean="0"/>
              <a:t>Kada postoje n</a:t>
            </a:r>
            <a:r>
              <a:rPr lang="en-US" sz="2000" smtClean="0"/>
              <a:t>aročito opravdani razlozi (bolest, </a:t>
            </a:r>
            <a:r>
              <a:rPr lang="sr-Latn-CS" sz="2000" smtClean="0"/>
              <a:t>lišenje slobode</a:t>
            </a:r>
            <a:r>
              <a:rPr lang="en-US" sz="2000" smtClean="0"/>
              <a:t>, boravak u inostranstvu...)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000" smtClean="0"/>
              <a:t>Ovla</a:t>
            </a:r>
            <a:r>
              <a:rPr lang="sr-Latn-CS" sz="2000" smtClean="0">
                <a:latin typeface="Arial" charset="0"/>
              </a:rPr>
              <a:t>šćeno</a:t>
            </a:r>
            <a:r>
              <a:rPr lang="en-US" sz="2000" smtClean="0"/>
              <a:t> lice (punomoćnik) u ime i za račun jednog od budućih supružnika (vlastodavac) izjavljuje volju za sklapanje braka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000" smtClean="0"/>
              <a:t>Punomoćje mora: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smtClean="0"/>
              <a:t>da sadrži podatke o vlastodavcu, punomoćniku i licu sa kojim se (preko punomoćnika) sklapa brak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smtClean="0"/>
              <a:t>biti dato samo u svrhu sklapanja braka 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smtClean="0"/>
              <a:t>biti overeno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smtClean="0"/>
              <a:t>da sadrži datum overe (važi 90 dana od dana overe)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973137"/>
          </a:xfrm>
        </p:spPr>
        <p:txBody>
          <a:bodyPr/>
          <a:lstStyle/>
          <a:p>
            <a:pPr algn="ctr" eaLnBrk="1" hangingPunct="1"/>
            <a:r>
              <a:rPr lang="en-US" sz="3200" b="1" smtClean="0"/>
              <a:t>Zakonska forma braka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sz="2200" smtClean="0"/>
              <a:t>Brak se </a:t>
            </a:r>
            <a:r>
              <a:rPr lang="sr-Latn-CS" sz="2200" smtClean="0">
                <a:latin typeface="Arial" charset="0"/>
              </a:rPr>
              <a:t>sklapa</a:t>
            </a:r>
            <a:r>
              <a:rPr lang="en-US" sz="2200" smtClean="0"/>
              <a:t> u zakonom propisanom postupku pred matičarem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200" smtClean="0"/>
              <a:t>Svečana forma (</a:t>
            </a:r>
            <a:r>
              <a:rPr lang="en-US" sz="2200" i="1" smtClean="0"/>
              <a:t>forma ad solemnitatem</a:t>
            </a:r>
            <a:r>
              <a:rPr lang="en-US" sz="2200" smtClean="0"/>
              <a:t>) – uslov punovažnosti braka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200" smtClean="0"/>
              <a:t>Postupak sklapanja braka je poseban upravni postupak uređen čl. 292-304</a:t>
            </a:r>
            <a:r>
              <a:rPr lang="sr-Latn-CS" sz="2200" smtClean="0"/>
              <a:t>.</a:t>
            </a:r>
            <a:r>
              <a:rPr lang="en-US" sz="2200" smtClean="0"/>
              <a:t> PZ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200" smtClean="0"/>
              <a:t>Punovažan je samo brak koji je zaključen u zakonom propisanoj formi</a:t>
            </a:r>
            <a:r>
              <a:rPr lang="sr-Latn-CS" sz="2200" smtClean="0"/>
              <a:t> odn. </a:t>
            </a:r>
            <a:r>
              <a:rPr lang="en-US" sz="2200" smtClean="0"/>
              <a:t>zakonom propisanom postupku koji vodi nadležni organ uprave – matičar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200" smtClean="0"/>
              <a:t>Građanski (svetovni) brak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539</TotalTime>
  <Words>2042</Words>
  <Application>Microsoft Office PowerPoint</Application>
  <PresentationFormat>On-screen Show (4:3)</PresentationFormat>
  <Paragraphs>240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Franklin Gothic Book</vt:lpstr>
      <vt:lpstr>Arial</vt:lpstr>
      <vt:lpstr>Century Gothic</vt:lpstr>
      <vt:lpstr>Wingdings 2</vt:lpstr>
      <vt:lpstr>Calibri</vt:lpstr>
      <vt:lpstr>Wingdings</vt:lpstr>
      <vt:lpstr>Courier New</vt:lpstr>
      <vt:lpstr>Austin</vt:lpstr>
      <vt:lpstr>BRAK</vt:lpstr>
      <vt:lpstr>Bračno pravo</vt:lpstr>
      <vt:lpstr>Pojam braka</vt:lpstr>
      <vt:lpstr>Sklapanje braka</vt:lpstr>
      <vt:lpstr>Pozitivne pretpostavke za punovažnost braka</vt:lpstr>
      <vt:lpstr>Različitost polova</vt:lpstr>
      <vt:lpstr>Saglasnost izjava volja</vt:lpstr>
      <vt:lpstr>Punomoćje za sklapanje braka  </vt:lpstr>
      <vt:lpstr>Zakonska forma braka</vt:lpstr>
      <vt:lpstr>Namera zasnivanja  zajednice života</vt:lpstr>
      <vt:lpstr>Negativne pretpostavke za punovažnost braka</vt:lpstr>
      <vt:lpstr>Srodstvo</vt:lpstr>
      <vt:lpstr>Stupanje u brak maloletnika</vt:lpstr>
      <vt:lpstr>Postupak davanja dozvole  za stupanje u brak</vt:lpstr>
      <vt:lpstr>Mane volje</vt:lpstr>
      <vt:lpstr>   Postupak sklapanja braka </vt:lpstr>
      <vt:lpstr>Prethodni postupak</vt:lpstr>
      <vt:lpstr>Postupak venčanja</vt:lpstr>
      <vt:lpstr>Postupak registracije</vt:lpstr>
      <vt:lpstr>Matične knjige</vt:lpstr>
      <vt:lpstr>Matična knjiga venčanih</vt:lpstr>
      <vt:lpstr>Dejstva braka  </vt:lpstr>
      <vt:lpstr>Vanbračna zajednica</vt:lpstr>
      <vt:lpstr>Prestanak braka Smrt supružnika Ništavost braka Razvod braka</vt:lpstr>
      <vt:lpstr>Prestanak braka</vt:lpstr>
      <vt:lpstr>Brak prestaje...</vt:lpstr>
      <vt:lpstr>Prestanak braka smrću i proglašenjem nestalog supružnika za umrlog</vt:lpstr>
      <vt:lpstr>Ništavost braka</vt:lpstr>
      <vt:lpstr>Ništavost braka</vt:lpstr>
      <vt:lpstr>Rušljivost braka</vt:lpstr>
      <vt:lpstr>Rušljivost braka</vt:lpstr>
      <vt:lpstr>Razvod braka</vt:lpstr>
      <vt:lpstr>Razvod braka po  predlogu supružnika</vt:lpstr>
      <vt:lpstr>Posredovanje u bračnom sporu</vt:lpstr>
      <vt:lpstr>Dejstva prestanka braka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PORODIČNO pravo</dc:title>
  <dc:creator>Jelena</dc:creator>
  <cp:lastModifiedBy>savanovic</cp:lastModifiedBy>
  <cp:revision>79</cp:revision>
  <dcterms:created xsi:type="dcterms:W3CDTF">2012-03-02T11:08:08Z</dcterms:created>
  <dcterms:modified xsi:type="dcterms:W3CDTF">2020-03-09T13:57:35Z</dcterms:modified>
</cp:coreProperties>
</file>