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0"/>
  </p:notesMasterIdLst>
  <p:handoutMasterIdLst>
    <p:handoutMasterId r:id="rId21"/>
  </p:handoutMasterIdLst>
  <p:sldIdLst>
    <p:sldId id="320" r:id="rId2"/>
    <p:sldId id="347" r:id="rId3"/>
    <p:sldId id="352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55" r:id="rId13"/>
    <p:sldId id="350" r:id="rId14"/>
    <p:sldId id="351" r:id="rId15"/>
    <p:sldId id="353" r:id="rId16"/>
    <p:sldId id="349" r:id="rId17"/>
    <p:sldId id="345" r:id="rId18"/>
    <p:sldId id="346" r:id="rId1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4"/>
  </p:normalViewPr>
  <p:slideViewPr>
    <p:cSldViewPr>
      <p:cViewPr varScale="1">
        <p:scale>
          <a:sx n="106" d="100"/>
          <a:sy n="106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2" d="100"/>
          <a:sy n="72" d="100"/>
        </p:scale>
        <p:origin x="-3246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6EB3AB5-A9CD-4CBA-92C8-94DCD629D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638ED4E-6858-447B-957B-43D62662ACDF}" type="datetimeFigureOut">
              <a:rPr lang="sr-Latn-CS"/>
              <a:pPr>
                <a:defRPr/>
              </a:pPr>
              <a:t>10. 6. 2025.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r-Latn-C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4EE77FE-C2CA-455E-993B-2AFF40417047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2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C6318-5E54-4746-92CF-D76918B16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8C854-7ECD-4C47-B386-39989E382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BA9E-9642-4056-BD4A-2183C2526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A6566-C30A-483F-92E3-4213A6FC5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82CC9-252A-4F98-8E96-8BE775345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292BD-C5AB-4FA3-A0E7-454B931BF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79DDD-D57B-4F22-AB7F-D6CED9FF3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84EB6-EA71-4D00-891A-80611A49E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0A444-268C-43F5-A993-7EAF0A80F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21441-22CB-47BA-B882-30ACBA149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CB522-530E-4E8F-A125-CB4A57249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BF3D7D0-002E-4B18-979D-0B44B8743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Спољнополитички поступци претежно везани за привреду</a:t>
            </a: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0"/>
            <a:ext cx="6400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Cyrl-RS" dirty="0"/>
              <a:t>Београд</a:t>
            </a:r>
            <a:r>
              <a:rPr lang="sr-Cyrl-RS"/>
              <a:t>, децембар </a:t>
            </a:r>
            <a:r>
              <a:rPr lang="sr-Cyrl-RS" dirty="0"/>
              <a:t>20</a:t>
            </a:r>
            <a:r>
              <a:rPr lang="sr-Latn-RS" dirty="0"/>
              <a:t>24</a:t>
            </a:r>
            <a:r>
              <a:rPr lang="sr-Cyrl-RS" dirty="0"/>
              <a:t>.</a:t>
            </a:r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4000"/>
              <a:t>продирање на страно тржиште</a:t>
            </a:r>
            <a:endParaRPr lang="en-US" sz="400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Дампинг је продаја робе на иностраном тржишту по цени нижој од оне на домаћем, чак нижој од цене коштања</a:t>
            </a:r>
          </a:p>
          <a:p>
            <a:pPr eaLnBrk="1" hangingPunct="1">
              <a:defRPr/>
            </a:pPr>
            <a:r>
              <a:rPr lang="sr-Cyrl-CS"/>
              <a:t>Средтсво великих или средство малих?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Економска помоћ</a:t>
            </a:r>
            <a:endParaRPr lang="en-US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Различите врсте економске помоћи које субјекти међународних односа међусобно размењују</a:t>
            </a:r>
          </a:p>
          <a:p>
            <a:pPr eaLnBrk="1" hangingPunct="1">
              <a:defRPr/>
            </a:pPr>
            <a:r>
              <a:rPr lang="sr-Cyrl-CS"/>
              <a:t>Маршалов план</a:t>
            </a:r>
          </a:p>
          <a:p>
            <a:pPr eaLnBrk="1" hangingPunct="1">
              <a:defRPr/>
            </a:pPr>
            <a:r>
              <a:rPr lang="sr-Cyrl-CS"/>
              <a:t>Економска помоћ у 21. веку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5EC02-B2F2-4CE8-9FE6-0AC88CF2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Класификација према професору Вукадиновићу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014A3-34F5-454F-B1C3-0E0BF6517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43400"/>
          </a:xfrm>
        </p:spPr>
        <p:txBody>
          <a:bodyPr/>
          <a:lstStyle/>
          <a:p>
            <a:r>
              <a:rPr lang="sr-Cyrl-RS" sz="2400" dirty="0"/>
              <a:t>Нормални односи (позитина)</a:t>
            </a:r>
          </a:p>
          <a:p>
            <a:pPr marL="0" indent="0">
              <a:buNone/>
            </a:pPr>
            <a:r>
              <a:rPr lang="sr-Cyrl-RS" sz="2400" dirty="0"/>
              <a:t> - инострана помоћ</a:t>
            </a:r>
          </a:p>
          <a:p>
            <a:pPr marL="0" indent="0">
              <a:buNone/>
            </a:pPr>
            <a:r>
              <a:rPr lang="sr-Cyrl-RS" sz="2400" dirty="0"/>
              <a:t> - помоћ у развоју</a:t>
            </a:r>
          </a:p>
          <a:p>
            <a:pPr marL="0" indent="0">
              <a:buNone/>
            </a:pPr>
            <a:r>
              <a:rPr lang="sr-Cyrl-RS" sz="2400" dirty="0"/>
              <a:t> - коришћење трг. споразума и  усмеравање трговине</a:t>
            </a:r>
          </a:p>
          <a:p>
            <a:pPr marL="0" indent="0">
              <a:buNone/>
            </a:pPr>
            <a:endParaRPr lang="sr-Cyrl-RS" sz="2400" dirty="0"/>
          </a:p>
          <a:p>
            <a:r>
              <a:rPr lang="sr-Cyrl-RS" sz="2400" dirty="0"/>
              <a:t>Присилна економска средства (негативна)</a:t>
            </a:r>
          </a:p>
          <a:p>
            <a:pPr>
              <a:buFontTx/>
              <a:buChar char="-"/>
            </a:pPr>
            <a:r>
              <a:rPr lang="sr-Cyrl-RS" sz="2400" dirty="0"/>
              <a:t>тарифе</a:t>
            </a:r>
          </a:p>
          <a:p>
            <a:pPr>
              <a:buFontTx/>
              <a:buChar char="-"/>
            </a:pPr>
            <a:r>
              <a:rPr lang="sr-Cyrl-RS" sz="2400" dirty="0"/>
              <a:t>квоте</a:t>
            </a:r>
          </a:p>
          <a:p>
            <a:pPr>
              <a:buFontTx/>
              <a:buChar char="-"/>
            </a:pPr>
            <a:r>
              <a:rPr lang="sr-Cyrl-RS" sz="2400" dirty="0"/>
              <a:t>Бојкот</a:t>
            </a:r>
          </a:p>
          <a:p>
            <a:pPr>
              <a:buFontTx/>
              <a:buChar char="-"/>
            </a:pPr>
            <a:r>
              <a:rPr lang="sr-Cyrl-RS" sz="2400" dirty="0"/>
              <a:t>Ембарго</a:t>
            </a:r>
          </a:p>
          <a:p>
            <a:pPr>
              <a:buFontTx/>
              <a:buChar char="-"/>
            </a:pPr>
            <a:r>
              <a:rPr lang="sr-Cyrl-RS" sz="2400" dirty="0"/>
              <a:t>Прекид економске помоћи, зајмова и кредита</a:t>
            </a:r>
          </a:p>
          <a:p>
            <a:pPr>
              <a:buFontTx/>
              <a:buChar char="-"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486202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Ефикасност санкција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defRPr/>
            </a:pPr>
            <a:r>
              <a:rPr lang="sr-Cyrl-RS" dirty="0"/>
              <a:t>Пролиферација употребе након Другог светског рата и нарочито након Хладног рата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Либерална перспектива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Реалистичка перспектива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Конструктивистичка перспектива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endParaRPr lang="sr-Cyrl-R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Потешкоће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Тешко максимализовати економску бол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Економски бол не даје директно политичке ефекте (</a:t>
            </a:r>
            <a:r>
              <a:rPr lang="de-DE" dirty="0"/>
              <a:t>Rally round the flag)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r>
              <a:rPr lang="sr-Cyrl-RS" dirty="0"/>
              <a:t>Цена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Став јавног мњења (хуманитарна питања)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Тихи убица?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524000"/>
            <a:ext cx="7345363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Економске санкције и морал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Позитивно становиште: алтернатива рату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Негативно становиште: неселективне, пандан опсади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„Паметне санкције“ – блокада рачуна, забрана издавања виза, ембарго на стратешке секторе...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sr-Latn-C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2000"/>
              <a:t>Војин Димитријевић, Радослав Стојановић, </a:t>
            </a:r>
            <a:r>
              <a:rPr lang="sr-Cyrl-CS" sz="2000" i="1"/>
              <a:t>Међународни односи</a:t>
            </a:r>
            <a:r>
              <a:rPr lang="sr-Cyrl-CS" sz="2000"/>
              <a:t>, Службени лист СРЈ, Београд, 1996</a:t>
            </a:r>
            <a:endParaRPr lang="en-US" sz="200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/>
              <a:t>Elisabetta Brighi and Christopher Hill, “Implementation and Behaviour”, in: Steve Smith, Amelia Hadfield, Tim Dunne, Eds., </a:t>
            </a:r>
            <a:r>
              <a:rPr lang="en-US" sz="2000" i="1"/>
              <a:t>Foreign Policy – Theories, Actors, Cases</a:t>
            </a:r>
            <a:r>
              <a:rPr lang="en-US" sz="2000"/>
              <a:t>, Oxford University Press, New York, 2008, pp. 117- 135.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/>
              <a:t>Brian C. Schmidt, “The Primacy of National Security”, in: Steve Smith, Amelia Hadfield, Tim Dunne, Eds., </a:t>
            </a:r>
            <a:r>
              <a:rPr lang="en-US" sz="2000" i="1"/>
              <a:t>Foreign Policy – Theories, Actors, Cases</a:t>
            </a:r>
            <a:r>
              <a:rPr lang="en-US" sz="2000"/>
              <a:t>, Oxford University Press, New York, 2008, pp. 155-169.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/>
              <a:t>Michael Mastanduno, “Economic Statecfart”, in: Steve Smith, Amelia Hadfield, Tim Dunne, Eds., </a:t>
            </a:r>
            <a:r>
              <a:rPr lang="en-US" sz="2000" i="1"/>
              <a:t>Foreign Policy – Theories, Actors, Cases</a:t>
            </a:r>
            <a:r>
              <a:rPr lang="en-US" sz="2000"/>
              <a:t>, Oxford University Press, New York, 2008, pp. 171- 187.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/>
              <a:t>Charles W. Kegley, Jr., Eugene R. Wittkopf, </a:t>
            </a:r>
            <a:r>
              <a:rPr lang="en-US" sz="2000" i="1"/>
              <a:t>American Foreign Policy – Pattern and Process</a:t>
            </a:r>
            <a:r>
              <a:rPr lang="en-US" sz="2000"/>
              <a:t>, Wadsworth, California, 2003, Sixth Edition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/>
              <a:t>Michael Cox, Doug Stokes, Eds, </a:t>
            </a:r>
            <a:r>
              <a:rPr lang="en-US" sz="2000" i="1"/>
              <a:t>U.S. Foreign Policy</a:t>
            </a:r>
            <a:r>
              <a:rPr lang="en-US" sz="2000"/>
              <a:t>, Oxford University Press, New York, 2008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/>
          </a:p>
          <a:p>
            <a:pPr eaLnBrk="1" hangingPunct="1">
              <a:lnSpc>
                <a:spcPct val="80000"/>
              </a:lnSpc>
              <a:defRPr/>
            </a:pPr>
            <a:endParaRPr lang="en-US" sz="1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Хвала на пажњи!</a:t>
            </a: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sr-Cyrl-RS" dirty="0"/>
              <a:t>Питања?</a:t>
            </a:r>
            <a:endParaRPr lang="sr-Latn-C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Економско државништво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91000"/>
          </a:xfrm>
        </p:spPr>
        <p:txBody>
          <a:bodyPr/>
          <a:lstStyle/>
          <a:p>
            <a:pPr>
              <a:defRPr/>
            </a:pPr>
            <a:r>
              <a:rPr lang="sr-Cyrl-RS" dirty="0"/>
              <a:t>Економско државништво (Болдвин) – понуда економских награда или спречавање остваривања економске користи како би се међународни актер натерао да се понаша онако како се иначе не би понашао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Рационалистичка логика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dirty="0"/>
              <a:t>Циљеви санкција (Мастандуно)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/>
          <a:lstStyle/>
          <a:p>
            <a:pPr>
              <a:defRPr/>
            </a:pPr>
            <a:r>
              <a:rPr lang="sr-Cyrl-RS" dirty="0"/>
              <a:t>Утицај на спољну политику земље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Утицај на унутрашњу политику земље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Јачање или слабљење економских и војних потенцијала земље</a:t>
            </a:r>
          </a:p>
          <a:p>
            <a:pPr>
              <a:defRPr/>
            </a:pPr>
            <a:endParaRPr lang="sr-Cyrl-RS" dirty="0"/>
          </a:p>
          <a:p>
            <a:pPr>
              <a:defRPr/>
            </a:pPr>
            <a:r>
              <a:rPr lang="sr-Cyrl-RS" dirty="0"/>
              <a:t>Поткопавање режима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RS" dirty="0"/>
              <a:t>Класификација професора Димитријевића</a:t>
            </a:r>
            <a:endParaRPr lang="sr-Latn-C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2800"/>
              <a:t>царине, </a:t>
            </a:r>
          </a:p>
          <a:p>
            <a:pPr eaLnBrk="1" hangingPunct="1">
              <a:defRPr/>
            </a:pPr>
            <a:r>
              <a:rPr lang="sr-Cyrl-CS" sz="2800"/>
              <a:t>квантитативна спољнотрговинска ограничења, </a:t>
            </a:r>
          </a:p>
          <a:p>
            <a:pPr eaLnBrk="1" hangingPunct="1">
              <a:defRPr/>
            </a:pPr>
            <a:r>
              <a:rPr lang="sr-Cyrl-CS" sz="2800"/>
              <a:t>квалитативна спољнотрговинска ограничења,</a:t>
            </a:r>
          </a:p>
          <a:p>
            <a:pPr eaLnBrk="1" hangingPunct="1">
              <a:defRPr/>
            </a:pPr>
            <a:r>
              <a:rPr lang="sr-Cyrl-CS" sz="2800"/>
              <a:t> спољнотрговински монопол државе, </a:t>
            </a:r>
          </a:p>
          <a:p>
            <a:pPr eaLnBrk="1" hangingPunct="1">
              <a:defRPr/>
            </a:pPr>
            <a:r>
              <a:rPr lang="sr-Cyrl-CS" sz="2800"/>
              <a:t>забране увоза и извоза, </a:t>
            </a:r>
          </a:p>
          <a:p>
            <a:pPr eaLnBrk="1" hangingPunct="1">
              <a:defRPr/>
            </a:pPr>
            <a:r>
              <a:rPr lang="sr-Cyrl-CS" sz="2800"/>
              <a:t>продирање на страно тржиште, </a:t>
            </a:r>
          </a:p>
          <a:p>
            <a:pPr eaLnBrk="1" hangingPunct="1">
              <a:defRPr/>
            </a:pPr>
            <a:r>
              <a:rPr lang="sr-Cyrl-CS" sz="2800"/>
              <a:t>економска помоћ</a:t>
            </a:r>
            <a:endParaRPr 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3600"/>
              <a:t>царине </a:t>
            </a:r>
            <a:br>
              <a:rPr lang="sr-Cyrl-CS" sz="3600"/>
            </a:br>
            <a:endParaRPr lang="en-US" sz="360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Најстарији и најраспрострањенији начин за регулисање економских односа с иностранством</a:t>
            </a:r>
          </a:p>
          <a:p>
            <a:pPr eaLnBrk="1" hangingPunct="1">
              <a:defRPr/>
            </a:pPr>
            <a:r>
              <a:rPr lang="sr-Cyrl-CS"/>
              <a:t>О смањењима царина и протекционистичким мерама</a:t>
            </a:r>
          </a:p>
          <a:p>
            <a:pPr eaLnBrk="1" hangingPunct="1">
              <a:defRPr/>
            </a:pPr>
            <a:r>
              <a:rPr lang="sr-Cyrl-CS"/>
              <a:t>Царински ратови – отворени и прикривени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3600"/>
              <a:t>квантитативна спољнотрговинска ограничења</a:t>
            </a:r>
            <a:endParaRPr lang="en-US" sz="360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dirty="0"/>
              <a:t>Служе зато да непосредније од царина регулишу количину робе која се може увести у једну земљу или извести из ње. Док код царина прелаз робе преко границе формално није никада ограничен, дотле код ових поступака нема потпуне слободе спољне трговине. Ова се ограничења постижу </a:t>
            </a:r>
            <a:r>
              <a:rPr lang="sr-Cyrl-CS" b="1" dirty="0"/>
              <a:t>системом контигената и дозвола</a:t>
            </a:r>
            <a:r>
              <a:rPr lang="sr-Latn-RS" b="1" dirty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3600"/>
              <a:t>квалитативна спољнотрговинска ограничења</a:t>
            </a:r>
            <a:endParaRPr lang="en-US" sz="360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Различити стандарди који се тичу увоза или извоза производа</a:t>
            </a:r>
          </a:p>
          <a:p>
            <a:pPr eaLnBrk="1" hangingPunct="1">
              <a:defRPr/>
            </a:pPr>
            <a:r>
              <a:rPr lang="sr-Cyrl-CS"/>
              <a:t>Курс валуте</a:t>
            </a:r>
          </a:p>
          <a:p>
            <a:pPr eaLnBrk="1" hangingPunct="1">
              <a:defRPr/>
            </a:pPr>
            <a:r>
              <a:rPr lang="sr-Cyrl-CS"/>
              <a:t>Начин плаћања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3600"/>
              <a:t>спољнотрговински монопол државе</a:t>
            </a:r>
            <a:endParaRPr lang="en-US" sz="360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Постоји када држава није само регулатор спољне трговине него и њен носилац. Државна предузећа која се баве увозом и извозом.</a:t>
            </a:r>
          </a:p>
          <a:p>
            <a:pPr eaLnBrk="1" hangingPunct="1">
              <a:defRPr/>
            </a:pPr>
            <a:r>
              <a:rPr lang="sr-Cyrl-CS"/>
              <a:t>Ситуација некада и ситуација данас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4000"/>
              <a:t>забране увоза и извоза</a:t>
            </a:r>
            <a:endParaRPr lang="en-US" sz="400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/>
              <a:t>Када је забрањен извоз само у тачно назначену земљу реч је о </a:t>
            </a:r>
            <a:r>
              <a:rPr lang="sr-Cyrl-CS" b="1"/>
              <a:t>ембаргу</a:t>
            </a:r>
          </a:p>
          <a:p>
            <a:pPr eaLnBrk="1" hangingPunct="1">
              <a:defRPr/>
            </a:pPr>
            <a:r>
              <a:rPr lang="sr-Cyrl-CS"/>
              <a:t>Забрана увоза из одређене земље назива се </a:t>
            </a:r>
            <a:r>
              <a:rPr lang="sr-Cyrl-CS" b="1"/>
              <a:t>бојкот</a:t>
            </a:r>
          </a:p>
          <a:p>
            <a:pPr eaLnBrk="1" hangingPunct="1">
              <a:defRPr/>
            </a:pPr>
            <a:r>
              <a:rPr lang="sr-Cyrl-CS"/>
              <a:t>Забрана увоза и забрана извоза, проглашене заједно доводе до </a:t>
            </a:r>
            <a:r>
              <a:rPr lang="sr-Cyrl-CS" b="1"/>
              <a:t>економске блокаде</a:t>
            </a:r>
            <a:r>
              <a:rPr lang="sr-Cyrl-CS"/>
              <a:t>, најоштријег поступка из ове скупине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1309</TotalTime>
  <Words>654</Words>
  <Application>Microsoft Macintosh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Tahoma</vt:lpstr>
      <vt:lpstr>Wingdings</vt:lpstr>
      <vt:lpstr>Slit</vt:lpstr>
      <vt:lpstr>Спољнополитички поступци претежно везани за привреду</vt:lpstr>
      <vt:lpstr>Економско државништво</vt:lpstr>
      <vt:lpstr>Циљеви санкција (Мастандуно)</vt:lpstr>
      <vt:lpstr>Класификација професора Димитријевића</vt:lpstr>
      <vt:lpstr>царине  </vt:lpstr>
      <vt:lpstr>квантитативна спољнотрговинска ограничења</vt:lpstr>
      <vt:lpstr>квалитативна спољнотрговинска ограничења</vt:lpstr>
      <vt:lpstr>спољнотрговински монопол државе</vt:lpstr>
      <vt:lpstr>забране увоза и извоза</vt:lpstr>
      <vt:lpstr>продирање на страно тржиште</vt:lpstr>
      <vt:lpstr>Економска помоћ</vt:lpstr>
      <vt:lpstr>Класификација према професору Вукадиновићу</vt:lpstr>
      <vt:lpstr>Ефикасност санкција</vt:lpstr>
      <vt:lpstr>Потешкоће</vt:lpstr>
      <vt:lpstr>Тихи убица?</vt:lpstr>
      <vt:lpstr>Економске санкције и морал</vt:lpstr>
      <vt:lpstr>PowerPoint Presentation</vt:lpstr>
      <vt:lpstr>Хвала на пажњи!</vt:lpstr>
    </vt:vector>
  </TitlesOfParts>
  <Company>fpn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Spoljna politika</dc:title>
  <dc:creator>cssad</dc:creator>
  <cp:lastModifiedBy>Microsoft Office User</cp:lastModifiedBy>
  <cp:revision>143</cp:revision>
  <dcterms:created xsi:type="dcterms:W3CDTF">2009-03-26T08:12:14Z</dcterms:created>
  <dcterms:modified xsi:type="dcterms:W3CDTF">2025-06-10T13:15:19Z</dcterms:modified>
</cp:coreProperties>
</file>