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78" r:id="rId8"/>
    <p:sldId id="279" r:id="rId9"/>
    <p:sldId id="280" r:id="rId10"/>
    <p:sldId id="281" r:id="rId11"/>
    <p:sldId id="261" r:id="rId12"/>
    <p:sldId id="268" r:id="rId13"/>
    <p:sldId id="262" r:id="rId14"/>
    <p:sldId id="263" r:id="rId15"/>
    <p:sldId id="269" r:id="rId16"/>
    <p:sldId id="266" r:id="rId17"/>
    <p:sldId id="264" r:id="rId18"/>
    <p:sldId id="265" r:id="rId19"/>
    <p:sldId id="270" r:id="rId20"/>
    <p:sldId id="271" r:id="rId21"/>
    <p:sldId id="272" r:id="rId22"/>
    <p:sldId id="273" r:id="rId23"/>
    <p:sldId id="274" r:id="rId24"/>
    <p:sldId id="282" r:id="rId25"/>
    <p:sldId id="275" r:id="rId26"/>
    <p:sldId id="276" r:id="rId27"/>
    <p:sldId id="26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DB8EC97-0BAE-4AE1-8FDA-F49B64438D06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FD60B38-C990-4236-8E35-3479FC36E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mCeOMoQPn_8" TargetMode="External"/><Relationship Id="rId4" Type="http://schemas.openxmlformats.org/officeDocument/2006/relationships/hyperlink" Target="http://www.eyegaze.com/eye-tracking-assistive-technology-devic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sr-Latn-CS" sz="4400" dirty="0" smtClean="0">
                <a:latin typeface="Times New Roman" pitchFamily="18" charset="0"/>
                <a:cs typeface="Times New Roman" pitchFamily="18" charset="0"/>
              </a:rPr>
              <a:t>Augmentativna i alternativna komunikacija</a:t>
            </a:r>
            <a:endParaRPr lang="sr-Latn-C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57600"/>
            <a:ext cx="7772400" cy="1199704"/>
          </a:xfrm>
        </p:spPr>
        <p:txBody>
          <a:bodyPr/>
          <a:lstStyle/>
          <a:p>
            <a:pPr marR="0" algn="l">
              <a:lnSpc>
                <a:spcPct val="80000"/>
              </a:lnSpc>
            </a:pPr>
            <a:r>
              <a:rPr lang="sr-Latn-CS" dirty="0" smtClean="0">
                <a:solidFill>
                  <a:schemeClr val="tx1"/>
                </a:solidFill>
                <a:latin typeface="Times New Roman" pitchFamily="18" charset="0"/>
              </a:rPr>
              <a:t>Doc.dr Anita Burgund Isakov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05800" cy="4843272"/>
          </a:xfrm>
        </p:spPr>
        <p:txBody>
          <a:bodyPr>
            <a:noAutofit/>
          </a:bodyPr>
          <a:lstStyle/>
          <a:p>
            <a:pPr lvl="0"/>
            <a:r>
              <a:rPr lang="sr-Latn-R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Nerazvijena sposobnost za tolerisanje promene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prevladava se svođenjem potrebnih promena na najmanju moguću meru. Postoje shvatanja da osobe sa kompleksnim potrebama uglavnom ne žele velike promene ili ih ne žele u isto vreme kada i profesionalci, pa je intervencije bolje usmeriti na održavanje aktuelnog stanja, nego na promene.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Latn-R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Nerazvijena sposobnost za samokontrolu</a:t>
            </a:r>
            <a:r>
              <a:rPr lang="sr-Latn-R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može se na kognitivnom nivou prevladati čestim ponavljanjem jednostavnih informacija, sve dok se one ne usvoje.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73162"/>
          </a:xfrm>
        </p:spPr>
        <p:txBody>
          <a:bodyPr>
            <a:normAutofit/>
          </a:bodyPr>
          <a:lstStyle/>
          <a:p>
            <a:pPr algn="ctr"/>
            <a:r>
              <a:rPr lang="sr-Latn-R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Karakteristike koje ometaju komunikaciju i strategije za prevazilaženje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/3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407091"/>
          </a:xfrm>
        </p:spPr>
        <p:txBody>
          <a:bodyPr>
            <a:noAutofit/>
          </a:bodyPr>
          <a:lstStyle/>
          <a:p>
            <a:r>
              <a:rPr lang="sr-Latn-CS" sz="3200" dirty="0" smtClean="0">
                <a:latin typeface="Times New Roman" pitchFamily="18" charset="0"/>
                <a:cs typeface="Times New Roman" pitchFamily="18" charset="0"/>
              </a:rPr>
              <a:t>Osoba ne čuje sadržaj ili ga čuje izmenjeno:</a:t>
            </a:r>
          </a:p>
          <a:p>
            <a:pPr lvl="1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Pričati jasno i direktno, tako da osoba može da posmatra vaša usta dok izgovarate.</a:t>
            </a:r>
          </a:p>
          <a:p>
            <a:pPr lvl="1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Ukloniti koliko je moguće pozadinsku buku.</a:t>
            </a:r>
          </a:p>
          <a:p>
            <a:pPr lvl="1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Videti da li osoba koristi aparat za slušanje, da li je na odgovarajućoj jačini i visini, da li su uši čiste?</a:t>
            </a:r>
          </a:p>
          <a:p>
            <a:pPr lvl="1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Potrebno je odvojiti vreme za razgovor i biti strpljiv.</a:t>
            </a:r>
          </a:p>
          <a:p>
            <a:pPr lvl="1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Ne koristiti visoke tonove.</a:t>
            </a:r>
          </a:p>
          <a:p>
            <a:pPr lvl="1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Papir i olovka mogu da budu od velike pomoći.</a:t>
            </a:r>
          </a:p>
          <a:p>
            <a:endParaRPr lang="sr-Latn-CS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Latn-C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Podrška ljudima koji imaju oštećen sluh</a:t>
            </a:r>
            <a:endParaRPr lang="sr-Latn-C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4711891"/>
          </a:xfrm>
        </p:spPr>
        <p:txBody>
          <a:bodyPr>
            <a:noAutofit/>
          </a:bodyPr>
          <a:lstStyle/>
          <a:p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Neke osobe su verbalne ali preferiraju znakovni jezik.</a:t>
            </a:r>
          </a:p>
          <a:p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Koriste mahanje, lupkanje po ramenu, paljenje-gašenje svetla da privuku pažnju.</a:t>
            </a:r>
          </a:p>
          <a:p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Facijalna ekspresija ima veliki značaj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- kontakt očima može da bude duži i intenzivniji.</a:t>
            </a:r>
          </a:p>
          <a:p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Fizička blizina kada se priča o ličnim stvarima, distanca kao da se procesiraju informacije ili uče novi koncepti.</a:t>
            </a:r>
          </a:p>
          <a:p>
            <a:pPr>
              <a:buNone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sr-Latn-RS" sz="2800" i="1" dirty="0" smtClean="0">
                <a:latin typeface="Times New Roman" pitchFamily="18" charset="0"/>
                <a:cs typeface="Times New Roman" pitchFamily="18" charset="0"/>
              </a:rPr>
              <a:t>Da li socijalni radnici treba da znaju znakovni jezik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sr-Latn-R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C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Podrška ljudima koji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gluvi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Aparat </a:t>
            </a:r>
            <a:r>
              <a:rPr lang="sr-Latn-C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MINIKOM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za pisanje tekstualnih poruka koji prevodi izgovorne reči u pisani tekst. 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Ako korisnik ne može da čita, onaj koji čita za njega mora da priča jasno (omogućavanje čitanja sa usana), ili da poznaje znakovni jezik.</a:t>
            </a:r>
            <a:endParaRPr lang="sr-Latn-C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Latn-C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Podrška ljudima koji su gluvi, nagluvi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sa oštećenjem govora</a:t>
            </a:r>
            <a:endParaRPr lang="sr-Latn-CS" sz="36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105400"/>
          </a:xfrm>
        </p:spPr>
        <p:txBody>
          <a:bodyPr>
            <a:normAutofit fontScale="92500"/>
          </a:bodyPr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Ne vide govor tela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ne mogu da prate brojne neverbalne znake, pa im odgovor može biti neočekivan.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Čulo mirisa se više koristi (parfem ili telesni miris)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Istog mom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nta kada se uđe u prostor osobe neophodno je verbalno predstavljanje. Obavestiti osobu o svemu što ćete uraditi u prostoriji.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Pitati osobu kako bi volela da komunicira. Ukoliko je potrebna pomoć u kretanju – pitati kako da to uradite. 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Pas vodič – ne uznemiravajte ga toko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 njegovog zadatka!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Neki koji su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slepi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gluvi koriste štap za hodanje sa dva obojena prstena na štapu</a:t>
            </a:r>
          </a:p>
          <a:p>
            <a:endParaRPr lang="sr-Latn-C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C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Podrška ljudima koji imaju oštećen vid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/1</a:t>
            </a:r>
            <a:endParaRPr lang="sr-Latn-C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05800" cy="4995672"/>
          </a:xfrm>
        </p:spPr>
        <p:txBody>
          <a:bodyPr>
            <a:noAutofit/>
          </a:bodyPr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Mnogi imaju delimično očuvan vid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Tokom intervjua vaša facijalna ekspresija treba da bude vidljiva, sedite na svetlu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Neki najbolje vide na suncevoj svetlosti, drugi unutra, treći u mraku. Pitati o tome.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Mnogi mogu da čitaju, a potrebno je prilagođavanje veličine slova, briga o boji papra, ostavljanje vremena za čitanje informacija, slanje pisanih informacija dovoljno vremena pre sastanka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Ukoliko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poznaju Braj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vo pismo, obezbediti materijal; glasovni programi na kompijuteru, telefon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04800"/>
            <a:ext cx="8915400" cy="914400"/>
          </a:xfrm>
        </p:spPr>
        <p:txBody>
          <a:bodyPr>
            <a:noAutofit/>
          </a:bodyPr>
          <a:lstStyle/>
          <a:p>
            <a:pPr algn="ctr"/>
            <a:r>
              <a:rPr lang="sr-Latn-C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Podrška ljudima koji imaju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oštećen vid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/2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Smanjena sposobnost razumevanja i procesiranja informacija – nivo ometenosti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INDIVIDUALIZACIJA: 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Neki sasvim dobro razumeju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odgovaraju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Drugi imaju kratak raspon pažnje, pa je nužno ponavljanje.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Osobe sa Daunovim sindromom mogu da imaju teškoće u govoru zbog zadebljanog jezika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C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Podrška ljudima sa intelektualnim smetnjama</a:t>
            </a:r>
            <a:endParaRPr lang="sr-Latn-C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711891"/>
          </a:xfrm>
        </p:spPr>
        <p:txBody>
          <a:bodyPr>
            <a:noAutofit/>
          </a:bodyPr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Gubitak sećanja. Nekada se osobe ne sećaju neposrednih odgađaja a imaju sećanja iz daleke prošlosti. Potrebno je: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Ponavljati stvari (čak kad vas to nervira,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korisnici su frustrirani zato što 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mogu da zapamte stvari). Biti strpljiv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ne pokazivati frustraciju.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Stanje može da se menja od dana do dana: nekad je osobi teško da 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đe reči, nekad su joj misli zbrkane, ili ima problema sa imenima. Ukoliko osoba ima bolove, to ometa koncentraciju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Sutradan sve može da izgleda dobro, a tada treba ‘pokupiti’ ključne reči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fraze na koje osoba dobro reaguje.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Kada osoba završi sa govorom, potrebno je ponoviti ono što ste razumeli da bi ste se uverili da je tako.</a:t>
            </a:r>
          </a:p>
          <a:p>
            <a:endParaRPr lang="sr-Latn-C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C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Podrška ljudima sa demencijom</a:t>
            </a:r>
            <a:endParaRPr lang="sr-Latn-C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Cerebralna paraliza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: dobro čuju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razumeju šta je rečeno, a teško saopštavaju šta misle – imaju teškoće da upravljaju mišićima koji kontrolišu govor.</a:t>
            </a:r>
          </a:p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Slično je sa osobama koje su imale moždani udar 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AF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AZIJA 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– stanje koje onemogućava ljude da nađu prave reči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razumeju šta je rečeno: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Pričajte polako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Kratke rečenice, korišćenje gestova, kartica sa slikama/ simbolima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Ostaviti vreme za odgovor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Postaviti pitanja da bi bili sigurni da li ste se dobro razumeli.</a:t>
            </a:r>
          </a:p>
          <a:p>
            <a:endParaRPr lang="sr-Latn-C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C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Podrška ljudima sa fizičkim invaliditetom</a:t>
            </a:r>
            <a:endParaRPr lang="sr-Latn-C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Forma komunikacije – izražavanje 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ga što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se želi preko ponašanja, koje treba transformisati u pozitivnu komunikaciju. 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Dešava se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ada osoblje nije konzistentno u pristupu komunikaciji sa osobom – jedna koristi slike, drugi verbalnu komunikaciju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ili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sl.</a:t>
            </a:r>
            <a:endParaRPr lang="sr-Latn-C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C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Izazovno ponašanje</a:t>
            </a:r>
            <a:endParaRPr lang="sr-Latn-C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sr-Latn-CS" sz="3200" i="1" dirty="0" smtClean="0">
                <a:latin typeface="Times New Roman" pitchFamily="18" charset="0"/>
                <a:cs typeface="Times New Roman" pitchFamily="18" charset="0"/>
              </a:rPr>
              <a:t>Opiš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3200" i="1" dirty="0" smtClean="0">
                <a:latin typeface="Times New Roman" pitchFamily="18" charset="0"/>
                <a:cs typeface="Times New Roman" pitchFamily="18" charset="0"/>
              </a:rPr>
              <a:t>te u 3 do 5 rečenica šta je posao socijalnog radnika?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C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Vežba</a:t>
            </a:r>
            <a:endParaRPr lang="sr-Latn-C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Sistem komunikacije koji se sastoji iz uobičajenih i osnovnih simbola koji ne zahteva korišćenje reči: dobra praksa je istovremeno korišćenje reči.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Kada osoba koristi signale, treba joj odgovoriti signalima.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Makato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ima veliku fleksibilnost – može da bude veoma individualizovan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Koristi se govor sa znakovima (gestovima)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simboli (slike), facijalna ekspresija, kontakt očima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govor tela</a:t>
            </a:r>
            <a:endParaRPr lang="sr-Latn-C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Latn-C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Makaton</a:t>
            </a:r>
            <a:br>
              <a:rPr lang="sr-Latn-C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sr-Latn-C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shacds_22_1_25fig1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85800" y="304800"/>
            <a:ext cx="7901177" cy="6119959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199" y="533400"/>
            <a:ext cx="8882721" cy="593338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450854" y="762000"/>
            <a:ext cx="9160656" cy="60960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Pošaljite poruku podrške za borbu protiv Covid 19</a:t>
            </a:r>
          </a:p>
          <a:p>
            <a:r>
              <a:rPr lang="sr-Latn-RS" dirty="0" smtClean="0"/>
              <a:t>Odaberite da li je poruka namenjena specifičnoj ili opštoj populaciji</a:t>
            </a:r>
          </a:p>
          <a:p>
            <a:r>
              <a:rPr lang="sr-Latn-RS" dirty="0" smtClean="0"/>
              <a:t>Pored znakovnog jezika snimite i glas </a:t>
            </a:r>
          </a:p>
          <a:p>
            <a:endParaRPr lang="sr-Latn-RS" dirty="0"/>
          </a:p>
          <a:p>
            <a:r>
              <a:rPr lang="sr-Latn-RS" dirty="0" smtClean="0"/>
              <a:t>Možete koristiti telefon ili bilo koju drugu kameru, ne duže od pola minuta do 45 sekundi</a:t>
            </a:r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Zadatak: Snimite filmić znakovnim jezikom </a:t>
            </a:r>
            <a:endParaRPr lang="sr-Latn-R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3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rpski znakovni jezik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38200" y="-2579953"/>
            <a:ext cx="6858000" cy="97634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4"/>
              </a:rPr>
              <a:t>https://www.youtube.com/watch?v=UyGr7_B2Nrk </a:t>
            </a:r>
          </a:p>
          <a:p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5"/>
              </a:rPr>
              <a:t>https://www.youtube.com/watch?v=mCeOMoQPn_8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http://www.eyegaze.com/eye-tracking-assistive-technology-device/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Biti iskren, pouzdan, verodostojan</a:t>
            </a:r>
          </a:p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Komunicirati na odgovarajući, otvoren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Latn-C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tačan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direktan način</a:t>
            </a:r>
          </a:p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Poštovati poverljive informacije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jasno objasniti pravila u vezi sa povreljvošću</a:t>
            </a:r>
          </a:p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poštovati radna zaduženja, dogovore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aranžmane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kada to nije moguće, objasniti korisniku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pružaocu nege zašto je to tako</a:t>
            </a:r>
          </a:p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Objaviti stvari koje mogu izazvati konflikt intersa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obezbediti da one ne utiču na profesionalno prosuđivanje</a:t>
            </a:r>
          </a:p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Držati se politike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procedura vezane za primanje poklona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novca</a:t>
            </a:r>
          </a:p>
          <a:p>
            <a:endParaRPr lang="sr-Latn-C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Poverljivost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Promovisanje vrednosti: izbor, prava, dignititet, nezavisnost, poverljivost, identitet i individualnost.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Specifičan stil komunikacije kod nekih ljudi: sve forme ponašanja su oblici komunikacije.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omuniciramo da bi: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Pitali o onome što nas zanima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Izrazili svoje mišljenje ili gledište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Saznali o nečemu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Otkrili stvari o sebi drugima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Tražili nešto što nam treba</a:t>
            </a:r>
          </a:p>
          <a:p>
            <a:pPr lvl="1">
              <a:buFont typeface="Wingdings" pitchFamily="2" charset="2"/>
              <a:buChar char="§"/>
            </a:pP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Družili se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i bili uključeni u konverzaciju (doživljaj uvaženosti i željenosti)</a:t>
            </a: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Posao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socijalnog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radnika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Autofit/>
          </a:bodyPr>
          <a:lstStyle/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Na poslu ste,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neko od vas traži važi vaše mišljenje. Pre nego što ste sigli da odgovorite, kolega je odgovorio umesto vas. Kako bi ste se osećali?</a:t>
            </a:r>
          </a:p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Zamislite ili se setite mesta na kome ste bili, a da niste znali jezik, niste imali lokalni novac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niste z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ali kao da stignete gde ste se zaputili. Kako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i ste se snašli? 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ko bi ste se osećali?</a:t>
            </a:r>
          </a:p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Zamislite da svake nedelje idete sa prijateljm/icom, majkom  ili partnerom/kom pored iste prodavnice sa odećom,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da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vidite stvar u izlogu koja vam se sviđa. Zamislite da 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možete da govorite, kako bi ste se osećali? Šta bi ste uradili?</a:t>
            </a:r>
          </a:p>
          <a:p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U prodavnici ste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 prijatel/ica, majka ili partner/ka vam kupi stvar koja nije ona koju ste želeli. Zamislite da 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možete da govorite, kako bi ste se osećali? Šta bi ste uradili?</a:t>
            </a:r>
          </a:p>
          <a:p>
            <a:endParaRPr lang="sr-Latn-C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Vežba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Niz tehnika koje deca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odrasli koriste da bi dopunili ili zamenili govornu komunikaciju: gestovi, znakovni  govor, simboli, govorne table,  table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knjige za komunikaciju, gov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rno pomagalo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sl.</a:t>
            </a:r>
          </a:p>
          <a:p>
            <a:pPr lvl="1"/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Govor tela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facijalna ekspresija</a:t>
            </a:r>
          </a:p>
          <a:p>
            <a:pPr lvl="1"/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Znakovna podrška</a:t>
            </a:r>
          </a:p>
          <a:p>
            <a:pPr lvl="1"/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Simbolska podrška</a:t>
            </a:r>
          </a:p>
          <a:p>
            <a:pPr lvl="1"/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Ukazivanje očima</a:t>
            </a:r>
          </a:p>
          <a:p>
            <a:pPr lvl="1"/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Pisane poruke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Dodir </a:t>
            </a:r>
            <a:endParaRPr lang="sr-Latn-C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C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Augmentativna i alternativna komunikacija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Pitajte osobu kojim znakom odgovara sa „da“.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Pitajte osobu kojim znakom odgovara sa „ne“.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Pitajte osobu može li da čita.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Pitajte osobu može li da piše.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Proverite svoje razumevanje ograničenih veština verbalnog izražavanja osobe, npr. „Koliko sam razumeo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/la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, vi niste u stanju da pričate. Da li je u redu ako koristim neke slike ili simbole dok pričam sa vama?“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Kada osoba pokaže na sliku ili simbol, izgovorite svaku reč glasno, tako da korisnik potvrdi da je u pitanju tačna reč.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Pomoću ugovorenog znaka ili simbola za „da“ ili „ne“ proverite da li ste jasno razumeli poruku korisnika, npr. „Vi kažete da ste gladni, da li je tako?“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Latn-R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Preporuke za uspostavljanje komunikacije 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/1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6388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Sedite tako da gledate pravo u lice osobu sa kojom komunicirate.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Održavajte kontakt očima.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Razgovor treba da se odvija u prostoriji u kojoj je moguća privatnost, bez prekidanja razgovora sa strane.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Direktno se obraćajte korisniku, a ne osobi koja je u pratnji.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Koristite termine iz svakodnevnog govora, koji su razumljivi korisniku i bliski njegovoj kulturi.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Govorite uobičajeni i prijatnim tonom; ne govorite glasno, polako niti snishodljivo.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Omogućite korisniku dovoljno vremena za komunikaciju. Ne požurujte ga i nemojte umesto njega odgovarati na pitanja da biste brže došli do odgovora.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Tišina nije pogrešna. Ne mora stalno da se priča.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Ne prekidajte korisnika koji pokušava da komunicira.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Lakše je komunicirati pojedinačnim rečima nego celim rečenicama.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r-Latn-R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Preporuke za uspostavljanje komunikacije 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/2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r-Latn-R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Ograničena pažnja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(nerazvijena sposobnost zadržavanja pažnje i koncentracije)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daju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manje količine informacija i praktični primeri. Pri tome treba direktno posmatrati osobu.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Latn-R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Ograničena percepcija</a:t>
            </a:r>
            <a:r>
              <a:rPr lang="sr-Latn-R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(nerazvijena sposobnost razumevanja i davanja smisla informacijama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daje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ograničena količina informacija, informacije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razlože na kraće delove i koriste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vizuelni podsticaji (slike, predmeti) za stimulisanje pamćenja.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73162"/>
          </a:xfrm>
        </p:spPr>
        <p:txBody>
          <a:bodyPr>
            <a:noAutofit/>
          </a:bodyPr>
          <a:lstStyle/>
          <a:p>
            <a:pPr algn="ctr"/>
            <a:r>
              <a:rPr lang="sr-Latn-R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Karakteristike koje ometaju komunikaciju i strategije za prevazilaženje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/1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sr-Latn-R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Ograničeno razumevanje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(nerazvijena sposobnost shvatanja onoga što je rečeno) govori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polako, prilagođava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rečnik, objašnjavaju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složene ideje i stalno ponavljaju najvažnije tačke.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Latn-R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Teškoće u izražavanju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(nerazvijena sposobnost saopštavanja poruka drugim ljudima) prevazilaze se korišćenjem simbola, slika i crteža kako bi se objasnili složeni koncepti, misli i osećanja.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73162"/>
          </a:xfrm>
        </p:spPr>
        <p:txBody>
          <a:bodyPr>
            <a:noAutofit/>
          </a:bodyPr>
          <a:lstStyle/>
          <a:p>
            <a:pPr algn="ctr"/>
            <a:r>
              <a:rPr lang="sr-Latn-R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Karakteristike koje ometaju komunikaciju i strategije za prevazilaženje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/2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1980</TotalTime>
  <Words>1750</Words>
  <Application>Microsoft Office PowerPoint</Application>
  <PresentationFormat>On-screen Show (4:3)</PresentationFormat>
  <Paragraphs>136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Augmentativna i alternativna komunikacija</vt:lpstr>
      <vt:lpstr>Vežba</vt:lpstr>
      <vt:lpstr>Posao socijalnog radnika</vt:lpstr>
      <vt:lpstr>Vežba</vt:lpstr>
      <vt:lpstr>Augmentativna i alternativna komunikacija</vt:lpstr>
      <vt:lpstr>Preporuke za uspostavljanje komunikacije /1</vt:lpstr>
      <vt:lpstr>Preporuke za uspostavljanje komunikacije /2</vt:lpstr>
      <vt:lpstr>Karakteristike koje ometaju komunikaciju i strategije za prevazilaženje/1</vt:lpstr>
      <vt:lpstr>Karakteristike koje ometaju komunikaciju i strategije za prevazilaženje/2</vt:lpstr>
      <vt:lpstr>Karakteristike koje ometaju komunikaciju i strategije za prevazilaženje/3</vt:lpstr>
      <vt:lpstr>Podrška ljudima koji imaju oštećen sluh</vt:lpstr>
      <vt:lpstr>Podrška ljudima koji su gluvi</vt:lpstr>
      <vt:lpstr>Podrška ljudima koji su gluvi, nagluvi i sa oštećenjem govora</vt:lpstr>
      <vt:lpstr>Podrška ljudima koji imaju oštećen vid/1</vt:lpstr>
      <vt:lpstr>Podrška ljudima koji imaju oštećen vid/2</vt:lpstr>
      <vt:lpstr>Podrška ljudima sa intelektualnim smetnjama</vt:lpstr>
      <vt:lpstr>Podrška ljudima sa demencijom</vt:lpstr>
      <vt:lpstr>Podrška ljudima sa fizičkim invaliditetom</vt:lpstr>
      <vt:lpstr>Izazovno ponašanje</vt:lpstr>
      <vt:lpstr>Makaton </vt:lpstr>
      <vt:lpstr>PowerPoint Presentation</vt:lpstr>
      <vt:lpstr>PowerPoint Presentation</vt:lpstr>
      <vt:lpstr>PowerPoint Presentation</vt:lpstr>
      <vt:lpstr>Zadatak: Snimite filmić znakovnim jezikom </vt:lpstr>
      <vt:lpstr>PowerPoint Presentation</vt:lpstr>
      <vt:lpstr>PowerPoint Presentation</vt:lpstr>
      <vt:lpstr>Poverljivost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Komunikacija sa osobama koje imaju posebne  komunikacione potrebe</dc:title>
  <dc:creator>NELA</dc:creator>
  <cp:lastModifiedBy>Anita Burgund Isakov</cp:lastModifiedBy>
  <cp:revision>74</cp:revision>
  <dcterms:created xsi:type="dcterms:W3CDTF">2016-03-28T11:59:28Z</dcterms:created>
  <dcterms:modified xsi:type="dcterms:W3CDTF">2020-03-29T16:47:10Z</dcterms:modified>
</cp:coreProperties>
</file>