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handoutMasterIdLst>
    <p:handoutMasterId r:id="rId17"/>
  </p:handoutMasterIdLst>
  <p:sldIdLst>
    <p:sldId id="256" r:id="rId2"/>
    <p:sldId id="348" r:id="rId3"/>
    <p:sldId id="349" r:id="rId4"/>
    <p:sldId id="295" r:id="rId5"/>
    <p:sldId id="292" r:id="rId6"/>
    <p:sldId id="293" r:id="rId7"/>
    <p:sldId id="294" r:id="rId8"/>
    <p:sldId id="291" r:id="rId9"/>
    <p:sldId id="296" r:id="rId10"/>
    <p:sldId id="297" r:id="rId11"/>
    <p:sldId id="298" r:id="rId12"/>
    <p:sldId id="299" r:id="rId13"/>
    <p:sldId id="300" r:id="rId14"/>
    <p:sldId id="301" r:id="rId15"/>
    <p:sldId id="30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94690" autoAdjust="0"/>
  </p:normalViewPr>
  <p:slideViewPr>
    <p:cSldViewPr>
      <p:cViewPr varScale="1">
        <p:scale>
          <a:sx n="83" d="100"/>
          <a:sy n="83" d="100"/>
        </p:scale>
        <p:origin x="143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815CDAB4-264C-4B7A-B988-D63A93E8D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5FBDC-D641-46B9-BFEC-5ABCCF7A3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98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B0E6B-A78C-4316-BE7B-47105A3B1A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2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43AB-DA4B-4C84-B5D7-E7E00165D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618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54075-61B1-4656-92AE-71EB80BE6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0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sr-Latn-R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4C98D-83BA-4DA4-8130-D109DF280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25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E5A16-4B8A-4856-B81B-31D7D5771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0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7E6D2-7887-4F49-A044-FEBBD86A3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61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B4332-5674-4155-B123-49C04C5F4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14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2D159-3B2B-4988-B265-DE7B318C8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98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07638-0BCD-4C32-8148-B0E3D0BB9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1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735C7-08D6-44E2-B2CB-3D6F0F65A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10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51D30-622C-4F60-BFA9-83818FE9B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16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R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28CB4-DFA3-4856-B012-EBA360D4A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9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j-lt"/>
              </a:defRPr>
            </a:lvl1pPr>
          </a:lstStyle>
          <a:p>
            <a:pPr>
              <a:defRPr/>
            </a:pPr>
            <a:fld id="{1CAB64BC-5F1F-4DA2-9B23-228792A09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341438"/>
            <a:ext cx="7705725" cy="1873250"/>
          </a:xfrm>
        </p:spPr>
        <p:txBody>
          <a:bodyPr/>
          <a:lstStyle/>
          <a:p>
            <a:pPr algn="ctr" eaLnBrk="1" hangingPunct="1"/>
            <a:r>
              <a:rPr lang="sr-Latn-RS" sz="4600" b="1" smtClean="0">
                <a:latin typeface="Times New Roman" pitchFamily="18" charset="0"/>
              </a:rPr>
              <a:t>Alternativno staranje za decu</a:t>
            </a:r>
            <a:br>
              <a:rPr lang="sr-Latn-RS" sz="4600" b="1" smtClean="0">
                <a:latin typeface="Times New Roman" pitchFamily="18" charset="0"/>
              </a:rPr>
            </a:br>
            <a:r>
              <a:rPr lang="sr-Latn-RS" sz="4600" b="1" smtClean="0">
                <a:latin typeface="Times New Roman" pitchFamily="18" charset="0"/>
              </a:rPr>
              <a:t>Posledice institucionalizacije dece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4292600"/>
            <a:ext cx="5832475" cy="1296988"/>
          </a:xfrm>
        </p:spPr>
        <p:txBody>
          <a:bodyPr/>
          <a:lstStyle/>
          <a:p>
            <a:pPr eaLnBrk="1" hangingPunct="1"/>
            <a:r>
              <a:rPr lang="sr-Latn-CS" smtClean="0">
                <a:latin typeface="Times New Roman" pitchFamily="18" charset="0"/>
              </a:rPr>
              <a:t>Doc.dr Anita Burgund Isakov</a:t>
            </a:r>
          </a:p>
          <a:p>
            <a:pPr eaLnBrk="1" hangingPunct="1"/>
            <a:r>
              <a:rPr lang="sr-Latn-CS" smtClean="0">
                <a:latin typeface="Times New Roman" pitchFamily="18" charset="0"/>
              </a:rPr>
              <a:t>Fakultet </a:t>
            </a:r>
            <a:r>
              <a:rPr lang="sr-Latn-CS" dirty="0" smtClean="0">
                <a:latin typeface="Times New Roman" pitchFamily="18" charset="0"/>
              </a:rPr>
              <a:t>političkih nauka Beograd</a:t>
            </a:r>
            <a:endParaRPr lang="en-US" dirty="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126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8"/>
    </mc:Choice>
    <mc:Fallback>
      <p:transition spd="slow" advTm="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139825"/>
          </a:xfrm>
        </p:spPr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institucionalizacije/7</a:t>
            </a:r>
            <a:endParaRPr lang="en-US" sz="3800" b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Latn-CS" sz="2600" dirty="0" smtClean="0">
                <a:latin typeface="Times New Roman" pitchFamily="18" charset="0"/>
              </a:rPr>
              <a:t>Deca koja su tokom ranog razvoja provela više meseci u institucijama značajno češće ispoljavaju probleme u ponašanju, socijalnoj kompetenciji i odnosima sa vršnjacima, naročito u periodu adolescencije (Fisher, Ames, Chisholm &amp; Savoie, 1997).</a:t>
            </a:r>
          </a:p>
          <a:p>
            <a:pPr eaLnBrk="1" hangingPunct="1">
              <a:lnSpc>
                <a:spcPct val="90000"/>
              </a:lnSpc>
            </a:pPr>
            <a:endParaRPr lang="sr-Latn-CS" sz="26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r-Latn-CS" sz="2600" dirty="0" smtClean="0">
                <a:latin typeface="Times New Roman" pitchFamily="18" charset="0"/>
              </a:rPr>
              <a:t>Rana institucionalizacija deprivira kognitivni razvoj dece u pogledu razvoja govora i inteligencije  (O’Connor at al, 1999).</a:t>
            </a:r>
            <a:endParaRPr lang="en-US" sz="26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6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8"/>
    </mc:Choice>
    <mc:Fallback>
      <p:transition spd="slow" advTm="1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91513" cy="884238"/>
          </a:xfrm>
        </p:spPr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institucionalizacije/8</a:t>
            </a:r>
            <a:endParaRPr lang="en-US" sz="3800" b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523287" cy="4535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Latn-CS" sz="2600" smtClean="0">
                <a:latin typeface="Times New Roman" pitchFamily="18" charset="0"/>
              </a:rPr>
              <a:t>Nalazi istraživanja ukazuju da kada je zanemarivanje tokom ranog razvoja povezano sa smanjenim senzornim nadražajima (malo reči, dodira i socijalnih interakcija) dolazi do određenog efekta na razvoj mozga. </a:t>
            </a:r>
          </a:p>
          <a:p>
            <a:pPr eaLnBrk="1" hangingPunct="1">
              <a:lnSpc>
                <a:spcPct val="80000"/>
              </a:lnSpc>
            </a:pPr>
            <a:endParaRPr lang="sr-Latn-CS" sz="26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Latn-CS" sz="2600" smtClean="0">
                <a:latin typeface="Times New Roman" pitchFamily="18" charset="0"/>
              </a:rPr>
              <a:t>Ljudski korteks raste – dobija na veličini, kompleksnosti, uspostavlja sinaptičke veze i modifikuje svoje funkcije pod uticajem kvaliteta i kvantiteta senzornih iskustava.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2600" smtClean="0">
                <a:latin typeface="Times New Roman" pitchFamily="18" charset="0"/>
              </a:rPr>
              <a:t>Senzorno-motorna i kognitivna deprivacija vodi kržljanju korteksa – i kod glodara, i kod primata i kod ljudi.</a:t>
            </a:r>
          </a:p>
          <a:p>
            <a:pPr eaLnBrk="1" hangingPunct="1">
              <a:lnSpc>
                <a:spcPct val="80000"/>
              </a:lnSpc>
            </a:pPr>
            <a:endParaRPr lang="en-US" sz="26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70"/>
    </mc:Choice>
    <mc:Fallback>
      <p:transition spd="slow" advTm="4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Brain developmen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575800" cy="66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411413" y="333375"/>
            <a:ext cx="5113337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sr-Latn-CS" sz="2800" b="1">
                <a:solidFill>
                  <a:schemeClr val="bg2"/>
                </a:solidFill>
                <a:latin typeface="Times New Roman" pitchFamily="18" charset="0"/>
              </a:rPr>
              <a:t>Mozak 3 godišnjeg deteta</a:t>
            </a:r>
            <a:endParaRPr lang="en-US" sz="2800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1547813" y="6165850"/>
            <a:ext cx="2736850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sr-Latn-CS" sz="2800" b="1">
                <a:solidFill>
                  <a:schemeClr val="bg2"/>
                </a:solidFill>
                <a:latin typeface="Times New Roman" pitchFamily="18" charset="0"/>
              </a:rPr>
              <a:t>Normalan razvoj</a:t>
            </a:r>
            <a:endParaRPr lang="en-US" sz="2800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4932363" y="6092825"/>
            <a:ext cx="4211637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r-Latn-CS" sz="2800" b="1">
                <a:solidFill>
                  <a:schemeClr val="bg2"/>
                </a:solidFill>
                <a:latin typeface="Times New Roman" pitchFamily="18" charset="0"/>
              </a:rPr>
              <a:t>Ekstremno zanemarivanje</a:t>
            </a:r>
            <a:endParaRPr lang="en-US" sz="2800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2"/>
    </mc:Choice>
    <mc:Fallback>
      <p:transition spd="slow" advTm="1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Studija  Svetske zdravstvene organizacije (2005)</a:t>
            </a:r>
            <a:endParaRPr lang="en-US" sz="3800" b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r-Latn-CS" sz="2600" dirty="0" smtClean="0">
                <a:latin typeface="Times New Roman" pitchFamily="18" charset="0"/>
              </a:rPr>
              <a:t>Studija o broju i karakteristikama dece od 0 do 3 godine smeštene u institucije sprovedena u 33 evropske zemlje</a:t>
            </a:r>
          </a:p>
          <a:p>
            <a:pPr eaLnBrk="1" hangingPunct="1"/>
            <a:r>
              <a:rPr lang="sr-Latn-CS" sz="2600" dirty="0" smtClean="0">
                <a:latin typeface="Times New Roman" pitchFamily="18" charset="0"/>
              </a:rPr>
              <a:t>Osnovna preporuka je da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sr-Latn-CS" sz="2600" b="1" dirty="0" smtClean="0">
                <a:solidFill>
                  <a:schemeClr val="accent2"/>
                </a:solidFill>
                <a:latin typeface="Times New Roman" pitchFamily="18" charset="0"/>
              </a:rPr>
              <a:t>«Nijedno dete mlađe od 3 godine ne treba da bude smešteno u institucije bez roditelja ili druge odgovarajuće osobe koja pruža negu. Kada se visoko kvalitetne ustanove koriste kao urgentna mera zaštite, preporučena dužina boravka ne može biti veća od 3 meseca»</a:t>
            </a:r>
            <a:r>
              <a:rPr lang="sr-Latn-CS" sz="2600" dirty="0" smtClean="0">
                <a:solidFill>
                  <a:schemeClr val="accent2"/>
                </a:solidFill>
                <a:latin typeface="Times New Roman" pitchFamily="18" charset="0"/>
              </a:rPr>
              <a:t>. </a:t>
            </a:r>
            <a:endParaRPr lang="en-US" sz="2600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/>
            <a:endParaRPr lang="en-US" sz="2600" dirty="0" smtClean="0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34"/>
    </mc:Choice>
    <mc:Fallback>
      <p:transition spd="slow" advTm="3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Druge posledice institucionalizacije/1</a:t>
            </a:r>
            <a:endParaRPr lang="en-US" sz="3800" b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sz="2600" dirty="0" smtClean="0">
                <a:latin typeface="Times New Roman" pitchFamily="18" charset="0"/>
              </a:rPr>
              <a:t>Usluge za decu u rezidencijalnim ustanovama nisu koncipirane tako da decu osposobljavaju za samostalan život niti povratak u porodicu.</a:t>
            </a:r>
          </a:p>
          <a:p>
            <a:pPr eaLnBrk="1" hangingPunct="1"/>
            <a:r>
              <a:rPr lang="hr-HR" sz="2600" dirty="0" smtClean="0">
                <a:latin typeface="Times New Roman" pitchFamily="18" charset="0"/>
              </a:rPr>
              <a:t>40% - 50% na smeštaju se nalazi van svog mesta prebivališta. </a:t>
            </a:r>
          </a:p>
          <a:p>
            <a:pPr eaLnBrk="1" hangingPunct="1"/>
            <a:r>
              <a:rPr lang="hr-HR" sz="2600" dirty="0" smtClean="0">
                <a:latin typeface="Times New Roman" pitchFamily="18" charset="0"/>
              </a:rPr>
              <a:t>Posledice: gubitak kontakta sa roditeljima/ srodnicima (oko 25% dece sa smetnjama u razvoju koja su smeštena u ustanove ima redovne kontakte sa roditeljima i borave u porodici povremeno).</a:t>
            </a:r>
          </a:p>
          <a:p>
            <a:pPr eaLnBrk="1" hangingPunct="1"/>
            <a:endParaRPr lang="en-US" sz="26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13"/>
    </mc:Choice>
    <mc:Fallback>
      <p:transition spd="slow" advTm="2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dirty="0" smtClean="0">
                <a:solidFill>
                  <a:schemeClr val="accent2"/>
                </a:solidFill>
                <a:latin typeface="Times New Roman" pitchFamily="18" charset="0"/>
              </a:rPr>
              <a:t>Druge posledice institucionalizacije/2</a:t>
            </a:r>
            <a:endParaRPr lang="en-US" sz="38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600" dirty="0" smtClean="0">
                <a:latin typeface="Times New Roman" pitchFamily="18" charset="0"/>
              </a:rPr>
              <a:t>Deca ostaju predugo u ustanovama i izlaze iz njih po sticanju punoletstva ili kasnije, deca sa smetnjama – gotovo ne izlaze.</a:t>
            </a:r>
          </a:p>
          <a:p>
            <a:pPr eaLnBrk="1" hangingPunct="1">
              <a:lnSpc>
                <a:spcPct val="80000"/>
              </a:lnSpc>
            </a:pPr>
            <a:r>
              <a:rPr lang="hr-HR" sz="2600" dirty="0" smtClean="0">
                <a:latin typeface="Times New Roman" pitchFamily="18" charset="0"/>
              </a:rPr>
              <a:t>Mogućnost svih vidova zloupotrebe posebno u ustanovama koje smeštaju i decu i odrasle.</a:t>
            </a:r>
          </a:p>
          <a:p>
            <a:pPr eaLnBrk="1" hangingPunct="1">
              <a:lnSpc>
                <a:spcPct val="80000"/>
              </a:lnSpc>
            </a:pPr>
            <a:r>
              <a:rPr lang="hr-HR" sz="2600" dirty="0" smtClean="0">
                <a:latin typeface="Times New Roman" pitchFamily="18" charset="0"/>
              </a:rPr>
              <a:t>Bez podrške za samostalni život van institucije – mladi na ulici, rerodukcija neadekvatnog roditeljstva</a:t>
            </a:r>
            <a:r>
              <a:rPr lang="en-US" sz="2600" dirty="0" smtClean="0">
                <a:latin typeface="Times New Roman" pitchFamily="18" charset="0"/>
              </a:rPr>
              <a:t>.</a:t>
            </a:r>
            <a:endParaRPr lang="hr-HR" sz="26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sz="2600" dirty="0" smtClean="0">
                <a:latin typeface="Times New Roman" pitchFamily="18" charset="0"/>
              </a:rPr>
              <a:t>Ugroženo pravo na život u porodici: nerazvijene usluge pomoći porodici koje preveniraju smeštaj u institucije i pomažu rehabilitaciju roditeljstva i ponovno ujedinjenje porodice</a:t>
            </a:r>
            <a:r>
              <a:rPr lang="en-US" sz="2600" dirty="0" smtClean="0">
                <a:latin typeface="Times New Roman" pitchFamily="18" charset="0"/>
              </a:rPr>
              <a:t>.</a:t>
            </a:r>
            <a:endParaRPr lang="hr-HR" sz="26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6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11"/>
    </mc:Choice>
    <mc:Fallback>
      <p:transition spd="slow" advTm="3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 smtClean="0"/>
              <a:t>Razvijajući kapaciteti</a:t>
            </a:r>
            <a:br>
              <a:rPr lang="sr-Latn-RS" b="1" dirty="0" smtClean="0"/>
            </a:br>
            <a:r>
              <a:rPr lang="sr-Latn-RS" b="1" i="1" dirty="0" smtClean="0"/>
              <a:t>evolving capacities</a:t>
            </a:r>
            <a:r>
              <a:rPr lang="sr-Latn-RS" b="1" dirty="0" smtClean="0"/>
              <a:t>/3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dirty="0" smtClean="0"/>
              <a:t>Elementi kompetencija:</a:t>
            </a:r>
          </a:p>
          <a:p>
            <a:pPr marL="457200" lvl="0" indent="-457200">
              <a:buFont typeface="+mj-lt"/>
              <a:buAutoNum type="arabicPeriod"/>
            </a:pPr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</a:rPr>
              <a:t>Sposobnost da se razumeju i komuniciraju relevantne informacije</a:t>
            </a:r>
            <a:r>
              <a:rPr lang="sr-Latn-RS" sz="2000" dirty="0"/>
              <a:t>. </a:t>
            </a:r>
            <a:r>
              <a:rPr lang="sr-Latn-RS" sz="2000" dirty="0" smtClean="0"/>
              <a:t>Dete </a:t>
            </a:r>
            <a:r>
              <a:rPr lang="sr-Latn-RS" sz="2000" dirty="0"/>
              <a:t>treba da bude u stanju da razume postojeće alternative, da izrazi koju alternativu preferira, da artikuliše stvari koje ga brinu i postavi relevantna pitanja.</a:t>
            </a:r>
          </a:p>
          <a:p>
            <a:pPr marL="457200" lvl="0" indent="-457200">
              <a:buFont typeface="+mj-lt"/>
              <a:buAutoNum type="arabicPeriod"/>
            </a:pPr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</a:rPr>
              <a:t>Sposobnost da misli i bira sa određenim stepenom nezavisnosti</a:t>
            </a:r>
            <a:r>
              <a:rPr lang="sr-Latn-RS" sz="2000" dirty="0"/>
              <a:t>. Dete treba da bude u stanju da bira bez pritiska ili manipulacije i da bude sposobno da misli o stvarima koje ga se tiču.</a:t>
            </a:r>
          </a:p>
          <a:p>
            <a:pPr marL="457200" lvl="0" indent="-457200">
              <a:buFont typeface="+mj-lt"/>
              <a:buAutoNum type="arabicPeriod"/>
            </a:pPr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</a:rPr>
              <a:t>Sposobnost da proceni potencijalne dobiti, rizike ili štetu</a:t>
            </a:r>
            <a:r>
              <a:rPr lang="sr-Latn-RS" sz="2000" dirty="0"/>
              <a:t>. Dete treba da bude u stanju da raqzume posledice različitih aktevnosti, kako će one uticati na nju ili njega, postojeće rizike i kratkoroočne i dugoročne implikacije.</a:t>
            </a:r>
          </a:p>
          <a:p>
            <a:pPr marL="457200" lvl="0" indent="-457200">
              <a:buFont typeface="+mj-lt"/>
              <a:buAutoNum type="arabicPeriod"/>
            </a:pPr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</a:rPr>
              <a:t>Usvojen relativno stabilan set vrednosti</a:t>
            </a:r>
            <a:r>
              <a:rPr lang="sr-Latn-RS" sz="2000" dirty="0"/>
              <a:t>. Dete treba da poseduje vrednosnu osnovu na osnovu koje donosi odluke.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0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47"/>
    </mc:Choice>
    <mc:Fallback>
      <p:transition spd="slow" advTm="5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dirty="0" smtClean="0"/>
              <a:t>Četri nivoa učešća deteta u donošenju odluka</a:t>
            </a:r>
            <a:br>
              <a:rPr lang="sr-Latn-RS" b="1" dirty="0" smtClean="0"/>
            </a:br>
            <a:endParaRPr lang="sr-Latn-R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 sz="2800" dirty="0" smtClean="0"/>
              <a:t>Da </a:t>
            </a:r>
            <a:r>
              <a:rPr lang="sr-Latn-RS" sz="2800" dirty="0"/>
              <a:t>bude informisano</a:t>
            </a:r>
          </a:p>
          <a:p>
            <a:pPr lvl="0"/>
            <a:r>
              <a:rPr lang="sr-Latn-RS" sz="2800" dirty="0"/>
              <a:t>Da izrazi gledište zasnovano na potpunim informacijama</a:t>
            </a:r>
          </a:p>
          <a:p>
            <a:pPr lvl="0"/>
            <a:r>
              <a:rPr lang="sr-Latn-RS" sz="2800" dirty="0"/>
              <a:t>Da se njegovo gledište uzme u razmatranje</a:t>
            </a:r>
          </a:p>
          <a:p>
            <a:pPr lvl="0"/>
            <a:r>
              <a:rPr lang="sr-Latn-RS" sz="2800" dirty="0"/>
              <a:t>Da ravnopravvno ili samostalno učestvuje u donošenju  odluka</a:t>
            </a:r>
          </a:p>
          <a:p>
            <a:pPr marL="0" indent="0">
              <a:buNone/>
            </a:pPr>
            <a:r>
              <a:rPr lang="sr-Latn-RS" sz="2800" b="1" dirty="0" smtClean="0"/>
              <a:t>Ishod</a:t>
            </a:r>
            <a:r>
              <a:rPr lang="sr-Latn-RS" sz="2800" dirty="0" smtClean="0"/>
              <a:t> </a:t>
            </a:r>
            <a:r>
              <a:rPr lang="sr-Latn-RS" sz="2800" dirty="0"/>
              <a:t>ili odluka je u rukama odraslih, ali su oni informisani o gledištu deteteta, i odluka je formulisana pod uticajem gledišta deteta</a:t>
            </a:r>
            <a:r>
              <a:rPr lang="sr-Latn-RS" sz="2800" dirty="0" smtClean="0"/>
              <a:t>.</a:t>
            </a:r>
            <a:endParaRPr lang="sr-Latn-RS" sz="2800" dirty="0"/>
          </a:p>
          <a:p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9"/>
    </mc:Choice>
    <mc:Fallback>
      <p:transition spd="slow" advTm="2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91513" cy="668338"/>
          </a:xfrm>
        </p:spPr>
        <p:txBody>
          <a:bodyPr/>
          <a:lstStyle/>
          <a:p>
            <a:pPr algn="ctr" eaLnBrk="1" hangingPunct="1"/>
            <a:r>
              <a:rPr lang="sr-Latn-CS" sz="34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institucionalizacije/1</a:t>
            </a:r>
            <a:endParaRPr lang="en-US" sz="3400" b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740775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CS" sz="2400" b="1" dirty="0" smtClean="0">
                <a:latin typeface="Times New Roman" pitchFamily="18" charset="0"/>
              </a:rPr>
              <a:t>Razvoj emocialne privrženosti (attachment):</a:t>
            </a:r>
            <a:endParaRPr lang="sr-Latn-C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Latn-CS" sz="2400" dirty="0" smtClean="0">
                <a:latin typeface="Times New Roman" pitchFamily="18" charset="0"/>
              </a:rPr>
              <a:t>odnos emocionalne povezanosti je stabilna veza sa specifičnom osobom;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2400" dirty="0" smtClean="0">
                <a:latin typeface="Times New Roman" pitchFamily="18" charset="0"/>
              </a:rPr>
              <a:t>doprinosi doživljaju bezbednosti, sigurnosti, smirenosti i prijatnosti;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2400" dirty="0" smtClean="0">
                <a:latin typeface="Times New Roman" pitchFamily="18" charset="0"/>
              </a:rPr>
              <a:t>gubitak ili pretnja da će se izgubiti posebna osoba izaziva intenzivnu neprijatnost i stres.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2400" dirty="0" smtClean="0">
                <a:latin typeface="Times New Roman" pitchFamily="18" charset="0"/>
              </a:rPr>
              <a:t>Odnos majke i deteta –obezbeđuje okvir za sve buduće odnose koje će dete razviti.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2400" dirty="0" smtClean="0">
                <a:latin typeface="Times New Roman" pitchFamily="18" charset="0"/>
              </a:rPr>
              <a:t>Stabilan, zdrav odnos privrženosti sa primarnim negovateljem ima za ishod veliku verovatnoću da će osoba imati stabilne i produktivne odnose sa drugim ljudima</a:t>
            </a:r>
            <a:r>
              <a:rPr lang="sr-Latn-CS" sz="2400" dirty="0">
                <a:latin typeface="Times New Roman" pitchFamily="18" charset="0"/>
              </a:rPr>
              <a:t>.</a:t>
            </a:r>
            <a:endParaRPr lang="sr-Latn-C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r-Latn-CS" sz="2400" dirty="0" smtClean="0">
                <a:latin typeface="Times New Roman" pitchFamily="18" charset="0"/>
              </a:rPr>
              <a:t>Problemi u atačmentu sa primarnim negovateljem povezani sa velikim projem emocionalnih i bihevioralnih problema u kasnijem životu. </a:t>
            </a:r>
            <a:endParaRPr lang="en-US" sz="2400" dirty="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00"/>
    </mc:Choice>
    <mc:Fallback>
      <p:transition spd="slow" advTm="4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62950" cy="1171575"/>
          </a:xfrm>
        </p:spPr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institucionalizacije/2</a:t>
            </a:r>
            <a:r>
              <a:rPr lang="sr-Latn-CS" sz="3400" b="1" smtClean="0"/>
              <a:t/>
            </a:r>
            <a:br>
              <a:rPr lang="sr-Latn-CS" sz="3400" b="1" smtClean="0"/>
            </a:br>
            <a:endParaRPr lang="en-US" sz="3400" b="1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Latn-CS" sz="2400" smtClean="0">
                <a:latin typeface="Times New Roman" pitchFamily="18" charset="0"/>
              </a:rPr>
              <a:t>Fizičko zanemarivanje je uočljivije - može voditi smrti deteta, dok je emocionalno zanemarivanje daleko teže uočljivo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400" smtClean="0">
                <a:latin typeface="Times New Roman" pitchFamily="18" charset="0"/>
              </a:rPr>
              <a:t>Vreme - značajan aspekt zanemarivanja – potrebe dece se menjaju tokom razvoja, ono što je zanemarujuće u jednom periodu ne mora biti u drugom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400" smtClean="0">
                <a:latin typeface="Times New Roman" pitchFamily="18" charset="0"/>
              </a:rPr>
              <a:t>Novorođene bebe koje niko ne dodiruje mogu doslovno umreti – u Špitz-ovim studijama (1945) smrtnost novorođenčadi u institucijama je bila oko 30%. </a:t>
            </a:r>
            <a:endParaRPr lang="en-US" sz="2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r-Latn-CS" sz="2400" smtClean="0">
                <a:latin typeface="Times New Roman" pitchFamily="18" charset="0"/>
              </a:rPr>
              <a:t>Špitz je dokazao da su deca odgajena u hraniteljskim porodicama imala značajno naprednija fizička, emocionalna i kognitivna postignuća</a:t>
            </a:r>
            <a:r>
              <a:rPr lang="en-US" sz="240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sz="24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74"/>
    </mc:Choice>
    <mc:Fallback>
      <p:transition spd="slow" advTm="4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dirty="0" smtClean="0">
                <a:solidFill>
                  <a:schemeClr val="accent2"/>
                </a:solidFill>
                <a:latin typeface="Times New Roman" pitchFamily="18" charset="0"/>
              </a:rPr>
              <a:t>Rani razvoj – posledice institucionalizacije/3</a:t>
            </a:r>
            <a:r>
              <a:rPr lang="sr-Latn-CS" sz="3400" b="1" dirty="0" smtClean="0"/>
              <a:t/>
            </a:r>
            <a:br>
              <a:rPr lang="sr-Latn-CS" sz="3400" b="1" dirty="0" smtClean="0"/>
            </a:br>
            <a:endParaRPr lang="en-US" sz="3400" b="1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Latn-CS" sz="2800" smtClean="0">
                <a:latin typeface="Times New Roman" pitchFamily="18" charset="0"/>
              </a:rPr>
              <a:t>Istraživnja grupe od 111 dece iz rumunskih institucija  (Rutter at all, 1998, 1999), koja su usvojena pre 2 godine života iz izrazito emocionalno i fizički deprivirajućeg okruženja.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800" smtClean="0">
                <a:latin typeface="Times New Roman" pitchFamily="18" charset="0"/>
              </a:rPr>
              <a:t>Oko polovine od ukupnog broja dece je usvojeno pre navršenih 6 meseci, a druga polovina do 2 godine života. 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800" smtClean="0">
                <a:latin typeface="Times New Roman" pitchFamily="18" charset="0"/>
              </a:rPr>
              <a:t>U vreme usvojenja, sva deca su imala značajne zastoje u rastu. 4 godine nakon smeštaja u stabilnom i podsticajnom okruženju, obe grupe su napredovale, a grupa dece usvojene na ranijem uzrastu je imala značano veći napredak u svim oblastima razvoja. </a:t>
            </a:r>
            <a:endParaRPr 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14"/>
    </mc:Choice>
    <mc:Fallback>
      <p:transition spd="slow" advTm="7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institucionalizacije/4</a:t>
            </a:r>
            <a:r>
              <a:rPr lang="sr-Latn-CS" sz="3400" b="1" smtClean="0">
                <a:solidFill>
                  <a:schemeClr val="accent2"/>
                </a:solidFill>
              </a:rPr>
              <a:t/>
            </a:r>
            <a:br>
              <a:rPr lang="sr-Latn-CS" sz="3400" b="1" smtClean="0">
                <a:solidFill>
                  <a:schemeClr val="accent2"/>
                </a:solidFill>
              </a:rPr>
            </a:br>
            <a:endParaRPr lang="en-US" sz="3400" b="1" smtClean="0">
              <a:solidFill>
                <a:schemeClr val="accent2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Kao grupa, ova deca su bila u izrazitom riziku da budu dijagnostikovana za poremećaj iz autističnog spektra, što ukazuje na mogući odnos između rane traume, zanemarivanja i kasnijeg razvoja ozbiljnih neuropsihijatrijskih poremećaja uključujući psihotične.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800" dirty="0" smtClean="0">
                <a:latin typeface="Times New Roman" pitchFamily="18" charset="0"/>
              </a:rPr>
              <a:t>Sva deca smeštena na ranom uzrastu u institucije imaju razvojne teškoće –  u govoru, motornom razvoju, kontroli impulsa, poremećaj vezivanja, poremećaj pažnje i hiperaktivnost – ove teškoće su vezane za abnormalnosti u razvoju mozga. 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1"/>
    </mc:Choice>
    <mc:Fallback>
      <p:transition spd="slow" advTm="3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institucionalizacije/5</a:t>
            </a:r>
            <a:r>
              <a:rPr lang="sr-Latn-CS" sz="3400" b="1" smtClean="0"/>
              <a:t/>
            </a:r>
            <a:br>
              <a:rPr lang="sr-Latn-CS" sz="3400" b="1" smtClean="0"/>
            </a:br>
            <a:endParaRPr lang="en-US" sz="3400" b="1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r-Latn-CS" sz="2800" dirty="0" smtClean="0">
                <a:latin typeface="Times New Roman" pitchFamily="18" charset="0"/>
              </a:rPr>
              <a:t>Deca uzrasta od 0 do 3 godine - nalazi brojnih istraživanja ukazuju da institucionalni smeštaj ne može da obezbedi podržavajući, intenzivni odnos sa osobom koja se stara o detetu koji je od suštinske važnosti za optimalni razvoj.</a:t>
            </a:r>
          </a:p>
          <a:p>
            <a:pPr eaLnBrk="1" hangingPunct="1">
              <a:buFont typeface="Wingdings" pitchFamily="2" charset="2"/>
              <a:buNone/>
            </a:pPr>
            <a:r>
              <a:rPr lang="sr-Latn-CS" sz="2800" dirty="0" smtClean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sr-Latn-CS" sz="2800" dirty="0" smtClean="0">
                <a:latin typeface="Times New Roman" pitchFamily="18" charset="0"/>
              </a:rPr>
              <a:t>Posledice smeštaja novorođenčadi u institucije su slične posledicama zlostavljanja i zanemarivanja na ranom uzrastu</a:t>
            </a:r>
            <a:endParaRPr lang="en-US" sz="2800" dirty="0" smtClean="0">
              <a:latin typeface="Times New Roman" pitchFamily="18" charset="0"/>
            </a:endParaRPr>
          </a:p>
          <a:p>
            <a:pPr eaLnBrk="1" hangingPunct="1"/>
            <a:endParaRPr lang="en-US" sz="2800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6"/>
    </mc:Choice>
    <mc:Fallback>
      <p:transition spd="slow" advTm="2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800" b="1" smtClean="0">
                <a:solidFill>
                  <a:schemeClr val="accent2"/>
                </a:solidFill>
                <a:latin typeface="Times New Roman" pitchFamily="18" charset="0"/>
              </a:rPr>
              <a:t>Rani razvoj– posledice institucionalizacije/6</a:t>
            </a:r>
            <a:endParaRPr lang="en-US" sz="3800" b="1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6370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Latn-CS" sz="2400" smtClean="0">
                <a:latin typeface="Times New Roman" pitchFamily="18" charset="0"/>
              </a:rPr>
              <a:t>Utvrđen je značajan uticaj na razvoj mozga, rana institucionalizacija može uticati na atrofiju pojedinih regiona mozga novorođenčeta i malog deteta (Balbernie, 2001);</a:t>
            </a:r>
          </a:p>
          <a:p>
            <a:pPr eaLnBrk="1" hangingPunct="1">
              <a:lnSpc>
                <a:spcPct val="90000"/>
              </a:lnSpc>
            </a:pPr>
            <a:endParaRPr lang="sr-Latn-CS" sz="2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r-Latn-CS" sz="2400" smtClean="0">
                <a:latin typeface="Times New Roman" pitchFamily="18" charset="0"/>
              </a:rPr>
              <a:t>Rana institucionalizacija značajno utiče na sposobnost dece da formiraju emocionalne odnose tokom života (Smyke, Dumitrescu &amp; Zenah, 2002). U odnosu na kontrolne grupe, deca smeštena u institucije u ranom uzrastu značajno češće pokazuju znake inhibiranog (emocionalno povlačenje i neresponsivnost) i neihibiranog (nediskriminativnog i neselektivnog) poremećaja u emocionalnoj povezanosti – </a:t>
            </a:r>
            <a:r>
              <a:rPr lang="sr-Latn-CS" sz="2400" i="1" smtClean="0">
                <a:latin typeface="Times New Roman" pitchFamily="18" charset="0"/>
              </a:rPr>
              <a:t>attachment</a:t>
            </a:r>
            <a:r>
              <a:rPr lang="sr-Latn-CS" sz="2400" smtClean="0">
                <a:latin typeface="Times New Roman" pitchFamily="18" charset="0"/>
              </a:rPr>
              <a:t>-u (Ruttler, Kreppner &amp; O’Connor, 2001);</a:t>
            </a:r>
            <a:endParaRPr lang="en-US" sz="240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smtClean="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4"/>
    </mc:Choice>
    <mc:Fallback>
      <p:transition spd="slow" advTm="3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1706</TotalTime>
  <Words>1123</Words>
  <Application>Microsoft Office PowerPoint</Application>
  <PresentationFormat>On-screen Show (4:3)</PresentationFormat>
  <Paragraphs>68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Garamond</vt:lpstr>
      <vt:lpstr>Times New Roman</vt:lpstr>
      <vt:lpstr>Wingdings</vt:lpstr>
      <vt:lpstr>Edge</vt:lpstr>
      <vt:lpstr>Alternativno staranje za decu Posledice institucionalizacije dece</vt:lpstr>
      <vt:lpstr>Razvijajući kapaciteti evolving capacities/3</vt:lpstr>
      <vt:lpstr>Četri nivoa učešća deteta u donošenju odluka </vt:lpstr>
      <vt:lpstr>Rani razvoj– posledice institucionalizacije/1</vt:lpstr>
      <vt:lpstr>Rani razvoj– posledice institucionalizacije/2 </vt:lpstr>
      <vt:lpstr>Rani razvoj – posledice institucionalizacije/3 </vt:lpstr>
      <vt:lpstr>Rani razvoj– posledice institucionalizacije/4 </vt:lpstr>
      <vt:lpstr>Rani razvoj– posledice institucionalizacije/5 </vt:lpstr>
      <vt:lpstr>Rani razvoj– posledice institucionalizacije/6</vt:lpstr>
      <vt:lpstr>Rani razvoj– posledice institucionalizacije/7</vt:lpstr>
      <vt:lpstr>Rani razvoj– posledice institucionalizacije/8</vt:lpstr>
      <vt:lpstr>PowerPoint Presentation</vt:lpstr>
      <vt:lpstr>Studija  Svetske zdravstvene organizacije (2005)</vt:lpstr>
      <vt:lpstr>Druge posledice institucionalizacije/1</vt:lpstr>
      <vt:lpstr>Druge posledice institucionalizacije/2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Anita Burgund Isakov</cp:lastModifiedBy>
  <cp:revision>190</cp:revision>
  <dcterms:created xsi:type="dcterms:W3CDTF">2009-09-10T11:26:46Z</dcterms:created>
  <dcterms:modified xsi:type="dcterms:W3CDTF">2020-04-05T14:42:15Z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TC102862161033</vt:lpwstr>
  </property>
</Properties>
</file>