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handoutMasterIdLst>
    <p:handoutMasterId r:id="rId29"/>
  </p:handoutMasterIdLst>
  <p:sldIdLst>
    <p:sldId id="256" r:id="rId2"/>
    <p:sldId id="321" r:id="rId3"/>
    <p:sldId id="322" r:id="rId4"/>
    <p:sldId id="324" r:id="rId5"/>
    <p:sldId id="323" r:id="rId6"/>
    <p:sldId id="326" r:id="rId7"/>
    <p:sldId id="325" r:id="rId8"/>
    <p:sldId id="327" r:id="rId9"/>
    <p:sldId id="328" r:id="rId10"/>
    <p:sldId id="329" r:id="rId11"/>
    <p:sldId id="330" r:id="rId12"/>
    <p:sldId id="331" r:id="rId13"/>
    <p:sldId id="332" r:id="rId14"/>
    <p:sldId id="333" r:id="rId15"/>
    <p:sldId id="334" r:id="rId16"/>
    <p:sldId id="335" r:id="rId17"/>
    <p:sldId id="336" r:id="rId18"/>
    <p:sldId id="337" r:id="rId19"/>
    <p:sldId id="338" r:id="rId20"/>
    <p:sldId id="339" r:id="rId21"/>
    <p:sldId id="340" r:id="rId22"/>
    <p:sldId id="341" r:id="rId23"/>
    <p:sldId id="342" r:id="rId24"/>
    <p:sldId id="343" r:id="rId25"/>
    <p:sldId id="344" r:id="rId26"/>
    <p:sldId id="345" r:id="rId27"/>
    <p:sldId id="346"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94690" autoAdjust="0"/>
  </p:normalViewPr>
  <p:slideViewPr>
    <p:cSldViewPr>
      <p:cViewPr varScale="1">
        <p:scale>
          <a:sx n="83" d="100"/>
          <a:sy n="83" d="100"/>
        </p:scale>
        <p:origin x="1435"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61603-ACAE-43E0-B850-11FE0FBB506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AAADDE6-EB03-4F5A-8186-A8D7EB849E96}">
      <dgm:prSet phldrT="[Text]" custT="1">
        <dgm:style>
          <a:lnRef idx="2">
            <a:schemeClr val="dk1"/>
          </a:lnRef>
          <a:fillRef idx="1">
            <a:schemeClr val="lt1"/>
          </a:fillRef>
          <a:effectRef idx="0">
            <a:schemeClr val="dk1"/>
          </a:effectRef>
          <a:fontRef idx="minor">
            <a:schemeClr val="dk1"/>
          </a:fontRef>
        </dgm:style>
      </dgm:prSet>
      <dgm:spPr>
        <a:xfrm>
          <a:off x="1632967" y="415269"/>
          <a:ext cx="2334764" cy="635978"/>
        </a:xfrm>
        <a:solidFill>
          <a:sysClr val="window" lastClr="FFFFFF"/>
        </a:solidFill>
        <a:ln w="25400" cap="flat" cmpd="sng" algn="ctr">
          <a:solidFill>
            <a:sysClr val="windowText" lastClr="000000"/>
          </a:solidFill>
          <a:prstDash val="solid"/>
        </a:ln>
        <a:effectLst/>
      </dgm:spPr>
      <dgm:t>
        <a:bodyPr/>
        <a:lstStyle/>
        <a:p>
          <a:r>
            <a:rPr lang="en-US" sz="2000" b="1" dirty="0" err="1">
              <a:solidFill>
                <a:schemeClr val="accent6">
                  <a:lumMod val="75000"/>
                </a:schemeClr>
              </a:solidFill>
              <a:latin typeface="Calibri"/>
              <a:ea typeface="+mn-ea"/>
              <a:cs typeface="+mn-cs"/>
            </a:rPr>
            <a:t>Odsustvo</a:t>
          </a:r>
          <a:r>
            <a:rPr lang="en-US" sz="2000" b="1" dirty="0">
              <a:solidFill>
                <a:schemeClr val="accent6">
                  <a:lumMod val="75000"/>
                </a:schemeClr>
              </a:solidFill>
              <a:latin typeface="Calibri"/>
              <a:ea typeface="+mn-ea"/>
              <a:cs typeface="+mn-cs"/>
            </a:rPr>
            <a:t> </a:t>
          </a:r>
          <a:r>
            <a:rPr lang="en-US" sz="2000" b="1" dirty="0" err="1">
              <a:solidFill>
                <a:schemeClr val="accent6">
                  <a:lumMod val="75000"/>
                </a:schemeClr>
              </a:solidFill>
              <a:latin typeface="Calibri"/>
              <a:ea typeface="+mn-ea"/>
              <a:cs typeface="+mn-cs"/>
            </a:rPr>
            <a:t>roditeljskog</a:t>
          </a:r>
          <a:r>
            <a:rPr lang="en-US" sz="2000" b="1" dirty="0">
              <a:solidFill>
                <a:schemeClr val="accent6">
                  <a:lumMod val="75000"/>
                </a:schemeClr>
              </a:solidFill>
              <a:latin typeface="Calibri"/>
              <a:ea typeface="+mn-ea"/>
              <a:cs typeface="+mn-cs"/>
            </a:rPr>
            <a:t> </a:t>
          </a:r>
          <a:r>
            <a:rPr lang="en-US" sz="2000" b="1" dirty="0" err="1">
              <a:solidFill>
                <a:schemeClr val="accent6">
                  <a:lumMod val="75000"/>
                </a:schemeClr>
              </a:solidFill>
              <a:latin typeface="Calibri"/>
              <a:ea typeface="+mn-ea"/>
              <a:cs typeface="+mn-cs"/>
            </a:rPr>
            <a:t>staranja</a:t>
          </a:r>
          <a:endParaRPr lang="sr-Latn-RS" sz="2000" b="1" dirty="0">
            <a:solidFill>
              <a:schemeClr val="accent6">
                <a:lumMod val="75000"/>
              </a:schemeClr>
            </a:solidFill>
            <a:latin typeface="Calibri"/>
            <a:ea typeface="+mn-ea"/>
            <a:cs typeface="+mn-cs"/>
          </a:endParaRPr>
        </a:p>
        <a:p>
          <a:r>
            <a:rPr lang="sr-Latn-RS" sz="1600" b="0" i="1" dirty="0">
              <a:solidFill>
                <a:sysClr val="windowText" lastClr="000000"/>
              </a:solidFill>
              <a:latin typeface="Calibri"/>
              <a:ea typeface="+mn-ea"/>
              <a:cs typeface="+mn-cs"/>
            </a:rPr>
            <a:t>uslov za ostvarivanje prava deteta na alternativno staranje</a:t>
          </a:r>
          <a:endParaRPr lang="en-US" sz="1600" b="0" i="1" dirty="0">
            <a:solidFill>
              <a:sysClr val="windowText" lastClr="000000"/>
            </a:solidFill>
            <a:latin typeface="Calibri"/>
            <a:ea typeface="+mn-ea"/>
            <a:cs typeface="+mn-cs"/>
          </a:endParaRPr>
        </a:p>
      </dgm:t>
    </dgm:pt>
    <dgm:pt modelId="{BA704517-F2D1-40E0-AD02-6330DFC4C20C}" type="parTrans" cxnId="{0D3AFD14-B2CC-488D-85CB-6F5AC815936B}">
      <dgm:prSet/>
      <dgm:spPr/>
      <dgm:t>
        <a:bodyPr/>
        <a:lstStyle/>
        <a:p>
          <a:endParaRPr lang="en-US"/>
        </a:p>
      </dgm:t>
    </dgm:pt>
    <dgm:pt modelId="{0A16E3AE-124B-480E-9BCD-430E360FB4A1}" type="sibTrans" cxnId="{0D3AFD14-B2CC-488D-85CB-6F5AC815936B}">
      <dgm:prSet/>
      <dgm:spPr/>
      <dgm:t>
        <a:bodyPr/>
        <a:lstStyle/>
        <a:p>
          <a:endParaRPr lang="en-US"/>
        </a:p>
      </dgm:t>
    </dgm:pt>
    <dgm:pt modelId="{0D258529-5385-45F3-BD06-9A4CF9D79CE1}">
      <dgm:prSet phldrT="[Text]" custT="1">
        <dgm:style>
          <a:lnRef idx="2">
            <a:schemeClr val="dk1"/>
          </a:lnRef>
          <a:fillRef idx="1">
            <a:schemeClr val="lt1"/>
          </a:fillRef>
          <a:effectRef idx="0">
            <a:schemeClr val="dk1"/>
          </a:effectRef>
          <a:fontRef idx="minor">
            <a:schemeClr val="dk1"/>
          </a:fontRef>
        </dgm:style>
      </dgm:prSet>
      <dgm:spPr>
        <a:xfrm>
          <a:off x="2671" y="1541548"/>
          <a:ext cx="2334764" cy="1167382"/>
        </a:xfrm>
        <a:solidFill>
          <a:sysClr val="window" lastClr="FFFFFF"/>
        </a:solidFill>
        <a:ln w="25400" cap="flat" cmpd="sng" algn="ctr">
          <a:solidFill>
            <a:sysClr val="windowText" lastClr="000000"/>
          </a:solidFill>
          <a:prstDash val="solid"/>
        </a:ln>
        <a:effectLst/>
      </dgm:spPr>
      <dgm:t>
        <a:bodyPr/>
        <a:lstStyle/>
        <a:p>
          <a:pPr algn="ctr">
            <a:lnSpc>
              <a:spcPct val="100000"/>
            </a:lnSpc>
            <a:spcAft>
              <a:spcPts val="0"/>
            </a:spcAft>
          </a:pPr>
          <a:r>
            <a:rPr lang="sr-Latn-RS" sz="1800" b="1" dirty="0">
              <a:solidFill>
                <a:schemeClr val="accent6">
                  <a:lumMod val="75000"/>
                </a:schemeClr>
              </a:solidFill>
              <a:latin typeface="Calibri"/>
              <a:ea typeface="+mn-ea"/>
              <a:cs typeface="+mn-cs"/>
            </a:rPr>
            <a:t>Formalni oblici alternativnog čuvanja i podizanja dece </a:t>
          </a:r>
          <a:r>
            <a:rPr lang="sr-Latn-RS" sz="1800" b="0" i="1" dirty="0">
              <a:solidFill>
                <a:schemeClr val="accent6">
                  <a:lumMod val="75000"/>
                </a:schemeClr>
              </a:solidFill>
              <a:latin typeface="Calibri"/>
              <a:ea typeface="+mn-ea"/>
              <a:cs typeface="+mn-cs"/>
            </a:rPr>
            <a:t>(</a:t>
          </a:r>
          <a:r>
            <a:rPr lang="sr-Latn-RS" sz="1800" b="0" i="1" dirty="0" smtClean="0">
              <a:solidFill>
                <a:schemeClr val="accent6">
                  <a:lumMod val="75000"/>
                </a:schemeClr>
              </a:solidFill>
              <a:latin typeface="Calibri"/>
              <a:ea typeface="+mn-ea"/>
              <a:cs typeface="+mn-cs"/>
            </a:rPr>
            <a:t>zakonski definisani</a:t>
          </a:r>
          <a:r>
            <a:rPr lang="sr-Latn-RS" sz="1800" b="0" i="1" dirty="0">
              <a:solidFill>
                <a:schemeClr val="accent6">
                  <a:lumMod val="75000"/>
                </a:schemeClr>
              </a:solidFill>
              <a:latin typeface="Calibri"/>
              <a:ea typeface="+mn-ea"/>
              <a:cs typeface="+mn-cs"/>
            </a:rPr>
            <a:t>)</a:t>
          </a:r>
        </a:p>
        <a:p>
          <a:pPr algn="l">
            <a:lnSpc>
              <a:spcPct val="100000"/>
            </a:lnSpc>
            <a:spcAft>
              <a:spcPts val="0"/>
            </a:spcAft>
          </a:pPr>
          <a:r>
            <a:rPr lang="sr-Latn-RS" sz="1800" b="1" i="1" dirty="0">
              <a:solidFill>
                <a:schemeClr val="accent6">
                  <a:lumMod val="75000"/>
                </a:schemeClr>
              </a:solidFill>
              <a:latin typeface="Calibri"/>
              <a:ea typeface="+mn-ea"/>
              <a:cs typeface="+mn-cs"/>
            </a:rPr>
            <a:t>Na porodici zasnovani</a:t>
          </a:r>
        </a:p>
        <a:p>
          <a:pPr algn="l">
            <a:lnSpc>
              <a:spcPct val="100000"/>
            </a:lnSpc>
            <a:spcAft>
              <a:spcPts val="0"/>
            </a:spcAft>
          </a:pPr>
          <a:r>
            <a:rPr lang="sr-Latn-RS" sz="1800" i="0" dirty="0">
              <a:solidFill>
                <a:sysClr val="windowText" lastClr="000000"/>
              </a:solidFill>
              <a:latin typeface="Calibri"/>
              <a:ea typeface="+mn-ea"/>
              <a:cs typeface="+mn-cs"/>
            </a:rPr>
            <a:t>srodnički smeštaj (kod srodnika hranitelja </a:t>
          </a:r>
          <a:r>
            <a:rPr lang="sr-Latn-RS" sz="1800" i="0" dirty="0" smtClean="0">
              <a:solidFill>
                <a:sysClr val="windowText" lastClr="000000"/>
              </a:solidFill>
              <a:latin typeface="Calibri"/>
              <a:ea typeface="+mn-ea"/>
              <a:cs typeface="+mn-cs"/>
            </a:rPr>
            <a:t>) smeštaj kod startatelja</a:t>
          </a:r>
          <a:endParaRPr lang="sr-Latn-RS" sz="1800" i="0" dirty="0">
            <a:solidFill>
              <a:sysClr val="windowText" lastClr="000000"/>
            </a:solidFill>
            <a:latin typeface="Calibri"/>
            <a:ea typeface="+mn-ea"/>
            <a:cs typeface="+mn-cs"/>
          </a:endParaRPr>
        </a:p>
        <a:p>
          <a:pPr algn="l">
            <a:lnSpc>
              <a:spcPct val="100000"/>
            </a:lnSpc>
            <a:spcAft>
              <a:spcPts val="0"/>
            </a:spcAft>
          </a:pPr>
          <a:r>
            <a:rPr lang="sr-Latn-RS" sz="1800" i="0" dirty="0">
              <a:solidFill>
                <a:sysClr val="windowText" lastClr="000000"/>
              </a:solidFill>
              <a:latin typeface="Calibri"/>
              <a:ea typeface="+mn-ea"/>
              <a:cs typeface="+mn-cs"/>
            </a:rPr>
            <a:t>porodični smeštaj  (nesrodnički hraniteljski)</a:t>
          </a:r>
        </a:p>
        <a:p>
          <a:pPr algn="l">
            <a:lnSpc>
              <a:spcPct val="100000"/>
            </a:lnSpc>
            <a:spcAft>
              <a:spcPts val="0"/>
            </a:spcAft>
          </a:pPr>
          <a:r>
            <a:rPr lang="sr-Latn-RS" sz="1800" i="0" dirty="0">
              <a:solidFill>
                <a:sysClr val="windowText" lastClr="000000"/>
              </a:solidFill>
              <a:latin typeface="Calibri"/>
              <a:ea typeface="+mn-ea"/>
              <a:cs typeface="+mn-cs"/>
            </a:rPr>
            <a:t> smeštaj za usvojenje</a:t>
          </a:r>
        </a:p>
        <a:p>
          <a:pPr algn="l">
            <a:lnSpc>
              <a:spcPct val="100000"/>
            </a:lnSpc>
            <a:spcAft>
              <a:spcPts val="0"/>
            </a:spcAft>
          </a:pPr>
          <a:r>
            <a:rPr lang="sr-Latn-RS" sz="1800" b="1" i="1" dirty="0">
              <a:solidFill>
                <a:schemeClr val="accent6">
                  <a:lumMod val="75000"/>
                </a:schemeClr>
              </a:solidFill>
              <a:latin typeface="Calibri"/>
              <a:ea typeface="+mn-ea"/>
              <a:cs typeface="+mn-cs"/>
            </a:rPr>
            <a:t>Rezidencijalni</a:t>
          </a:r>
        </a:p>
        <a:p>
          <a:pPr algn="l">
            <a:lnSpc>
              <a:spcPct val="100000"/>
            </a:lnSpc>
            <a:spcAft>
              <a:spcPts val="0"/>
            </a:spcAft>
          </a:pPr>
          <a:r>
            <a:rPr lang="sr-Latn-RS" sz="1800" i="0" dirty="0" smtClean="0">
              <a:solidFill>
                <a:sysClr val="windowText" lastClr="000000"/>
              </a:solidFill>
              <a:latin typeface="Calibri"/>
              <a:ea typeface="+mn-ea"/>
              <a:cs typeface="+mn-cs"/>
            </a:rPr>
            <a:t>porodicoliki </a:t>
          </a:r>
          <a:r>
            <a:rPr lang="sr-Latn-RS" sz="1800" i="0" dirty="0">
              <a:solidFill>
                <a:sysClr val="windowText" lastClr="000000"/>
              </a:solidFill>
              <a:latin typeface="Calibri"/>
              <a:ea typeface="+mn-ea"/>
              <a:cs typeface="+mn-cs"/>
            </a:rPr>
            <a:t>- mala domska zajednica i sl.</a:t>
          </a:r>
        </a:p>
        <a:p>
          <a:pPr algn="l">
            <a:lnSpc>
              <a:spcPct val="100000"/>
            </a:lnSpc>
            <a:spcAft>
              <a:spcPts val="0"/>
            </a:spcAft>
          </a:pPr>
          <a:r>
            <a:rPr lang="sr-Latn-RS" sz="1800" i="0" dirty="0">
              <a:solidFill>
                <a:sysClr val="windowText" lastClr="000000"/>
              </a:solidFill>
              <a:latin typeface="Calibri"/>
              <a:ea typeface="+mn-ea"/>
              <a:cs typeface="+mn-cs"/>
            </a:rPr>
            <a:t>dom - grupa, prihvatilišta, itd</a:t>
          </a:r>
        </a:p>
        <a:p>
          <a:pPr algn="l">
            <a:lnSpc>
              <a:spcPct val="100000"/>
            </a:lnSpc>
            <a:spcAft>
              <a:spcPts val="0"/>
            </a:spcAft>
          </a:pPr>
          <a:r>
            <a:rPr lang="sr-Latn-RS" sz="1800" dirty="0">
              <a:solidFill>
                <a:sysClr val="windowText" lastClr="000000"/>
              </a:solidFill>
              <a:latin typeface="Calibri"/>
              <a:ea typeface="+mn-ea"/>
              <a:cs typeface="+mn-cs"/>
            </a:rPr>
            <a:t>institucionalni smeštaj </a:t>
          </a:r>
        </a:p>
        <a:p>
          <a:pPr algn="l">
            <a:lnSpc>
              <a:spcPct val="100000"/>
            </a:lnSpc>
            <a:spcAft>
              <a:spcPts val="0"/>
            </a:spcAft>
          </a:pPr>
          <a:r>
            <a:rPr lang="sr-Latn-RS" sz="1800" b="1" i="1" dirty="0">
              <a:solidFill>
                <a:schemeClr val="accent6">
                  <a:lumMod val="75000"/>
                </a:schemeClr>
              </a:solidFill>
              <a:latin typeface="Calibri"/>
              <a:ea typeface="+mn-ea"/>
              <a:cs typeface="+mn-cs"/>
            </a:rPr>
            <a:t>U zajednici</a:t>
          </a:r>
        </a:p>
        <a:p>
          <a:pPr algn="l">
            <a:lnSpc>
              <a:spcPct val="100000"/>
            </a:lnSpc>
            <a:spcAft>
              <a:spcPts val="0"/>
            </a:spcAft>
          </a:pPr>
          <a:r>
            <a:rPr lang="sr-Latn-RS" sz="1800" dirty="0">
              <a:solidFill>
                <a:sysClr val="windowText" lastClr="000000"/>
              </a:solidFill>
              <a:latin typeface="Calibri"/>
              <a:ea typeface="+mn-ea"/>
              <a:cs typeface="+mn-cs"/>
            </a:rPr>
            <a:t>nadgledani nezavisni životni aranžmani </a:t>
          </a:r>
        </a:p>
        <a:p>
          <a:pPr algn="ctr">
            <a:lnSpc>
              <a:spcPct val="90000"/>
            </a:lnSpc>
            <a:spcAft>
              <a:spcPct val="35000"/>
            </a:spcAft>
          </a:pPr>
          <a:endParaRPr lang="en-US" sz="1200" dirty="0">
            <a:solidFill>
              <a:sysClr val="windowText" lastClr="000000"/>
            </a:solidFill>
            <a:latin typeface="Calibri"/>
            <a:ea typeface="+mn-ea"/>
            <a:cs typeface="+mn-cs"/>
          </a:endParaRPr>
        </a:p>
      </dgm:t>
    </dgm:pt>
    <dgm:pt modelId="{2713AE0A-761C-4A03-944D-EDCDFE6354E1}" type="parTrans" cxnId="{BA51C53F-36E3-431B-8709-3F12923DAC79}">
      <dgm:prSet>
        <dgm:style>
          <a:lnRef idx="1">
            <a:schemeClr val="dk1"/>
          </a:lnRef>
          <a:fillRef idx="0">
            <a:schemeClr val="dk1"/>
          </a:fillRef>
          <a:effectRef idx="0">
            <a:schemeClr val="dk1"/>
          </a:effectRef>
          <a:fontRef idx="minor">
            <a:schemeClr val="tx1"/>
          </a:fontRef>
        </dgm:style>
      </dgm:prSet>
      <dgm:spPr>
        <a:xfrm>
          <a:off x="1170054" y="1051247"/>
          <a:ext cx="1630295" cy="490300"/>
        </a:xfrm>
        <a:noFill/>
        <a:ln w="9525" cap="flat" cmpd="sng" algn="ctr">
          <a:solidFill>
            <a:sysClr val="windowText" lastClr="000000">
              <a:shade val="95000"/>
              <a:satMod val="105000"/>
            </a:sysClr>
          </a:solidFill>
          <a:prstDash val="solid"/>
        </a:ln>
        <a:effectLst/>
      </dgm:spPr>
      <dgm:t>
        <a:bodyPr/>
        <a:lstStyle/>
        <a:p>
          <a:endParaRPr lang="en-US"/>
        </a:p>
      </dgm:t>
    </dgm:pt>
    <dgm:pt modelId="{15151195-D108-4856-81FC-8FBDD9C9CFCE}" type="sibTrans" cxnId="{BA51C53F-36E3-431B-8709-3F12923DAC79}">
      <dgm:prSet/>
      <dgm:spPr/>
      <dgm:t>
        <a:bodyPr/>
        <a:lstStyle/>
        <a:p>
          <a:endParaRPr lang="en-US"/>
        </a:p>
      </dgm:t>
    </dgm:pt>
    <dgm:pt modelId="{EC228D1E-487B-40E7-8740-998EDDFC765C}">
      <dgm:prSet phldrT="[Text]" custT="1">
        <dgm:style>
          <a:lnRef idx="2">
            <a:schemeClr val="dk1"/>
          </a:lnRef>
          <a:fillRef idx="1">
            <a:schemeClr val="lt1"/>
          </a:fillRef>
          <a:effectRef idx="0">
            <a:schemeClr val="dk1"/>
          </a:effectRef>
          <a:fontRef idx="minor">
            <a:schemeClr val="dk1"/>
          </a:fontRef>
        </dgm:style>
      </dgm:prSet>
      <dgm:spPr>
        <a:xfrm>
          <a:off x="2827736" y="1541548"/>
          <a:ext cx="2770291" cy="1167382"/>
        </a:xfrm>
        <a:solidFill>
          <a:sysClr val="window" lastClr="FFFFFF"/>
        </a:solidFill>
        <a:ln w="25400" cap="flat" cmpd="sng" algn="ctr">
          <a:solidFill>
            <a:sysClr val="windowText" lastClr="000000"/>
          </a:solidFill>
          <a:prstDash val="solid"/>
        </a:ln>
        <a:effectLst/>
      </dgm:spPr>
      <dgm:t>
        <a:bodyPr/>
        <a:lstStyle/>
        <a:p>
          <a:pPr algn="ctr">
            <a:lnSpc>
              <a:spcPct val="90000"/>
            </a:lnSpc>
            <a:spcAft>
              <a:spcPct val="35000"/>
            </a:spcAft>
          </a:pPr>
          <a:r>
            <a:rPr lang="sr-Latn-RS" sz="2000" b="1" dirty="0">
              <a:solidFill>
                <a:schemeClr val="accent6">
                  <a:lumMod val="75000"/>
                </a:schemeClr>
              </a:solidFill>
              <a:latin typeface="Calibri"/>
              <a:ea typeface="+mn-ea"/>
              <a:cs typeface="+mn-cs"/>
            </a:rPr>
            <a:t>Neformalni oblici čuvanja i podizanja dece</a:t>
          </a:r>
        </a:p>
        <a:p>
          <a:pPr algn="ctr">
            <a:lnSpc>
              <a:spcPct val="90000"/>
            </a:lnSpc>
            <a:spcAft>
              <a:spcPct val="35000"/>
            </a:spcAft>
          </a:pPr>
          <a:r>
            <a:rPr lang="sr-Latn-RS" sz="2000" i="1" dirty="0">
              <a:solidFill>
                <a:sysClr val="windowText" lastClr="000000"/>
              </a:solidFill>
              <a:latin typeface="Calibri"/>
              <a:ea typeface="+mn-ea"/>
              <a:cs typeface="+mn-cs"/>
            </a:rPr>
            <a:t>(bez uključivanja države) </a:t>
          </a:r>
        </a:p>
        <a:p>
          <a:pPr algn="l">
            <a:lnSpc>
              <a:spcPct val="100000"/>
            </a:lnSpc>
            <a:spcAft>
              <a:spcPts val="0"/>
            </a:spcAft>
          </a:pPr>
          <a:r>
            <a:rPr lang="sr-Latn-RS" sz="2000" dirty="0">
              <a:solidFill>
                <a:sysClr val="windowText" lastClr="000000"/>
              </a:solidFill>
              <a:latin typeface="Calibri"/>
              <a:ea typeface="+mn-ea"/>
              <a:cs typeface="+mn-cs"/>
            </a:rPr>
            <a:t>neformalni srodnički smeštaj</a:t>
          </a:r>
        </a:p>
        <a:p>
          <a:pPr algn="l">
            <a:lnSpc>
              <a:spcPct val="100000"/>
            </a:lnSpc>
            <a:spcAft>
              <a:spcPts val="0"/>
            </a:spcAft>
          </a:pPr>
          <a:r>
            <a:rPr lang="sr-Latn-RS" sz="2000" dirty="0">
              <a:solidFill>
                <a:sysClr val="windowText" lastClr="000000"/>
              </a:solidFill>
              <a:latin typeface="Calibri"/>
              <a:ea typeface="+mn-ea"/>
              <a:cs typeface="+mn-cs"/>
            </a:rPr>
            <a:t>n</a:t>
          </a:r>
          <a:r>
            <a:rPr lang="en-US" sz="2000" dirty="0" err="1">
              <a:solidFill>
                <a:sysClr val="windowText" lastClr="000000"/>
              </a:solidFill>
              <a:latin typeface="Calibri"/>
              <a:ea typeface="+mn-ea"/>
              <a:cs typeface="+mn-cs"/>
            </a:rPr>
            <a:t>eformalna</a:t>
          </a:r>
          <a:r>
            <a:rPr lang="en-US" sz="2000" dirty="0">
              <a:solidFill>
                <a:sysClr val="windowText" lastClr="000000"/>
              </a:solidFill>
              <a:latin typeface="Calibri"/>
              <a:ea typeface="+mn-ea"/>
              <a:cs typeface="+mn-cs"/>
            </a:rPr>
            <a:t> </a:t>
          </a:r>
          <a:r>
            <a:rPr lang="en-US" sz="2000" dirty="0" err="1">
              <a:solidFill>
                <a:sysClr val="windowText" lastClr="000000"/>
              </a:solidFill>
              <a:latin typeface="Calibri"/>
              <a:ea typeface="+mn-ea"/>
              <a:cs typeface="+mn-cs"/>
            </a:rPr>
            <a:t>mreža</a:t>
          </a:r>
          <a:r>
            <a:rPr lang="en-US" sz="2000" dirty="0">
              <a:solidFill>
                <a:sysClr val="windowText" lastClr="000000"/>
              </a:solidFill>
              <a:latin typeface="Calibri"/>
              <a:ea typeface="+mn-ea"/>
              <a:cs typeface="+mn-cs"/>
            </a:rPr>
            <a:t> </a:t>
          </a:r>
          <a:r>
            <a:rPr lang="en-US" sz="2000" dirty="0" err="1">
              <a:solidFill>
                <a:sysClr val="windowText" lastClr="000000"/>
              </a:solidFill>
              <a:latin typeface="Calibri"/>
              <a:ea typeface="+mn-ea"/>
              <a:cs typeface="+mn-cs"/>
            </a:rPr>
            <a:t>podrške</a:t>
          </a:r>
          <a:r>
            <a:rPr lang="en-US" sz="2000" dirty="0">
              <a:solidFill>
                <a:sysClr val="windowText" lastClr="000000"/>
              </a:solidFill>
              <a:latin typeface="Calibri"/>
              <a:ea typeface="+mn-ea"/>
              <a:cs typeface="+mn-cs"/>
            </a:rPr>
            <a:t> </a:t>
          </a:r>
          <a:r>
            <a:rPr lang="en-US" sz="2000" dirty="0" smtClean="0">
              <a:solidFill>
                <a:sysClr val="windowText" lastClr="000000"/>
              </a:solidFill>
              <a:latin typeface="Calibri"/>
              <a:ea typeface="+mn-ea"/>
              <a:cs typeface="+mn-cs"/>
            </a:rPr>
            <a:t>u</a:t>
          </a:r>
          <a:r>
            <a:rPr lang="sr-Latn-RS" sz="2000" dirty="0" smtClean="0">
              <a:solidFill>
                <a:sysClr val="windowText" lastClr="000000"/>
              </a:solidFill>
              <a:latin typeface="Calibri"/>
              <a:ea typeface="+mn-ea"/>
              <a:cs typeface="+mn-cs"/>
            </a:rPr>
            <a:t> </a:t>
          </a:r>
          <a:r>
            <a:rPr lang="en-US" sz="2000" dirty="0" err="1" smtClean="0">
              <a:solidFill>
                <a:sysClr val="windowText" lastClr="000000"/>
              </a:solidFill>
              <a:latin typeface="Calibri"/>
              <a:ea typeface="+mn-ea"/>
              <a:cs typeface="+mn-cs"/>
            </a:rPr>
            <a:t>zajednici</a:t>
          </a:r>
          <a:endParaRPr lang="sr-Latn-RS" sz="2000" dirty="0">
            <a:solidFill>
              <a:sysClr val="windowText" lastClr="000000"/>
            </a:solidFill>
            <a:latin typeface="Calibri"/>
            <a:ea typeface="+mn-ea"/>
            <a:cs typeface="+mn-cs"/>
          </a:endParaRPr>
        </a:p>
        <a:p>
          <a:pPr algn="l">
            <a:lnSpc>
              <a:spcPct val="100000"/>
            </a:lnSpc>
            <a:spcAft>
              <a:spcPts val="0"/>
            </a:spcAft>
          </a:pPr>
          <a:r>
            <a:rPr lang="sr-Latn-RS" sz="2000" dirty="0">
              <a:solidFill>
                <a:sysClr val="windowText" lastClr="000000"/>
              </a:solidFill>
              <a:latin typeface="Calibri"/>
              <a:ea typeface="+mn-ea"/>
              <a:cs typeface="+mn-cs"/>
            </a:rPr>
            <a:t>drugi neformalni porodični aranžmani</a:t>
          </a:r>
          <a:endParaRPr lang="en-US" sz="2000" dirty="0">
            <a:solidFill>
              <a:sysClr val="windowText" lastClr="000000"/>
            </a:solidFill>
            <a:latin typeface="Calibri"/>
            <a:ea typeface="+mn-ea"/>
            <a:cs typeface="+mn-cs"/>
          </a:endParaRPr>
        </a:p>
      </dgm:t>
    </dgm:pt>
    <dgm:pt modelId="{8574045D-0AA1-4F21-BA79-15D5BF8F1C6F}" type="parTrans" cxnId="{7A35F8A2-AB94-429E-A2B6-C9D0DCA4D12B}">
      <dgm:prSet>
        <dgm:style>
          <a:lnRef idx="1">
            <a:schemeClr val="dk1"/>
          </a:lnRef>
          <a:fillRef idx="0">
            <a:schemeClr val="dk1"/>
          </a:fillRef>
          <a:effectRef idx="0">
            <a:schemeClr val="dk1"/>
          </a:effectRef>
          <a:fontRef idx="minor">
            <a:schemeClr val="tx1"/>
          </a:fontRef>
        </dgm:style>
      </dgm:prSet>
      <dgm:spPr>
        <a:xfrm>
          <a:off x="2800349" y="1051247"/>
          <a:ext cx="1412532" cy="490300"/>
        </a:xfrm>
        <a:noFill/>
        <a:ln w="9525" cap="flat" cmpd="sng" algn="ctr">
          <a:solidFill>
            <a:sysClr val="windowText" lastClr="000000">
              <a:shade val="95000"/>
              <a:satMod val="105000"/>
            </a:sysClr>
          </a:solidFill>
          <a:prstDash val="solid"/>
        </a:ln>
        <a:effectLst/>
      </dgm:spPr>
      <dgm:t>
        <a:bodyPr/>
        <a:lstStyle/>
        <a:p>
          <a:endParaRPr lang="en-US"/>
        </a:p>
      </dgm:t>
    </dgm:pt>
    <dgm:pt modelId="{C1582DD0-16BB-4473-A41E-02D9C8D1C1D7}" type="sibTrans" cxnId="{7A35F8A2-AB94-429E-A2B6-C9D0DCA4D12B}">
      <dgm:prSet/>
      <dgm:spPr/>
      <dgm:t>
        <a:bodyPr/>
        <a:lstStyle/>
        <a:p>
          <a:endParaRPr lang="en-US"/>
        </a:p>
      </dgm:t>
    </dgm:pt>
    <dgm:pt modelId="{3B764F87-6D49-41F3-8D5C-3B21B2ADC19C}" type="pres">
      <dgm:prSet presAssocID="{0A561603-ACAE-43E0-B850-11FE0FBB5061}" presName="hierChild1" presStyleCnt="0">
        <dgm:presLayoutVars>
          <dgm:orgChart val="1"/>
          <dgm:chPref val="1"/>
          <dgm:dir/>
          <dgm:animOne val="branch"/>
          <dgm:animLvl val="lvl"/>
          <dgm:resizeHandles/>
        </dgm:presLayoutVars>
      </dgm:prSet>
      <dgm:spPr/>
      <dgm:t>
        <a:bodyPr/>
        <a:lstStyle/>
        <a:p>
          <a:endParaRPr lang="en-US"/>
        </a:p>
      </dgm:t>
    </dgm:pt>
    <dgm:pt modelId="{849AEDD2-001E-489F-AC7B-2EDFDDA11F95}" type="pres">
      <dgm:prSet presAssocID="{0AAADDE6-EB03-4F5A-8186-A8D7EB849E96}" presName="hierRoot1" presStyleCnt="0">
        <dgm:presLayoutVars>
          <dgm:hierBranch val="init"/>
        </dgm:presLayoutVars>
      </dgm:prSet>
      <dgm:spPr/>
    </dgm:pt>
    <dgm:pt modelId="{F9CFA163-6625-40E3-8F61-2B1E308585EE}" type="pres">
      <dgm:prSet presAssocID="{0AAADDE6-EB03-4F5A-8186-A8D7EB849E96}" presName="rootComposite1" presStyleCnt="0"/>
      <dgm:spPr/>
    </dgm:pt>
    <dgm:pt modelId="{AA1FA166-350B-48FC-AE28-3B8BADC6AB5F}" type="pres">
      <dgm:prSet presAssocID="{0AAADDE6-EB03-4F5A-8186-A8D7EB849E96}" presName="rootText1" presStyleLbl="node0" presStyleIdx="0" presStyleCnt="1" custScaleX="236788" custScaleY="121429" custLinFactNeighborX="-9497" custLinFactNeighborY="-7385">
        <dgm:presLayoutVars>
          <dgm:chPref val="3"/>
        </dgm:presLayoutVars>
      </dgm:prSet>
      <dgm:spPr>
        <a:prstGeom prst="roundRect">
          <a:avLst/>
        </a:prstGeom>
      </dgm:spPr>
      <dgm:t>
        <a:bodyPr/>
        <a:lstStyle/>
        <a:p>
          <a:endParaRPr lang="en-US"/>
        </a:p>
      </dgm:t>
    </dgm:pt>
    <dgm:pt modelId="{BB55E3EF-6B9C-446F-9C9E-57A7573CAF4A}" type="pres">
      <dgm:prSet presAssocID="{0AAADDE6-EB03-4F5A-8186-A8D7EB849E96}" presName="rootConnector1" presStyleLbl="node1" presStyleIdx="0" presStyleCnt="0"/>
      <dgm:spPr/>
      <dgm:t>
        <a:bodyPr/>
        <a:lstStyle/>
        <a:p>
          <a:endParaRPr lang="en-US"/>
        </a:p>
      </dgm:t>
    </dgm:pt>
    <dgm:pt modelId="{46DB1D43-D2AB-449B-BD65-745A910F8551}" type="pres">
      <dgm:prSet presAssocID="{0AAADDE6-EB03-4F5A-8186-A8D7EB849E96}" presName="hierChild2" presStyleCnt="0"/>
      <dgm:spPr/>
    </dgm:pt>
    <dgm:pt modelId="{4B0A1381-18E0-44D8-B365-3FEB1D1BC344}" type="pres">
      <dgm:prSet presAssocID="{2713AE0A-761C-4A03-944D-EDCDFE6354E1}" presName="Name37" presStyleLbl="parChTrans1D2" presStyleIdx="0" presStyleCnt="2"/>
      <dgm:spPr>
        <a:custGeom>
          <a:avLst/>
          <a:gdLst/>
          <a:ahLst/>
          <a:cxnLst/>
          <a:rect l="0" t="0" r="0" b="0"/>
          <a:pathLst>
            <a:path>
              <a:moveTo>
                <a:pt x="1630295" y="0"/>
              </a:moveTo>
              <a:lnTo>
                <a:pt x="1630295" y="245150"/>
              </a:lnTo>
              <a:lnTo>
                <a:pt x="0" y="245150"/>
              </a:lnTo>
              <a:lnTo>
                <a:pt x="0" y="490300"/>
              </a:lnTo>
            </a:path>
          </a:pathLst>
        </a:custGeom>
      </dgm:spPr>
      <dgm:t>
        <a:bodyPr/>
        <a:lstStyle/>
        <a:p>
          <a:endParaRPr lang="en-US"/>
        </a:p>
      </dgm:t>
    </dgm:pt>
    <dgm:pt modelId="{F5CDA1F1-F1C9-45E2-AA94-ACF923B3430D}" type="pres">
      <dgm:prSet presAssocID="{0D258529-5385-45F3-BD06-9A4CF9D79CE1}" presName="hierRoot2" presStyleCnt="0">
        <dgm:presLayoutVars>
          <dgm:hierBranch val="init"/>
        </dgm:presLayoutVars>
      </dgm:prSet>
      <dgm:spPr/>
    </dgm:pt>
    <dgm:pt modelId="{E9BA184D-59F2-472D-AE03-A5322E550839}" type="pres">
      <dgm:prSet presAssocID="{0D258529-5385-45F3-BD06-9A4CF9D79CE1}" presName="rootComposite" presStyleCnt="0"/>
      <dgm:spPr/>
    </dgm:pt>
    <dgm:pt modelId="{6D51B70E-7655-46E4-B04B-70825B15DBA2}" type="pres">
      <dgm:prSet presAssocID="{0D258529-5385-45F3-BD06-9A4CF9D79CE1}" presName="rootText" presStyleLbl="node2" presStyleIdx="0" presStyleCnt="2" custScaleX="268994" custScaleY="443547" custLinFactNeighborX="3800" custLinFactNeighborY="-5540">
        <dgm:presLayoutVars>
          <dgm:chPref val="3"/>
        </dgm:presLayoutVars>
      </dgm:prSet>
      <dgm:spPr>
        <a:prstGeom prst="roundRect">
          <a:avLst/>
        </a:prstGeom>
      </dgm:spPr>
      <dgm:t>
        <a:bodyPr/>
        <a:lstStyle/>
        <a:p>
          <a:endParaRPr lang="en-US"/>
        </a:p>
      </dgm:t>
    </dgm:pt>
    <dgm:pt modelId="{088C6E8C-3CE8-44B9-832A-B13BB0A328BA}" type="pres">
      <dgm:prSet presAssocID="{0D258529-5385-45F3-BD06-9A4CF9D79CE1}" presName="rootConnector" presStyleLbl="node2" presStyleIdx="0" presStyleCnt="2"/>
      <dgm:spPr/>
      <dgm:t>
        <a:bodyPr/>
        <a:lstStyle/>
        <a:p>
          <a:endParaRPr lang="en-US"/>
        </a:p>
      </dgm:t>
    </dgm:pt>
    <dgm:pt modelId="{EBFC71D8-98DA-4EC9-B8E2-F7E67E69D8CE}" type="pres">
      <dgm:prSet presAssocID="{0D258529-5385-45F3-BD06-9A4CF9D79CE1}" presName="hierChild4" presStyleCnt="0"/>
      <dgm:spPr/>
    </dgm:pt>
    <dgm:pt modelId="{3AD1BEA8-CA21-465B-B2EB-4553F8260415}" type="pres">
      <dgm:prSet presAssocID="{0D258529-5385-45F3-BD06-9A4CF9D79CE1}" presName="hierChild5" presStyleCnt="0"/>
      <dgm:spPr/>
    </dgm:pt>
    <dgm:pt modelId="{1BBAD066-56E4-415C-ADD1-E326C8F585C8}" type="pres">
      <dgm:prSet presAssocID="{8574045D-0AA1-4F21-BA79-15D5BF8F1C6F}" presName="Name37" presStyleLbl="parChTrans1D2" presStyleIdx="1" presStyleCnt="2"/>
      <dgm:spPr>
        <a:custGeom>
          <a:avLst/>
          <a:gdLst/>
          <a:ahLst/>
          <a:cxnLst/>
          <a:rect l="0" t="0" r="0" b="0"/>
          <a:pathLst>
            <a:path>
              <a:moveTo>
                <a:pt x="0" y="0"/>
              </a:moveTo>
              <a:lnTo>
                <a:pt x="0" y="245150"/>
              </a:lnTo>
              <a:lnTo>
                <a:pt x="1412532" y="245150"/>
              </a:lnTo>
              <a:lnTo>
                <a:pt x="1412532" y="490300"/>
              </a:lnTo>
            </a:path>
          </a:pathLst>
        </a:custGeom>
      </dgm:spPr>
      <dgm:t>
        <a:bodyPr/>
        <a:lstStyle/>
        <a:p>
          <a:endParaRPr lang="en-US"/>
        </a:p>
      </dgm:t>
    </dgm:pt>
    <dgm:pt modelId="{4209FE6F-35F8-4A73-89C2-185ED2EFB66F}" type="pres">
      <dgm:prSet presAssocID="{EC228D1E-487B-40E7-8740-998EDDFC765C}" presName="hierRoot2" presStyleCnt="0">
        <dgm:presLayoutVars>
          <dgm:hierBranch val="init"/>
        </dgm:presLayoutVars>
      </dgm:prSet>
      <dgm:spPr/>
    </dgm:pt>
    <dgm:pt modelId="{A40916EC-BF96-4A12-8655-B593291A9F50}" type="pres">
      <dgm:prSet presAssocID="{EC228D1E-487B-40E7-8740-998EDDFC765C}" presName="rootComposite" presStyleCnt="0"/>
      <dgm:spPr/>
    </dgm:pt>
    <dgm:pt modelId="{BA4A4C80-0406-4AA1-B50F-730735EF46E4}" type="pres">
      <dgm:prSet presAssocID="{EC228D1E-487B-40E7-8740-998EDDFC765C}" presName="rootText" presStyleLbl="node2" presStyleIdx="1" presStyleCnt="2" custScaleX="193754" custScaleY="302389" custLinFactNeighborX="-10301" custLinFactNeighborY="-1076">
        <dgm:presLayoutVars>
          <dgm:chPref val="3"/>
        </dgm:presLayoutVars>
      </dgm:prSet>
      <dgm:spPr>
        <a:prstGeom prst="roundRect">
          <a:avLst/>
        </a:prstGeom>
      </dgm:spPr>
      <dgm:t>
        <a:bodyPr/>
        <a:lstStyle/>
        <a:p>
          <a:endParaRPr lang="en-US"/>
        </a:p>
      </dgm:t>
    </dgm:pt>
    <dgm:pt modelId="{DC88015A-DF39-4331-BF5A-EEFF4CB415A7}" type="pres">
      <dgm:prSet presAssocID="{EC228D1E-487B-40E7-8740-998EDDFC765C}" presName="rootConnector" presStyleLbl="node2" presStyleIdx="1" presStyleCnt="2"/>
      <dgm:spPr/>
      <dgm:t>
        <a:bodyPr/>
        <a:lstStyle/>
        <a:p>
          <a:endParaRPr lang="en-US"/>
        </a:p>
      </dgm:t>
    </dgm:pt>
    <dgm:pt modelId="{60710955-DAF8-4E08-B6E3-0D999323A332}" type="pres">
      <dgm:prSet presAssocID="{EC228D1E-487B-40E7-8740-998EDDFC765C}" presName="hierChild4" presStyleCnt="0"/>
      <dgm:spPr/>
    </dgm:pt>
    <dgm:pt modelId="{E660CFA1-5B67-4D27-990A-356F74504341}" type="pres">
      <dgm:prSet presAssocID="{EC228D1E-487B-40E7-8740-998EDDFC765C}" presName="hierChild5" presStyleCnt="0"/>
      <dgm:spPr/>
    </dgm:pt>
    <dgm:pt modelId="{913F1A09-20C3-40DF-A1C2-22D6DC05089E}" type="pres">
      <dgm:prSet presAssocID="{0AAADDE6-EB03-4F5A-8186-A8D7EB849E96}" presName="hierChild3" presStyleCnt="0"/>
      <dgm:spPr/>
    </dgm:pt>
  </dgm:ptLst>
  <dgm:cxnLst>
    <dgm:cxn modelId="{F8D69E1B-8E61-4C81-BB02-3F6DEBBCFDD0}" type="presOf" srcId="{EC228D1E-487B-40E7-8740-998EDDFC765C}" destId="{BA4A4C80-0406-4AA1-B50F-730735EF46E4}" srcOrd="0" destOrd="0" presId="urn:microsoft.com/office/officeart/2005/8/layout/orgChart1"/>
    <dgm:cxn modelId="{175095A4-0F12-4CFC-90F9-236FC51179F9}" type="presOf" srcId="{0A561603-ACAE-43E0-B850-11FE0FBB5061}" destId="{3B764F87-6D49-41F3-8D5C-3B21B2ADC19C}" srcOrd="0" destOrd="0" presId="urn:microsoft.com/office/officeart/2005/8/layout/orgChart1"/>
    <dgm:cxn modelId="{63979086-BBAB-46FD-8DEA-F82F1170E30C}" type="presOf" srcId="{0AAADDE6-EB03-4F5A-8186-A8D7EB849E96}" destId="{BB55E3EF-6B9C-446F-9C9E-57A7573CAF4A}" srcOrd="1" destOrd="0" presId="urn:microsoft.com/office/officeart/2005/8/layout/orgChart1"/>
    <dgm:cxn modelId="{43D8F6AC-BF25-4FE9-97ED-0D718D6CC374}" type="presOf" srcId="{0D258529-5385-45F3-BD06-9A4CF9D79CE1}" destId="{088C6E8C-3CE8-44B9-832A-B13BB0A328BA}" srcOrd="1" destOrd="0" presId="urn:microsoft.com/office/officeart/2005/8/layout/orgChart1"/>
    <dgm:cxn modelId="{BA51C53F-36E3-431B-8709-3F12923DAC79}" srcId="{0AAADDE6-EB03-4F5A-8186-A8D7EB849E96}" destId="{0D258529-5385-45F3-BD06-9A4CF9D79CE1}" srcOrd="0" destOrd="0" parTransId="{2713AE0A-761C-4A03-944D-EDCDFE6354E1}" sibTransId="{15151195-D108-4856-81FC-8FBDD9C9CFCE}"/>
    <dgm:cxn modelId="{E0F55B3C-76DD-432E-A6F6-71BD518D6970}" type="presOf" srcId="{2713AE0A-761C-4A03-944D-EDCDFE6354E1}" destId="{4B0A1381-18E0-44D8-B365-3FEB1D1BC344}" srcOrd="0" destOrd="0" presId="urn:microsoft.com/office/officeart/2005/8/layout/orgChart1"/>
    <dgm:cxn modelId="{B980E8C6-4C28-4627-B023-CEE3931EAF20}" type="presOf" srcId="{8574045D-0AA1-4F21-BA79-15D5BF8F1C6F}" destId="{1BBAD066-56E4-415C-ADD1-E326C8F585C8}" srcOrd="0" destOrd="0" presId="urn:microsoft.com/office/officeart/2005/8/layout/orgChart1"/>
    <dgm:cxn modelId="{8DDFD1C3-0BFB-4D26-BF8C-CC8D08029405}" type="presOf" srcId="{0D258529-5385-45F3-BD06-9A4CF9D79CE1}" destId="{6D51B70E-7655-46E4-B04B-70825B15DBA2}" srcOrd="0" destOrd="0" presId="urn:microsoft.com/office/officeart/2005/8/layout/orgChart1"/>
    <dgm:cxn modelId="{7A35F8A2-AB94-429E-A2B6-C9D0DCA4D12B}" srcId="{0AAADDE6-EB03-4F5A-8186-A8D7EB849E96}" destId="{EC228D1E-487B-40E7-8740-998EDDFC765C}" srcOrd="1" destOrd="0" parTransId="{8574045D-0AA1-4F21-BA79-15D5BF8F1C6F}" sibTransId="{C1582DD0-16BB-4473-A41E-02D9C8D1C1D7}"/>
    <dgm:cxn modelId="{0D3AFD14-B2CC-488D-85CB-6F5AC815936B}" srcId="{0A561603-ACAE-43E0-B850-11FE0FBB5061}" destId="{0AAADDE6-EB03-4F5A-8186-A8D7EB849E96}" srcOrd="0" destOrd="0" parTransId="{BA704517-F2D1-40E0-AD02-6330DFC4C20C}" sibTransId="{0A16E3AE-124B-480E-9BCD-430E360FB4A1}"/>
    <dgm:cxn modelId="{3BA623AB-2257-49C7-AA3E-C215FB6A1995}" type="presOf" srcId="{0AAADDE6-EB03-4F5A-8186-A8D7EB849E96}" destId="{AA1FA166-350B-48FC-AE28-3B8BADC6AB5F}" srcOrd="0" destOrd="0" presId="urn:microsoft.com/office/officeart/2005/8/layout/orgChart1"/>
    <dgm:cxn modelId="{B144B57F-9002-4E36-8353-B45D8E7E23F4}" type="presOf" srcId="{EC228D1E-487B-40E7-8740-998EDDFC765C}" destId="{DC88015A-DF39-4331-BF5A-EEFF4CB415A7}" srcOrd="1" destOrd="0" presId="urn:microsoft.com/office/officeart/2005/8/layout/orgChart1"/>
    <dgm:cxn modelId="{DCB66102-88E7-40B8-842E-5526B444E2C1}" type="presParOf" srcId="{3B764F87-6D49-41F3-8D5C-3B21B2ADC19C}" destId="{849AEDD2-001E-489F-AC7B-2EDFDDA11F95}" srcOrd="0" destOrd="0" presId="urn:microsoft.com/office/officeart/2005/8/layout/orgChart1"/>
    <dgm:cxn modelId="{EB55F8B3-A680-45E5-9DF1-D9FEA0A53046}" type="presParOf" srcId="{849AEDD2-001E-489F-AC7B-2EDFDDA11F95}" destId="{F9CFA163-6625-40E3-8F61-2B1E308585EE}" srcOrd="0" destOrd="0" presId="urn:microsoft.com/office/officeart/2005/8/layout/orgChart1"/>
    <dgm:cxn modelId="{87736600-AC58-4038-83F0-8BA5FF600283}" type="presParOf" srcId="{F9CFA163-6625-40E3-8F61-2B1E308585EE}" destId="{AA1FA166-350B-48FC-AE28-3B8BADC6AB5F}" srcOrd="0" destOrd="0" presId="urn:microsoft.com/office/officeart/2005/8/layout/orgChart1"/>
    <dgm:cxn modelId="{4C47F4AD-0C41-4CA6-8580-0F81ADC585A4}" type="presParOf" srcId="{F9CFA163-6625-40E3-8F61-2B1E308585EE}" destId="{BB55E3EF-6B9C-446F-9C9E-57A7573CAF4A}" srcOrd="1" destOrd="0" presId="urn:microsoft.com/office/officeart/2005/8/layout/orgChart1"/>
    <dgm:cxn modelId="{A50B2B57-59CC-48BD-8365-C280B28E4CD3}" type="presParOf" srcId="{849AEDD2-001E-489F-AC7B-2EDFDDA11F95}" destId="{46DB1D43-D2AB-449B-BD65-745A910F8551}" srcOrd="1" destOrd="0" presId="urn:microsoft.com/office/officeart/2005/8/layout/orgChart1"/>
    <dgm:cxn modelId="{937B92A7-7D7A-430D-A56F-7E5C955E87E0}" type="presParOf" srcId="{46DB1D43-D2AB-449B-BD65-745A910F8551}" destId="{4B0A1381-18E0-44D8-B365-3FEB1D1BC344}" srcOrd="0" destOrd="0" presId="urn:microsoft.com/office/officeart/2005/8/layout/orgChart1"/>
    <dgm:cxn modelId="{D8777BCD-033A-4B18-93D0-C06178A4A225}" type="presParOf" srcId="{46DB1D43-D2AB-449B-BD65-745A910F8551}" destId="{F5CDA1F1-F1C9-45E2-AA94-ACF923B3430D}" srcOrd="1" destOrd="0" presId="urn:microsoft.com/office/officeart/2005/8/layout/orgChart1"/>
    <dgm:cxn modelId="{AAD5F044-5DD8-47CB-B384-91326BE44043}" type="presParOf" srcId="{F5CDA1F1-F1C9-45E2-AA94-ACF923B3430D}" destId="{E9BA184D-59F2-472D-AE03-A5322E550839}" srcOrd="0" destOrd="0" presId="urn:microsoft.com/office/officeart/2005/8/layout/orgChart1"/>
    <dgm:cxn modelId="{F5159F4C-55AD-4F7B-B648-FCA75055D670}" type="presParOf" srcId="{E9BA184D-59F2-472D-AE03-A5322E550839}" destId="{6D51B70E-7655-46E4-B04B-70825B15DBA2}" srcOrd="0" destOrd="0" presId="urn:microsoft.com/office/officeart/2005/8/layout/orgChart1"/>
    <dgm:cxn modelId="{65CEEE8E-26E3-47E7-9653-070C6690F138}" type="presParOf" srcId="{E9BA184D-59F2-472D-AE03-A5322E550839}" destId="{088C6E8C-3CE8-44B9-832A-B13BB0A328BA}" srcOrd="1" destOrd="0" presId="urn:microsoft.com/office/officeart/2005/8/layout/orgChart1"/>
    <dgm:cxn modelId="{DCBCEDEE-6E2C-44C7-82F1-14A876227B47}" type="presParOf" srcId="{F5CDA1F1-F1C9-45E2-AA94-ACF923B3430D}" destId="{EBFC71D8-98DA-4EC9-B8E2-F7E67E69D8CE}" srcOrd="1" destOrd="0" presId="urn:microsoft.com/office/officeart/2005/8/layout/orgChart1"/>
    <dgm:cxn modelId="{EE6B90C9-EB01-4801-9634-790AA2BC7751}" type="presParOf" srcId="{F5CDA1F1-F1C9-45E2-AA94-ACF923B3430D}" destId="{3AD1BEA8-CA21-465B-B2EB-4553F8260415}" srcOrd="2" destOrd="0" presId="urn:microsoft.com/office/officeart/2005/8/layout/orgChart1"/>
    <dgm:cxn modelId="{6735FDCA-1B42-48A9-AFE1-9F81FFDE6168}" type="presParOf" srcId="{46DB1D43-D2AB-449B-BD65-745A910F8551}" destId="{1BBAD066-56E4-415C-ADD1-E326C8F585C8}" srcOrd="2" destOrd="0" presId="urn:microsoft.com/office/officeart/2005/8/layout/orgChart1"/>
    <dgm:cxn modelId="{25BC80BD-1E8F-4F58-93C5-2F436546D454}" type="presParOf" srcId="{46DB1D43-D2AB-449B-BD65-745A910F8551}" destId="{4209FE6F-35F8-4A73-89C2-185ED2EFB66F}" srcOrd="3" destOrd="0" presId="urn:microsoft.com/office/officeart/2005/8/layout/orgChart1"/>
    <dgm:cxn modelId="{15874990-017A-4B95-9961-D623237BD526}" type="presParOf" srcId="{4209FE6F-35F8-4A73-89C2-185ED2EFB66F}" destId="{A40916EC-BF96-4A12-8655-B593291A9F50}" srcOrd="0" destOrd="0" presId="urn:microsoft.com/office/officeart/2005/8/layout/orgChart1"/>
    <dgm:cxn modelId="{B6CE9453-134E-4B8B-B5C2-361D98137627}" type="presParOf" srcId="{A40916EC-BF96-4A12-8655-B593291A9F50}" destId="{BA4A4C80-0406-4AA1-B50F-730735EF46E4}" srcOrd="0" destOrd="0" presId="urn:microsoft.com/office/officeart/2005/8/layout/orgChart1"/>
    <dgm:cxn modelId="{CD871BEF-CDF4-407B-BC06-000837872F23}" type="presParOf" srcId="{A40916EC-BF96-4A12-8655-B593291A9F50}" destId="{DC88015A-DF39-4331-BF5A-EEFF4CB415A7}" srcOrd="1" destOrd="0" presId="urn:microsoft.com/office/officeart/2005/8/layout/orgChart1"/>
    <dgm:cxn modelId="{850B4A35-129D-475E-A4F2-45E653B19BAA}" type="presParOf" srcId="{4209FE6F-35F8-4A73-89C2-185ED2EFB66F}" destId="{60710955-DAF8-4E08-B6E3-0D999323A332}" srcOrd="1" destOrd="0" presId="urn:microsoft.com/office/officeart/2005/8/layout/orgChart1"/>
    <dgm:cxn modelId="{514E714D-C9FC-44FE-969C-5C4126A21382}" type="presParOf" srcId="{4209FE6F-35F8-4A73-89C2-185ED2EFB66F}" destId="{E660CFA1-5B67-4D27-990A-356F74504341}" srcOrd="2" destOrd="0" presId="urn:microsoft.com/office/officeart/2005/8/layout/orgChart1"/>
    <dgm:cxn modelId="{C2AB3ABE-E8C7-465B-9230-3A834E4AE555}" type="presParOf" srcId="{849AEDD2-001E-489F-AC7B-2EDFDDA11F95}" destId="{913F1A09-20C3-40DF-A1C2-22D6DC05089E}"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AD066-56E4-415C-ADD1-E326C8F585C8}">
      <dsp:nvSpPr>
        <dsp:cNvPr id="0" name=""/>
        <dsp:cNvSpPr/>
      </dsp:nvSpPr>
      <dsp:spPr>
        <a:xfrm>
          <a:off x="4254707" y="1399041"/>
          <a:ext cx="2638570" cy="442000"/>
        </a:xfrm>
        <a:custGeom>
          <a:avLst/>
          <a:gdLst/>
          <a:ahLst/>
          <a:cxnLst/>
          <a:rect l="0" t="0" r="0" b="0"/>
          <a:pathLst>
            <a:path>
              <a:moveTo>
                <a:pt x="0" y="0"/>
              </a:moveTo>
              <a:lnTo>
                <a:pt x="0" y="245150"/>
              </a:lnTo>
              <a:lnTo>
                <a:pt x="1412532" y="245150"/>
              </a:lnTo>
              <a:lnTo>
                <a:pt x="1412532" y="490300"/>
              </a:lnTo>
            </a:path>
          </a:pathLst>
        </a:custGeom>
        <a:noFill/>
        <a:ln w="9525" cap="flat" cmpd="sng" algn="ctr">
          <a:solidFill>
            <a:sysClr val="windowText" lastClr="000000">
              <a:shade val="95000"/>
              <a:satMod val="105000"/>
            </a:sysClr>
          </a:solidFill>
          <a:prstDash val="solid"/>
        </a:ln>
        <a:effectLst/>
      </dsp:spPr>
      <dsp:style>
        <a:lnRef idx="1">
          <a:schemeClr val="dk1"/>
        </a:lnRef>
        <a:fillRef idx="0">
          <a:schemeClr val="dk1"/>
        </a:fillRef>
        <a:effectRef idx="0">
          <a:schemeClr val="dk1"/>
        </a:effectRef>
        <a:fontRef idx="minor">
          <a:schemeClr val="tx1"/>
        </a:fontRef>
      </dsp:style>
    </dsp:sp>
    <dsp:sp modelId="{4B0A1381-18E0-44D8-B365-3FEB1D1BC344}">
      <dsp:nvSpPr>
        <dsp:cNvPr id="0" name=""/>
        <dsp:cNvSpPr/>
      </dsp:nvSpPr>
      <dsp:spPr>
        <a:xfrm>
          <a:off x="2533148" y="1399041"/>
          <a:ext cx="1721558" cy="401157"/>
        </a:xfrm>
        <a:custGeom>
          <a:avLst/>
          <a:gdLst/>
          <a:ahLst/>
          <a:cxnLst/>
          <a:rect l="0" t="0" r="0" b="0"/>
          <a:pathLst>
            <a:path>
              <a:moveTo>
                <a:pt x="1630295" y="0"/>
              </a:moveTo>
              <a:lnTo>
                <a:pt x="1630295" y="245150"/>
              </a:lnTo>
              <a:lnTo>
                <a:pt x="0" y="245150"/>
              </a:lnTo>
              <a:lnTo>
                <a:pt x="0" y="490300"/>
              </a:lnTo>
            </a:path>
          </a:pathLst>
        </a:custGeom>
        <a:noFill/>
        <a:ln w="9525" cap="flat" cmpd="sng" algn="ctr">
          <a:solidFill>
            <a:sysClr val="windowText" lastClr="000000">
              <a:shade val="95000"/>
              <a:satMod val="105000"/>
            </a:sysClr>
          </a:solidFill>
          <a:prstDash val="solid"/>
        </a:ln>
        <a:effectLst/>
      </dsp:spPr>
      <dsp:style>
        <a:lnRef idx="1">
          <a:schemeClr val="dk1"/>
        </a:lnRef>
        <a:fillRef idx="0">
          <a:schemeClr val="dk1"/>
        </a:fillRef>
        <a:effectRef idx="0">
          <a:schemeClr val="dk1"/>
        </a:effectRef>
        <a:fontRef idx="minor">
          <a:schemeClr val="tx1"/>
        </a:fontRef>
      </dsp:style>
    </dsp:sp>
    <dsp:sp modelId="{AA1FA166-350B-48FC-AE28-3B8BADC6AB5F}">
      <dsp:nvSpPr>
        <dsp:cNvPr id="0" name=""/>
        <dsp:cNvSpPr/>
      </dsp:nvSpPr>
      <dsp:spPr>
        <a:xfrm>
          <a:off x="2088229" y="288033"/>
          <a:ext cx="4332956" cy="1111007"/>
        </a:xfrm>
        <a:prstGeom prst="roundRect">
          <a:avLst/>
        </a:prstGeom>
        <a:solidFill>
          <a:sysClr val="window" lastClr="FFFFFF"/>
        </a:solidFill>
        <a:ln w="25400" cap="flat" cmpd="sng" algn="ctr">
          <a:solidFill>
            <a:sysClr val="windowText" lastClr="000000"/>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err="1">
              <a:solidFill>
                <a:schemeClr val="accent6">
                  <a:lumMod val="75000"/>
                </a:schemeClr>
              </a:solidFill>
              <a:latin typeface="Calibri"/>
              <a:ea typeface="+mn-ea"/>
              <a:cs typeface="+mn-cs"/>
            </a:rPr>
            <a:t>Odsustvo</a:t>
          </a:r>
          <a:r>
            <a:rPr lang="en-US" sz="2000" b="1" kern="1200" dirty="0">
              <a:solidFill>
                <a:schemeClr val="accent6">
                  <a:lumMod val="75000"/>
                </a:schemeClr>
              </a:solidFill>
              <a:latin typeface="Calibri"/>
              <a:ea typeface="+mn-ea"/>
              <a:cs typeface="+mn-cs"/>
            </a:rPr>
            <a:t> </a:t>
          </a:r>
          <a:r>
            <a:rPr lang="en-US" sz="2000" b="1" kern="1200" dirty="0" err="1">
              <a:solidFill>
                <a:schemeClr val="accent6">
                  <a:lumMod val="75000"/>
                </a:schemeClr>
              </a:solidFill>
              <a:latin typeface="Calibri"/>
              <a:ea typeface="+mn-ea"/>
              <a:cs typeface="+mn-cs"/>
            </a:rPr>
            <a:t>roditeljskog</a:t>
          </a:r>
          <a:r>
            <a:rPr lang="en-US" sz="2000" b="1" kern="1200" dirty="0">
              <a:solidFill>
                <a:schemeClr val="accent6">
                  <a:lumMod val="75000"/>
                </a:schemeClr>
              </a:solidFill>
              <a:latin typeface="Calibri"/>
              <a:ea typeface="+mn-ea"/>
              <a:cs typeface="+mn-cs"/>
            </a:rPr>
            <a:t> </a:t>
          </a:r>
          <a:r>
            <a:rPr lang="en-US" sz="2000" b="1" kern="1200" dirty="0" err="1">
              <a:solidFill>
                <a:schemeClr val="accent6">
                  <a:lumMod val="75000"/>
                </a:schemeClr>
              </a:solidFill>
              <a:latin typeface="Calibri"/>
              <a:ea typeface="+mn-ea"/>
              <a:cs typeface="+mn-cs"/>
            </a:rPr>
            <a:t>staranja</a:t>
          </a:r>
          <a:endParaRPr lang="sr-Latn-RS" sz="2000" b="1" kern="1200" dirty="0">
            <a:solidFill>
              <a:schemeClr val="accent6">
                <a:lumMod val="75000"/>
              </a:schemeClr>
            </a:solidFill>
            <a:latin typeface="Calibri"/>
            <a:ea typeface="+mn-ea"/>
            <a:cs typeface="+mn-cs"/>
          </a:endParaRPr>
        </a:p>
        <a:p>
          <a:pPr lvl="0" algn="ctr" defTabSz="889000">
            <a:lnSpc>
              <a:spcPct val="90000"/>
            </a:lnSpc>
            <a:spcBef>
              <a:spcPct val="0"/>
            </a:spcBef>
            <a:spcAft>
              <a:spcPct val="35000"/>
            </a:spcAft>
          </a:pPr>
          <a:r>
            <a:rPr lang="sr-Latn-RS" sz="1600" b="0" i="1" kern="1200" dirty="0">
              <a:solidFill>
                <a:sysClr val="windowText" lastClr="000000"/>
              </a:solidFill>
              <a:latin typeface="Calibri"/>
              <a:ea typeface="+mn-ea"/>
              <a:cs typeface="+mn-cs"/>
            </a:rPr>
            <a:t>uslov za ostvarivanje prava deteta na alternativno staranje</a:t>
          </a:r>
          <a:endParaRPr lang="en-US" sz="1600" b="0" i="1" kern="1200" dirty="0">
            <a:solidFill>
              <a:sysClr val="windowText" lastClr="000000"/>
            </a:solidFill>
            <a:latin typeface="Calibri"/>
            <a:ea typeface="+mn-ea"/>
            <a:cs typeface="+mn-cs"/>
          </a:endParaRPr>
        </a:p>
      </dsp:txBody>
      <dsp:txXfrm>
        <a:off x="2142464" y="342268"/>
        <a:ext cx="4224486" cy="1002537"/>
      </dsp:txXfrm>
    </dsp:sp>
    <dsp:sp modelId="{6D51B70E-7655-46E4-B04B-70825B15DBA2}">
      <dsp:nvSpPr>
        <dsp:cNvPr id="0" name=""/>
        <dsp:cNvSpPr/>
      </dsp:nvSpPr>
      <dsp:spPr>
        <a:xfrm>
          <a:off x="72003" y="1800198"/>
          <a:ext cx="4922289" cy="4058207"/>
        </a:xfrm>
        <a:prstGeom prst="roundRect">
          <a:avLst/>
        </a:prstGeom>
        <a:solidFill>
          <a:sysClr val="window" lastClr="FFFFFF"/>
        </a:solidFill>
        <a:ln w="25400" cap="flat" cmpd="sng" algn="ctr">
          <a:solidFill>
            <a:sysClr val="windowText" lastClr="000000"/>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100000"/>
            </a:lnSpc>
            <a:spcBef>
              <a:spcPct val="0"/>
            </a:spcBef>
            <a:spcAft>
              <a:spcPts val="0"/>
            </a:spcAft>
          </a:pPr>
          <a:r>
            <a:rPr lang="sr-Latn-RS" sz="1800" b="1" kern="1200" dirty="0">
              <a:solidFill>
                <a:schemeClr val="accent6">
                  <a:lumMod val="75000"/>
                </a:schemeClr>
              </a:solidFill>
              <a:latin typeface="Calibri"/>
              <a:ea typeface="+mn-ea"/>
              <a:cs typeface="+mn-cs"/>
            </a:rPr>
            <a:t>Formalni oblici alternativnog čuvanja i podizanja dece </a:t>
          </a:r>
          <a:r>
            <a:rPr lang="sr-Latn-RS" sz="1800" b="0" i="1" kern="1200" dirty="0">
              <a:solidFill>
                <a:schemeClr val="accent6">
                  <a:lumMod val="75000"/>
                </a:schemeClr>
              </a:solidFill>
              <a:latin typeface="Calibri"/>
              <a:ea typeface="+mn-ea"/>
              <a:cs typeface="+mn-cs"/>
            </a:rPr>
            <a:t>(</a:t>
          </a:r>
          <a:r>
            <a:rPr lang="sr-Latn-RS" sz="1800" b="0" i="1" kern="1200" dirty="0" smtClean="0">
              <a:solidFill>
                <a:schemeClr val="accent6">
                  <a:lumMod val="75000"/>
                </a:schemeClr>
              </a:solidFill>
              <a:latin typeface="Calibri"/>
              <a:ea typeface="+mn-ea"/>
              <a:cs typeface="+mn-cs"/>
            </a:rPr>
            <a:t>zakonski definisani</a:t>
          </a:r>
          <a:r>
            <a:rPr lang="sr-Latn-RS" sz="1800" b="0" i="1" kern="1200" dirty="0">
              <a:solidFill>
                <a:schemeClr val="accent6">
                  <a:lumMod val="75000"/>
                </a:schemeClr>
              </a:solidFill>
              <a:latin typeface="Calibri"/>
              <a:ea typeface="+mn-ea"/>
              <a:cs typeface="+mn-cs"/>
            </a:rPr>
            <a:t>)</a:t>
          </a:r>
        </a:p>
        <a:p>
          <a:pPr lvl="0" algn="l" defTabSz="800100">
            <a:lnSpc>
              <a:spcPct val="100000"/>
            </a:lnSpc>
            <a:spcBef>
              <a:spcPct val="0"/>
            </a:spcBef>
            <a:spcAft>
              <a:spcPts val="0"/>
            </a:spcAft>
          </a:pPr>
          <a:r>
            <a:rPr lang="sr-Latn-RS" sz="1800" b="1" i="1" kern="1200" dirty="0">
              <a:solidFill>
                <a:schemeClr val="accent6">
                  <a:lumMod val="75000"/>
                </a:schemeClr>
              </a:solidFill>
              <a:latin typeface="Calibri"/>
              <a:ea typeface="+mn-ea"/>
              <a:cs typeface="+mn-cs"/>
            </a:rPr>
            <a:t>Na porodici zasnovani</a:t>
          </a:r>
        </a:p>
        <a:p>
          <a:pPr lvl="0" algn="l" defTabSz="800100">
            <a:lnSpc>
              <a:spcPct val="100000"/>
            </a:lnSpc>
            <a:spcBef>
              <a:spcPct val="0"/>
            </a:spcBef>
            <a:spcAft>
              <a:spcPts val="0"/>
            </a:spcAft>
          </a:pPr>
          <a:r>
            <a:rPr lang="sr-Latn-RS" sz="1800" i="0" kern="1200" dirty="0">
              <a:solidFill>
                <a:sysClr val="windowText" lastClr="000000"/>
              </a:solidFill>
              <a:latin typeface="Calibri"/>
              <a:ea typeface="+mn-ea"/>
              <a:cs typeface="+mn-cs"/>
            </a:rPr>
            <a:t>srodnički smeštaj (kod srodnika hranitelja </a:t>
          </a:r>
          <a:r>
            <a:rPr lang="sr-Latn-RS" sz="1800" i="0" kern="1200" dirty="0" smtClean="0">
              <a:solidFill>
                <a:sysClr val="windowText" lastClr="000000"/>
              </a:solidFill>
              <a:latin typeface="Calibri"/>
              <a:ea typeface="+mn-ea"/>
              <a:cs typeface="+mn-cs"/>
            </a:rPr>
            <a:t>) smeštaj kod startatelja</a:t>
          </a:r>
          <a:endParaRPr lang="sr-Latn-RS" sz="1800" i="0" kern="1200" dirty="0">
            <a:solidFill>
              <a:sysClr val="windowText" lastClr="000000"/>
            </a:solidFill>
            <a:latin typeface="Calibri"/>
            <a:ea typeface="+mn-ea"/>
            <a:cs typeface="+mn-cs"/>
          </a:endParaRPr>
        </a:p>
        <a:p>
          <a:pPr lvl="0" algn="l" defTabSz="800100">
            <a:lnSpc>
              <a:spcPct val="100000"/>
            </a:lnSpc>
            <a:spcBef>
              <a:spcPct val="0"/>
            </a:spcBef>
            <a:spcAft>
              <a:spcPts val="0"/>
            </a:spcAft>
          </a:pPr>
          <a:r>
            <a:rPr lang="sr-Latn-RS" sz="1800" i="0" kern="1200" dirty="0">
              <a:solidFill>
                <a:sysClr val="windowText" lastClr="000000"/>
              </a:solidFill>
              <a:latin typeface="Calibri"/>
              <a:ea typeface="+mn-ea"/>
              <a:cs typeface="+mn-cs"/>
            </a:rPr>
            <a:t>porodični smeštaj  (nesrodnički hraniteljski)</a:t>
          </a:r>
        </a:p>
        <a:p>
          <a:pPr lvl="0" algn="l" defTabSz="800100">
            <a:lnSpc>
              <a:spcPct val="100000"/>
            </a:lnSpc>
            <a:spcBef>
              <a:spcPct val="0"/>
            </a:spcBef>
            <a:spcAft>
              <a:spcPts val="0"/>
            </a:spcAft>
          </a:pPr>
          <a:r>
            <a:rPr lang="sr-Latn-RS" sz="1800" i="0" kern="1200" dirty="0">
              <a:solidFill>
                <a:sysClr val="windowText" lastClr="000000"/>
              </a:solidFill>
              <a:latin typeface="Calibri"/>
              <a:ea typeface="+mn-ea"/>
              <a:cs typeface="+mn-cs"/>
            </a:rPr>
            <a:t> smeštaj za usvojenje</a:t>
          </a:r>
        </a:p>
        <a:p>
          <a:pPr lvl="0" algn="l" defTabSz="800100">
            <a:lnSpc>
              <a:spcPct val="100000"/>
            </a:lnSpc>
            <a:spcBef>
              <a:spcPct val="0"/>
            </a:spcBef>
            <a:spcAft>
              <a:spcPts val="0"/>
            </a:spcAft>
          </a:pPr>
          <a:r>
            <a:rPr lang="sr-Latn-RS" sz="1800" b="1" i="1" kern="1200" dirty="0">
              <a:solidFill>
                <a:schemeClr val="accent6">
                  <a:lumMod val="75000"/>
                </a:schemeClr>
              </a:solidFill>
              <a:latin typeface="Calibri"/>
              <a:ea typeface="+mn-ea"/>
              <a:cs typeface="+mn-cs"/>
            </a:rPr>
            <a:t>Rezidencijalni</a:t>
          </a:r>
        </a:p>
        <a:p>
          <a:pPr lvl="0" algn="l" defTabSz="800100">
            <a:lnSpc>
              <a:spcPct val="100000"/>
            </a:lnSpc>
            <a:spcBef>
              <a:spcPct val="0"/>
            </a:spcBef>
            <a:spcAft>
              <a:spcPts val="0"/>
            </a:spcAft>
          </a:pPr>
          <a:r>
            <a:rPr lang="sr-Latn-RS" sz="1800" i="0" kern="1200" dirty="0" smtClean="0">
              <a:solidFill>
                <a:sysClr val="windowText" lastClr="000000"/>
              </a:solidFill>
              <a:latin typeface="Calibri"/>
              <a:ea typeface="+mn-ea"/>
              <a:cs typeface="+mn-cs"/>
            </a:rPr>
            <a:t>porodicoliki </a:t>
          </a:r>
          <a:r>
            <a:rPr lang="sr-Latn-RS" sz="1800" i="0" kern="1200" dirty="0">
              <a:solidFill>
                <a:sysClr val="windowText" lastClr="000000"/>
              </a:solidFill>
              <a:latin typeface="Calibri"/>
              <a:ea typeface="+mn-ea"/>
              <a:cs typeface="+mn-cs"/>
            </a:rPr>
            <a:t>- mala domska zajednica i sl.</a:t>
          </a:r>
        </a:p>
        <a:p>
          <a:pPr lvl="0" algn="l" defTabSz="800100">
            <a:lnSpc>
              <a:spcPct val="100000"/>
            </a:lnSpc>
            <a:spcBef>
              <a:spcPct val="0"/>
            </a:spcBef>
            <a:spcAft>
              <a:spcPts val="0"/>
            </a:spcAft>
          </a:pPr>
          <a:r>
            <a:rPr lang="sr-Latn-RS" sz="1800" i="0" kern="1200" dirty="0">
              <a:solidFill>
                <a:sysClr val="windowText" lastClr="000000"/>
              </a:solidFill>
              <a:latin typeface="Calibri"/>
              <a:ea typeface="+mn-ea"/>
              <a:cs typeface="+mn-cs"/>
            </a:rPr>
            <a:t>dom - grupa, prihvatilišta, itd</a:t>
          </a:r>
        </a:p>
        <a:p>
          <a:pPr lvl="0" algn="l" defTabSz="800100">
            <a:lnSpc>
              <a:spcPct val="100000"/>
            </a:lnSpc>
            <a:spcBef>
              <a:spcPct val="0"/>
            </a:spcBef>
            <a:spcAft>
              <a:spcPts val="0"/>
            </a:spcAft>
          </a:pPr>
          <a:r>
            <a:rPr lang="sr-Latn-RS" sz="1800" kern="1200" dirty="0">
              <a:solidFill>
                <a:sysClr val="windowText" lastClr="000000"/>
              </a:solidFill>
              <a:latin typeface="Calibri"/>
              <a:ea typeface="+mn-ea"/>
              <a:cs typeface="+mn-cs"/>
            </a:rPr>
            <a:t>institucionalni smeštaj </a:t>
          </a:r>
        </a:p>
        <a:p>
          <a:pPr lvl="0" algn="l" defTabSz="800100">
            <a:lnSpc>
              <a:spcPct val="100000"/>
            </a:lnSpc>
            <a:spcBef>
              <a:spcPct val="0"/>
            </a:spcBef>
            <a:spcAft>
              <a:spcPts val="0"/>
            </a:spcAft>
          </a:pPr>
          <a:r>
            <a:rPr lang="sr-Latn-RS" sz="1800" b="1" i="1" kern="1200" dirty="0">
              <a:solidFill>
                <a:schemeClr val="accent6">
                  <a:lumMod val="75000"/>
                </a:schemeClr>
              </a:solidFill>
              <a:latin typeface="Calibri"/>
              <a:ea typeface="+mn-ea"/>
              <a:cs typeface="+mn-cs"/>
            </a:rPr>
            <a:t>U zajednici</a:t>
          </a:r>
        </a:p>
        <a:p>
          <a:pPr lvl="0" algn="l" defTabSz="800100">
            <a:lnSpc>
              <a:spcPct val="100000"/>
            </a:lnSpc>
            <a:spcBef>
              <a:spcPct val="0"/>
            </a:spcBef>
            <a:spcAft>
              <a:spcPts val="0"/>
            </a:spcAft>
          </a:pPr>
          <a:r>
            <a:rPr lang="sr-Latn-RS" sz="1800" kern="1200" dirty="0">
              <a:solidFill>
                <a:sysClr val="windowText" lastClr="000000"/>
              </a:solidFill>
              <a:latin typeface="Calibri"/>
              <a:ea typeface="+mn-ea"/>
              <a:cs typeface="+mn-cs"/>
            </a:rPr>
            <a:t>nadgledani nezavisni životni aranžmani </a:t>
          </a:r>
        </a:p>
        <a:p>
          <a:pPr lvl="0" algn="ctr" defTabSz="800100">
            <a:lnSpc>
              <a:spcPct val="90000"/>
            </a:lnSpc>
            <a:spcBef>
              <a:spcPct val="0"/>
            </a:spcBef>
            <a:spcAft>
              <a:spcPct val="35000"/>
            </a:spcAft>
          </a:pPr>
          <a:endParaRPr lang="en-US" sz="1200" kern="1200" dirty="0">
            <a:solidFill>
              <a:sysClr val="windowText" lastClr="000000"/>
            </a:solidFill>
            <a:latin typeface="Calibri"/>
            <a:ea typeface="+mn-ea"/>
            <a:cs typeface="+mn-cs"/>
          </a:endParaRPr>
        </a:p>
      </dsp:txBody>
      <dsp:txXfrm>
        <a:off x="270108" y="1998303"/>
        <a:ext cx="4526079" cy="3661997"/>
      </dsp:txXfrm>
    </dsp:sp>
    <dsp:sp modelId="{BA4A4C80-0406-4AA1-B50F-730735EF46E4}">
      <dsp:nvSpPr>
        <dsp:cNvPr id="0" name=""/>
        <dsp:cNvSpPr/>
      </dsp:nvSpPr>
      <dsp:spPr>
        <a:xfrm>
          <a:off x="5120537" y="1841041"/>
          <a:ext cx="3545481" cy="2766690"/>
        </a:xfrm>
        <a:prstGeom prst="roundRect">
          <a:avLst/>
        </a:prstGeom>
        <a:solidFill>
          <a:sysClr val="window" lastClr="FFFFFF"/>
        </a:solidFill>
        <a:ln w="25400" cap="flat" cmpd="sng" algn="ctr">
          <a:solidFill>
            <a:sysClr val="windowText" lastClr="000000"/>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sr-Latn-RS" sz="2000" b="1" kern="1200" dirty="0">
              <a:solidFill>
                <a:schemeClr val="accent6">
                  <a:lumMod val="75000"/>
                </a:schemeClr>
              </a:solidFill>
              <a:latin typeface="Calibri"/>
              <a:ea typeface="+mn-ea"/>
              <a:cs typeface="+mn-cs"/>
            </a:rPr>
            <a:t>Neformalni oblici čuvanja i podizanja dece</a:t>
          </a:r>
        </a:p>
        <a:p>
          <a:pPr lvl="0" algn="ctr" defTabSz="889000">
            <a:lnSpc>
              <a:spcPct val="90000"/>
            </a:lnSpc>
            <a:spcBef>
              <a:spcPct val="0"/>
            </a:spcBef>
            <a:spcAft>
              <a:spcPct val="35000"/>
            </a:spcAft>
          </a:pPr>
          <a:r>
            <a:rPr lang="sr-Latn-RS" sz="2000" i="1" kern="1200" dirty="0">
              <a:solidFill>
                <a:sysClr val="windowText" lastClr="000000"/>
              </a:solidFill>
              <a:latin typeface="Calibri"/>
              <a:ea typeface="+mn-ea"/>
              <a:cs typeface="+mn-cs"/>
            </a:rPr>
            <a:t>(bez uključivanja države) </a:t>
          </a:r>
        </a:p>
        <a:p>
          <a:pPr lvl="0" algn="l" defTabSz="889000">
            <a:lnSpc>
              <a:spcPct val="100000"/>
            </a:lnSpc>
            <a:spcBef>
              <a:spcPct val="0"/>
            </a:spcBef>
            <a:spcAft>
              <a:spcPts val="0"/>
            </a:spcAft>
          </a:pPr>
          <a:r>
            <a:rPr lang="sr-Latn-RS" sz="2000" kern="1200" dirty="0">
              <a:solidFill>
                <a:sysClr val="windowText" lastClr="000000"/>
              </a:solidFill>
              <a:latin typeface="Calibri"/>
              <a:ea typeface="+mn-ea"/>
              <a:cs typeface="+mn-cs"/>
            </a:rPr>
            <a:t>neformalni srodnički smeštaj</a:t>
          </a:r>
        </a:p>
        <a:p>
          <a:pPr lvl="0" algn="l" defTabSz="889000">
            <a:lnSpc>
              <a:spcPct val="100000"/>
            </a:lnSpc>
            <a:spcBef>
              <a:spcPct val="0"/>
            </a:spcBef>
            <a:spcAft>
              <a:spcPts val="0"/>
            </a:spcAft>
          </a:pPr>
          <a:r>
            <a:rPr lang="sr-Latn-RS" sz="2000" kern="1200" dirty="0">
              <a:solidFill>
                <a:sysClr val="windowText" lastClr="000000"/>
              </a:solidFill>
              <a:latin typeface="Calibri"/>
              <a:ea typeface="+mn-ea"/>
              <a:cs typeface="+mn-cs"/>
            </a:rPr>
            <a:t>n</a:t>
          </a:r>
          <a:r>
            <a:rPr lang="en-US" sz="2000" kern="1200" dirty="0" err="1">
              <a:solidFill>
                <a:sysClr val="windowText" lastClr="000000"/>
              </a:solidFill>
              <a:latin typeface="Calibri"/>
              <a:ea typeface="+mn-ea"/>
              <a:cs typeface="+mn-cs"/>
            </a:rPr>
            <a:t>eformalna</a:t>
          </a:r>
          <a:r>
            <a:rPr lang="en-US" sz="2000" kern="1200" dirty="0">
              <a:solidFill>
                <a:sysClr val="windowText" lastClr="000000"/>
              </a:solidFill>
              <a:latin typeface="Calibri"/>
              <a:ea typeface="+mn-ea"/>
              <a:cs typeface="+mn-cs"/>
            </a:rPr>
            <a:t> </a:t>
          </a:r>
          <a:r>
            <a:rPr lang="en-US" sz="2000" kern="1200" dirty="0" err="1">
              <a:solidFill>
                <a:sysClr val="windowText" lastClr="000000"/>
              </a:solidFill>
              <a:latin typeface="Calibri"/>
              <a:ea typeface="+mn-ea"/>
              <a:cs typeface="+mn-cs"/>
            </a:rPr>
            <a:t>mreža</a:t>
          </a:r>
          <a:r>
            <a:rPr lang="en-US" sz="2000" kern="1200" dirty="0">
              <a:solidFill>
                <a:sysClr val="windowText" lastClr="000000"/>
              </a:solidFill>
              <a:latin typeface="Calibri"/>
              <a:ea typeface="+mn-ea"/>
              <a:cs typeface="+mn-cs"/>
            </a:rPr>
            <a:t> </a:t>
          </a:r>
          <a:r>
            <a:rPr lang="en-US" sz="2000" kern="1200" dirty="0" err="1">
              <a:solidFill>
                <a:sysClr val="windowText" lastClr="000000"/>
              </a:solidFill>
              <a:latin typeface="Calibri"/>
              <a:ea typeface="+mn-ea"/>
              <a:cs typeface="+mn-cs"/>
            </a:rPr>
            <a:t>podrške</a:t>
          </a:r>
          <a:r>
            <a:rPr lang="en-US" sz="2000" kern="1200" dirty="0">
              <a:solidFill>
                <a:sysClr val="windowText" lastClr="000000"/>
              </a:solidFill>
              <a:latin typeface="Calibri"/>
              <a:ea typeface="+mn-ea"/>
              <a:cs typeface="+mn-cs"/>
            </a:rPr>
            <a:t> </a:t>
          </a:r>
          <a:r>
            <a:rPr lang="en-US" sz="2000" kern="1200" dirty="0" smtClean="0">
              <a:solidFill>
                <a:sysClr val="windowText" lastClr="000000"/>
              </a:solidFill>
              <a:latin typeface="Calibri"/>
              <a:ea typeface="+mn-ea"/>
              <a:cs typeface="+mn-cs"/>
            </a:rPr>
            <a:t>u</a:t>
          </a:r>
          <a:r>
            <a:rPr lang="sr-Latn-RS" sz="2000" kern="1200" dirty="0" smtClean="0">
              <a:solidFill>
                <a:sysClr val="windowText" lastClr="000000"/>
              </a:solidFill>
              <a:latin typeface="Calibri"/>
              <a:ea typeface="+mn-ea"/>
              <a:cs typeface="+mn-cs"/>
            </a:rPr>
            <a:t> </a:t>
          </a:r>
          <a:r>
            <a:rPr lang="en-US" sz="2000" kern="1200" dirty="0" err="1" smtClean="0">
              <a:solidFill>
                <a:sysClr val="windowText" lastClr="000000"/>
              </a:solidFill>
              <a:latin typeface="Calibri"/>
              <a:ea typeface="+mn-ea"/>
              <a:cs typeface="+mn-cs"/>
            </a:rPr>
            <a:t>zajednici</a:t>
          </a:r>
          <a:endParaRPr lang="sr-Latn-RS" sz="2000" kern="1200" dirty="0">
            <a:solidFill>
              <a:sysClr val="windowText" lastClr="000000"/>
            </a:solidFill>
            <a:latin typeface="Calibri"/>
            <a:ea typeface="+mn-ea"/>
            <a:cs typeface="+mn-cs"/>
          </a:endParaRPr>
        </a:p>
        <a:p>
          <a:pPr lvl="0" algn="l" defTabSz="889000">
            <a:lnSpc>
              <a:spcPct val="100000"/>
            </a:lnSpc>
            <a:spcBef>
              <a:spcPct val="0"/>
            </a:spcBef>
            <a:spcAft>
              <a:spcPts val="0"/>
            </a:spcAft>
          </a:pPr>
          <a:r>
            <a:rPr lang="sr-Latn-RS" sz="2000" kern="1200" dirty="0">
              <a:solidFill>
                <a:sysClr val="windowText" lastClr="000000"/>
              </a:solidFill>
              <a:latin typeface="Calibri"/>
              <a:ea typeface="+mn-ea"/>
              <a:cs typeface="+mn-cs"/>
            </a:rPr>
            <a:t>drugi neformalni porodični aranžmani</a:t>
          </a:r>
          <a:endParaRPr lang="en-US" sz="2000" kern="1200" dirty="0">
            <a:solidFill>
              <a:sysClr val="windowText" lastClr="000000"/>
            </a:solidFill>
            <a:latin typeface="Calibri"/>
            <a:ea typeface="+mn-ea"/>
            <a:cs typeface="+mn-cs"/>
          </a:endParaRPr>
        </a:p>
      </dsp:txBody>
      <dsp:txXfrm>
        <a:off x="5255596" y="1976100"/>
        <a:ext cx="3275363" cy="249657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8806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8806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8806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815CDAB4-264C-4B7A-B988-D63A93E8D4BD}" type="slidenum">
              <a:rPr lang="en-US"/>
              <a:pPr>
                <a:defRPr/>
              </a:pPr>
              <a:t>‹#›</a:t>
            </a:fld>
            <a:endParaRPr lang="en-US"/>
          </a:p>
        </p:txBody>
      </p:sp>
    </p:spTree>
    <p:extLst>
      <p:ext uri="{BB962C8B-B14F-4D97-AF65-F5344CB8AC3E}">
        <p14:creationId xmlns:p14="http://schemas.microsoft.com/office/powerpoint/2010/main" val="365396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914400 h 1000"/>
              <a:gd name="T2" fmla="*/ 0 w 1000"/>
              <a:gd name="T3" fmla="*/ 0 h 1000"/>
              <a:gd name="T4" fmla="*/ 79248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a:p>
        </p:txBody>
      </p:sp>
      <p:sp>
        <p:nvSpPr>
          <p:cNvPr id="135170" name="Rectangle 2"/>
          <p:cNvSpPr>
            <a:spLocks noGrp="1" noChangeArrowheads="1"/>
          </p:cNvSpPr>
          <p:nvPr>
            <p:ph type="ctrTitle"/>
          </p:nvPr>
        </p:nvSpPr>
        <p:spPr>
          <a:xfrm>
            <a:off x="914400" y="1524000"/>
            <a:ext cx="7623175" cy="1752600"/>
          </a:xfrm>
        </p:spPr>
        <p:txBody>
          <a:bodyPr/>
          <a:lstStyle>
            <a:lvl1pPr>
              <a:defRPr sz="5000"/>
            </a:lvl1pPr>
          </a:lstStyle>
          <a:p>
            <a:pPr lvl="0"/>
            <a:r>
              <a:rPr lang="en-US" altLang="en-US" noProof="0" smtClean="0"/>
              <a:t>Click to edit Master title style</a:t>
            </a:r>
          </a:p>
        </p:txBody>
      </p:sp>
      <p:sp>
        <p:nvSpPr>
          <p:cNvPr id="135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pPr lvl="0"/>
            <a:r>
              <a:rPr lang="en-US" altLang="en-US" noProof="0" smtClean="0"/>
              <a:t>Click to edit Master subtitle style</a:t>
            </a:r>
          </a:p>
        </p:txBody>
      </p:sp>
      <p:sp>
        <p:nvSpPr>
          <p:cNvPr id="6" name="Rectangle 4"/>
          <p:cNvSpPr>
            <a:spLocks noGrp="1" noChangeArrowheads="1"/>
          </p:cNvSpPr>
          <p:nvPr>
            <p:ph type="dt" sz="half" idx="10"/>
          </p:nvPr>
        </p:nvSpPr>
        <p:spPr/>
        <p:txBody>
          <a:bodyPr/>
          <a:lstStyle>
            <a:lvl1pPr>
              <a:defRPr smtClean="0"/>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mtClean="0"/>
            </a:lvl1pPr>
          </a:lstStyle>
          <a:p>
            <a:pPr>
              <a:defRPr/>
            </a:pPr>
            <a:endParaRPr lang="en-US" altLang="en-US"/>
          </a:p>
        </p:txBody>
      </p:sp>
      <p:sp>
        <p:nvSpPr>
          <p:cNvPr id="8" name="Rectangle 6"/>
          <p:cNvSpPr>
            <a:spLocks noGrp="1" noChangeArrowheads="1"/>
          </p:cNvSpPr>
          <p:nvPr>
            <p:ph type="sldNum" sz="quarter" idx="12"/>
          </p:nvPr>
        </p:nvSpPr>
        <p:spPr/>
        <p:txBody>
          <a:bodyPr/>
          <a:lstStyle>
            <a:lvl1pPr>
              <a:defRPr smtClean="0"/>
            </a:lvl1pPr>
          </a:lstStyle>
          <a:p>
            <a:pPr>
              <a:defRPr/>
            </a:pPr>
            <a:fld id="{2285FBDC-D641-46B9-BFEC-5ABCCF7A323A}" type="slidenum">
              <a:rPr lang="en-US" altLang="en-US"/>
              <a:pPr>
                <a:defRPr/>
              </a:pPr>
              <a:t>‹#›</a:t>
            </a:fld>
            <a:endParaRPr lang="en-US" altLang="en-US"/>
          </a:p>
        </p:txBody>
      </p:sp>
    </p:spTree>
    <p:extLst>
      <p:ext uri="{BB962C8B-B14F-4D97-AF65-F5344CB8AC3E}">
        <p14:creationId xmlns:p14="http://schemas.microsoft.com/office/powerpoint/2010/main" val="2850987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2B0E6B-A78C-4316-BE7B-47105A3B1A67}" type="slidenum">
              <a:rPr lang="en-US" altLang="en-US"/>
              <a:pPr>
                <a:defRPr/>
              </a:pPr>
              <a:t>‹#›</a:t>
            </a:fld>
            <a:endParaRPr lang="en-US" altLang="en-US"/>
          </a:p>
        </p:txBody>
      </p:sp>
    </p:spTree>
    <p:extLst>
      <p:ext uri="{BB962C8B-B14F-4D97-AF65-F5344CB8AC3E}">
        <p14:creationId xmlns:p14="http://schemas.microsoft.com/office/powerpoint/2010/main" val="768275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sr-Latn-R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7BE43AB-DA4B-4C84-B5D7-E7E00165DBE7}" type="slidenum">
              <a:rPr lang="en-US" altLang="en-US"/>
              <a:pPr>
                <a:defRPr/>
              </a:pPr>
              <a:t>‹#›</a:t>
            </a:fld>
            <a:endParaRPr lang="en-US" altLang="en-US"/>
          </a:p>
        </p:txBody>
      </p:sp>
    </p:spTree>
    <p:extLst>
      <p:ext uri="{BB962C8B-B14F-4D97-AF65-F5344CB8AC3E}">
        <p14:creationId xmlns:p14="http://schemas.microsoft.com/office/powerpoint/2010/main" val="966618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C3154075-61B1-4656-92AE-71EB80BE6B06}" type="slidenum">
              <a:rPr lang="en-US" altLang="en-US"/>
              <a:pPr>
                <a:defRPr/>
              </a:pPr>
              <a:t>‹#›</a:t>
            </a:fld>
            <a:endParaRPr lang="en-US" altLang="en-US"/>
          </a:p>
        </p:txBody>
      </p:sp>
    </p:spTree>
    <p:extLst>
      <p:ext uri="{BB962C8B-B14F-4D97-AF65-F5344CB8AC3E}">
        <p14:creationId xmlns:p14="http://schemas.microsoft.com/office/powerpoint/2010/main" val="3443704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sr-Latn-RS"/>
          </a:p>
        </p:txBody>
      </p:sp>
      <p:sp>
        <p:nvSpPr>
          <p:cNvPr id="3" name="Table Placeholder 2"/>
          <p:cNvSpPr>
            <a:spLocks noGrp="1"/>
          </p:cNvSpPr>
          <p:nvPr>
            <p:ph type="tbl" idx="1"/>
          </p:nvPr>
        </p:nvSpPr>
        <p:spPr>
          <a:xfrm>
            <a:off x="457200" y="1600200"/>
            <a:ext cx="8229600" cy="4530725"/>
          </a:xfrm>
        </p:spPr>
        <p:txBody>
          <a:bodyPr/>
          <a:lstStyle/>
          <a:p>
            <a:pPr lvl="0"/>
            <a:endParaRPr lang="sr-Latn-R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7A4C98D-83BA-4DA4-8130-D109DF2804CC}" type="slidenum">
              <a:rPr lang="en-US" altLang="en-US"/>
              <a:pPr>
                <a:defRPr/>
              </a:pPr>
              <a:t>‹#›</a:t>
            </a:fld>
            <a:endParaRPr lang="en-US" altLang="en-US"/>
          </a:p>
        </p:txBody>
      </p:sp>
    </p:spTree>
    <p:extLst>
      <p:ext uri="{BB962C8B-B14F-4D97-AF65-F5344CB8AC3E}">
        <p14:creationId xmlns:p14="http://schemas.microsoft.com/office/powerpoint/2010/main" val="133525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81E5A16-4B8A-4856-B81B-31D7D5771DDB}" type="slidenum">
              <a:rPr lang="en-US" altLang="en-US"/>
              <a:pPr>
                <a:defRPr/>
              </a:pPr>
              <a:t>‹#›</a:t>
            </a:fld>
            <a:endParaRPr lang="en-US" altLang="en-US"/>
          </a:p>
        </p:txBody>
      </p:sp>
    </p:spTree>
    <p:extLst>
      <p:ext uri="{BB962C8B-B14F-4D97-AF65-F5344CB8AC3E}">
        <p14:creationId xmlns:p14="http://schemas.microsoft.com/office/powerpoint/2010/main" val="3720301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sr-Latn-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37E6D2-7887-4F49-A044-FEBBD86A3440}" type="slidenum">
              <a:rPr lang="en-US" altLang="en-US"/>
              <a:pPr>
                <a:defRPr/>
              </a:pPr>
              <a:t>‹#›</a:t>
            </a:fld>
            <a:endParaRPr lang="en-US" altLang="en-US"/>
          </a:p>
        </p:txBody>
      </p:sp>
    </p:spTree>
    <p:extLst>
      <p:ext uri="{BB962C8B-B14F-4D97-AF65-F5344CB8AC3E}">
        <p14:creationId xmlns:p14="http://schemas.microsoft.com/office/powerpoint/2010/main" val="3319617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71B4332-5674-4155-B123-49C04C5F437E}" type="slidenum">
              <a:rPr lang="en-US" altLang="en-US"/>
              <a:pPr>
                <a:defRPr/>
              </a:pPr>
              <a:t>‹#›</a:t>
            </a:fld>
            <a:endParaRPr lang="en-US" altLang="en-US"/>
          </a:p>
        </p:txBody>
      </p:sp>
    </p:spTree>
    <p:extLst>
      <p:ext uri="{BB962C8B-B14F-4D97-AF65-F5344CB8AC3E}">
        <p14:creationId xmlns:p14="http://schemas.microsoft.com/office/powerpoint/2010/main" val="2817140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sr-Latn-R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1CB2D159-3B2B-4988-B265-DE7B318C8694}" type="slidenum">
              <a:rPr lang="en-US" altLang="en-US"/>
              <a:pPr>
                <a:defRPr/>
              </a:pPr>
              <a:t>‹#›</a:t>
            </a:fld>
            <a:endParaRPr lang="en-US" altLang="en-US"/>
          </a:p>
        </p:txBody>
      </p:sp>
    </p:spTree>
    <p:extLst>
      <p:ext uri="{BB962C8B-B14F-4D97-AF65-F5344CB8AC3E}">
        <p14:creationId xmlns:p14="http://schemas.microsoft.com/office/powerpoint/2010/main" val="124098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29D07638-0BCD-4C32-8148-B0E3D0BB96E0}" type="slidenum">
              <a:rPr lang="en-US" altLang="en-US"/>
              <a:pPr>
                <a:defRPr/>
              </a:pPr>
              <a:t>‹#›</a:t>
            </a:fld>
            <a:endParaRPr lang="en-US" altLang="en-US"/>
          </a:p>
        </p:txBody>
      </p:sp>
    </p:spTree>
    <p:extLst>
      <p:ext uri="{BB962C8B-B14F-4D97-AF65-F5344CB8AC3E}">
        <p14:creationId xmlns:p14="http://schemas.microsoft.com/office/powerpoint/2010/main" val="266619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09E735C7-08D6-44E2-B2CB-3D6F0F65A8DD}" type="slidenum">
              <a:rPr lang="en-US" altLang="en-US"/>
              <a:pPr>
                <a:defRPr/>
              </a:pPr>
              <a:t>‹#›</a:t>
            </a:fld>
            <a:endParaRPr lang="en-US" altLang="en-US"/>
          </a:p>
        </p:txBody>
      </p:sp>
    </p:spTree>
    <p:extLst>
      <p:ext uri="{BB962C8B-B14F-4D97-AF65-F5344CB8AC3E}">
        <p14:creationId xmlns:p14="http://schemas.microsoft.com/office/powerpoint/2010/main" val="335410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Latn-R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0F51D30-622C-4F60-BFA9-83818FE9B844}" type="slidenum">
              <a:rPr lang="en-US" altLang="en-US"/>
              <a:pPr>
                <a:defRPr/>
              </a:pPr>
              <a:t>‹#›</a:t>
            </a:fld>
            <a:endParaRPr lang="en-US" altLang="en-US"/>
          </a:p>
        </p:txBody>
      </p:sp>
    </p:spTree>
    <p:extLst>
      <p:ext uri="{BB962C8B-B14F-4D97-AF65-F5344CB8AC3E}">
        <p14:creationId xmlns:p14="http://schemas.microsoft.com/office/powerpoint/2010/main" val="2259162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Latn-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r-Latn-R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4C28CB4-DFA3-4856-B012-EBA360D4AFC5}" type="slidenum">
              <a:rPr lang="en-US" altLang="en-US"/>
              <a:pPr>
                <a:defRPr/>
              </a:pPr>
              <a:t>‹#›</a:t>
            </a:fld>
            <a:endParaRPr lang="en-US" altLang="en-US"/>
          </a:p>
        </p:txBody>
      </p:sp>
    </p:spTree>
    <p:extLst>
      <p:ext uri="{BB962C8B-B14F-4D97-AF65-F5344CB8AC3E}">
        <p14:creationId xmlns:p14="http://schemas.microsoft.com/office/powerpoint/2010/main" val="1479292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4148"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mj-lt"/>
              </a:defRPr>
            </a:lvl1pPr>
          </a:lstStyle>
          <a:p>
            <a:pPr>
              <a:defRPr/>
            </a:pPr>
            <a:endParaRPr lang="en-US" altLang="en-US"/>
          </a:p>
        </p:txBody>
      </p:sp>
      <p:sp>
        <p:nvSpPr>
          <p:cNvPr id="1341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smtClean="0">
                <a:latin typeface="+mj-lt"/>
              </a:defRPr>
            </a:lvl1pPr>
          </a:lstStyle>
          <a:p>
            <a:pPr>
              <a:defRPr/>
            </a:pPr>
            <a:endParaRPr lang="en-US" altLang="en-US"/>
          </a:p>
        </p:txBody>
      </p:sp>
      <p:sp>
        <p:nvSpPr>
          <p:cNvPr id="134150"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mj-lt"/>
              </a:defRPr>
            </a:lvl1pPr>
          </a:lstStyle>
          <a:p>
            <a:pPr>
              <a:defRPr/>
            </a:pPr>
            <a:fld id="{1CAB64BC-5F1F-4DA2-9B23-228792A09216}" type="slidenum">
              <a:rPr lang="en-US" altLang="en-US"/>
              <a:pPr>
                <a:defRPr/>
              </a:pPr>
              <a:t>‹#›</a:t>
            </a:fld>
            <a:endParaRPr lang="en-US" altLang="en-US"/>
          </a:p>
        </p:txBody>
      </p:sp>
      <p:sp>
        <p:nvSpPr>
          <p:cNvPr id="1031" name="Freeform 7"/>
          <p:cNvSpPr>
            <a:spLocks noChangeArrowheads="1"/>
          </p:cNvSpPr>
          <p:nvPr/>
        </p:nvSpPr>
        <p:spPr bwMode="auto">
          <a:xfrm>
            <a:off x="381000" y="228600"/>
            <a:ext cx="8229600" cy="609600"/>
          </a:xfrm>
          <a:custGeom>
            <a:avLst/>
            <a:gdLst>
              <a:gd name="T0" fmla="*/ 0 w 1000"/>
              <a:gd name="T1" fmla="*/ 609600 h 1000"/>
              <a:gd name="T2" fmla="*/ 0 w 1000"/>
              <a:gd name="T3" fmla="*/ 0 h 1000"/>
              <a:gd name="T4" fmla="*/ 82296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sr-Latn-RS"/>
          </a:p>
        </p:txBody>
      </p:sp>
      <p:sp>
        <p:nvSpPr>
          <p:cNvPr id="103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r-Latn-RS"/>
          </a:p>
        </p:txBody>
      </p:sp>
    </p:spTree>
  </p:cSld>
  <p:clrMap bg1="lt1" tx1="dk1" bg2="lt2" tx2="dk2" accent1="accent1" accent2="accent2" accent3="accent3" accent4="accent4" accent5="accent5" accent6="accent6" hlink="hlink" folHlink="folHlink"/>
  <p:sldLayoutIdLst>
    <p:sldLayoutId id="2147483680"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4213" y="1341438"/>
            <a:ext cx="7705725" cy="1873250"/>
          </a:xfrm>
        </p:spPr>
        <p:txBody>
          <a:bodyPr/>
          <a:lstStyle/>
          <a:p>
            <a:pPr algn="ctr" eaLnBrk="1" hangingPunct="1"/>
            <a:r>
              <a:rPr lang="sr-Latn-RS" sz="4600" b="1" smtClean="0">
                <a:latin typeface="Times New Roman" pitchFamily="18" charset="0"/>
              </a:rPr>
              <a:t>Alternativno staranje za decu</a:t>
            </a:r>
            <a:br>
              <a:rPr lang="sr-Latn-RS" sz="4600" b="1" smtClean="0">
                <a:latin typeface="Times New Roman" pitchFamily="18" charset="0"/>
              </a:rPr>
            </a:br>
            <a:r>
              <a:rPr lang="sr-Latn-RS" sz="4600" b="1" smtClean="0">
                <a:latin typeface="Times New Roman" pitchFamily="18" charset="0"/>
              </a:rPr>
              <a:t>Posledice institucionalizacije dece</a:t>
            </a:r>
          </a:p>
        </p:txBody>
      </p:sp>
      <p:sp>
        <p:nvSpPr>
          <p:cNvPr id="3075" name="Rectangle 3"/>
          <p:cNvSpPr>
            <a:spLocks noGrp="1" noChangeArrowheads="1"/>
          </p:cNvSpPr>
          <p:nvPr>
            <p:ph type="subTitle" idx="1"/>
          </p:nvPr>
        </p:nvSpPr>
        <p:spPr>
          <a:xfrm>
            <a:off x="611188" y="4292600"/>
            <a:ext cx="5832475" cy="1296988"/>
          </a:xfrm>
        </p:spPr>
        <p:txBody>
          <a:bodyPr/>
          <a:lstStyle/>
          <a:p>
            <a:pPr eaLnBrk="1" hangingPunct="1"/>
            <a:r>
              <a:rPr lang="sr-Latn-CS" smtClean="0">
                <a:latin typeface="Times New Roman" pitchFamily="18" charset="0"/>
              </a:rPr>
              <a:t>Doc.dr Anita Burgund Isakov</a:t>
            </a:r>
          </a:p>
          <a:p>
            <a:pPr eaLnBrk="1" hangingPunct="1"/>
            <a:r>
              <a:rPr lang="sr-Latn-CS" smtClean="0">
                <a:latin typeface="Times New Roman" pitchFamily="18" charset="0"/>
              </a:rPr>
              <a:t>Fakultet </a:t>
            </a:r>
            <a:r>
              <a:rPr lang="sr-Latn-CS" dirty="0" smtClean="0">
                <a:latin typeface="Times New Roman" pitchFamily="18" charset="0"/>
              </a:rPr>
              <a:t>političkih nauka Beograd</a:t>
            </a:r>
            <a:endParaRPr lang="en-US" dirty="0" smtClean="0">
              <a:latin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28"/>
    </mc:Choice>
    <mc:Fallback>
      <p:transition spd="slow" advTm="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634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7813"/>
            <a:ext cx="8218488" cy="990600"/>
          </a:xfrm>
        </p:spPr>
        <p:txBody>
          <a:bodyPr/>
          <a:lstStyle/>
          <a:p>
            <a:pPr algn="just" eaLnBrk="1" hangingPunct="1"/>
            <a:r>
              <a:rPr lang="sr-Latn-RS" sz="4000" b="1" smtClean="0"/>
              <a:t>Na porodici zasnovano</a:t>
            </a:r>
            <a:r>
              <a:rPr lang="sr-Latn-RS" sz="4000" smtClean="0"/>
              <a:t> (</a:t>
            </a:r>
            <a:r>
              <a:rPr lang="sr-Latn-RS" sz="4000" i="1" smtClean="0"/>
              <a:t>family based)/1</a:t>
            </a:r>
            <a:r>
              <a:rPr lang="sr-Latn-RS" sz="4000" smtClean="0"/>
              <a:t/>
            </a:r>
            <a:br>
              <a:rPr lang="sr-Latn-RS" sz="4000" smtClean="0"/>
            </a:br>
            <a:endParaRPr lang="sr-Latn-RS" sz="4000" smtClean="0"/>
          </a:p>
        </p:txBody>
      </p:sp>
      <p:sp>
        <p:nvSpPr>
          <p:cNvPr id="13315" name="Content Placeholder 2"/>
          <p:cNvSpPr>
            <a:spLocks noGrp="1"/>
          </p:cNvSpPr>
          <p:nvPr>
            <p:ph idx="1"/>
          </p:nvPr>
        </p:nvSpPr>
        <p:spPr>
          <a:xfrm>
            <a:off x="179388" y="1341438"/>
            <a:ext cx="8507412" cy="4789487"/>
          </a:xfrm>
        </p:spPr>
        <p:txBody>
          <a:bodyPr/>
          <a:lstStyle/>
          <a:p>
            <a:pPr eaLnBrk="1" hangingPunct="1"/>
            <a:r>
              <a:rPr lang="sr-Latn-RS" sz="2000" b="1" dirty="0" smtClean="0">
                <a:solidFill>
                  <a:schemeClr val="accent6">
                    <a:lumMod val="75000"/>
                  </a:schemeClr>
                </a:solidFill>
              </a:rPr>
              <a:t>srodnički smeštaj </a:t>
            </a:r>
            <a:r>
              <a:rPr lang="sr-Latn-RS" sz="2000" dirty="0" smtClean="0"/>
              <a:t>(</a:t>
            </a:r>
            <a:r>
              <a:rPr lang="sr-Latn-RS" sz="2000" i="1" dirty="0" smtClean="0"/>
              <a:t>kinship care</a:t>
            </a:r>
            <a:r>
              <a:rPr lang="sr-Latn-RS" sz="2000" dirty="0" smtClean="0"/>
              <a:t>), formalni, odobreni i nadgledani porodični smeštaj, koji obuhvata zajednički život, negu i zaštitu deteta od strane osobe koja je u srodstvu sa njim ili sa bliskim prijateljima porodice koji su odranije poznati detetu;  </a:t>
            </a:r>
          </a:p>
          <a:p>
            <a:pPr eaLnBrk="1" hangingPunct="1"/>
            <a:r>
              <a:rPr lang="sr-Latn-RS" sz="2000" b="1" dirty="0" smtClean="0">
                <a:solidFill>
                  <a:schemeClr val="accent6">
                    <a:lumMod val="75000"/>
                  </a:schemeClr>
                </a:solidFill>
              </a:rPr>
              <a:t>hraniteljski smeštaj</a:t>
            </a:r>
            <a:r>
              <a:rPr lang="sr-Latn-RS" sz="2000" dirty="0" smtClean="0">
                <a:solidFill>
                  <a:schemeClr val="accent6">
                    <a:lumMod val="75000"/>
                  </a:schemeClr>
                </a:solidFill>
              </a:rPr>
              <a:t> </a:t>
            </a:r>
            <a:r>
              <a:rPr lang="sr-Latn-RS" sz="2000" dirty="0" smtClean="0"/>
              <a:t>(</a:t>
            </a:r>
            <a:r>
              <a:rPr lang="sr-Latn-RS" sz="2000" i="1" dirty="0" smtClean="0"/>
              <a:t>foster care</a:t>
            </a:r>
            <a:r>
              <a:rPr lang="sr-Latn-RS" sz="2000" dirty="0" smtClean="0"/>
              <a:t>): porodični smeštaj gde se deca smeštaju od strane ovlašćenih organa unutar porodice koja je odabrana, obučena, odobrena ili licencirana i nadgledana u vezi čuvanja i podizanja dece sa kojom nije biološki ili drugim odgovarajućim vezama povezana; </a:t>
            </a:r>
          </a:p>
          <a:p>
            <a:pPr eaLnBrk="1" hangingPunct="1"/>
            <a:r>
              <a:rPr lang="sr-Latn-RS" sz="2000" b="1" dirty="0" smtClean="0">
                <a:solidFill>
                  <a:schemeClr val="accent6">
                    <a:lumMod val="75000"/>
                  </a:schemeClr>
                </a:solidFill>
              </a:rPr>
              <a:t>smeštaj sa starateljem</a:t>
            </a:r>
            <a:r>
              <a:rPr lang="sr-Latn-RS" sz="2000" b="1" dirty="0" smtClean="0"/>
              <a:t>: </a:t>
            </a:r>
            <a:r>
              <a:rPr lang="sr-Latn-RS" sz="2000" dirty="0" smtClean="0"/>
              <a:t>situacije kada dete živi sa (najčešće) srodnikom koji je i zakonski staratelj deteta, bez formalnog hraniteljskog aranžmana, što se označava kao </a:t>
            </a:r>
            <a:r>
              <a:rPr lang="sr-Latn-RS" sz="2000" b="1" dirty="0" smtClean="0">
                <a:solidFill>
                  <a:schemeClr val="accent6">
                    <a:lumMod val="75000"/>
                  </a:schemeClr>
                </a:solidFill>
              </a:rPr>
              <a:t>starateljstvo</a:t>
            </a:r>
            <a:r>
              <a:rPr lang="sr-Latn-RS" sz="2000" b="1" dirty="0" smtClean="0"/>
              <a:t>. </a:t>
            </a:r>
            <a:r>
              <a:rPr lang="sr-Latn-RS" sz="2000" dirty="0" smtClean="0"/>
              <a:t>Podrazumeva zajednički život staratelja i štićenika, a isključuje situacije u kojima je startelj istovremeni i hranitetelj (srodnički ili nesrodnički), i u kojima staratelj ne živi sa detetom – štićenikom.. </a:t>
            </a:r>
          </a:p>
          <a:p>
            <a:pPr eaLnBrk="1" hangingPunct="1"/>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7596"/>
    </mc:Choice>
    <mc:Fallback>
      <p:transition spd="slow" advTm="6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just" eaLnBrk="1" hangingPunct="1"/>
            <a:r>
              <a:rPr lang="sr-Latn-RS" sz="4000" b="1" smtClean="0"/>
              <a:t>Na porodici zasnovano</a:t>
            </a:r>
            <a:r>
              <a:rPr lang="sr-Latn-RS" sz="4000" smtClean="0"/>
              <a:t> (</a:t>
            </a:r>
            <a:r>
              <a:rPr lang="sr-Latn-RS" sz="4000" i="1" smtClean="0"/>
              <a:t>family based)/2</a:t>
            </a:r>
            <a:r>
              <a:rPr lang="sr-Latn-RS" sz="4000" smtClean="0"/>
              <a:t/>
            </a:r>
            <a:br>
              <a:rPr lang="sr-Latn-RS" sz="4000" smtClean="0"/>
            </a:br>
            <a:endParaRPr lang="sr-Latn-RS" sz="4000" smtClean="0"/>
          </a:p>
        </p:txBody>
      </p:sp>
      <p:sp>
        <p:nvSpPr>
          <p:cNvPr id="3" name="Content Placeholder 2"/>
          <p:cNvSpPr>
            <a:spLocks noGrp="1"/>
          </p:cNvSpPr>
          <p:nvPr>
            <p:ph idx="1"/>
          </p:nvPr>
        </p:nvSpPr>
        <p:spPr>
          <a:xfrm>
            <a:off x="323850" y="1412875"/>
            <a:ext cx="8362950" cy="4718050"/>
          </a:xfrm>
        </p:spPr>
        <p:txBody>
          <a:bodyPr/>
          <a:lstStyle/>
          <a:p>
            <a:pPr eaLnBrk="1" hangingPunct="1">
              <a:defRPr/>
            </a:pPr>
            <a:r>
              <a:rPr lang="sr-Latn-RS" sz="2400" b="1" dirty="0" smtClean="0">
                <a:solidFill>
                  <a:schemeClr val="accent6">
                    <a:lumMod val="75000"/>
                  </a:schemeClr>
                </a:solidFill>
              </a:rPr>
              <a:t>smeštaj za usvojenje</a:t>
            </a:r>
            <a:r>
              <a:rPr lang="sr-Latn-RS" sz="2400" dirty="0" smtClean="0">
                <a:solidFill>
                  <a:schemeClr val="accent6">
                    <a:lumMod val="75000"/>
                  </a:schemeClr>
                </a:solidFill>
              </a:rPr>
              <a:t> </a:t>
            </a:r>
            <a:r>
              <a:rPr lang="sr-Latn-RS" sz="2400" dirty="0" smtClean="0"/>
              <a:t>(</a:t>
            </a:r>
            <a:r>
              <a:rPr lang="sr-Latn-RS" sz="2400" i="1" dirty="0" smtClean="0"/>
              <a:t>placement for adoption</a:t>
            </a:r>
            <a:r>
              <a:rPr lang="sr-Latn-RS" sz="2400" dirty="0" smtClean="0"/>
              <a:t>) podvrsta porodičnog smeštaja (zakonski nije predviđen niti u praksi razvijen u Srbiji). Perspektivni usvojenik i usvojitelji se spajaju, sa verovatnim, ali ne izvesnim ishodom usvojenja, obzirom da je u međuvremenu moguće razviti i neke druge, za dete povoljnije opcije. </a:t>
            </a:r>
          </a:p>
          <a:p>
            <a:pPr eaLnBrk="1" hangingPunct="1">
              <a:defRPr/>
            </a:pPr>
            <a:r>
              <a:rPr lang="sr-Latn-RS" sz="2400" dirty="0" smtClean="0"/>
              <a:t>Varijanta u Srbiji - „</a:t>
            </a:r>
            <a:r>
              <a:rPr lang="sr-Latn-RS" sz="2400" dirty="0" smtClean="0">
                <a:solidFill>
                  <a:schemeClr val="accent6">
                    <a:lumMod val="75000"/>
                  </a:schemeClr>
                </a:solidFill>
              </a:rPr>
              <a:t>upućivanje deteta na međusobno prilagođavanje u porodicu budućih usvojitelja</a:t>
            </a:r>
            <a:r>
              <a:rPr lang="sr-Latn-RS" sz="2400" dirty="0" smtClean="0"/>
              <a:t>“, koje može trajati najduže 6 meseci. Ova deca se u zvaničnim evidencijama socijalne zaštite u Srbiji ne ubrajaju u decu na smeštaju. Ovo je obavezni deo procedure zasnivanja usvojenja u Srbiji kada nije u pitanju usvojenje deteta od strane stranih državljana, odnosno usvojenje od strane supružnika roditelja deteta (PZ 318, st. 1).</a:t>
            </a: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096"/>
    </mc:Choice>
    <mc:Fallback>
      <p:transition spd="slow" advTm="43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just" eaLnBrk="1" hangingPunct="1"/>
            <a:r>
              <a:rPr lang="sr-Latn-RS" sz="4000" b="1" smtClean="0"/>
              <a:t>Na porodici zasnovano</a:t>
            </a:r>
            <a:r>
              <a:rPr lang="sr-Latn-RS" sz="4000" smtClean="0"/>
              <a:t> (</a:t>
            </a:r>
            <a:r>
              <a:rPr lang="sr-Latn-RS" sz="4000" i="1" smtClean="0"/>
              <a:t>family based)/3</a:t>
            </a:r>
            <a:endParaRPr lang="sr-Latn-RS" sz="4000" smtClean="0"/>
          </a:p>
        </p:txBody>
      </p:sp>
      <p:sp>
        <p:nvSpPr>
          <p:cNvPr id="3" name="Content Placeholder 2"/>
          <p:cNvSpPr>
            <a:spLocks noGrp="1"/>
          </p:cNvSpPr>
          <p:nvPr>
            <p:ph idx="1"/>
          </p:nvPr>
        </p:nvSpPr>
        <p:spPr/>
        <p:txBody>
          <a:bodyPr/>
          <a:lstStyle/>
          <a:p>
            <a:pPr eaLnBrk="1" hangingPunct="1">
              <a:defRPr/>
            </a:pPr>
            <a:r>
              <a:rPr lang="sr-Latn-RS" sz="2400" b="1" dirty="0" smtClean="0">
                <a:solidFill>
                  <a:schemeClr val="accent6">
                    <a:lumMod val="75000"/>
                  </a:schemeClr>
                </a:solidFill>
              </a:rPr>
              <a:t>druge forme na porodici zasnovanog smeštaja</a:t>
            </a:r>
            <a:r>
              <a:rPr lang="sr-Latn-RS" sz="2400" dirty="0" smtClean="0">
                <a:solidFill>
                  <a:schemeClr val="accent6">
                    <a:lumMod val="75000"/>
                  </a:schemeClr>
                </a:solidFill>
              </a:rPr>
              <a:t> </a:t>
            </a:r>
            <a:r>
              <a:rPr lang="sr-Latn-RS" sz="2400" dirty="0" smtClean="0"/>
              <a:t>(</a:t>
            </a:r>
            <a:r>
              <a:rPr lang="sr-Latn-RS" sz="2400" i="1" dirty="0" smtClean="0"/>
              <a:t>family</a:t>
            </a:r>
            <a:r>
              <a:rPr lang="sr-Latn-RS" sz="2400" dirty="0" smtClean="0"/>
              <a:t> </a:t>
            </a:r>
            <a:r>
              <a:rPr lang="sr-Latn-RS" sz="2400" i="1" dirty="0" smtClean="0"/>
              <a:t>type</a:t>
            </a:r>
            <a:r>
              <a:rPr lang="sr-Latn-RS" sz="2400" dirty="0" smtClean="0"/>
              <a:t>) se pominju ali ne obrazlažu u Smernicama. Neki dokumenti pominju „</a:t>
            </a:r>
            <a:r>
              <a:rPr lang="sr-Latn-RS" sz="2400" dirty="0" smtClean="0">
                <a:solidFill>
                  <a:schemeClr val="accent6">
                    <a:lumMod val="75000"/>
                  </a:schemeClr>
                </a:solidFill>
              </a:rPr>
              <a:t>porodičnu grupu za odgoj</a:t>
            </a:r>
            <a:r>
              <a:rPr lang="sr-Latn-RS" sz="2400" i="1" dirty="0" smtClean="0"/>
              <a:t>“ (</a:t>
            </a:r>
            <a:r>
              <a:rPr lang="en-US" sz="2400" i="1" dirty="0" smtClean="0"/>
              <a:t>family upbringing group)</a:t>
            </a:r>
            <a:r>
              <a:rPr lang="en-US" sz="2400" dirty="0" smtClean="0"/>
              <a:t>, </a:t>
            </a:r>
            <a:r>
              <a:rPr lang="sr-Latn-RS" sz="2400" dirty="0" smtClean="0"/>
              <a:t>što označava porodice koje preuzimaju brigu o deci iz specijalizovanih institucija i uz aktivnu podršku osoblja iz institucija brinu o toj deci. </a:t>
            </a:r>
          </a:p>
          <a:p>
            <a:pPr eaLnBrk="1" hangingPunct="1">
              <a:defRPr/>
            </a:pPr>
            <a:r>
              <a:rPr lang="sr-Latn-RS" sz="2400" dirty="0" smtClean="0"/>
              <a:t>U BiH – tzv. </a:t>
            </a:r>
            <a:r>
              <a:rPr lang="sr-Latn-RS" sz="2400" dirty="0" smtClean="0">
                <a:solidFill>
                  <a:schemeClr val="accent6">
                    <a:lumMod val="75000"/>
                  </a:schemeClr>
                </a:solidFill>
              </a:rPr>
              <a:t>socijlano-pedagoške zajednice</a:t>
            </a:r>
          </a:p>
          <a:p>
            <a:pPr eaLnBrk="1" hangingPunct="1">
              <a:defRPr/>
            </a:pPr>
            <a:r>
              <a:rPr lang="sr-Latn-RS" sz="2400" dirty="0" smtClean="0"/>
              <a:t>„Zamenska porodica“ (</a:t>
            </a:r>
            <a:r>
              <a:rPr lang="en-US" sz="2400" i="1" dirty="0" smtClean="0"/>
              <a:t>replacement family</a:t>
            </a:r>
            <a:r>
              <a:rPr lang="sr-Latn-RS" sz="2400" dirty="0" smtClean="0"/>
              <a:t>) ugošćava dete tokom određenog perioda, kako bi ono steklo iskustvo porodičnog života, i drugi aranžmani gde su odgajatelji dece odabrani i pripremljeni za obezbeđenje takve brige, bez obzira da li primaju naknadu ili drugu vrstu kompenzacije za to. </a:t>
            </a:r>
          </a:p>
          <a:p>
            <a:pPr eaLnBrk="1" hangingPunct="1">
              <a:defRPr/>
            </a:pP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618"/>
    </mc:Choice>
    <mc:Fallback>
      <p:transition spd="slow" advTm="5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5288" y="260350"/>
            <a:ext cx="8229600" cy="1139825"/>
          </a:xfrm>
        </p:spPr>
        <p:txBody>
          <a:bodyPr/>
          <a:lstStyle/>
          <a:p>
            <a:pPr algn="ctr" eaLnBrk="1" hangingPunct="1"/>
            <a:r>
              <a:rPr lang="sr-Latn-RS" b="1" smtClean="0"/>
              <a:t>Rezidencijalni smeštaj/1</a:t>
            </a:r>
            <a:endParaRPr lang="sr-Latn-RS" smtClean="0"/>
          </a:p>
        </p:txBody>
      </p:sp>
      <p:sp>
        <p:nvSpPr>
          <p:cNvPr id="3" name="Content Placeholder 2"/>
          <p:cNvSpPr>
            <a:spLocks noGrp="1"/>
          </p:cNvSpPr>
          <p:nvPr>
            <p:ph idx="1"/>
          </p:nvPr>
        </p:nvSpPr>
        <p:spPr>
          <a:xfrm>
            <a:off x="323850" y="1268413"/>
            <a:ext cx="8362950" cy="4862512"/>
          </a:xfrm>
        </p:spPr>
        <p:txBody>
          <a:bodyPr/>
          <a:lstStyle/>
          <a:p>
            <a:pPr eaLnBrk="1" hangingPunct="1">
              <a:defRPr/>
            </a:pPr>
            <a:r>
              <a:rPr lang="sr-Latn-RS" sz="2400" dirty="0" smtClean="0"/>
              <a:t>Aranžmani života u grupi koji su specijalno namenjeni za smeštaj dece, gde plaćeno osoblje ili volonteri brinu o deci. Prihvatilišta, tranzitni centri i druge ustanove koje obezbeđuju kratkotrajan ili dugotrajan  smeštaj, bilo da su u pitanju velike rezidencijalne institucije, dom-grupa, „dečija sela“ i sl.</a:t>
            </a:r>
            <a:r>
              <a:rPr lang="sr-Latn-RS" sz="2400" b="1" dirty="0" smtClean="0"/>
              <a:t> </a:t>
            </a:r>
            <a:r>
              <a:rPr lang="sr-Latn-RS" sz="2400" b="1" dirty="0" smtClean="0">
                <a:solidFill>
                  <a:schemeClr val="accent6">
                    <a:lumMod val="75000"/>
                  </a:schemeClr>
                </a:solidFill>
              </a:rPr>
              <a:t>Dva pola rezidencijalnog smeštaja:</a:t>
            </a:r>
          </a:p>
          <a:p>
            <a:pPr eaLnBrk="1" hangingPunct="1">
              <a:defRPr/>
            </a:pPr>
            <a:r>
              <a:rPr lang="sr-Latn-RS" sz="2400" b="1" dirty="0" smtClean="0">
                <a:solidFill>
                  <a:schemeClr val="accent6">
                    <a:lumMod val="75000"/>
                  </a:schemeClr>
                </a:solidFill>
              </a:rPr>
              <a:t>porodicolik</a:t>
            </a:r>
            <a:r>
              <a:rPr lang="sr-Latn-RS" sz="2400" dirty="0" smtClean="0"/>
              <a:t> (</a:t>
            </a:r>
            <a:r>
              <a:rPr lang="sr-Latn-RS" sz="2400" i="1" dirty="0" smtClean="0"/>
              <a:t>family</a:t>
            </a:r>
            <a:r>
              <a:rPr lang="sr-Latn-RS" sz="2400" dirty="0" smtClean="0"/>
              <a:t>-</a:t>
            </a:r>
            <a:r>
              <a:rPr lang="sr-Latn-RS" sz="2400" i="1" dirty="0" smtClean="0"/>
              <a:t>like</a:t>
            </a:r>
            <a:r>
              <a:rPr lang="sr-Latn-RS" sz="2400" dirty="0" smtClean="0"/>
              <a:t>) obezbeđenje smeštaja za male grupe dece, na način i u okruženju koje obezbeđuje način života, dnevnu rutinu, i atmosferu sličnu porodičnoj, gde se može obezbediti personalizovana nega svakom detetu. Tzv. </a:t>
            </a:r>
            <a:r>
              <a:rPr lang="sr-Latn-RS" sz="2400" i="1" dirty="0" smtClean="0"/>
              <a:t>male domske zajednice</a:t>
            </a:r>
            <a:r>
              <a:rPr lang="sr-Latn-RS" sz="2400" dirty="0" smtClean="0"/>
              <a:t> sa 6 do 10, u nekim zemljama i 15 dece i personalizovanom negom, koje su i prostorno uključene u lokalnu zajednicu, kao „obična kuća (ili stan) u običnom susedstvu“. </a:t>
            </a:r>
          </a:p>
          <a:p>
            <a:pPr marL="0" indent="0" eaLnBrk="1" hangingPunct="1">
              <a:buFont typeface="Wingdings" pitchFamily="2" charset="2"/>
              <a:buNone/>
              <a:defRPr/>
            </a:pPr>
            <a:r>
              <a:rPr lang="sr-Latn-RS" sz="2400" dirty="0" smtClean="0"/>
              <a:t> </a:t>
            </a:r>
          </a:p>
          <a:p>
            <a:pPr marL="0" indent="0" eaLnBrk="1" hangingPunct="1">
              <a:buFont typeface="Wingdings" pitchFamily="2" charset="2"/>
              <a:buNone/>
              <a:defRPr/>
            </a:pPr>
            <a:r>
              <a:rPr lang="sr-Latn-RS" dirty="0" smtClean="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953"/>
    </mc:Choice>
    <mc:Fallback>
      <p:transition spd="slow" advTm="60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eaLnBrk="1" hangingPunct="1"/>
            <a:r>
              <a:rPr lang="sr-Latn-RS" b="1" smtClean="0"/>
              <a:t>Rezidencijalni smeštaj/2</a:t>
            </a:r>
            <a:endParaRPr lang="sr-Latn-RS" smtClean="0"/>
          </a:p>
        </p:txBody>
      </p:sp>
      <p:sp>
        <p:nvSpPr>
          <p:cNvPr id="3" name="Content Placeholder 2"/>
          <p:cNvSpPr>
            <a:spLocks noGrp="1"/>
          </p:cNvSpPr>
          <p:nvPr>
            <p:ph idx="1"/>
          </p:nvPr>
        </p:nvSpPr>
        <p:spPr/>
        <p:txBody>
          <a:bodyPr/>
          <a:lstStyle/>
          <a:p>
            <a:pPr eaLnBrk="1" hangingPunct="1">
              <a:defRPr/>
            </a:pPr>
            <a:r>
              <a:rPr lang="sr-Latn-RS" sz="2400" dirty="0" smtClean="0"/>
              <a:t>među </a:t>
            </a:r>
            <a:r>
              <a:rPr lang="sr-Latn-RS" sz="2400" b="1" dirty="0" smtClean="0">
                <a:solidFill>
                  <a:schemeClr val="accent6">
                    <a:lumMod val="75000"/>
                  </a:schemeClr>
                </a:solidFill>
              </a:rPr>
              <a:t>hibridne modele </a:t>
            </a:r>
            <a:r>
              <a:rPr lang="sr-Latn-RS" sz="2400" dirty="0" smtClean="0"/>
              <a:t>različitog nivoa porodicolikosti ubrajaju se tzv. „</a:t>
            </a:r>
            <a:r>
              <a:rPr lang="sr-Latn-RS" sz="2400" i="1" dirty="0" smtClean="0"/>
              <a:t>dečija sela</a:t>
            </a:r>
            <a:r>
              <a:rPr lang="sr-Latn-RS" sz="2400" dirty="0" smtClean="0"/>
              <a:t>“ sa 8 do 15 kuća u kojima živi 4 do 10 dece deca sa SOS odgajateljkom ili pod nadzorom vaspitača. </a:t>
            </a:r>
          </a:p>
          <a:p>
            <a:pPr eaLnBrk="1" hangingPunct="1">
              <a:defRPr/>
            </a:pPr>
            <a:r>
              <a:rPr lang="sr-Latn-RS" sz="2400" dirty="0" smtClean="0"/>
              <a:t>Smernice ne definišu </a:t>
            </a:r>
            <a:r>
              <a:rPr lang="sr-Latn-RS" sz="2400" b="1" i="1" dirty="0" smtClean="0">
                <a:solidFill>
                  <a:schemeClr val="accent6">
                    <a:lumMod val="75000"/>
                  </a:schemeClr>
                </a:solidFill>
              </a:rPr>
              <a:t>institucije</a:t>
            </a:r>
            <a:r>
              <a:rPr lang="sr-Latn-RS" sz="2400" dirty="0" smtClean="0"/>
              <a:t>, već ih  izjednačavaju  sa </a:t>
            </a:r>
            <a:r>
              <a:rPr lang="sr-Latn-RS" sz="2400" b="1" i="1" dirty="0" smtClean="0">
                <a:solidFill>
                  <a:schemeClr val="accent6">
                    <a:lumMod val="75000"/>
                  </a:schemeClr>
                </a:solidFill>
              </a:rPr>
              <a:t>velikim rezidencijalnim objektima</a:t>
            </a:r>
            <a:r>
              <a:rPr lang="sr-Latn-RS" sz="2400" i="1" dirty="0" smtClean="0"/>
              <a:t>. </a:t>
            </a:r>
            <a:r>
              <a:rPr lang="sr-Latn-RS" sz="2400" dirty="0" smtClean="0"/>
              <a:t>Eurochild je na osnovu Smernica, kao </a:t>
            </a:r>
            <a:r>
              <a:rPr lang="sr-Latn-RS" sz="2400" b="1" i="1" dirty="0" smtClean="0">
                <a:solidFill>
                  <a:schemeClr val="accent6">
                    <a:lumMod val="75000"/>
                  </a:schemeClr>
                </a:solidFill>
              </a:rPr>
              <a:t>instituciju ili ustanovu za decu</a:t>
            </a:r>
            <a:r>
              <a:rPr lang="sr-Latn-RS" sz="2400" b="1" dirty="0" smtClean="0">
                <a:solidFill>
                  <a:schemeClr val="accent6">
                    <a:lumMod val="75000"/>
                  </a:schemeClr>
                </a:solidFill>
              </a:rPr>
              <a:t> </a:t>
            </a:r>
            <a:r>
              <a:rPr lang="sr-Latn-RS" sz="2400" dirty="0" smtClean="0"/>
              <a:t>definiše kao najčešće veliko rezidencijalno okruženje koje nije podešeno potrebama dece, ne liči na porodično okruženje, a koje pokazuje osobine karakteristične za totalne institucije.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50"/>
    </mc:Choice>
    <mc:Fallback>
      <p:transition spd="slow" advTm="3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lgn="ctr" eaLnBrk="1" hangingPunct="1"/>
            <a:r>
              <a:rPr lang="sr-Latn-RS" b="1" smtClean="0"/>
              <a:t>Rezidencijalni smeštaj/3</a:t>
            </a:r>
            <a:endParaRPr lang="sr-Latn-RS" smtClean="0"/>
          </a:p>
        </p:txBody>
      </p:sp>
      <p:sp>
        <p:nvSpPr>
          <p:cNvPr id="3" name="Content Placeholder 2"/>
          <p:cNvSpPr>
            <a:spLocks noGrp="1"/>
          </p:cNvSpPr>
          <p:nvPr>
            <p:ph idx="1"/>
          </p:nvPr>
        </p:nvSpPr>
        <p:spPr>
          <a:xfrm>
            <a:off x="323850" y="1052513"/>
            <a:ext cx="8229600" cy="4530725"/>
          </a:xfrm>
        </p:spPr>
        <p:txBody>
          <a:bodyPr/>
          <a:lstStyle/>
          <a:p>
            <a:pPr eaLnBrk="1" hangingPunct="1">
              <a:defRPr/>
            </a:pPr>
            <a:r>
              <a:rPr lang="sr-Latn-RS" sz="2400" dirty="0" smtClean="0"/>
              <a:t>Preporuka Saveta Evrope: sve institucije treba da nastoje da obezbede </a:t>
            </a:r>
            <a:r>
              <a:rPr lang="sr-Latn-RS" sz="2400" i="1" dirty="0" smtClean="0"/>
              <a:t>porodicoliko okruženje i atmosferu</a:t>
            </a:r>
            <a:r>
              <a:rPr lang="sr-Latn-RS" sz="2400" dirty="0" smtClean="0"/>
              <a:t>. Renoviranje velikih institucija gde se deca grupišu u odvojene delove institucije kao „porodice“ (ranije u Srbiji tzv. dom-porodica  - u Švedskoj „</a:t>
            </a:r>
            <a:r>
              <a:rPr lang="sr-Latn-RS" sz="2400" i="1" dirty="0" smtClean="0"/>
              <a:t>hibridni domovi</a:t>
            </a:r>
            <a:r>
              <a:rPr lang="sr-Latn-RS" sz="2400" dirty="0" smtClean="0"/>
              <a:t>“)</a:t>
            </a:r>
          </a:p>
          <a:p>
            <a:pPr eaLnBrk="1" hangingPunct="1">
              <a:defRPr/>
            </a:pPr>
            <a:r>
              <a:rPr lang="sr-Latn-RS" sz="2400" b="1" dirty="0" smtClean="0">
                <a:solidFill>
                  <a:schemeClr val="accent6">
                    <a:lumMod val="75000"/>
                  </a:schemeClr>
                </a:solidFill>
              </a:rPr>
              <a:t>institucionalni</a:t>
            </a:r>
            <a:r>
              <a:rPr lang="sr-Latn-RS" sz="2400" b="1" dirty="0" smtClean="0"/>
              <a:t> </a:t>
            </a:r>
            <a:r>
              <a:rPr lang="sr-Latn-RS" sz="2400" dirty="0" smtClean="0"/>
              <a:t>smeštaj podrazumeva kolektivni životni aranžman za decu u ustanovama, koje obično imaju veliki smeštajni kapacitet, i u kome plaćeno osoblje, u definisanim radnim smenama, brine o deci.  </a:t>
            </a:r>
          </a:p>
          <a:p>
            <a:pPr eaLnBrk="1" hangingPunct="1">
              <a:defRPr/>
            </a:pPr>
            <a:r>
              <a:rPr lang="sr-Latn-RS" sz="2400" dirty="0" smtClean="0"/>
              <a:t>Različiti kriterijumi se koriste da bi se određeni smeštaj označio kao „porodicolik“ ili institucionalan: veličina ustanove, odnos broja osoblja i dece na smeštaju (porodicolikom smeštaju odgovara odnos 1:6), vremensko trajanje smeštaja, kvalitet života,  geografska izolovanost, i sl. </a:t>
            </a:r>
          </a:p>
          <a:p>
            <a:pPr eaLnBrk="1" hangingPunct="1">
              <a:defRPr/>
            </a:pPr>
            <a:r>
              <a:rPr lang="sr-Latn-RS" sz="2400" dirty="0" smtClean="0"/>
              <a:t> </a:t>
            </a:r>
          </a:p>
          <a:p>
            <a:pPr eaLnBrk="1" hangingPunct="1">
              <a:defRPr/>
            </a:pPr>
            <a:endParaRPr lang="sr-Latn-RS" sz="2400" dirty="0" smtClean="0"/>
          </a:p>
          <a:p>
            <a:pPr eaLnBrk="1" hangingPunct="1">
              <a:defRPr/>
            </a:pP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760"/>
    </mc:Choice>
    <mc:Fallback>
      <p:transition spd="slow" advTm="4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eaLnBrk="1" hangingPunct="1"/>
            <a:r>
              <a:rPr lang="sr-Latn-RS" b="1" smtClean="0"/>
              <a:t>Nadgledani nezavisni životni aranžman</a:t>
            </a:r>
            <a:endParaRPr lang="sr-Latn-RS" smtClean="0"/>
          </a:p>
        </p:txBody>
      </p:sp>
      <p:sp>
        <p:nvSpPr>
          <p:cNvPr id="3" name="Content Placeholder 2"/>
          <p:cNvSpPr>
            <a:spLocks noGrp="1"/>
          </p:cNvSpPr>
          <p:nvPr>
            <p:ph idx="1"/>
          </p:nvPr>
        </p:nvSpPr>
        <p:spPr/>
        <p:txBody>
          <a:bodyPr/>
          <a:lstStyle/>
          <a:p>
            <a:pPr eaLnBrk="1" hangingPunct="1">
              <a:defRPr/>
            </a:pPr>
            <a:r>
              <a:rPr lang="sr-Latn-RS" sz="2400" dirty="0" smtClean="0"/>
              <a:t>Prvenstveno za mlade od 16 i više godina (u uporednoj praksi najčešće do 21 ili 23 godine), podrazumeva smeštaj, najčešće u stanu, nekada hostelu ili slično, gde mladi koji su napustili smeštaj, i stariji adolescenti koji se pripremaju za napuštanje zaštite, razvijaju veštine i kompetencije za samostalan život, uz manji ili veći intenzitet podrške. </a:t>
            </a:r>
          </a:p>
          <a:p>
            <a:pPr eaLnBrk="1" hangingPunct="1">
              <a:defRPr/>
            </a:pPr>
            <a:r>
              <a:rPr lang="sr-Latn-RS" sz="2400" dirty="0" smtClean="0"/>
              <a:t>Osoblje koje podržava mlade najčešće ne živi sa njima, a od mlade osobe se očekuje da najveći deo svojih ličnih potreba (nabavka, održavanje domaćinstva, pripremanje hrane, pranje rublja, plaćanje računa i sl.) obavljaju sami. </a:t>
            </a:r>
          </a:p>
          <a:p>
            <a:pPr marL="0" indent="0" eaLnBrk="1" hangingPunct="1">
              <a:buFont typeface="Wingdings" pitchFamily="2" charset="2"/>
              <a:buNone/>
              <a:defRPr/>
            </a:pPr>
            <a:endParaRPr lang="sr-Latn-RS" sz="2400" dirty="0" smtClean="0"/>
          </a:p>
          <a:p>
            <a:pPr eaLnBrk="1" hangingPunct="1">
              <a:defRPr/>
            </a:pPr>
            <a:endParaRPr lang="sr-Latn-R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382"/>
    </mc:Choice>
    <mc:Fallback>
      <p:transition spd="slow" advTm="37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eaLnBrk="1" hangingPunct="1"/>
            <a:r>
              <a:rPr lang="sr-Latn-RS" b="1" smtClean="0"/>
              <a:t>Na šta se smernice UN ne odnose?</a:t>
            </a:r>
          </a:p>
        </p:txBody>
      </p:sp>
      <p:sp>
        <p:nvSpPr>
          <p:cNvPr id="3" name="Content Placeholder 2"/>
          <p:cNvSpPr>
            <a:spLocks noGrp="1"/>
          </p:cNvSpPr>
          <p:nvPr>
            <p:ph idx="1"/>
          </p:nvPr>
        </p:nvSpPr>
        <p:spPr/>
        <p:txBody>
          <a:bodyPr/>
          <a:lstStyle/>
          <a:p>
            <a:pPr eaLnBrk="1" hangingPunct="1">
              <a:defRPr/>
            </a:pPr>
            <a:r>
              <a:rPr lang="sr-Latn-RS" sz="2400" dirty="0" smtClean="0"/>
              <a:t>Formalni oblici alternativnog čuvanja i podizanja dece </a:t>
            </a:r>
            <a:r>
              <a:rPr lang="sr-Latn-RS" sz="2400" b="1" dirty="0" smtClean="0">
                <a:solidFill>
                  <a:schemeClr val="accent6">
                    <a:lumMod val="75000"/>
                  </a:schemeClr>
                </a:solidFill>
              </a:rPr>
              <a:t>ne uključuju decu</a:t>
            </a:r>
            <a:r>
              <a:rPr lang="sr-Latn-RS" sz="2400" dirty="0" smtClean="0">
                <a:solidFill>
                  <a:schemeClr val="accent6">
                    <a:lumMod val="75000"/>
                  </a:schemeClr>
                </a:solidFill>
              </a:rPr>
              <a:t> </a:t>
            </a:r>
            <a:r>
              <a:rPr lang="sr-Latn-RS" sz="2400" dirty="0" smtClean="0"/>
              <a:t>koja su lišena slobode na osnovu odluke odgovarajućeg organa, decu koja su smeštena kod budućih usvojitelja (na tzv. adaptacioni period, tj. međusobno prilagođavanje što je situacija koja je predviđena PZ u Srbiji) kao deo procedure zasnivanja usvojenja, i </a:t>
            </a:r>
            <a:r>
              <a:rPr lang="sr-Latn-RS" sz="2400" b="1" dirty="0" smtClean="0">
                <a:solidFill>
                  <a:schemeClr val="accent6">
                    <a:lumMod val="75000"/>
                  </a:schemeClr>
                </a:solidFill>
              </a:rPr>
              <a:t>neformalne dogovore </a:t>
            </a:r>
            <a:r>
              <a:rPr lang="sr-Latn-RS" sz="2400" dirty="0" smtClean="0"/>
              <a:t>u kojima dete boravi kod srodnika ili prijatelja zbog razloga koji nisu povezani sa roditeljevom nesposobnošću ili nespremnošću da obezbedi adekvatnu negu detetu. </a:t>
            </a:r>
          </a:p>
          <a:p>
            <a:pPr eaLnBrk="1" hangingPunct="1">
              <a:defRPr/>
            </a:pP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483"/>
    </mc:Choice>
    <mc:Fallback>
      <p:transition spd="slow" advTm="3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lgn="ctr" eaLnBrk="1" hangingPunct="1"/>
            <a:r>
              <a:rPr lang="sr-Latn-RS" b="1" smtClean="0"/>
              <a:t>Operacionalizacija neophodnosti i prikladnosti AS/1</a:t>
            </a:r>
          </a:p>
        </p:txBody>
      </p:sp>
      <p:sp>
        <p:nvSpPr>
          <p:cNvPr id="21507" name="Content Placeholder 2"/>
          <p:cNvSpPr>
            <a:spLocks noGrp="1"/>
          </p:cNvSpPr>
          <p:nvPr>
            <p:ph idx="1"/>
          </p:nvPr>
        </p:nvSpPr>
        <p:spPr>
          <a:xfrm>
            <a:off x="395288" y="1484784"/>
            <a:ext cx="8497192" cy="4603279"/>
          </a:xfrm>
        </p:spPr>
        <p:txBody>
          <a:bodyPr/>
          <a:lstStyle/>
          <a:p>
            <a:pPr eaLnBrk="1" hangingPunct="1"/>
            <a:r>
              <a:rPr lang="sr-Latn-RS" sz="2400" dirty="0" smtClean="0"/>
              <a:t>Mere i programi za prevenciju izdvajanja dece iz roditeljskih porodica, i za povratak dece sa alternativnog smeštaja:</a:t>
            </a:r>
          </a:p>
          <a:p>
            <a:pPr lvl="1" eaLnBrk="1" hangingPunct="1"/>
            <a:r>
              <a:rPr lang="sr-Latn-RS" sz="1800" b="1" dirty="0" smtClean="0">
                <a:solidFill>
                  <a:schemeClr val="accent6">
                    <a:lumMod val="75000"/>
                  </a:schemeClr>
                </a:solidFill>
              </a:rPr>
              <a:t>jačanje porodičnih snaga</a:t>
            </a:r>
            <a:r>
              <a:rPr lang="sr-Latn-RS" sz="1800" dirty="0" smtClean="0"/>
              <a:t>: pružanje materijalne pomoći (novčane, u naturi), savetodavno usmeravanje deteta i roditelja, pravna pomoć, upućivanje i posredovanje, upozoravanje roditelja na nedostatke u vršenju roditeljskog prava</a:t>
            </a:r>
          </a:p>
          <a:p>
            <a:pPr lvl="1" eaLnBrk="1" hangingPunct="1"/>
            <a:r>
              <a:rPr lang="sr-Latn-RS" sz="2000" b="1" dirty="0" smtClean="0">
                <a:solidFill>
                  <a:schemeClr val="accent6">
                    <a:lumMod val="75000"/>
                  </a:schemeClr>
                </a:solidFill>
              </a:rPr>
              <a:t>siromaštvo</a:t>
            </a:r>
            <a:r>
              <a:rPr lang="sr-Latn-RS" sz="2000" dirty="0" smtClean="0"/>
              <a:t> ne  sme biti razlog, već je signal za pomoć roditeljima</a:t>
            </a:r>
          </a:p>
          <a:p>
            <a:pPr lvl="1" eaLnBrk="1" hangingPunct="1"/>
            <a:r>
              <a:rPr lang="sr-Latn-RS" sz="2000" dirty="0" smtClean="0"/>
              <a:t>podrška porodici da bi se izbelgo upućivanje dece </a:t>
            </a:r>
            <a:r>
              <a:rPr lang="sr-Latn-RS" sz="2000" b="1" dirty="0" smtClean="0">
                <a:solidFill>
                  <a:schemeClr val="accent6">
                    <a:lumMod val="75000"/>
                  </a:schemeClr>
                </a:solidFill>
              </a:rPr>
              <a:t>sa smetnjama u razvoju</a:t>
            </a:r>
          </a:p>
          <a:p>
            <a:pPr lvl="1" eaLnBrk="1" hangingPunct="1"/>
            <a:r>
              <a:rPr lang="sr-Latn-RS" sz="2000" dirty="0" smtClean="0"/>
              <a:t>obezbediti staranje deci čiji su prmarni odgajatelji na </a:t>
            </a:r>
            <a:r>
              <a:rPr lang="sr-Latn-RS" sz="2000" b="1" dirty="0" smtClean="0">
                <a:solidFill>
                  <a:schemeClr val="accent6">
                    <a:lumMod val="75000"/>
                  </a:schemeClr>
                </a:solidFill>
              </a:rPr>
              <a:t>izdržavanju zatvorske kazne</a:t>
            </a:r>
          </a:p>
          <a:p>
            <a:pPr lvl="1" eaLnBrk="1" hangingPunct="1"/>
            <a:r>
              <a:rPr lang="sr-Latn-RS" sz="2000" dirty="0" smtClean="0"/>
              <a:t>mere koje omogućavaju održivo </a:t>
            </a:r>
            <a:r>
              <a:rPr lang="sr-Latn-RS" sz="2000" b="1" dirty="0" smtClean="0">
                <a:solidFill>
                  <a:schemeClr val="accent6">
                    <a:lumMod val="75000"/>
                  </a:schemeClr>
                </a:solidFill>
              </a:rPr>
              <a:t>reujedinjenje</a:t>
            </a:r>
          </a:p>
          <a:p>
            <a:pPr eaLnBrk="1" hangingPunct="1"/>
            <a:r>
              <a:rPr lang="sr-Latn-RS" sz="2400" dirty="0" smtClean="0"/>
              <a:t>Nove usluge u SR: porodični sardadnik, porodična konferencija</a:t>
            </a:r>
          </a:p>
          <a:p>
            <a:pPr eaLnBrk="1" hangingPunct="1"/>
            <a:endParaRPr lang="sr-Latn-R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472"/>
    </mc:Choice>
    <mc:Fallback>
      <p:transition spd="slow" advTm="54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23850" y="188913"/>
            <a:ext cx="8229600" cy="1139825"/>
          </a:xfrm>
        </p:spPr>
        <p:txBody>
          <a:bodyPr/>
          <a:lstStyle/>
          <a:p>
            <a:pPr algn="ctr" eaLnBrk="1" hangingPunct="1"/>
            <a:r>
              <a:rPr lang="sr-Latn-RS" b="1" dirty="0" smtClean="0"/>
              <a:t>Operacionalizacija neophodnosti i prikladnosti AS/2</a:t>
            </a:r>
            <a:endParaRPr lang="sr-Latn-RS" dirty="0" smtClean="0"/>
          </a:p>
        </p:txBody>
      </p:sp>
      <p:sp>
        <p:nvSpPr>
          <p:cNvPr id="22531" name="Content Placeholder 2"/>
          <p:cNvSpPr>
            <a:spLocks noGrp="1"/>
          </p:cNvSpPr>
          <p:nvPr>
            <p:ph idx="1"/>
          </p:nvPr>
        </p:nvSpPr>
        <p:spPr>
          <a:xfrm>
            <a:off x="250825" y="1412875"/>
            <a:ext cx="8435975" cy="4718050"/>
          </a:xfrm>
        </p:spPr>
        <p:txBody>
          <a:bodyPr/>
          <a:lstStyle/>
          <a:p>
            <a:pPr eaLnBrk="1" hangingPunct="1"/>
            <a:r>
              <a:rPr lang="sr-Latn-RS" sz="2400" dirty="0" smtClean="0"/>
              <a:t>Države treba da razviju sopstveni put ka postepenoj i progresivnoj deinstitucionalitaciji</a:t>
            </a:r>
          </a:p>
          <a:p>
            <a:pPr lvl="1" eaLnBrk="1" hangingPunct="1"/>
            <a:r>
              <a:rPr lang="sr-Latn-RS" sz="2000" dirty="0" smtClean="0"/>
              <a:t>Obezbediti </a:t>
            </a:r>
            <a:r>
              <a:rPr lang="sr-Latn-RS" sz="2000" b="1" dirty="0" smtClean="0">
                <a:solidFill>
                  <a:schemeClr val="accent6">
                    <a:lumMod val="75000"/>
                  </a:schemeClr>
                </a:solidFill>
              </a:rPr>
              <a:t>niz</a:t>
            </a:r>
            <a:r>
              <a:rPr lang="sr-Latn-RS" sz="2000" dirty="0" smtClean="0"/>
              <a:t> </a:t>
            </a:r>
            <a:r>
              <a:rPr lang="sr-Latn-RS" sz="2000" b="1" dirty="0" smtClean="0">
                <a:solidFill>
                  <a:schemeClr val="accent6">
                    <a:lumMod val="75000"/>
                  </a:schemeClr>
                </a:solidFill>
              </a:rPr>
              <a:t>prikladnih usluga </a:t>
            </a:r>
            <a:r>
              <a:rPr lang="sr-Latn-RS" sz="2000" dirty="0" smtClean="0"/>
              <a:t>u zajednici i varijeteta smeštaja</a:t>
            </a:r>
          </a:p>
          <a:p>
            <a:pPr lvl="1" eaLnBrk="1" hangingPunct="1"/>
            <a:r>
              <a:rPr lang="sr-Latn-RS" sz="2000" dirty="0" smtClean="0"/>
              <a:t>Mere za </a:t>
            </a:r>
            <a:r>
              <a:rPr lang="sr-Latn-RS" sz="2000" b="1" dirty="0" smtClean="0">
                <a:solidFill>
                  <a:schemeClr val="accent6">
                    <a:lumMod val="75000"/>
                  </a:schemeClr>
                </a:solidFill>
              </a:rPr>
              <a:t>sprečavanje</a:t>
            </a:r>
            <a:r>
              <a:rPr lang="sr-Latn-RS" sz="2000" dirty="0" smtClean="0"/>
              <a:t> ulaska deteta na AS</a:t>
            </a:r>
          </a:p>
          <a:p>
            <a:pPr lvl="1" eaLnBrk="1" hangingPunct="1"/>
            <a:r>
              <a:rPr lang="sr-Latn-RS" sz="2000" b="1" dirty="0" smtClean="0">
                <a:solidFill>
                  <a:schemeClr val="accent6">
                    <a:lumMod val="75000"/>
                  </a:schemeClr>
                </a:solidFill>
              </a:rPr>
              <a:t>Zabrana</a:t>
            </a:r>
            <a:r>
              <a:rPr lang="sr-Latn-RS" sz="2000" dirty="0" smtClean="0"/>
              <a:t> smeštaja male dece u institucije</a:t>
            </a:r>
          </a:p>
          <a:p>
            <a:pPr lvl="1" eaLnBrk="1" hangingPunct="1"/>
            <a:r>
              <a:rPr lang="sr-Latn-RS" sz="2000" b="1" dirty="0" smtClean="0">
                <a:solidFill>
                  <a:schemeClr val="accent6">
                    <a:lumMod val="75000"/>
                  </a:schemeClr>
                </a:solidFill>
              </a:rPr>
              <a:t>Planovi</a:t>
            </a:r>
            <a:r>
              <a:rPr lang="sr-Latn-RS" sz="2000" dirty="0" smtClean="0"/>
              <a:t> </a:t>
            </a:r>
            <a:r>
              <a:rPr lang="sr-Latn-RS" sz="2000" b="1" dirty="0" smtClean="0">
                <a:solidFill>
                  <a:schemeClr val="accent6">
                    <a:lumMod val="75000"/>
                  </a:schemeClr>
                </a:solidFill>
              </a:rPr>
              <a:t>za izlazak </a:t>
            </a:r>
            <a:r>
              <a:rPr lang="sr-Latn-RS" sz="2000" dirty="0" smtClean="0"/>
              <a:t>dece koja su već smeštena u institucije</a:t>
            </a:r>
          </a:p>
          <a:p>
            <a:pPr eaLnBrk="1" hangingPunct="1"/>
            <a:r>
              <a:rPr lang="sr-Latn-RS" sz="2400" dirty="0" smtClean="0"/>
              <a:t>Mehanizam za „čuvanje ulaza“ (</a:t>
            </a:r>
            <a:r>
              <a:rPr lang="sr-Latn-RS" sz="2400" i="1" dirty="0" smtClean="0"/>
              <a:t>gate keeping</a:t>
            </a:r>
            <a:r>
              <a:rPr lang="sr-Latn-RS" sz="2400" dirty="0" smtClean="0"/>
              <a:t>):</a:t>
            </a:r>
          </a:p>
          <a:p>
            <a:pPr lvl="1" eaLnBrk="1" hangingPunct="1"/>
            <a:r>
              <a:rPr lang="sr-Latn-RS" sz="2000" b="1" dirty="0" smtClean="0">
                <a:solidFill>
                  <a:schemeClr val="accent6">
                    <a:lumMod val="75000"/>
                  </a:schemeClr>
                </a:solidFill>
              </a:rPr>
              <a:t>Ovlašćena</a:t>
            </a:r>
            <a:r>
              <a:rPr lang="sr-Latn-RS" sz="2000" dirty="0" smtClean="0"/>
              <a:t> </a:t>
            </a:r>
            <a:r>
              <a:rPr lang="sr-Latn-RS" sz="2000" b="1" dirty="0" smtClean="0">
                <a:solidFill>
                  <a:schemeClr val="accent6">
                    <a:lumMod val="75000"/>
                  </a:schemeClr>
                </a:solidFill>
              </a:rPr>
              <a:t>služba</a:t>
            </a:r>
            <a:r>
              <a:rPr lang="sr-Latn-RS" sz="2000" dirty="0" smtClean="0"/>
              <a:t> pregleda prijave, procenjuje potrebe i odobrava altenativni smeštaj – u Srbiji CSR</a:t>
            </a:r>
          </a:p>
          <a:p>
            <a:pPr lvl="1" eaLnBrk="1" hangingPunct="1"/>
            <a:r>
              <a:rPr lang="sr-Latn-RS" sz="2000" dirty="0" smtClean="0"/>
              <a:t>Dovoljan broj adekvatno obrazovanih </a:t>
            </a:r>
            <a:r>
              <a:rPr lang="sr-Latn-RS" sz="2000" b="1" dirty="0" smtClean="0">
                <a:solidFill>
                  <a:schemeClr val="accent6">
                    <a:lumMod val="75000"/>
                  </a:schemeClr>
                </a:solidFill>
              </a:rPr>
              <a:t>stručnjaka</a:t>
            </a:r>
            <a:r>
              <a:rPr lang="sr-Latn-RS" sz="2000" dirty="0" smtClean="0"/>
              <a:t> obavlja sveobuhvatnu procenu, planiranje i ponovni pregled </a:t>
            </a:r>
          </a:p>
          <a:p>
            <a:pPr lvl="1" eaLnBrk="1" hangingPunct="1"/>
            <a:r>
              <a:rPr lang="sr-Latn-RS" sz="2000" b="1" dirty="0" smtClean="0">
                <a:solidFill>
                  <a:schemeClr val="accent6">
                    <a:lumMod val="75000"/>
                  </a:schemeClr>
                </a:solidFill>
              </a:rPr>
              <a:t>Dokumentovati</a:t>
            </a:r>
            <a:r>
              <a:rPr lang="sr-Latn-RS" sz="2000" dirty="0" smtClean="0"/>
              <a:t> proces donošenja odluka i obezbediti pisane planove sa ciljevima smeštaja i vremenske okvire za reviziju</a:t>
            </a:r>
          </a:p>
          <a:p>
            <a:pPr lvl="1" eaLnBrk="1" hangingPunct="1"/>
            <a:r>
              <a:rPr lang="sr-Latn-RS" sz="2000" b="1" dirty="0" smtClean="0">
                <a:solidFill>
                  <a:schemeClr val="accent6">
                    <a:lumMod val="75000"/>
                  </a:schemeClr>
                </a:solidFill>
              </a:rPr>
              <a:t>Nadgledan</a:t>
            </a:r>
            <a:r>
              <a:rPr lang="sr-Latn-RS" sz="2000" dirty="0" smtClean="0"/>
              <a:t> i evaluiran rad stručnjaka i </a:t>
            </a:r>
            <a:r>
              <a:rPr lang="sr-Latn-RS" sz="2000" b="1" dirty="0" smtClean="0">
                <a:solidFill>
                  <a:schemeClr val="accent6">
                    <a:lumMod val="75000"/>
                  </a:schemeClr>
                </a:solidFill>
              </a:rPr>
              <a:t>učešće dece i roditelja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543"/>
    </mc:Choice>
    <mc:Fallback>
      <p:transition spd="slow" advTm="35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lgn="ctr" eaLnBrk="1" hangingPunct="1"/>
            <a:r>
              <a:rPr lang="sr-Latn-RS" b="1" dirty="0" smtClean="0"/>
              <a:t>Alternativno staranje</a:t>
            </a:r>
          </a:p>
        </p:txBody>
      </p:sp>
      <p:sp>
        <p:nvSpPr>
          <p:cNvPr id="4099" name="Content Placeholder 2"/>
          <p:cNvSpPr>
            <a:spLocks noGrp="1"/>
          </p:cNvSpPr>
          <p:nvPr>
            <p:ph idx="1"/>
          </p:nvPr>
        </p:nvSpPr>
        <p:spPr>
          <a:xfrm>
            <a:off x="395288" y="1557338"/>
            <a:ext cx="8229600" cy="4530725"/>
          </a:xfrm>
        </p:spPr>
        <p:txBody>
          <a:bodyPr/>
          <a:lstStyle/>
          <a:p>
            <a:pPr eaLnBrk="1" hangingPunct="1"/>
            <a:r>
              <a:rPr lang="sr-Latn-RS" dirty="0" smtClean="0"/>
              <a:t>Kada biološka porodica ne može da obezbedi staranje: omogućiti detetu alternativni aranžman u proširenoj (srodničkoj) ili supstitutivnoj (zamenskoj, hraniteljskoj ili drugoj) porodici u zajednici  - izbegavanje nepovoljnih posledica institucionalizacije</a:t>
            </a:r>
          </a:p>
          <a:p>
            <a:pPr eaLnBrk="1" hangingPunct="1"/>
            <a:r>
              <a:rPr lang="sr-Latn-RS" dirty="0" smtClean="0"/>
              <a:t>2009. “Smernice UN za alternativno staranje o deci” Generalna Skupština Ujedinjenih nacija – instrument za primenu KPD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5973"/>
    </mc:Choice>
    <mc:Fallback>
      <p:transition spd="slow" advTm="3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eaLnBrk="1" hangingPunct="1"/>
            <a:r>
              <a:rPr lang="sr-Latn-RS" b="1" smtClean="0"/>
              <a:t>Operacionalizacija neophodnosti i prikladnosti AS/3</a:t>
            </a:r>
            <a:endParaRPr lang="sr-Latn-RS" smtClean="0"/>
          </a:p>
        </p:txBody>
      </p:sp>
      <p:sp>
        <p:nvSpPr>
          <p:cNvPr id="3" name="Content Placeholder 2"/>
          <p:cNvSpPr>
            <a:spLocks noGrp="1"/>
          </p:cNvSpPr>
          <p:nvPr>
            <p:ph idx="1"/>
          </p:nvPr>
        </p:nvSpPr>
        <p:spPr/>
        <p:txBody>
          <a:bodyPr/>
          <a:lstStyle/>
          <a:p>
            <a:pPr eaLnBrk="1" hangingPunct="1">
              <a:defRPr/>
            </a:pPr>
            <a:r>
              <a:rPr lang="sr-Latn-RS" sz="2400" b="1" dirty="0" smtClean="0">
                <a:solidFill>
                  <a:schemeClr val="accent6">
                    <a:lumMod val="75000"/>
                  </a:schemeClr>
                </a:solidFill>
              </a:rPr>
              <a:t>Dostupnost različitih formi alternativnog smeštaja</a:t>
            </a:r>
            <a:endParaRPr lang="sr-Latn-RS" sz="2400" dirty="0" smtClean="0">
              <a:solidFill>
                <a:schemeClr val="accent6">
                  <a:lumMod val="75000"/>
                </a:schemeClr>
              </a:solidFill>
            </a:endParaRPr>
          </a:p>
          <a:p>
            <a:pPr lvl="1" eaLnBrk="1" hangingPunct="1">
              <a:defRPr/>
            </a:pPr>
            <a:r>
              <a:rPr lang="sr-Latn-RS" sz="2000" b="1" dirty="0" smtClean="0">
                <a:solidFill>
                  <a:schemeClr val="accent6">
                    <a:lumMod val="75000"/>
                  </a:schemeClr>
                </a:solidFill>
              </a:rPr>
              <a:t>kvalitetan i nadgledan </a:t>
            </a:r>
            <a:r>
              <a:rPr lang="sr-Latn-RS" sz="2000" dirty="0" smtClean="0"/>
              <a:t>neodložan (urgentan), predah, kratkotrajan i dugorajan smeštaj</a:t>
            </a:r>
          </a:p>
          <a:p>
            <a:pPr lvl="1" eaLnBrk="1" hangingPunct="1">
              <a:defRPr/>
            </a:pPr>
            <a:r>
              <a:rPr lang="sr-Latn-RS" sz="2000" b="1" dirty="0" smtClean="0">
                <a:solidFill>
                  <a:schemeClr val="accent6">
                    <a:lumMod val="75000"/>
                  </a:schemeClr>
                </a:solidFill>
              </a:rPr>
              <a:t>izbegavati čestu promenu smeštaja </a:t>
            </a:r>
            <a:r>
              <a:rPr lang="sr-Latn-RS" sz="2000" dirty="0" smtClean="0"/>
              <a:t>koja ometa deteov razvoj i sposobnost da uspostavi odnose privrženosti</a:t>
            </a:r>
          </a:p>
          <a:p>
            <a:pPr lvl="1" eaLnBrk="1" hangingPunct="1">
              <a:defRPr/>
            </a:pPr>
            <a:r>
              <a:rPr lang="sr-Latn-RS" sz="2000" dirty="0" smtClean="0"/>
              <a:t>obezbediti stalnost putem </a:t>
            </a:r>
            <a:r>
              <a:rPr lang="sr-Latn-RS" sz="2000" b="1" dirty="0" smtClean="0">
                <a:solidFill>
                  <a:schemeClr val="accent6">
                    <a:lumMod val="75000"/>
                  </a:schemeClr>
                </a:solidFill>
              </a:rPr>
              <a:t>reintegracije</a:t>
            </a:r>
            <a:r>
              <a:rPr lang="sr-Latn-RS" sz="2000" dirty="0" smtClean="0"/>
              <a:t> u roditeljsku ili biološku (srodničku) porodicu u najkračem mogućem roku, ili drugo stabilno porodično okruženje, odnosno rezidencijalni smeštaj kada je neophodan, konstruktivan i prikladan</a:t>
            </a:r>
            <a:endParaRPr lang="sr-Latn-RS" sz="2000" dirty="0" smtClean="0">
              <a:ea typeface="+mn-ea"/>
              <a:cs typeface="+mn-cs"/>
            </a:endParaRPr>
          </a:p>
          <a:p>
            <a:pPr eaLnBrk="1" hangingPunct="1">
              <a:defRPr/>
            </a:pPr>
            <a:r>
              <a:rPr lang="sr-Latn-RS" sz="2400" b="1" dirty="0" smtClean="0">
                <a:solidFill>
                  <a:schemeClr val="accent6">
                    <a:lumMod val="75000"/>
                  </a:schemeClr>
                </a:solidFill>
              </a:rPr>
              <a:t>Alternativni smeštaj dece od 0-3 </a:t>
            </a:r>
          </a:p>
          <a:p>
            <a:pPr lvl="1" eaLnBrk="1" hangingPunct="1">
              <a:defRPr/>
            </a:pPr>
            <a:r>
              <a:rPr lang="sr-Latn-RS" sz="2000" b="1" dirty="0" smtClean="0">
                <a:solidFill>
                  <a:schemeClr val="accent6">
                    <a:lumMod val="75000"/>
                  </a:schemeClr>
                </a:solidFill>
              </a:rPr>
              <a:t>u porodičnoj sredini</a:t>
            </a:r>
            <a:r>
              <a:rPr lang="sr-Latn-RS" sz="2000" dirty="0" smtClean="0"/>
              <a:t>, izuzeci kada je potrebno sprečiti razdvajanje braće i sestara i u slučajevima hitnog smeštaja uz planirano ponovno ujedinjenje porodice ili druga rešenja koja obezbeđuju stalnost za dete</a:t>
            </a:r>
            <a:endParaRPr lang="sr-Latn-RS" sz="2000" dirty="0" smtClean="0">
              <a:solidFill>
                <a:schemeClr val="accent6">
                  <a:lumMod val="75000"/>
                </a:schemeClr>
              </a:solidFill>
              <a:ea typeface="+mn-ea"/>
              <a:cs typeface="+mn-cs"/>
            </a:endParaRPr>
          </a:p>
          <a:p>
            <a:pPr eaLnBrk="1" hangingPunct="1">
              <a:defRPr/>
            </a:pPr>
            <a:r>
              <a:rPr lang="sr-Latn-RS" dirty="0" smtClean="0"/>
              <a:t> </a:t>
            </a:r>
          </a:p>
          <a:p>
            <a:pPr eaLnBrk="1" hangingPunct="1">
              <a:defRPr/>
            </a:pP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734"/>
    </mc:Choice>
    <mc:Fallback>
      <p:transition spd="slow" advTm="34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eaLnBrk="1" hangingPunct="1"/>
            <a:r>
              <a:rPr lang="sr-Latn-RS" b="1" smtClean="0"/>
              <a:t>Operacionalizacija neophodnosti i prikladnosti AS/3</a:t>
            </a:r>
            <a:endParaRPr lang="sr-Latn-RS" smtClean="0"/>
          </a:p>
        </p:txBody>
      </p:sp>
      <p:sp>
        <p:nvSpPr>
          <p:cNvPr id="3" name="Content Placeholder 2"/>
          <p:cNvSpPr>
            <a:spLocks noGrp="1"/>
          </p:cNvSpPr>
          <p:nvPr>
            <p:ph idx="1"/>
          </p:nvPr>
        </p:nvSpPr>
        <p:spPr/>
        <p:txBody>
          <a:bodyPr/>
          <a:lstStyle/>
          <a:p>
            <a:pPr eaLnBrk="1" hangingPunct="1">
              <a:defRPr/>
            </a:pPr>
            <a:r>
              <a:rPr lang="sr-Latn-RS" sz="2400" b="1" dirty="0" smtClean="0">
                <a:solidFill>
                  <a:schemeClr val="accent6">
                    <a:lumMod val="75000"/>
                  </a:schemeClr>
                </a:solidFill>
              </a:rPr>
              <a:t>Braća i sestre na alternativnom smeš</a:t>
            </a:r>
            <a:r>
              <a:rPr lang="sr-Latn-RS" sz="2400" dirty="0" smtClean="0">
                <a:solidFill>
                  <a:schemeClr val="accent6">
                    <a:lumMod val="75000"/>
                  </a:schemeClr>
                </a:solidFill>
              </a:rPr>
              <a:t>taju</a:t>
            </a:r>
          </a:p>
          <a:p>
            <a:pPr lvl="1" eaLnBrk="1" hangingPunct="1">
              <a:defRPr/>
            </a:pPr>
            <a:r>
              <a:rPr lang="sr-Latn-RS" sz="2000" dirty="0" smtClean="0"/>
              <a:t>b</a:t>
            </a:r>
            <a:r>
              <a:rPr lang="sr-Cyrl-RS" sz="2000" dirty="0" smtClean="0"/>
              <a:t>raću i sestre</a:t>
            </a:r>
            <a:r>
              <a:rPr lang="sr-Latn-RS" sz="2000" dirty="0" smtClean="0"/>
              <a:t>, </a:t>
            </a:r>
            <a:r>
              <a:rPr lang="sr-Latn-RS" sz="2000" dirty="0" smtClean="0">
                <a:solidFill>
                  <a:schemeClr val="accent6">
                    <a:lumMod val="75000"/>
                  </a:schemeClr>
                </a:solidFill>
              </a:rPr>
              <a:t>ne treba </a:t>
            </a:r>
            <a:r>
              <a:rPr lang="sr-Cyrl-RS" sz="2000" dirty="0" smtClean="0">
                <a:solidFill>
                  <a:schemeClr val="accent6">
                    <a:lumMod val="75000"/>
                  </a:schemeClr>
                </a:solidFill>
              </a:rPr>
              <a:t>razdvajati </a:t>
            </a:r>
            <a:r>
              <a:rPr lang="sr-Cyrl-RS" sz="2000" dirty="0" smtClean="0"/>
              <a:t>pri smeštaju</a:t>
            </a:r>
            <a:r>
              <a:rPr lang="sr-Latn-RS" sz="2000" dirty="0" smtClean="0"/>
              <a:t> </a:t>
            </a:r>
            <a:r>
              <a:rPr lang="sr-Cyrl-RS" sz="2000" dirty="0" smtClean="0"/>
              <a:t>osim u slučajevima u kojima </a:t>
            </a:r>
            <a:r>
              <a:rPr lang="sr-Latn-RS" sz="2000" dirty="0" smtClean="0"/>
              <a:t>nesporno</a:t>
            </a:r>
            <a:r>
              <a:rPr lang="sr-Cyrl-RS" sz="2000" dirty="0" smtClean="0"/>
              <a:t> postoji rizik</a:t>
            </a:r>
            <a:r>
              <a:rPr lang="sr-Latn-RS" sz="2000" dirty="0" smtClean="0"/>
              <a:t> od </a:t>
            </a:r>
            <a:r>
              <a:rPr lang="sr-Cyrl-RS" sz="2000" dirty="0" smtClean="0"/>
              <a:t>zlostavljanja ili neki drugi razlog </a:t>
            </a:r>
            <a:r>
              <a:rPr lang="sr-Latn-RS" sz="2000" dirty="0" smtClean="0"/>
              <a:t>koji je skladu sa </a:t>
            </a:r>
            <a:r>
              <a:rPr lang="sr-Cyrl-RS" sz="2000" dirty="0" smtClean="0"/>
              <a:t>najbolj</a:t>
            </a:r>
            <a:r>
              <a:rPr lang="sr-Latn-RS" sz="2000" dirty="0" smtClean="0"/>
              <a:t>i</a:t>
            </a:r>
            <a:r>
              <a:rPr lang="sr-Cyrl-RS" sz="2000" dirty="0" smtClean="0"/>
              <a:t>m </a:t>
            </a:r>
            <a:r>
              <a:rPr lang="sr-Latn-RS" sz="2000" dirty="0" smtClean="0"/>
              <a:t>interesima deteta. </a:t>
            </a:r>
          </a:p>
          <a:p>
            <a:pPr lvl="1" eaLnBrk="1" hangingPunct="1">
              <a:defRPr/>
            </a:pPr>
            <a:r>
              <a:rPr lang="sr-Latn-RS" sz="2000" dirty="0" smtClean="0"/>
              <a:t>preduzeti sve raspoložive mere kako bi se siblinzima omogućilo </a:t>
            </a:r>
            <a:r>
              <a:rPr lang="sr-Latn-RS" sz="2000" b="1" dirty="0" smtClean="0">
                <a:solidFill>
                  <a:schemeClr val="accent6">
                    <a:lumMod val="75000"/>
                  </a:schemeClr>
                </a:solidFill>
              </a:rPr>
              <a:t>održavanje međusobnog kontakta</a:t>
            </a:r>
            <a:r>
              <a:rPr lang="sr-Latn-RS" sz="2000" dirty="0" smtClean="0"/>
              <a:t>, sem ukoliko to nije </a:t>
            </a:r>
            <a:r>
              <a:rPr lang="sr-Cyrl-RS" sz="2000" dirty="0" smtClean="0"/>
              <a:t>u suprotnosti s</a:t>
            </a:r>
            <a:r>
              <a:rPr lang="sr-Latn-RS" sz="2000" dirty="0" smtClean="0"/>
              <a:t>a</a:t>
            </a:r>
            <a:r>
              <a:rPr lang="sr-Cyrl-RS" sz="2000" dirty="0" smtClean="0"/>
              <a:t> njihovim željama ili interesima</a:t>
            </a:r>
            <a:r>
              <a:rPr lang="sr-Latn-RS" sz="2000" dirty="0" smtClean="0"/>
              <a:t>.</a:t>
            </a:r>
          </a:p>
          <a:p>
            <a:pPr eaLnBrk="1" hangingPunct="1">
              <a:defRPr/>
            </a:pPr>
            <a:r>
              <a:rPr lang="sr-Latn-RS" sz="2400" b="1" dirty="0" smtClean="0">
                <a:solidFill>
                  <a:schemeClr val="accent6">
                    <a:lumMod val="75000"/>
                  </a:schemeClr>
                </a:solidFill>
              </a:rPr>
              <a:t>Deca i mladi bez pratnje </a:t>
            </a:r>
            <a:endParaRPr lang="sr-Latn-RS" sz="2400" dirty="0" smtClean="0">
              <a:solidFill>
                <a:schemeClr val="accent6">
                  <a:lumMod val="75000"/>
                </a:schemeClr>
              </a:solidFill>
            </a:endParaRPr>
          </a:p>
          <a:p>
            <a:pPr lvl="1" eaLnBrk="1" hangingPunct="1">
              <a:defRPr/>
            </a:pPr>
            <a:r>
              <a:rPr lang="sr-Latn-RS" sz="2000" dirty="0" smtClean="0"/>
              <a:t>neophodnost i značaj </a:t>
            </a:r>
            <a:r>
              <a:rPr lang="sr-Latn-RS" sz="2000" b="1" dirty="0" smtClean="0">
                <a:solidFill>
                  <a:schemeClr val="accent6">
                    <a:lumMod val="75000"/>
                  </a:schemeClr>
                </a:solidFill>
              </a:rPr>
              <a:t>identifikacije, registracije i dokumentovanja </a:t>
            </a:r>
            <a:r>
              <a:rPr lang="sr-Latn-RS" sz="2000" dirty="0" smtClean="0"/>
              <a:t>podataka o deci bez pratnje ili razdvojenoj deci</a:t>
            </a:r>
          </a:p>
          <a:p>
            <a:pPr lvl="1" eaLnBrk="1" hangingPunct="1">
              <a:defRPr/>
            </a:pPr>
            <a:r>
              <a:rPr lang="sr-Latn-RS" sz="2000" b="1" dirty="0">
                <a:solidFill>
                  <a:schemeClr val="accent6">
                    <a:lumMod val="75000"/>
                  </a:schemeClr>
                </a:solidFill>
              </a:rPr>
              <a:t>p</a:t>
            </a:r>
            <a:r>
              <a:rPr lang="sr-Latn-RS" sz="2000" b="1" dirty="0" smtClean="0">
                <a:solidFill>
                  <a:schemeClr val="accent6">
                    <a:lumMod val="75000"/>
                  </a:schemeClr>
                </a:solidFill>
              </a:rPr>
              <a:t>overljivost</a:t>
            </a:r>
            <a:r>
              <a:rPr lang="sr-Latn-RS" sz="2000" dirty="0" smtClean="0"/>
              <a:t> </a:t>
            </a:r>
            <a:r>
              <a:rPr lang="sr-Latn-RS" sz="2000" b="1" dirty="0" smtClean="0">
                <a:solidFill>
                  <a:schemeClr val="accent6">
                    <a:lumMod val="75000"/>
                  </a:schemeClr>
                </a:solidFill>
              </a:rPr>
              <a:t>podataka</a:t>
            </a:r>
            <a:r>
              <a:rPr lang="sr-Latn-RS" sz="2000" dirty="0" smtClean="0"/>
              <a:t>, njihova razmena između ovlašćenih službi, </a:t>
            </a:r>
            <a:r>
              <a:rPr lang="sr-Latn-RS" sz="2000" b="1" dirty="0" smtClean="0">
                <a:solidFill>
                  <a:schemeClr val="accent6">
                    <a:lumMod val="75000"/>
                  </a:schemeClr>
                </a:solidFill>
              </a:rPr>
              <a:t>koordinacija</a:t>
            </a:r>
            <a:r>
              <a:rPr lang="sr-Latn-RS" sz="2000" dirty="0" smtClean="0"/>
              <a:t> svih uključenih i kompatibilnost procedura i popstupaka u zaštiti deteta, kao i ponovno </a:t>
            </a:r>
            <a:r>
              <a:rPr lang="sr-Latn-RS" sz="2000" b="1" dirty="0" smtClean="0">
                <a:solidFill>
                  <a:schemeClr val="accent6">
                    <a:lumMod val="75000"/>
                  </a:schemeClr>
                </a:solidFill>
              </a:rPr>
              <a:t>ujedinjenje porodice</a:t>
            </a:r>
            <a:r>
              <a:rPr lang="sr-Latn-RS" sz="2000" dirty="0" smtClean="0"/>
              <a:t>, kada je opravdano i moguće</a:t>
            </a:r>
            <a:endParaRPr lang="sr-Latn-RS" sz="2000" dirty="0" smtClean="0">
              <a:solidFill>
                <a:schemeClr val="accent6">
                  <a:lumMod val="75000"/>
                </a:schemeClr>
              </a:solidFill>
              <a:ea typeface="+mn-ea"/>
              <a:cs typeface="+mn-cs"/>
            </a:endParaRPr>
          </a:p>
          <a:p>
            <a:pPr eaLnBrk="1" hangingPunct="1">
              <a:defRPr/>
            </a:pP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71"/>
    </mc:Choice>
    <mc:Fallback>
      <p:transition spd="slow" advTm="3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eaLnBrk="1" hangingPunct="1"/>
            <a:r>
              <a:rPr lang="sr-Latn-RS" b="1" smtClean="0"/>
              <a:t>Operacionalizacija neophodnosti i prikladnosti AS/4</a:t>
            </a:r>
            <a:endParaRPr lang="sr-Latn-RS" smtClean="0"/>
          </a:p>
        </p:txBody>
      </p:sp>
      <p:sp>
        <p:nvSpPr>
          <p:cNvPr id="3" name="Content Placeholder 2"/>
          <p:cNvSpPr>
            <a:spLocks noGrp="1"/>
          </p:cNvSpPr>
          <p:nvPr>
            <p:ph idx="1"/>
          </p:nvPr>
        </p:nvSpPr>
        <p:spPr>
          <a:xfrm>
            <a:off x="539552" y="1772816"/>
            <a:ext cx="8229600" cy="4530725"/>
          </a:xfrm>
        </p:spPr>
        <p:txBody>
          <a:bodyPr/>
          <a:lstStyle/>
          <a:p>
            <a:pPr eaLnBrk="1" hangingPunct="1">
              <a:defRPr/>
            </a:pPr>
            <a:r>
              <a:rPr lang="sr-Latn-RS" sz="2400" b="1" i="1" dirty="0" smtClean="0">
                <a:solidFill>
                  <a:schemeClr val="accent6">
                    <a:lumMod val="75000"/>
                  </a:schemeClr>
                </a:solidFill>
              </a:rPr>
              <a:t>Usvojenje</a:t>
            </a:r>
            <a:r>
              <a:rPr lang="en-US" b="1" i="1" dirty="0" smtClean="0"/>
              <a:t> </a:t>
            </a:r>
            <a:endParaRPr lang="sr-Latn-RS" b="1" i="1" dirty="0" smtClean="0"/>
          </a:p>
          <a:p>
            <a:pPr lvl="1" eaLnBrk="1" hangingPunct="1">
              <a:defRPr/>
            </a:pPr>
            <a:r>
              <a:rPr lang="sr-Latn-RS" sz="2000" dirty="0" smtClean="0"/>
              <a:t>Prilikom periodičnih pregleda potrebno je </a:t>
            </a:r>
            <a:r>
              <a:rPr lang="sr-Latn-RS" sz="2000" b="1" dirty="0" smtClean="0">
                <a:solidFill>
                  <a:schemeClr val="accent6">
                    <a:lumMod val="75000"/>
                  </a:schemeClr>
                </a:solidFill>
              </a:rPr>
              <a:t>razmotriti i usvojenje</a:t>
            </a:r>
            <a:r>
              <a:rPr lang="sr-Latn-RS" sz="2000" dirty="0" smtClean="0"/>
              <a:t>, posebno kada ne postoji mogućnost reujedinjenja porodice, kako bi se u što kraćem roku obezbedila </a:t>
            </a:r>
            <a:r>
              <a:rPr lang="sr-Latn-RS" sz="2000" b="1" dirty="0" smtClean="0">
                <a:solidFill>
                  <a:schemeClr val="accent6">
                    <a:lumMod val="75000"/>
                  </a:schemeClr>
                </a:solidFill>
              </a:rPr>
              <a:t>stalnost</a:t>
            </a:r>
            <a:r>
              <a:rPr lang="sr-Latn-RS" sz="2000" dirty="0" smtClean="0"/>
              <a:t> za dete</a:t>
            </a:r>
            <a:endParaRPr lang="sr-Latn-RS" sz="2000" dirty="0" smtClean="0">
              <a:ea typeface="+mn-ea"/>
              <a:cs typeface="+mn-cs"/>
            </a:endParaRPr>
          </a:p>
          <a:p>
            <a:pPr eaLnBrk="1" hangingPunct="1">
              <a:defRPr/>
            </a:pPr>
            <a:r>
              <a:rPr lang="sr-Latn-RS" sz="2400" b="1" dirty="0" smtClean="0">
                <a:solidFill>
                  <a:schemeClr val="accent6">
                    <a:lumMod val="75000"/>
                  </a:schemeClr>
                </a:solidFill>
              </a:rPr>
              <a:t>Trajanje alternativnog smeštaja</a:t>
            </a:r>
          </a:p>
          <a:p>
            <a:pPr lvl="1" eaLnBrk="1" hangingPunct="1">
              <a:defRPr/>
            </a:pPr>
            <a:r>
              <a:rPr lang="sr-Latn-RS" sz="2000" b="1" dirty="0" smtClean="0">
                <a:solidFill>
                  <a:schemeClr val="accent6">
                    <a:lumMod val="75000"/>
                  </a:schemeClr>
                </a:solidFill>
              </a:rPr>
              <a:t>Što kraće </a:t>
            </a:r>
            <a:r>
              <a:rPr lang="sr-Latn-RS" sz="2000" dirty="0" smtClean="0"/>
              <a:t>– koliko je potrebno detetu</a:t>
            </a:r>
          </a:p>
          <a:p>
            <a:pPr lvl="1" eaLnBrk="1" hangingPunct="1">
              <a:defRPr/>
            </a:pPr>
            <a:r>
              <a:rPr lang="sr-Latn-RS" sz="2000" dirty="0" smtClean="0"/>
              <a:t>Ponovno </a:t>
            </a:r>
            <a:r>
              <a:rPr lang="sr-Latn-RS" sz="2000" b="1" dirty="0" smtClean="0">
                <a:solidFill>
                  <a:schemeClr val="accent6">
                    <a:lumMod val="75000"/>
                  </a:schemeClr>
                </a:solidFill>
              </a:rPr>
              <a:t>ujedinjenje porodice</a:t>
            </a:r>
            <a:r>
              <a:rPr lang="sr-Latn-RS" sz="2000" dirty="0" smtClean="0"/>
              <a:t>, odnosno povratak deteta roditeljima ili u biološku porodicu je prvi poželjni cilj Smernica</a:t>
            </a:r>
          </a:p>
          <a:p>
            <a:pPr lvl="1" eaLnBrk="1" hangingPunct="1">
              <a:defRPr/>
            </a:pPr>
            <a:r>
              <a:rPr lang="sr-Latn-RS" sz="2000" dirty="0" smtClean="0"/>
              <a:t>Smeštaj se obezbeđuje što je moguće </a:t>
            </a:r>
            <a:r>
              <a:rPr lang="sr-Latn-RS" sz="2000" b="1" dirty="0" smtClean="0">
                <a:solidFill>
                  <a:schemeClr val="accent6">
                    <a:lumMod val="75000"/>
                  </a:schemeClr>
                </a:solidFill>
              </a:rPr>
              <a:t>bliže</a:t>
            </a:r>
            <a:r>
              <a:rPr lang="sr-Latn-RS" sz="2000" dirty="0" smtClean="0"/>
              <a:t> porodici i zajednici deteta. </a:t>
            </a:r>
          </a:p>
          <a:p>
            <a:pPr lvl="1" eaLnBrk="1" hangingPunct="1">
              <a:defRPr/>
            </a:pPr>
            <a:r>
              <a:rPr lang="sr-Latn-RS" sz="2000" dirty="0" smtClean="0"/>
              <a:t>Voditi računa da se </a:t>
            </a:r>
            <a:r>
              <a:rPr lang="sr-Latn-RS" sz="2000" b="1" dirty="0" smtClean="0">
                <a:solidFill>
                  <a:schemeClr val="accent6">
                    <a:lumMod val="75000"/>
                  </a:schemeClr>
                </a:solidFill>
              </a:rPr>
              <a:t>izbegnu nepotrebni prekidi </a:t>
            </a:r>
            <a:r>
              <a:rPr lang="sr-Latn-RS" sz="2000" b="1" dirty="0" smtClean="0"/>
              <a:t>i česte promene </a:t>
            </a:r>
            <a:r>
              <a:rPr lang="sr-Latn-RS" sz="2000" dirty="0" smtClean="0"/>
              <a:t>smeštaja, jer to često ima štetne posledice po dete. </a:t>
            </a:r>
          </a:p>
          <a:p>
            <a:pPr lvl="1" eaLnBrk="1" hangingPunct="1">
              <a:defRPr/>
            </a:pPr>
            <a:r>
              <a:rPr lang="sr-Latn-RS" sz="2000" dirty="0" smtClean="0"/>
              <a:t>Ponovno ujedinjenje porodice terba da bude </a:t>
            </a:r>
            <a:r>
              <a:rPr lang="sr-Latn-RS" sz="2000" b="1" dirty="0" smtClean="0">
                <a:solidFill>
                  <a:schemeClr val="accent6">
                    <a:lumMod val="75000"/>
                  </a:schemeClr>
                </a:solidFill>
              </a:rPr>
              <a:t>podržano i nadgledano</a:t>
            </a:r>
          </a:p>
          <a:p>
            <a:pPr lvl="1" eaLnBrk="1" hangingPunct="1">
              <a:defRPr/>
            </a:pPr>
            <a:endParaRPr lang="sr-Latn-RS" sz="2000" dirty="0" smtClean="0">
              <a:solidFill>
                <a:schemeClr val="accent6">
                  <a:lumMod val="75000"/>
                </a:schemeClr>
              </a:solidFill>
              <a:ea typeface="+mn-ea"/>
              <a:cs typeface="+mn-cs"/>
            </a:endParaRPr>
          </a:p>
          <a:p>
            <a:pPr eaLnBrk="1" hangingPunct="1">
              <a:defRPr/>
            </a:pPr>
            <a:endParaRPr lang="sr-Latn-R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546"/>
    </mc:Choice>
    <mc:Fallback>
      <p:transition spd="slow" advTm="3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ctr" eaLnBrk="1" hangingPunct="1"/>
            <a:r>
              <a:rPr lang="sr-Latn-RS" b="1" smtClean="0"/>
              <a:t>Operacionalizacija neophodnosti i prikladnosti AS/5</a:t>
            </a:r>
            <a:endParaRPr lang="sr-Latn-RS" smtClean="0"/>
          </a:p>
        </p:txBody>
      </p:sp>
      <p:sp>
        <p:nvSpPr>
          <p:cNvPr id="3" name="Content Placeholder 2"/>
          <p:cNvSpPr>
            <a:spLocks noGrp="1"/>
          </p:cNvSpPr>
          <p:nvPr>
            <p:ph idx="1"/>
          </p:nvPr>
        </p:nvSpPr>
        <p:spPr>
          <a:xfrm>
            <a:off x="395288" y="1700213"/>
            <a:ext cx="8229600" cy="4530725"/>
          </a:xfrm>
        </p:spPr>
        <p:txBody>
          <a:bodyPr/>
          <a:lstStyle/>
          <a:p>
            <a:pPr eaLnBrk="1" hangingPunct="1">
              <a:defRPr/>
            </a:pPr>
            <a:r>
              <a:rPr lang="sr-Latn-RS" sz="2400" b="1" dirty="0" smtClean="0">
                <a:solidFill>
                  <a:schemeClr val="accent6">
                    <a:lumMod val="75000"/>
                  </a:schemeClr>
                </a:solidFill>
              </a:rPr>
              <a:t>Planiranje i priprema za napuštanje zaštite</a:t>
            </a:r>
          </a:p>
          <a:p>
            <a:pPr lvl="1" eaLnBrk="1" hangingPunct="1">
              <a:defRPr/>
            </a:pPr>
            <a:r>
              <a:rPr lang="sr-Latn-RS" sz="2000" b="1" dirty="0" smtClean="0">
                <a:solidFill>
                  <a:schemeClr val="accent6">
                    <a:lumMod val="75000"/>
                  </a:schemeClr>
                </a:solidFill>
              </a:rPr>
              <a:t>Priprema</a:t>
            </a:r>
            <a:r>
              <a:rPr lang="sr-Latn-RS" sz="2000" dirty="0" smtClean="0"/>
              <a:t> dece i mladih osoba za promene smeštaja, napuštanje zaštite i </a:t>
            </a:r>
            <a:r>
              <a:rPr lang="sr-Latn-RS" sz="2000" b="1" dirty="0" smtClean="0">
                <a:solidFill>
                  <a:schemeClr val="accent6">
                    <a:lumMod val="75000"/>
                  </a:schemeClr>
                </a:solidFill>
              </a:rPr>
              <a:t>usluge</a:t>
            </a:r>
            <a:r>
              <a:rPr lang="sr-Latn-RS" sz="2000" dirty="0" smtClean="0"/>
              <a:t> namenjene mladima koji su izašli sa smeštaja (uključujući i nadgledane samostalne životne aranžmane)</a:t>
            </a:r>
          </a:p>
          <a:p>
            <a:pPr lvl="1" eaLnBrk="1" hangingPunct="1">
              <a:defRPr/>
            </a:pPr>
            <a:r>
              <a:rPr lang="sr-Latn-RS" sz="2000" dirty="0" smtClean="0"/>
              <a:t>Značaj </a:t>
            </a:r>
            <a:r>
              <a:rPr lang="sr-Latn-RS" sz="2000" b="1" dirty="0" smtClean="0">
                <a:solidFill>
                  <a:schemeClr val="accent6">
                    <a:lumMod val="75000"/>
                  </a:schemeClr>
                </a:solidFill>
              </a:rPr>
              <a:t>adekvatne procene i blagovremenog individualnog planiranja </a:t>
            </a:r>
            <a:r>
              <a:rPr lang="sr-Latn-RS" sz="2000" dirty="0" smtClean="0"/>
              <a:t>koje direktno uključuje decu i mlade u proces, priprema za brigu o sebi, učenje praktičnih životnih i interpersonalnih veština</a:t>
            </a:r>
            <a:r>
              <a:rPr lang="sr-Latn-RS" sz="2000" baseline="30000" dirty="0" smtClean="0"/>
              <a:t> </a:t>
            </a:r>
          </a:p>
          <a:p>
            <a:pPr eaLnBrk="1" hangingPunct="1">
              <a:defRPr/>
            </a:pPr>
            <a:r>
              <a:rPr lang="sr-Latn-RS" sz="2400" b="1" dirty="0" smtClean="0">
                <a:solidFill>
                  <a:schemeClr val="accent6">
                    <a:lumMod val="75000"/>
                  </a:schemeClr>
                </a:solidFill>
              </a:rPr>
              <a:t>Kvalitet formalnog alternativnog smeštaja</a:t>
            </a:r>
            <a:endParaRPr lang="sr-Latn-RS" sz="2400" dirty="0" smtClean="0">
              <a:solidFill>
                <a:schemeClr val="accent6">
                  <a:lumMod val="75000"/>
                </a:schemeClr>
              </a:solidFill>
            </a:endParaRPr>
          </a:p>
          <a:p>
            <a:pPr lvl="1" eaLnBrk="1" hangingPunct="1">
              <a:defRPr/>
            </a:pPr>
            <a:r>
              <a:rPr lang="sr-Latn-RS" sz="2000" dirty="0" smtClean="0"/>
              <a:t>Formalno staranje treba da ispuni određene </a:t>
            </a:r>
            <a:r>
              <a:rPr lang="sr-Latn-RS" sz="2000" b="1" dirty="0" smtClean="0">
                <a:solidFill>
                  <a:schemeClr val="accent6">
                    <a:lumMod val="75000"/>
                  </a:schemeClr>
                </a:solidFill>
              </a:rPr>
              <a:t>opšte standarde</a:t>
            </a:r>
            <a:r>
              <a:rPr lang="sr-Latn-RS" sz="2000" dirty="0" smtClean="0"/>
              <a:t>, koji se tiču uslova u kojima dete živi, zadovoljavanja specifičnih potreba deteta, broja i obučenosti osoblja, promovisanja stabilnog dugoročnog životnog aranžmana za dete i drugih standarda, zabrane primene restriktivnih postupaka i mera i telsnih kazni</a:t>
            </a: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670"/>
    </mc:Choice>
    <mc:Fallback>
      <p:transition spd="slow" advTm="2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lgn="ctr" eaLnBrk="1" hangingPunct="1"/>
            <a:r>
              <a:rPr lang="sr-Latn-RS" b="1" smtClean="0"/>
              <a:t>Operacionalizacija neophodnosti i prikladnosti AS/6</a:t>
            </a:r>
            <a:endParaRPr lang="sr-Latn-RS" smtClean="0"/>
          </a:p>
        </p:txBody>
      </p:sp>
      <p:sp>
        <p:nvSpPr>
          <p:cNvPr id="3" name="Content Placeholder 2"/>
          <p:cNvSpPr>
            <a:spLocks noGrp="1"/>
          </p:cNvSpPr>
          <p:nvPr>
            <p:ph idx="1"/>
          </p:nvPr>
        </p:nvSpPr>
        <p:spPr/>
        <p:txBody>
          <a:bodyPr/>
          <a:lstStyle/>
          <a:p>
            <a:pPr eaLnBrk="1" hangingPunct="1">
              <a:defRPr/>
            </a:pPr>
            <a:r>
              <a:rPr lang="sr-Latn-RS" sz="2400" b="1" dirty="0" smtClean="0">
                <a:solidFill>
                  <a:schemeClr val="accent6">
                    <a:lumMod val="75000"/>
                  </a:schemeClr>
                </a:solidFill>
              </a:rPr>
              <a:t>Najbolji interesi deteta</a:t>
            </a:r>
          </a:p>
          <a:p>
            <a:pPr lvl="1" eaLnBrk="1" hangingPunct="1">
              <a:defRPr/>
            </a:pPr>
            <a:r>
              <a:rPr lang="sr-Latn-RS" sz="2000" dirty="0" smtClean="0"/>
              <a:t>razmotriti sve raspoložive intervencije i aktivnosti da bi se izabrale one koje su </a:t>
            </a:r>
            <a:r>
              <a:rPr lang="sr-Latn-RS" sz="2000" b="1" dirty="0" smtClean="0">
                <a:solidFill>
                  <a:schemeClr val="accent6">
                    <a:lumMod val="75000"/>
                  </a:schemeClr>
                </a:solidFill>
              </a:rPr>
              <a:t>najprikladnije</a:t>
            </a:r>
            <a:r>
              <a:rPr lang="sr-Latn-RS" sz="2000" dirty="0" smtClean="0"/>
              <a:t> za konktreno dete</a:t>
            </a:r>
          </a:p>
          <a:p>
            <a:pPr lvl="1" eaLnBrk="1" hangingPunct="1">
              <a:defRPr/>
            </a:pPr>
            <a:r>
              <a:rPr lang="sr-Latn-RS" sz="2000" dirty="0" smtClean="0"/>
              <a:t>razmatra se  </a:t>
            </a:r>
            <a:r>
              <a:rPr lang="sr-Latn-RS" sz="2000" b="1" dirty="0" smtClean="0">
                <a:solidFill>
                  <a:schemeClr val="accent6">
                    <a:lumMod val="75000"/>
                  </a:schemeClr>
                </a:solidFill>
              </a:rPr>
              <a:t>celovitost razvoja i nedeljivost prava deteta</a:t>
            </a:r>
            <a:r>
              <a:rPr lang="sr-Latn-RS" sz="2000" dirty="0" smtClean="0"/>
              <a:t>, i to u kontekstu roditeljske/ biloške porodice, društvene i kulturne sredine deteta, pri čemu se ove okolnosti sagledavaju u vreme određivanja šta su najbolji interesi deteta, ali i u dugoročnoj perspektivi</a:t>
            </a:r>
          </a:p>
          <a:p>
            <a:pPr lvl="1" eaLnBrk="1" hangingPunct="1">
              <a:defRPr/>
            </a:pPr>
            <a:r>
              <a:rPr lang="sr-Latn-RS" sz="2000" dirty="0" smtClean="0"/>
              <a:t>zaštititi </a:t>
            </a:r>
            <a:r>
              <a:rPr lang="sr-Latn-RS" sz="2000" b="1" dirty="0" smtClean="0">
                <a:solidFill>
                  <a:schemeClr val="accent6">
                    <a:lumMod val="75000"/>
                  </a:schemeClr>
                </a:solidFill>
              </a:rPr>
              <a:t>pravo deteta da se njegov glas čuje, da se njegovo gledište uvaži, kao i da se njegovo mišljenje uzme u obzir u </a:t>
            </a:r>
            <a:r>
              <a:rPr lang="sr-Latn-RS" sz="2000" dirty="0" smtClean="0"/>
              <a:t>skladu sa njegovim odnosno njenim razvijajućim kapacitetima, uzrastom i zrelošću.</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440"/>
    </mc:Choice>
    <mc:Fallback>
      <p:transition spd="slow" advTm="3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lgn="ctr" eaLnBrk="1" hangingPunct="1"/>
            <a:r>
              <a:rPr lang="sr-Latn-RS" b="1" smtClean="0"/>
              <a:t>Operacionalizacija neophodnosti i prikladnosti AS/6</a:t>
            </a:r>
            <a:endParaRPr lang="sr-Latn-RS" smtClean="0"/>
          </a:p>
        </p:txBody>
      </p:sp>
      <p:sp>
        <p:nvSpPr>
          <p:cNvPr id="3" name="Content Placeholder 2"/>
          <p:cNvSpPr>
            <a:spLocks noGrp="1"/>
          </p:cNvSpPr>
          <p:nvPr>
            <p:ph idx="1"/>
          </p:nvPr>
        </p:nvSpPr>
        <p:spPr>
          <a:xfrm>
            <a:off x="251520" y="1556793"/>
            <a:ext cx="8517830" cy="4602708"/>
          </a:xfrm>
          <a:ln>
            <a:solidFill>
              <a:schemeClr val="accent1"/>
            </a:solidFill>
          </a:ln>
        </p:spPr>
        <p:txBody>
          <a:bodyPr/>
          <a:lstStyle/>
          <a:p>
            <a:pPr eaLnBrk="1" hangingPunct="1">
              <a:defRPr/>
            </a:pPr>
            <a:r>
              <a:rPr lang="sr-Latn-RS" sz="2400" b="1" dirty="0" smtClean="0">
                <a:solidFill>
                  <a:schemeClr val="accent6">
                    <a:lumMod val="75000"/>
                  </a:schemeClr>
                </a:solidFill>
              </a:rPr>
              <a:t>Participacija dece i mladih</a:t>
            </a:r>
          </a:p>
          <a:p>
            <a:pPr lvl="1" eaLnBrk="1" hangingPunct="1">
              <a:defRPr/>
            </a:pPr>
            <a:r>
              <a:rPr lang="sr-Latn-RS" sz="2000" dirty="0" smtClean="0"/>
              <a:t>odluke, inicijative i pristupi, da poštuju pravo deteta da bude konsultovano i da se njegovo gledište uvaži i mišljenje uzme u obzir, u skladu sa razvijajućim kapacitetima i na osnovu potpune informisanosti, uz odgovarajuču podršku detetu da razume sve neophodne informacije. </a:t>
            </a:r>
          </a:p>
          <a:p>
            <a:pPr lvl="1" eaLnBrk="1" hangingPunct="1">
              <a:defRPr/>
            </a:pPr>
            <a:r>
              <a:rPr lang="sr-Latn-RS" sz="2000" dirty="0" smtClean="0"/>
              <a:t>preduzeti odgovarajuće mere da detetu bile omogućene konsultacije i informisanje, na jeziku koji dete odabere</a:t>
            </a:r>
          </a:p>
          <a:p>
            <a:pPr eaLnBrk="1" hangingPunct="1">
              <a:defRPr/>
            </a:pPr>
            <a:r>
              <a:rPr lang="sr-Latn-RS" sz="2400" b="1" dirty="0" smtClean="0">
                <a:solidFill>
                  <a:schemeClr val="accent6">
                    <a:lumMod val="75000"/>
                  </a:schemeClr>
                </a:solidFill>
              </a:rPr>
              <a:t>Restriktivni postupci i mere</a:t>
            </a:r>
          </a:p>
          <a:p>
            <a:pPr lvl="1" eaLnBrk="1" hangingPunct="1">
              <a:defRPr/>
            </a:pPr>
            <a:r>
              <a:rPr lang="sr-Latn-RS" sz="2000" dirty="0"/>
              <a:t>s</a:t>
            </a:r>
            <a:r>
              <a:rPr lang="sr-Latn-RS" sz="2000" dirty="0" smtClean="0"/>
              <a:t>trogo su zabranjene sve disciplinske mere i korekcije ponašanja koje uključuju mučenje, okrutne, neljudske ili degradirajuće postupke, uključujući zatvaranje ili samicu ili bilo koje druge oblike fizičkog ili psihološkog nasilja koji mogu narušiti fizičko ili mentalno zdravlje deteta </a:t>
            </a:r>
          </a:p>
          <a:p>
            <a:pPr lvl="1" eaLnBrk="1" hangingPunct="1">
              <a:defRPr/>
            </a:pPr>
            <a:r>
              <a:rPr lang="sr-Latn-RS" sz="2000" dirty="0" smtClean="0"/>
              <a:t>ograničenje kontakta s članovima detetove porodice i ostalim bliskim osobama se nikada ne sme koristiti kao kazna </a:t>
            </a:r>
            <a:endParaRPr lang="sr-Latn-RS" sz="1800" dirty="0" smtClean="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902"/>
    </mc:Choice>
    <mc:Fallback>
      <p:transition spd="slow" advTm="4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lgn="ctr" eaLnBrk="1" hangingPunct="1"/>
            <a:r>
              <a:rPr lang="sr-Latn-RS" b="1" smtClean="0"/>
              <a:t>Operacionalizacija neophodnosti i prikladnosti AS/7</a:t>
            </a:r>
            <a:endParaRPr lang="sr-Latn-RS" smtClean="0"/>
          </a:p>
        </p:txBody>
      </p:sp>
      <p:sp>
        <p:nvSpPr>
          <p:cNvPr id="3" name="Content Placeholder 2"/>
          <p:cNvSpPr>
            <a:spLocks noGrp="1"/>
          </p:cNvSpPr>
          <p:nvPr>
            <p:ph idx="1"/>
          </p:nvPr>
        </p:nvSpPr>
        <p:spPr>
          <a:xfrm>
            <a:off x="395536" y="1628800"/>
            <a:ext cx="8229600" cy="4530725"/>
          </a:xfrm>
        </p:spPr>
        <p:txBody>
          <a:bodyPr/>
          <a:lstStyle/>
          <a:p>
            <a:pPr eaLnBrk="1" hangingPunct="1">
              <a:defRPr/>
            </a:pPr>
            <a:r>
              <a:rPr lang="sr-Latn-RS" sz="2400" b="1" dirty="0" smtClean="0">
                <a:solidFill>
                  <a:schemeClr val="accent6">
                    <a:lumMod val="75000"/>
                  </a:schemeClr>
                </a:solidFill>
              </a:rPr>
              <a:t>Mehanizam za pritužbe i žalbe</a:t>
            </a:r>
            <a:endParaRPr lang="sr-Latn-RS" sz="2400" dirty="0" smtClean="0">
              <a:solidFill>
                <a:schemeClr val="accent6">
                  <a:lumMod val="75000"/>
                </a:schemeClr>
              </a:solidFill>
            </a:endParaRPr>
          </a:p>
          <a:p>
            <a:pPr lvl="1" eaLnBrk="1" hangingPunct="1">
              <a:defRPr/>
            </a:pPr>
            <a:r>
              <a:rPr lang="sr-Latn-RS" sz="2000" b="1" dirty="0">
                <a:solidFill>
                  <a:schemeClr val="accent6">
                    <a:lumMod val="75000"/>
                  </a:schemeClr>
                </a:solidFill>
              </a:rPr>
              <a:t>m</a:t>
            </a:r>
            <a:r>
              <a:rPr lang="sr-Latn-RS" sz="2000" b="1" dirty="0" smtClean="0">
                <a:solidFill>
                  <a:schemeClr val="accent6">
                    <a:lumMod val="75000"/>
                  </a:schemeClr>
                </a:solidFill>
              </a:rPr>
              <a:t>ogućnost prispitivanja</a:t>
            </a:r>
            <a:r>
              <a:rPr lang="sr-Latn-RS" sz="2000" dirty="0" smtClean="0"/>
              <a:t>, deci i roditeljima se mora osigurati pravo na žalbu i pristup odgovarajućem pravnom zastupanju.</a:t>
            </a:r>
          </a:p>
          <a:p>
            <a:pPr eaLnBrk="1" hangingPunct="1">
              <a:defRPr/>
            </a:pPr>
            <a:r>
              <a:rPr lang="sr-Latn-RS" sz="2400" b="1" dirty="0" smtClean="0">
                <a:solidFill>
                  <a:schemeClr val="accent6">
                    <a:lumMod val="75000"/>
                  </a:schemeClr>
                </a:solidFill>
              </a:rPr>
              <a:t>Evidencija i dokumentacija</a:t>
            </a:r>
            <a:endParaRPr lang="sr-Latn-RS" sz="2400" dirty="0" smtClean="0">
              <a:solidFill>
                <a:schemeClr val="accent6">
                  <a:lumMod val="75000"/>
                </a:schemeClr>
              </a:solidFill>
            </a:endParaRPr>
          </a:p>
          <a:p>
            <a:pPr lvl="1" eaLnBrk="1" hangingPunct="1">
              <a:defRPr/>
            </a:pPr>
            <a:r>
              <a:rPr lang="sr-Latn-RS" sz="2000" b="1" dirty="0" smtClean="0">
                <a:solidFill>
                  <a:schemeClr val="accent6">
                    <a:lumMod val="75000"/>
                  </a:schemeClr>
                </a:solidFill>
              </a:rPr>
              <a:t>obuhvatna i ažurna </a:t>
            </a:r>
            <a:r>
              <a:rPr lang="sr-Latn-RS" sz="2000" dirty="0" smtClean="0"/>
              <a:t>dokumentacija, detaljni individualni dosijei sve dece na smeštaju, dosijei osoblja i dokazi o finansijskim transakcijana. </a:t>
            </a:r>
          </a:p>
          <a:p>
            <a:pPr lvl="1" eaLnBrk="1" hangingPunct="1">
              <a:defRPr/>
            </a:pPr>
            <a:r>
              <a:rPr lang="sr-Latn-RS" sz="2000" dirty="0"/>
              <a:t>d</a:t>
            </a:r>
            <a:r>
              <a:rPr lang="sr-Latn-RS" sz="2000" dirty="0" smtClean="0"/>
              <a:t>osijei dece na smeštaju treba da budu </a:t>
            </a:r>
            <a:r>
              <a:rPr lang="sr-Latn-RS" sz="2000" b="1" dirty="0" smtClean="0">
                <a:solidFill>
                  <a:schemeClr val="accent6">
                    <a:lumMod val="75000"/>
                  </a:schemeClr>
                </a:solidFill>
              </a:rPr>
              <a:t>kompletni, ažurni, poverljivi i čuvani na bezbednom mestu. </a:t>
            </a:r>
          </a:p>
          <a:p>
            <a:pPr lvl="1" eaLnBrk="1" hangingPunct="1">
              <a:defRPr/>
            </a:pPr>
            <a:r>
              <a:rPr lang="sr-Latn-RS" sz="2000" dirty="0" smtClean="0"/>
              <a:t>da </a:t>
            </a:r>
            <a:r>
              <a:rPr lang="sr-Latn-RS" sz="2000" b="1" dirty="0" smtClean="0">
                <a:solidFill>
                  <a:schemeClr val="accent6">
                    <a:lumMod val="75000"/>
                  </a:schemeClr>
                </a:solidFill>
              </a:rPr>
              <a:t>sadrži</a:t>
            </a:r>
            <a:r>
              <a:rPr lang="sr-Latn-RS" sz="2000" dirty="0" smtClean="0"/>
              <a:t> podatke o okolnostima prijema i odlaska sa smeštaja, događaja koji su vezani za dete tokom smeštaja, lične isprave deteta, podatke o porodici i podatke o stanju i potrebama deteta koji su rezultat periodičnih procena. </a:t>
            </a:r>
          </a:p>
          <a:p>
            <a:pPr lvl="1" eaLnBrk="1" hangingPunct="1">
              <a:defRPr/>
            </a:pPr>
            <a:r>
              <a:rPr lang="sr-Latn-RS" sz="2000" dirty="0"/>
              <a:t>l</a:t>
            </a:r>
            <a:r>
              <a:rPr lang="sr-Latn-RS" sz="2000" dirty="0" smtClean="0"/>
              <a:t>ični dosije </a:t>
            </a:r>
            <a:r>
              <a:rPr lang="sr-Latn-RS" sz="2000" b="1" dirty="0" smtClean="0">
                <a:solidFill>
                  <a:schemeClr val="accent6">
                    <a:lumMod val="75000"/>
                  </a:schemeClr>
                </a:solidFill>
              </a:rPr>
              <a:t>dostupan detetu</a:t>
            </a:r>
            <a:r>
              <a:rPr lang="sr-Latn-RS" sz="2000" dirty="0" smtClean="0"/>
              <a:t>, roditelju ili staratelju, uz ograničenja koja se odnose na detetovo pravo na privatnost i poverljivost</a:t>
            </a:r>
            <a:endParaRPr lang="sr-Latn-RS" sz="2000" dirty="0" smtClean="0">
              <a:ea typeface="+mn-ea"/>
              <a:cs typeface="+mn-cs"/>
            </a:endParaRPr>
          </a:p>
          <a:p>
            <a:pPr eaLnBrk="1" hangingPunct="1">
              <a:defRPr/>
            </a:pPr>
            <a:endParaRPr lang="sr-Latn-R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732"/>
    </mc:Choice>
    <mc:Fallback>
      <p:transition spd="slow" advTm="3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algn="ctr" eaLnBrk="1" hangingPunct="1"/>
            <a:r>
              <a:rPr lang="sr-Latn-RS" b="1" smtClean="0"/>
              <a:t>Operacionalizacija neophodnosti i prikladnosti AS/7</a:t>
            </a:r>
            <a:endParaRPr lang="sr-Latn-RS" smtClean="0"/>
          </a:p>
        </p:txBody>
      </p:sp>
      <p:sp>
        <p:nvSpPr>
          <p:cNvPr id="3" name="Content Placeholder 2"/>
          <p:cNvSpPr>
            <a:spLocks noGrp="1"/>
          </p:cNvSpPr>
          <p:nvPr>
            <p:ph idx="1"/>
          </p:nvPr>
        </p:nvSpPr>
        <p:spPr/>
        <p:txBody>
          <a:bodyPr/>
          <a:lstStyle/>
          <a:p>
            <a:pPr eaLnBrk="1" hangingPunct="1">
              <a:defRPr/>
            </a:pPr>
            <a:endParaRPr lang="sr-Latn-RS" sz="2800" b="1" dirty="0" smtClean="0">
              <a:solidFill>
                <a:schemeClr val="accent6">
                  <a:lumMod val="75000"/>
                </a:schemeClr>
              </a:solidFill>
            </a:endParaRPr>
          </a:p>
          <a:p>
            <a:pPr eaLnBrk="1" hangingPunct="1">
              <a:defRPr/>
            </a:pPr>
            <a:r>
              <a:rPr lang="sr-Latn-RS" sz="2800" b="1" dirty="0" smtClean="0">
                <a:solidFill>
                  <a:schemeClr val="accent6">
                    <a:lumMod val="75000"/>
                  </a:schemeClr>
                </a:solidFill>
              </a:rPr>
              <a:t>Podrška neformalnim oblicima staranja</a:t>
            </a:r>
          </a:p>
          <a:p>
            <a:pPr eaLnBrk="1" hangingPunct="1">
              <a:defRPr/>
            </a:pPr>
            <a:r>
              <a:rPr lang="sr-Latn-RS" sz="2800" b="1" dirty="0" smtClean="0">
                <a:solidFill>
                  <a:schemeClr val="accent6">
                    <a:lumMod val="75000"/>
                  </a:schemeClr>
                </a:solidFill>
              </a:rPr>
              <a:t>Finansiranje </a:t>
            </a:r>
          </a:p>
          <a:p>
            <a:pPr eaLnBrk="1" hangingPunct="1">
              <a:defRPr/>
            </a:pPr>
            <a:r>
              <a:rPr lang="sr-Latn-RS" sz="2800" b="1" dirty="0" smtClean="0">
                <a:solidFill>
                  <a:schemeClr val="accent6">
                    <a:lumMod val="75000"/>
                  </a:schemeClr>
                </a:solidFill>
              </a:rPr>
              <a:t>Obezbeđivanje kvaliteta alternativnog smeštaja – nadzor, inspekcija i monitoring</a:t>
            </a:r>
          </a:p>
          <a:p>
            <a:pPr marL="0" indent="0" eaLnBrk="1" hangingPunct="1">
              <a:buFont typeface="Wingdings" pitchFamily="2" charset="2"/>
              <a:buNone/>
              <a:defRPr/>
            </a:pPr>
            <a:r>
              <a:rPr lang="sr-Latn-RS" sz="2800" b="1" dirty="0" smtClean="0">
                <a:solidFill>
                  <a:schemeClr val="accent6">
                    <a:lumMod val="75000"/>
                  </a:schemeClr>
                </a:solidFill>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32"/>
    </mc:Choice>
    <mc:Fallback>
      <p:transition spd="slow" advTm="11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ctr" eaLnBrk="1" hangingPunct="1"/>
            <a:r>
              <a:rPr lang="sr-Latn-RS" b="1" smtClean="0"/>
              <a:t>Neophodnost i prikladnost - osnovni principi Smernica/1  </a:t>
            </a:r>
            <a:r>
              <a:rPr lang="sr-Latn-RS" smtClean="0"/>
              <a:t/>
            </a:r>
            <a:br>
              <a:rPr lang="sr-Latn-RS" smtClean="0"/>
            </a:br>
            <a:r>
              <a:rPr lang="sr-Latn-RS" smtClean="0"/>
              <a:t> </a:t>
            </a:r>
            <a:br>
              <a:rPr lang="sr-Latn-RS" smtClean="0"/>
            </a:br>
            <a:endParaRPr lang="sr-Latn-RS" smtClean="0"/>
          </a:p>
        </p:txBody>
      </p:sp>
      <p:sp>
        <p:nvSpPr>
          <p:cNvPr id="3" name="Content Placeholder 2"/>
          <p:cNvSpPr>
            <a:spLocks noGrp="1"/>
          </p:cNvSpPr>
          <p:nvPr>
            <p:ph idx="1"/>
          </p:nvPr>
        </p:nvSpPr>
        <p:spPr/>
        <p:txBody>
          <a:bodyPr/>
          <a:lstStyle/>
          <a:p>
            <a:pPr eaLnBrk="1" hangingPunct="1">
              <a:defRPr/>
            </a:pPr>
            <a:r>
              <a:rPr lang="sr-Latn-RS" sz="2400" b="1" i="1" dirty="0" smtClean="0">
                <a:solidFill>
                  <a:schemeClr val="accent6">
                    <a:lumMod val="75000"/>
                  </a:schemeClr>
                </a:solidFill>
              </a:rPr>
              <a:t>Neophodnost – izdvajanje kao „krajnja mera“</a:t>
            </a:r>
          </a:p>
          <a:p>
            <a:pPr marL="514350" indent="-514350" eaLnBrk="1" hangingPunct="1">
              <a:buFont typeface="+mj-lt"/>
              <a:buAutoNum type="arabicPeriod"/>
              <a:defRPr/>
            </a:pPr>
            <a:r>
              <a:rPr lang="sr-Latn-RS" sz="2400" b="1" dirty="0" smtClean="0"/>
              <a:t>Prevencija</a:t>
            </a:r>
            <a:r>
              <a:rPr lang="sr-Latn-RS" sz="2400" dirty="0" smtClean="0"/>
              <a:t> izdvajanja deteta iz porodice. Usluge: razna materijalna davanja, mere za podršku porodicama koje su izložene stigmatizaciji i diskrminaciji, edukacije za unapređenje roditeljskih veština, intenzivne usluge za podršku porodici, dnevni centri, programi kućnih poseta i sl.</a:t>
            </a:r>
          </a:p>
          <a:p>
            <a:pPr marL="514350" indent="-514350" eaLnBrk="1" hangingPunct="1">
              <a:buFont typeface="+mj-lt"/>
              <a:buAutoNum type="arabicPeriod"/>
              <a:defRPr/>
            </a:pPr>
            <a:r>
              <a:rPr lang="sr-Latn-RS" sz="2400" b="1" dirty="0" smtClean="0"/>
              <a:t>Rigorozna i sveobuhvatna procena </a:t>
            </a:r>
            <a:r>
              <a:rPr lang="sr-Latn-RS" sz="2400" dirty="0" smtClean="0"/>
              <a:t>koju obavljaju kompetentne profesionalne službe koje imaju ulogu „čuvara ulaza“ (</a:t>
            </a:r>
            <a:r>
              <a:rPr lang="sr-Latn-RS" sz="2400" i="1" dirty="0" smtClean="0"/>
              <a:t>gate keeping</a:t>
            </a:r>
            <a:r>
              <a:rPr lang="sr-Latn-RS" sz="2400" dirty="0" smtClean="0"/>
              <a:t>).</a:t>
            </a:r>
          </a:p>
          <a:p>
            <a:pPr marL="514350" indent="-514350" eaLnBrk="1" hangingPunct="1">
              <a:buFont typeface="+mj-lt"/>
              <a:buAutoNum type="arabicPeriod"/>
              <a:defRPr/>
            </a:pPr>
            <a:r>
              <a:rPr lang="sr-Latn-RS" sz="2400" dirty="0" smtClean="0"/>
              <a:t>Neophodnost smeštaja se mora </a:t>
            </a:r>
            <a:r>
              <a:rPr lang="sr-Latn-RS" sz="2400" b="1" dirty="0" smtClean="0"/>
              <a:t>redovno proveravati </a:t>
            </a:r>
            <a:r>
              <a:rPr lang="sr-Latn-RS" sz="2400" dirty="0" smtClean="0"/>
              <a:t>koz ponovne preglede.</a:t>
            </a:r>
            <a:endParaRPr lang="sr-Latn-RS" sz="2400" b="1" i="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945"/>
    </mc:Choice>
    <mc:Fallback>
      <p:transition spd="slow" advTm="4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ctr" eaLnBrk="1" hangingPunct="1"/>
            <a:r>
              <a:rPr lang="sr-Latn-RS" b="1" smtClean="0"/>
              <a:t>Neophodnost i prikladnost - osnovni principi Smernica/2</a:t>
            </a:r>
            <a:endParaRPr lang="sr-Latn-RS" smtClean="0"/>
          </a:p>
        </p:txBody>
      </p:sp>
      <p:sp>
        <p:nvSpPr>
          <p:cNvPr id="3" name="Content Placeholder 2"/>
          <p:cNvSpPr>
            <a:spLocks noGrp="1"/>
          </p:cNvSpPr>
          <p:nvPr>
            <p:ph idx="1"/>
          </p:nvPr>
        </p:nvSpPr>
        <p:spPr/>
        <p:txBody>
          <a:bodyPr/>
          <a:lstStyle/>
          <a:p>
            <a:pPr eaLnBrk="1" hangingPunct="1">
              <a:defRPr/>
            </a:pPr>
            <a:r>
              <a:rPr lang="sr-Latn-RS" sz="2400" b="1" i="1" dirty="0" smtClean="0">
                <a:solidFill>
                  <a:schemeClr val="accent6">
                    <a:lumMod val="75000"/>
                  </a:schemeClr>
                </a:solidFill>
              </a:rPr>
              <a:t>Prikladnost</a:t>
            </a:r>
            <a:r>
              <a:rPr lang="sr-Latn-RS" sz="2400" b="1" i="1" dirty="0" smtClean="0"/>
              <a:t> </a:t>
            </a:r>
            <a:r>
              <a:rPr lang="sr-Latn-RS" sz="2400" dirty="0" smtClean="0"/>
              <a:t>- individualne potrebe i okolnosti, npr. za kratkoročnim ili dugoročnim smeštajem, smeštajem sa braćom i sestarama i sl. </a:t>
            </a:r>
          </a:p>
          <a:p>
            <a:pPr marL="457200" indent="-457200" eaLnBrk="1" hangingPunct="1">
              <a:buFont typeface="+mj-lt"/>
              <a:buAutoNum type="arabicPeriod"/>
              <a:defRPr/>
            </a:pPr>
            <a:r>
              <a:rPr lang="sr-Latn-RS" sz="2400" dirty="0" smtClean="0"/>
              <a:t>Spektar modaliteta alternativnog staranja, izabrati najprikladniji – raspoložive različite forme kvalitetnog smeštaja i odgovarajuća procedura procene - prilagođenost individualnim potrebama deteta - prioritet oblicima smeštaja koji su zasnovani na porodici i zajednici.</a:t>
            </a:r>
          </a:p>
          <a:p>
            <a:pPr marL="457200" indent="-457200" eaLnBrk="1" hangingPunct="1">
              <a:buFont typeface="+mj-lt"/>
              <a:buAutoNum type="arabicPeriod"/>
              <a:defRPr/>
            </a:pPr>
            <a:r>
              <a:rPr lang="sr-Latn-RS" sz="2400" dirty="0" smtClean="0"/>
              <a:t>Minamalni standardi u pogledu opreme, prostora, broja i strukture osoblja, finansiranja i pristupa zdravstvenim i obrazovnim uslugama, forme smeštaja treba da budu registrovane i redovno nadzirane. </a:t>
            </a:r>
          </a:p>
          <a:p>
            <a:pPr marL="457200" indent="-457200" eaLnBrk="1" hangingPunct="1">
              <a:buFont typeface="+mj-lt"/>
              <a:buAutoNum type="arabicPeriod"/>
              <a:defRPr/>
            </a:pPr>
            <a:endParaRPr lang="sr-Latn-RS" sz="24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612"/>
    </mc:Choice>
    <mc:Fallback>
      <p:transition spd="slow" advTm="4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sr-Latn-RS" b="1" dirty="0" smtClean="0"/>
              <a:t>Deca bez </a:t>
            </a:r>
            <a:r>
              <a:rPr lang="sr-Latn-RS" b="1" dirty="0" smtClean="0">
                <a:solidFill>
                  <a:schemeClr val="accent6">
                    <a:lumMod val="75000"/>
                  </a:schemeClr>
                </a:solidFill>
              </a:rPr>
              <a:t>roditeljskog</a:t>
            </a:r>
            <a:r>
              <a:rPr lang="sr-Latn-RS" b="1" dirty="0" smtClean="0"/>
              <a:t> staranja/1</a:t>
            </a:r>
          </a:p>
        </p:txBody>
      </p:sp>
      <p:sp>
        <p:nvSpPr>
          <p:cNvPr id="3" name="Content Placeholder 2"/>
          <p:cNvSpPr>
            <a:spLocks noGrp="1"/>
          </p:cNvSpPr>
          <p:nvPr>
            <p:ph idx="1"/>
          </p:nvPr>
        </p:nvSpPr>
        <p:spPr>
          <a:xfrm>
            <a:off x="323850" y="1125538"/>
            <a:ext cx="8362950" cy="5005387"/>
          </a:xfrm>
        </p:spPr>
        <p:txBody>
          <a:bodyPr/>
          <a:lstStyle/>
          <a:p>
            <a:pPr algn="just" eaLnBrk="1" hangingPunct="1">
              <a:defRPr/>
            </a:pPr>
            <a:r>
              <a:rPr lang="sr-Latn-RS" sz="2800" b="1" dirty="0" smtClean="0">
                <a:solidFill>
                  <a:schemeClr val="accent6">
                    <a:lumMod val="75000"/>
                  </a:schemeClr>
                </a:solidFill>
              </a:rPr>
              <a:t>Smernice DbRS: </a:t>
            </a:r>
            <a:r>
              <a:rPr lang="sr-Latn-RS" sz="2800" i="1" dirty="0" smtClean="0"/>
              <a:t>„</a:t>
            </a:r>
            <a:r>
              <a:rPr lang="sr-Latn-RS" sz="2800" dirty="0" smtClean="0"/>
              <a:t>sva deca koja ne žive sa najmanje jednim od svojih roditelja, nezavisno od razloga i okolnosti.“ </a:t>
            </a:r>
          </a:p>
          <a:p>
            <a:pPr eaLnBrk="1" hangingPunct="1">
              <a:defRPr/>
            </a:pPr>
            <a:endParaRPr lang="sr-Latn-RS" sz="2800" dirty="0" smtClean="0"/>
          </a:p>
          <a:p>
            <a:pPr eaLnBrk="1" hangingPunct="1">
              <a:defRPr/>
            </a:pPr>
            <a:r>
              <a:rPr lang="sr-Latn-RS" sz="2800" dirty="0" smtClean="0"/>
              <a:t>PZ R. Srbije (2005) (u delu zakona koji reguliše hraniteljstvo) šire od definicije UN uključuje i decu o kojoj se roditelji neposredno staraju (npr. dete čiji roditelji još nisu stekli poslovnu sposobnost, i dete o kome se roditelji staraju „... na neodgovarajući način“).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07"/>
    </mc:Choice>
    <mc:Fallback>
      <p:transition spd="slow" advTm="29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sr-Latn-RS" b="1" dirty="0" smtClean="0"/>
              <a:t>Deca bez </a:t>
            </a:r>
            <a:r>
              <a:rPr lang="sr-Latn-RS" b="1" dirty="0" smtClean="0">
                <a:solidFill>
                  <a:schemeClr val="accent6">
                    <a:lumMod val="75000"/>
                  </a:schemeClr>
                </a:solidFill>
              </a:rPr>
              <a:t>roditeljskog</a:t>
            </a:r>
            <a:r>
              <a:rPr lang="sr-Latn-RS" b="1" dirty="0" smtClean="0"/>
              <a:t> staranja/2</a:t>
            </a:r>
            <a:endParaRPr lang="sr-Latn-RS" dirty="0" smtClean="0"/>
          </a:p>
        </p:txBody>
      </p:sp>
      <p:sp>
        <p:nvSpPr>
          <p:cNvPr id="3" name="Content Placeholder 2"/>
          <p:cNvSpPr>
            <a:spLocks noGrp="1"/>
          </p:cNvSpPr>
          <p:nvPr>
            <p:ph idx="1"/>
          </p:nvPr>
        </p:nvSpPr>
        <p:spPr/>
        <p:txBody>
          <a:bodyPr/>
          <a:lstStyle/>
          <a:p>
            <a:pPr eaLnBrk="1" hangingPunct="1">
              <a:defRPr/>
            </a:pPr>
            <a:r>
              <a:rPr lang="sr-Latn-RS" sz="2400" dirty="0" smtClean="0"/>
              <a:t>Određenje ne obuhvata decu koja ne žive sa makar jednim od svojih roditelja kada su roditelji sami organizovali smeštaj deteta (neformalno, pa na primer dete živi sa srodnicima ili u nekom drugom aranžmanu) ili kada su se roditelji saglasili da dete bude na formalnom smeštaju (smeštaj uz saglasnost rodirelja). Opisuje situacije u kojima su u pitanju pravni poslovi vezani za staranje o detetu.</a:t>
            </a:r>
          </a:p>
          <a:p>
            <a:pPr eaLnBrk="1" hangingPunct="1">
              <a:defRPr/>
            </a:pPr>
            <a:r>
              <a:rPr lang="sr-Latn-RS" sz="2400" b="1" dirty="0" smtClean="0"/>
              <a:t>Roditeljsko staranje </a:t>
            </a:r>
            <a:r>
              <a:rPr lang="sr-Latn-RS" sz="2400" dirty="0" smtClean="0"/>
              <a:t>je prema zakonu :</a:t>
            </a:r>
          </a:p>
          <a:p>
            <a:pPr marL="327025" lvl="1" indent="0" eaLnBrk="1" hangingPunct="1">
              <a:buFont typeface="Wingdings" pitchFamily="2" charset="2"/>
              <a:buNone/>
              <a:defRPr/>
            </a:pPr>
            <a:r>
              <a:rPr lang="sr-Latn-RS" sz="1600" dirty="0" smtClean="0"/>
              <a:t> </a:t>
            </a:r>
            <a:r>
              <a:rPr lang="sr-Latn-RS" sz="2400" i="1" dirty="0" smtClean="0"/>
              <a:t>„...čuvanje, podizanje, vaspitavanje, obrazovanje, zastupanje, izdržavanje te upravljanje i raspolaganje imovinom deteta“ (</a:t>
            </a:r>
            <a:r>
              <a:rPr lang="sr-Latn-RS" sz="2400" dirty="0" smtClean="0"/>
              <a:t>čl. 68. st 2.)</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856"/>
    </mc:Choice>
    <mc:Fallback>
      <p:transition spd="slow" advTm="3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60350"/>
            <a:ext cx="8229600" cy="1139825"/>
          </a:xfrm>
        </p:spPr>
        <p:txBody>
          <a:bodyPr/>
          <a:lstStyle/>
          <a:p>
            <a:pPr algn="ctr" eaLnBrk="1" hangingPunct="1">
              <a:defRPr/>
            </a:pPr>
            <a:r>
              <a:rPr lang="sr-Latn-RS" sz="3200" b="1" dirty="0" smtClean="0">
                <a:solidFill>
                  <a:schemeClr val="accent6">
                    <a:lumMod val="75000"/>
                  </a:schemeClr>
                </a:solidFill>
              </a:rPr>
              <a:t>Smernice UN: DbRS van svoje zemlje ili kad je detetu neophodna neodložna zaštita</a:t>
            </a:r>
            <a:br>
              <a:rPr lang="sr-Latn-RS" sz="3200" b="1" dirty="0" smtClean="0">
                <a:solidFill>
                  <a:schemeClr val="accent6">
                    <a:lumMod val="75000"/>
                  </a:schemeClr>
                </a:solidFill>
              </a:rPr>
            </a:br>
            <a:endParaRPr lang="sr-Latn-RS" dirty="0" smtClean="0"/>
          </a:p>
        </p:txBody>
      </p:sp>
      <p:sp>
        <p:nvSpPr>
          <p:cNvPr id="3" name="Content Placeholder 2"/>
          <p:cNvSpPr>
            <a:spLocks noGrp="1"/>
          </p:cNvSpPr>
          <p:nvPr>
            <p:ph idx="1"/>
          </p:nvPr>
        </p:nvSpPr>
        <p:spPr>
          <a:xfrm>
            <a:off x="323850" y="1196975"/>
            <a:ext cx="8362950" cy="4933950"/>
          </a:xfrm>
        </p:spPr>
        <p:txBody>
          <a:bodyPr/>
          <a:lstStyle/>
          <a:p>
            <a:pPr marL="0" indent="0" eaLnBrk="1" hangingPunct="1">
              <a:buFont typeface="Wingdings" pitchFamily="2" charset="2"/>
              <a:buNone/>
              <a:defRPr/>
            </a:pPr>
            <a:r>
              <a:rPr lang="sr-Latn-RS" sz="2400" dirty="0" smtClean="0"/>
              <a:t>(i)</a:t>
            </a:r>
            <a:r>
              <a:rPr lang="sr-Latn-RS" sz="2400" b="1" dirty="0" smtClean="0"/>
              <a:t> “</a:t>
            </a:r>
            <a:r>
              <a:rPr lang="sr-Latn-RS" sz="2400" b="1" dirty="0" smtClean="0">
                <a:solidFill>
                  <a:schemeClr val="accent6">
                    <a:lumMod val="75000"/>
                  </a:schemeClr>
                </a:solidFill>
              </a:rPr>
              <a:t>deca bez pratnje</a:t>
            </a:r>
            <a:r>
              <a:rPr lang="sr-Latn-RS" sz="2400" b="1" dirty="0" smtClean="0"/>
              <a:t>”</a:t>
            </a:r>
            <a:r>
              <a:rPr lang="sr-Latn-RS" sz="2400" dirty="0" smtClean="0"/>
              <a:t> (</a:t>
            </a:r>
            <a:r>
              <a:rPr lang="sr-Latn-RS" sz="2400" i="1" dirty="0" smtClean="0"/>
              <a:t>unaccompanied</a:t>
            </a:r>
            <a:r>
              <a:rPr lang="sr-Latn-RS" sz="2400" dirty="0" smtClean="0"/>
              <a:t>), nisu pod staranjem nekog drugog srodnika ili druge odrasle osobe koja je na osnovu zakona ili običaja odgovorna za dete; ili </a:t>
            </a:r>
          </a:p>
          <a:p>
            <a:pPr marL="0" indent="0" algn="just" eaLnBrk="1" hangingPunct="1">
              <a:buFont typeface="Wingdings" pitchFamily="2" charset="2"/>
              <a:buNone/>
              <a:defRPr/>
            </a:pPr>
            <a:r>
              <a:rPr lang="sr-Latn-RS" sz="2400" dirty="0" smtClean="0"/>
              <a:t>(ii) </a:t>
            </a:r>
            <a:r>
              <a:rPr lang="sr-Latn-RS" sz="2400" b="1" dirty="0" smtClean="0"/>
              <a:t>“</a:t>
            </a:r>
            <a:r>
              <a:rPr lang="sr-Latn-RS" sz="2400" b="1" dirty="0" smtClean="0">
                <a:solidFill>
                  <a:schemeClr val="accent6">
                    <a:lumMod val="75000"/>
                  </a:schemeClr>
                </a:solidFill>
              </a:rPr>
              <a:t>izdvojena</a:t>
            </a:r>
            <a:r>
              <a:rPr lang="sr-Latn-RS" sz="2400" b="1" dirty="0" smtClean="0"/>
              <a:t>”</a:t>
            </a:r>
            <a:r>
              <a:rPr lang="sr-Latn-RS" sz="2400" dirty="0" smtClean="0"/>
              <a:t> (</a:t>
            </a:r>
            <a:r>
              <a:rPr lang="sr-Latn-RS" sz="2400" i="1" dirty="0" smtClean="0"/>
              <a:t>separated</a:t>
            </a:r>
            <a:r>
              <a:rPr lang="sr-Latn-RS" sz="2400" dirty="0" smtClean="0"/>
              <a:t>) odvojena od svojih prethodnih zakonskih ili drugih primarnih odgajatelja, a koja nezavisno od toga mogu biti u pratnji drugog srodnika. </a:t>
            </a:r>
          </a:p>
          <a:p>
            <a:pPr algn="just" eaLnBrk="1" hangingPunct="1">
              <a:buFont typeface="Wingdings" pitchFamily="2" charset="2"/>
              <a:buChar char="§"/>
              <a:defRPr/>
            </a:pPr>
            <a:r>
              <a:rPr lang="sr-Latn-RS" sz="2400" b="1" dirty="0">
                <a:solidFill>
                  <a:schemeClr val="accent6">
                    <a:lumMod val="75000"/>
                  </a:schemeClr>
                </a:solidFill>
              </a:rPr>
              <a:t>Deca u pokretu </a:t>
            </a:r>
            <a:r>
              <a:rPr lang="sr-Latn-RS" sz="2400" b="1" dirty="0" smtClean="0">
                <a:solidFill>
                  <a:schemeClr val="accent6">
                    <a:lumMod val="75000"/>
                  </a:schemeClr>
                </a:solidFill>
              </a:rPr>
              <a:t>(Save the Children) </a:t>
            </a:r>
            <a:r>
              <a:rPr lang="sr-Latn-RS" sz="2400" dirty="0" smtClean="0"/>
              <a:t>različiti razlozi, prisilno ili dobrovoljno, deca migriraju izvan ili unutar granica zemlje, sa ili bez pratnje odraslih. Pokret decu čini potencijalno izloženim rizicima od neadekvatne brige, ekonomske i seksualne eksploatacije, zlostavljanja i zanemarivanja i drugih vidova nasilja; izbeglice, interno raseljena deca, tražioci azila, iregularni migranti, deca žrtve trgovine, deca uključena u život i/ili rad na ulici, deca povratnici iz readmisije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0672"/>
    </mc:Choice>
    <mc:Fallback>
      <p:transition spd="slow" advTm="70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eaLnBrk="1" hangingPunct="1"/>
            <a:r>
              <a:rPr lang="sr-Latn-RS" b="1" smtClean="0"/>
              <a:t>Oblici alternativnog staranja</a:t>
            </a:r>
          </a:p>
        </p:txBody>
      </p:sp>
      <p:sp>
        <p:nvSpPr>
          <p:cNvPr id="3" name="Content Placeholder 2"/>
          <p:cNvSpPr>
            <a:spLocks noGrp="1"/>
          </p:cNvSpPr>
          <p:nvPr>
            <p:ph idx="1"/>
          </p:nvPr>
        </p:nvSpPr>
        <p:spPr>
          <a:xfrm>
            <a:off x="323850" y="1412875"/>
            <a:ext cx="8229600" cy="4530725"/>
          </a:xfrm>
        </p:spPr>
        <p:txBody>
          <a:bodyPr/>
          <a:lstStyle/>
          <a:p>
            <a:pPr eaLnBrk="1" hangingPunct="1">
              <a:defRPr/>
            </a:pPr>
            <a:r>
              <a:rPr lang="sr-Latn-RS" sz="2800" b="1" dirty="0" smtClean="0">
                <a:solidFill>
                  <a:schemeClr val="accent6">
                    <a:lumMod val="75000"/>
                  </a:schemeClr>
                </a:solidFill>
              </a:rPr>
              <a:t>Neformalno</a:t>
            </a:r>
            <a:r>
              <a:rPr lang="sr-Latn-RS" sz="2400" b="1" dirty="0" smtClean="0"/>
              <a:t>: </a:t>
            </a:r>
            <a:r>
              <a:rPr lang="sr-Latn-RS" sz="2400" dirty="0" smtClean="0"/>
              <a:t>bilo koji privatni aranžman koji se obezbeđuje u porodičnom okruženju, bilo da se dete privremeno ili u neodređenom vremenskom periodu odgaja od strane srodnika ili prijateja ili od drugih lica, na inicijativu deteta, roditelja ili druge osobe, a da ovaj aranžman nije uređen od strane odgovarajućih administarivnih ili ovlašćenih stručnih organa i službi, i </a:t>
            </a:r>
          </a:p>
          <a:p>
            <a:pPr eaLnBrk="1" hangingPunct="1">
              <a:defRPr/>
            </a:pPr>
            <a:r>
              <a:rPr lang="sr-Latn-RS" sz="2800" b="1" dirty="0" smtClean="0">
                <a:solidFill>
                  <a:schemeClr val="accent6">
                    <a:lumMod val="75000"/>
                  </a:schemeClr>
                </a:solidFill>
              </a:rPr>
              <a:t>Formalno</a:t>
            </a:r>
            <a:r>
              <a:rPr lang="sr-Latn-RS" sz="2400" b="1" dirty="0" smtClean="0">
                <a:solidFill>
                  <a:schemeClr val="accent6">
                    <a:lumMod val="75000"/>
                  </a:schemeClr>
                </a:solidFill>
              </a:rPr>
              <a:t>:</a:t>
            </a:r>
            <a:r>
              <a:rPr lang="sr-Latn-RS" sz="2400" dirty="0" smtClean="0"/>
              <a:t> u porodičnom okruženju ili rezidencijalnoj ustanovi, uključujući i ustanove iz privatnog sektora, koje je uređeno od strane odgovarajućih administarivnih ili ovlašćenih stručnih organa i službi, nezavisno od toka da li je smeštaj dobrovoljan ili ne. </a:t>
            </a:r>
            <a:endParaRPr lang="sr-Latn-R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5280"/>
    </mc:Choice>
    <mc:Fallback>
      <p:transition spd="slow" advTm="45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39424508"/>
              </p:ext>
            </p:extLst>
          </p:nvPr>
        </p:nvGraphicFramePr>
        <p:xfrm>
          <a:off x="539552" y="404664"/>
          <a:ext cx="8856984" cy="62646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24"/>
    </mc:Choice>
    <mc:Fallback>
      <p:transition spd="slow" advTm="1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1715</TotalTime>
  <Words>2799</Words>
  <Application>Microsoft Office PowerPoint</Application>
  <PresentationFormat>On-screen Show (4:3)</PresentationFormat>
  <Paragraphs>152</Paragraphs>
  <Slides>27</Slides>
  <Notes>0</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Garamond</vt:lpstr>
      <vt:lpstr>Times New Roman</vt:lpstr>
      <vt:lpstr>Wingdings</vt:lpstr>
      <vt:lpstr>Edge</vt:lpstr>
      <vt:lpstr>Alternativno staranje za decu Posledice institucionalizacije dece</vt:lpstr>
      <vt:lpstr>Alternativno staranje</vt:lpstr>
      <vt:lpstr>Neophodnost i prikladnost - osnovni principi Smernica/1     </vt:lpstr>
      <vt:lpstr>Neophodnost i prikladnost - osnovni principi Smernica/2</vt:lpstr>
      <vt:lpstr>Deca bez roditeljskog staranja/1</vt:lpstr>
      <vt:lpstr>Deca bez roditeljskog staranja/2</vt:lpstr>
      <vt:lpstr>Smernice UN: DbRS van svoje zemlje ili kad je detetu neophodna neodložna zaštita </vt:lpstr>
      <vt:lpstr>Oblici alternativnog staranja</vt:lpstr>
      <vt:lpstr>PowerPoint Presentation</vt:lpstr>
      <vt:lpstr>Na porodici zasnovano (family based)/1 </vt:lpstr>
      <vt:lpstr>Na porodici zasnovano (family based)/2 </vt:lpstr>
      <vt:lpstr>Na porodici zasnovano (family based)/3</vt:lpstr>
      <vt:lpstr>Rezidencijalni smeštaj/1</vt:lpstr>
      <vt:lpstr>Rezidencijalni smeštaj/2</vt:lpstr>
      <vt:lpstr>Rezidencijalni smeštaj/3</vt:lpstr>
      <vt:lpstr>Nadgledani nezavisni životni aranžman</vt:lpstr>
      <vt:lpstr>Na šta se smernice UN ne odnose?</vt:lpstr>
      <vt:lpstr>Operacionalizacija neophodnosti i prikladnosti AS/1</vt:lpstr>
      <vt:lpstr>Operacionalizacija neophodnosti i prikladnosti AS/2</vt:lpstr>
      <vt:lpstr>Operacionalizacija neophodnosti i prikladnosti AS/3</vt:lpstr>
      <vt:lpstr>Operacionalizacija neophodnosti i prikladnosti AS/3</vt:lpstr>
      <vt:lpstr>Operacionalizacija neophodnosti i prikladnosti AS/4</vt:lpstr>
      <vt:lpstr>Operacionalizacija neophodnosti i prikladnosti AS/5</vt:lpstr>
      <vt:lpstr>Operacionalizacija neophodnosti i prikladnosti AS/6</vt:lpstr>
      <vt:lpstr>Operacionalizacija neophodnosti i prikladnosti AS/6</vt:lpstr>
      <vt:lpstr>Operacionalizacija neophodnosti i prikladnosti AS/7</vt:lpstr>
      <vt:lpstr>Operacionalizacija neophodnosti i prikladnosti AS/7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Anita Burgund Isakov</cp:lastModifiedBy>
  <cp:revision>190</cp:revision>
  <dcterms:created xsi:type="dcterms:W3CDTF">2009-09-10T11:26:46Z</dcterms:created>
  <dcterms:modified xsi:type="dcterms:W3CDTF">2020-04-05T14:27:03Z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TC102862161033</vt:lpwstr>
  </property>
</Properties>
</file>