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notesMasterIdLst>
    <p:notesMasterId r:id="rId35"/>
  </p:notesMasterIdLst>
  <p:handoutMasterIdLst>
    <p:handoutMasterId r:id="rId36"/>
  </p:handoutMasterIdLst>
  <p:sldIdLst>
    <p:sldId id="389" r:id="rId2"/>
    <p:sldId id="368" r:id="rId3"/>
    <p:sldId id="369" r:id="rId4"/>
    <p:sldId id="370" r:id="rId5"/>
    <p:sldId id="371" r:id="rId6"/>
    <p:sldId id="373" r:id="rId7"/>
    <p:sldId id="374" r:id="rId8"/>
    <p:sldId id="364" r:id="rId9"/>
    <p:sldId id="307" r:id="rId10"/>
    <p:sldId id="260" r:id="rId11"/>
    <p:sldId id="271" r:id="rId12"/>
    <p:sldId id="284" r:id="rId13"/>
    <p:sldId id="308" r:id="rId14"/>
    <p:sldId id="309" r:id="rId15"/>
    <p:sldId id="311" r:id="rId16"/>
    <p:sldId id="333" r:id="rId17"/>
    <p:sldId id="367" r:id="rId18"/>
    <p:sldId id="349" r:id="rId19"/>
    <p:sldId id="346" r:id="rId20"/>
    <p:sldId id="375" r:id="rId21"/>
    <p:sldId id="376" r:id="rId22"/>
    <p:sldId id="377" r:id="rId23"/>
    <p:sldId id="378" r:id="rId24"/>
    <p:sldId id="379" r:id="rId25"/>
    <p:sldId id="380" r:id="rId26"/>
    <p:sldId id="381" r:id="rId27"/>
    <p:sldId id="382" r:id="rId28"/>
    <p:sldId id="383" r:id="rId29"/>
    <p:sldId id="384" r:id="rId30"/>
    <p:sldId id="385" r:id="rId31"/>
    <p:sldId id="386" r:id="rId32"/>
    <p:sldId id="387" r:id="rId33"/>
    <p:sldId id="388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632" autoAdjust="0"/>
    <p:restoredTop sz="86391" autoAdjust="0"/>
  </p:normalViewPr>
  <p:slideViewPr>
    <p:cSldViewPr>
      <p:cViewPr>
        <p:scale>
          <a:sx n="60" d="100"/>
          <a:sy n="60" d="100"/>
        </p:scale>
        <p:origin x="6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80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676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73BB7-1F2A-4026-873A-9E7BD1CFE960}" type="datetimeFigureOut">
              <a:rPr lang="sr-Latn-CS" smtClean="0"/>
              <a:pPr/>
              <a:t>30.4.2020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B9B87E-353C-429E-A2FF-1D1B820CE11D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B6D63-5E4D-4E31-802C-50A05091A40B}" type="datetimeFigureOut">
              <a:rPr lang="sr-Latn-CS" smtClean="0"/>
              <a:pPr/>
              <a:t>30.4.2020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518284-8211-46B7-9E59-2E9294B9220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518284-8211-46B7-9E59-2E9294B92209}" type="slidenum">
              <a:rPr lang="sr-Latn-CS" smtClean="0"/>
              <a:pPr/>
              <a:t>10</a:t>
            </a:fld>
            <a:endParaRPr lang="sr-Latn-C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32DF76-F560-4435-AC60-E2497A9271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2FCB0D-9F06-4323-A45E-C191D02DCE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149774-C970-4CB8-B21A-BF75ED64BE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E63151-5A7C-463B-9778-B9A0EEE8DC8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09E63-6161-4268-BD82-6EDF46F6FA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5987E8-A630-48E6-ACA0-7F6C388155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9D9DBC-554E-428B-8608-D2BC8BBC5DD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52ABD1-54C9-4E48-A630-5A2B677301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A5071D-F853-4163-AD07-804F1B6FF6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F95248E5-610D-48C4-A8D6-872855237BF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5230031-43A2-49FF-B563-FD743C5E96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133600"/>
          </a:xfrm>
        </p:spPr>
        <p:txBody>
          <a:bodyPr>
            <a:normAutofit/>
          </a:bodyPr>
          <a:lstStyle/>
          <a:p>
            <a:pPr algn="l"/>
            <a:r>
              <a:rPr lang="en-US" sz="4800" dirty="0" smtClean="0"/>
              <a:t>9</a:t>
            </a:r>
            <a:r>
              <a:rPr lang="sr-Latn-CS" sz="4800" dirty="0" smtClean="0"/>
              <a:t>. SOCIJALNI RAD I BOLESTI ZAVISNOSTI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sr-Latn-RS" sz="4400" dirty="0" smtClean="0"/>
              <a:t>April </a:t>
            </a:r>
            <a:r>
              <a:rPr lang="en-US" sz="4400" dirty="0" smtClean="0"/>
              <a:t>2020.</a:t>
            </a:r>
            <a:endParaRPr lang="en-US" sz="44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962400"/>
            <a:ext cx="7854696" cy="1600200"/>
          </a:xfrm>
        </p:spPr>
        <p:txBody>
          <a:bodyPr>
            <a:normAutofit fontScale="70000" lnSpcReduction="20000"/>
          </a:bodyPr>
          <a:lstStyle/>
          <a:p>
            <a:pPr marL="350838" indent="-350838" algn="l"/>
            <a:endParaRPr lang="en-US" sz="3600" b="1" dirty="0" smtClean="0"/>
          </a:p>
          <a:p>
            <a:pPr marL="350838" indent="-350838" algn="l"/>
            <a:r>
              <a:rPr lang="sr-Latn-RS" sz="3600" b="1" dirty="0" smtClean="0"/>
              <a:t>Mere smanjenja štete od BZ</a:t>
            </a:r>
          </a:p>
          <a:p>
            <a:pPr marL="350838" indent="-350838" algn="l"/>
            <a:r>
              <a:rPr lang="en-US" sz="3600" b="1" dirty="0" err="1" smtClean="0"/>
              <a:t>Konteksti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ciljevi</a:t>
            </a:r>
            <a:r>
              <a:rPr lang="en-US" sz="3600" b="1" dirty="0" smtClean="0"/>
              <a:t> </a:t>
            </a:r>
            <a:r>
              <a:rPr lang="sr-Latn-RS" sz="3600" b="1" dirty="0" smtClean="0"/>
              <a:t>BZ </a:t>
            </a:r>
          </a:p>
          <a:p>
            <a:pPr marL="350838" indent="-350838" algn="l"/>
            <a:r>
              <a:rPr lang="sr-Latn-RS" sz="3600" b="1" dirty="0" smtClean="0"/>
              <a:t>Motivacija za intervju</a:t>
            </a:r>
            <a:endParaRPr lang="sr-Latn-CS" sz="3600" b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D976F-8CA8-40CA-A8C3-A021533F654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533400" y="3429000"/>
            <a:ext cx="7854696" cy="1552136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ADIKCIJA: loši izbori </a:t>
            </a:r>
            <a:r>
              <a:rPr lang="sr-Latn-C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</a:t>
            </a:r>
            <a:r>
              <a:rPr lang="sr-Latn-C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sym typeface="Wingdings" pitchFamily="2" charset="2"/>
              </a:rPr>
              <a:t>biološki poremećaji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ct val="0"/>
              </a:spcBef>
              <a:buClrTx/>
              <a:buNone/>
              <a:defRPr/>
            </a:pPr>
            <a:r>
              <a:rPr lang="sr-Latn-R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Prvi ponovljeni kontakti: </a:t>
            </a:r>
            <a:r>
              <a:rPr lang="sr-Latn-RS" dirty="0" smtClean="0">
                <a:sym typeface="Wingdings" pitchFamily="2" charset="2"/>
              </a:rPr>
              <a:t></a:t>
            </a:r>
            <a:r>
              <a:rPr lang="sr-Latn-R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najvećim delom IZBOR</a:t>
            </a:r>
            <a:endParaRPr lang="sr-Latn-RS" dirty="0" smtClean="0"/>
          </a:p>
          <a:p>
            <a:pPr>
              <a:spcBef>
                <a:spcPct val="50000"/>
              </a:spcBef>
              <a:buClrTx/>
              <a:buNone/>
              <a:defRPr/>
            </a:pPr>
            <a:r>
              <a:rPr lang="sr-Latn-R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Adikcija (navika na drogu,  kompulzivno uzimanje) </a:t>
            </a:r>
            <a:r>
              <a:rPr lang="sr-Latn-RS" dirty="0" smtClean="0">
                <a:sym typeface="Wingdings" pitchFamily="2" charset="2"/>
              </a:rPr>
              <a:t></a:t>
            </a:r>
            <a:r>
              <a:rPr lang="sr-Latn-RS" dirty="0" smtClean="0"/>
              <a:t>  </a:t>
            </a:r>
            <a:r>
              <a:rPr lang="sr-Latn-R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BOLEST CNS</a:t>
            </a:r>
            <a:endParaRPr lang="sr-Latn-RS" b="1" dirty="0" smtClean="0"/>
          </a:p>
          <a:p>
            <a:pPr>
              <a:buNone/>
            </a:pPr>
            <a:r>
              <a:rPr lang="sr-Latn-RS" b="1" dirty="0" smtClean="0"/>
              <a:t>NIKO NE ŽELI DA POSTANE ADIKT:</a:t>
            </a:r>
          </a:p>
          <a:p>
            <a:r>
              <a:rPr lang="sr-Latn-RS" dirty="0" smtClean="0"/>
              <a:t>Adikti ne vole što su adikti</a:t>
            </a:r>
          </a:p>
          <a:p>
            <a:r>
              <a:rPr lang="sr-Latn-RS" dirty="0" smtClean="0"/>
              <a:t>Nema srećnog adikta</a:t>
            </a:r>
          </a:p>
          <a:p>
            <a:r>
              <a:rPr lang="sr-Latn-RS" b="1" dirty="0" smtClean="0"/>
              <a:t>Duboko suženi životi</a:t>
            </a:r>
          </a:p>
          <a:p>
            <a:pPr>
              <a:buNone/>
            </a:pPr>
            <a:r>
              <a:rPr lang="sr-Latn-RS" dirty="0" smtClean="0">
                <a:sym typeface="Wingdings" pitchFamily="2" charset="2"/>
              </a:rPr>
              <a:t></a:t>
            </a:r>
            <a:r>
              <a:rPr lang="sr-Latn-RS" dirty="0" smtClean="0"/>
              <a:t>Hronični adikti su očajni, obeshrabreni ljudi , često mrze sebe i sa niskim samopoštovanjem</a:t>
            </a:r>
          </a:p>
          <a:p>
            <a:pPr>
              <a:lnSpc>
                <a:spcPct val="120000"/>
              </a:lnSpc>
              <a:spcBef>
                <a:spcPts val="600"/>
              </a:spcBef>
              <a:buNone/>
            </a:pPr>
            <a:r>
              <a:rPr lang="sr-Latn-RS" dirty="0" smtClean="0"/>
              <a:t>Adikcija ima karakteristike </a:t>
            </a:r>
            <a:r>
              <a:rPr lang="sr-Latn-RS" b="1" dirty="0" smtClean="0"/>
              <a:t>hronične bolesti</a:t>
            </a:r>
            <a:r>
              <a:rPr lang="sr-Latn-RS" dirty="0" smtClean="0"/>
              <a:t>: </a:t>
            </a:r>
          </a:p>
          <a:p>
            <a:r>
              <a:rPr lang="sr-Latn-RS" dirty="0" smtClean="0"/>
              <a:t>pogoršanje bolesti (recidiv) je uobičajeno</a:t>
            </a:r>
          </a:p>
          <a:p>
            <a:r>
              <a:rPr lang="sr-Latn-RS" dirty="0" smtClean="0"/>
              <a:t>često su potrebni ponovljeni periodi tretmana </a:t>
            </a:r>
          </a:p>
          <a:p>
            <a:pPr eaLnBrk="1" hangingPunct="1">
              <a:defRPr/>
            </a:pPr>
            <a:endParaRPr lang="sr-Latn-R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Obavezno lečenje - zakonske regulative</a:t>
            </a:r>
            <a:endParaRPr lang="sr-Latn-CS" sz="360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sr-Latn-CS" dirty="0" smtClean="0"/>
              <a:t>Srpske zakonske regulative </a:t>
            </a:r>
            <a:r>
              <a:rPr lang="sr-Latn-CS" b="1" dirty="0" smtClean="0"/>
              <a:t>ne uključuju obavezno </a:t>
            </a:r>
            <a:r>
              <a:rPr lang="sr-Latn-CS" dirty="0" smtClean="0"/>
              <a:t>zadržavanje ili tretman zavisnosti od droga sam po sebi</a:t>
            </a:r>
            <a:r>
              <a:rPr lang="en-US" dirty="0" smtClean="0"/>
              <a:t>.</a:t>
            </a:r>
          </a:p>
          <a:p>
            <a:pPr marL="290513" indent="-290513">
              <a:lnSpc>
                <a:spcPct val="110000"/>
              </a:lnSpc>
              <a:spcBef>
                <a:spcPts val="600"/>
              </a:spcBef>
            </a:pPr>
            <a:r>
              <a:rPr lang="sr-Latn-CS" b="1" dirty="0" smtClean="0"/>
              <a:t>Zakonske</a:t>
            </a:r>
            <a:r>
              <a:rPr lang="sr-Latn-CS" dirty="0" smtClean="0"/>
              <a:t> </a:t>
            </a:r>
            <a:r>
              <a:rPr lang="sr-Latn-CS" b="1" dirty="0" smtClean="0"/>
              <a:t>regulative o mentalnom zdravlju</a:t>
            </a:r>
            <a:r>
              <a:rPr lang="sr-Latn-RS" b="1" dirty="0" smtClean="0"/>
              <a:t>:</a:t>
            </a:r>
            <a:r>
              <a:rPr lang="sr-Latn-CS" b="1" dirty="0" smtClean="0"/>
              <a:t> obavezan tretman zavisnosti </a:t>
            </a:r>
            <a:r>
              <a:rPr lang="sr-Latn-CS" dirty="0" smtClean="0"/>
              <a:t>se primenjuje </a:t>
            </a:r>
            <a:r>
              <a:rPr lang="sr-Latn-CS" b="1" dirty="0" smtClean="0"/>
              <a:t>samo</a:t>
            </a:r>
            <a:r>
              <a:rPr lang="sr-Latn-CS" dirty="0" smtClean="0"/>
              <a:t> kada su u pitanju </a:t>
            </a:r>
            <a:r>
              <a:rPr lang="sr-Latn-CS" b="1" i="1" dirty="0" smtClean="0"/>
              <a:t>mentalne bolesti </a:t>
            </a:r>
            <a:r>
              <a:rPr lang="sr-Latn-CS" dirty="0" smtClean="0"/>
              <a:t>uzrokovane </a:t>
            </a:r>
            <a:r>
              <a:rPr lang="sr-Latn-CS" b="1" dirty="0" smtClean="0"/>
              <a:t>zloupotrebom PAS</a:t>
            </a:r>
            <a:r>
              <a:rPr lang="sr-Latn-CS" dirty="0" smtClean="0"/>
              <a:t>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CS" b="1" i="1" dirty="0" smtClean="0"/>
              <a:t>Krivični zakonik RS </a:t>
            </a:r>
            <a:r>
              <a:rPr lang="sr-Latn-CS" i="1" dirty="0" smtClean="0"/>
              <a:t>– </a:t>
            </a:r>
            <a:r>
              <a:rPr lang="sr-Latn-CS" b="1" i="1" dirty="0" smtClean="0"/>
              <a:t>mera obaveznog lečenja </a:t>
            </a:r>
            <a:r>
              <a:rPr lang="sr-Latn-CS" i="1" dirty="0" smtClean="0"/>
              <a:t>od bolesti zavisnosti </a:t>
            </a:r>
            <a:r>
              <a:rPr lang="sr-Latn-CS" dirty="0" smtClean="0"/>
              <a:t>za osobu:</a:t>
            </a:r>
            <a:r>
              <a:rPr lang="sr-Latn-CS" b="1" dirty="0" smtClean="0"/>
              <a:t> 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sr-Latn-CS" sz="2600" dirty="0" smtClean="0"/>
              <a:t>koja je </a:t>
            </a:r>
            <a:r>
              <a:rPr lang="sr-Latn-CS" sz="2600" b="1" dirty="0" smtClean="0"/>
              <a:t>učinila krivično delo usled</a:t>
            </a:r>
            <a:r>
              <a:rPr lang="sr-Latn-CS" sz="2600" dirty="0" smtClean="0"/>
              <a:t> </a:t>
            </a:r>
            <a:r>
              <a:rPr lang="sr-Latn-CS" sz="2600" b="1" dirty="0" smtClean="0"/>
              <a:t>zavisnosti</a:t>
            </a:r>
            <a:r>
              <a:rPr lang="sr-Latn-CS" sz="2600" dirty="0" smtClean="0"/>
              <a:t> od upotrebe alkohola/ narkotika i 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sr-Latn-CS" sz="2600" dirty="0" smtClean="0"/>
              <a:t>kod koje postoji ozbiljna opasnost da će usled ove zavisnosti </a:t>
            </a:r>
            <a:r>
              <a:rPr lang="sr-Latn-CS" sz="2600" b="1" dirty="0" smtClean="0"/>
              <a:t>i dalje vršiti</a:t>
            </a:r>
            <a:r>
              <a:rPr lang="sr-Latn-CS" sz="2600" dirty="0" smtClean="0"/>
              <a:t> krivična dela</a:t>
            </a:r>
            <a:r>
              <a:rPr lang="en-US" sz="2600" dirty="0" smtClean="0"/>
              <a:t>.</a:t>
            </a:r>
            <a:endParaRPr lang="sr-Latn-CS" sz="2600" dirty="0" smtClean="0"/>
          </a:p>
          <a:p>
            <a:pPr>
              <a:spcBef>
                <a:spcPts val="1200"/>
              </a:spcBef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Ciljevi tretmana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zavisnosti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od</a:t>
            </a:r>
            <a:r>
              <a:rPr lang="en-US" sz="3600" b="1" dirty="0" smtClean="0"/>
              <a:t> PAS</a:t>
            </a:r>
            <a:endParaRPr lang="sr-Latn-C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sr-Latn-CS" dirty="0" smtClean="0"/>
              <a:t>Uspostaviti </a:t>
            </a:r>
            <a:r>
              <a:rPr lang="sr-Latn-CS" b="1" dirty="0" smtClean="0"/>
              <a:t>apstinenciju</a:t>
            </a:r>
            <a:r>
              <a:rPr lang="sr-Latn-CS" dirty="0" smtClean="0"/>
              <a:t> – ključni preduslov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Redukovati ili sasvim sanirati </a:t>
            </a:r>
            <a:r>
              <a:rPr lang="sr-Latn-CS" b="1" dirty="0" smtClean="0"/>
              <a:t>medicinske</a:t>
            </a:r>
            <a:r>
              <a:rPr lang="sr-Latn-CS" dirty="0" smtClean="0"/>
              <a:t> probleme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Redukovati ili sasvim sanirati </a:t>
            </a:r>
            <a:r>
              <a:rPr lang="sr-Latn-CS" b="1" dirty="0" smtClean="0"/>
              <a:t>psihičke</a:t>
            </a:r>
            <a:r>
              <a:rPr lang="sr-Latn-CS" dirty="0" smtClean="0"/>
              <a:t> tegobe / </a:t>
            </a:r>
            <a:r>
              <a:rPr lang="sr-Latn-CS" b="1" dirty="0" smtClean="0"/>
              <a:t>psihijatrijske</a:t>
            </a:r>
            <a:r>
              <a:rPr lang="sr-Latn-CS" dirty="0" smtClean="0"/>
              <a:t> poremećaje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Rešiti probleme </a:t>
            </a:r>
            <a:r>
              <a:rPr lang="sr-Latn-CS" b="1" dirty="0" smtClean="0"/>
              <a:t>svakodnevnog življenja </a:t>
            </a:r>
            <a:r>
              <a:rPr lang="sr-Latn-CS" dirty="0" smtClean="0"/>
              <a:t>- posao, škola,  problemi sa zakonom, organizacija domaćinstva…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Popraviti </a:t>
            </a:r>
            <a:r>
              <a:rPr lang="sr-Latn-CS" b="1" dirty="0" smtClean="0"/>
              <a:t>porodične</a:t>
            </a:r>
            <a:r>
              <a:rPr lang="sr-Latn-CS" dirty="0" smtClean="0"/>
              <a:t> odnose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Popraviti</a:t>
            </a:r>
            <a:r>
              <a:rPr lang="sr-Latn-CS" b="1" dirty="0" smtClean="0"/>
              <a:t> </a:t>
            </a:r>
            <a:r>
              <a:rPr lang="sr-Latn-CS" dirty="0" smtClean="0"/>
              <a:t>odnose sa </a:t>
            </a:r>
            <a:r>
              <a:rPr lang="sr-Latn-CS" b="1" dirty="0" smtClean="0"/>
              <a:t>okolinom</a:t>
            </a:r>
          </a:p>
          <a:p>
            <a:pPr marL="514350" indent="-514350">
              <a:buFont typeface="Wingdings 2"/>
              <a:buAutoNum type="arabicPeriod"/>
            </a:pPr>
            <a:r>
              <a:rPr lang="sr-Latn-CS" dirty="0" smtClean="0"/>
              <a:t>Postići</a:t>
            </a:r>
            <a:r>
              <a:rPr lang="sr-Latn-CS" b="1" dirty="0" smtClean="0"/>
              <a:t> neprekidnost i trajnost </a:t>
            </a:r>
            <a:r>
              <a:rPr lang="sr-Latn-CS" dirty="0" smtClean="0"/>
              <a:t>samokontrole u svakom periodu vremena - ne početi ponovo sa uzimanjem PAS – </a:t>
            </a:r>
            <a:r>
              <a:rPr lang="sr-Latn-CS" b="1" dirty="0" smtClean="0"/>
              <a:t>doživotna apstinencija</a:t>
            </a:r>
          </a:p>
          <a:p>
            <a:pPr marL="514350" indent="-514350">
              <a:buAutoNum type="arabicPeriod"/>
            </a:pPr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D37AA0-17FC-480E-9E32-6680504C403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sr-Latn-RS" sz="3600" b="1" dirty="0" smtClean="0"/>
              <a:t>Uslov započinjanja tretmana zavisnosti od PAS</a:t>
            </a:r>
            <a:endParaRPr lang="sr-Latn-RS" sz="3600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480"/>
            <a:ext cx="8686800" cy="4389120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n-US" b="1" dirty="0" smtClean="0"/>
              <a:t>Nu</a:t>
            </a:r>
            <a:r>
              <a:rPr lang="sr-Latn-RS" b="1" dirty="0" smtClean="0"/>
              <a:t>ž</a:t>
            </a:r>
            <a:r>
              <a:rPr lang="en-US" b="1" dirty="0" smtClean="0"/>
              <a:t>an </a:t>
            </a:r>
            <a:r>
              <a:rPr lang="sr-Latn-CS" b="1" dirty="0" smtClean="0"/>
              <a:t>uslov </a:t>
            </a:r>
            <a:r>
              <a:rPr lang="sr-Latn-CS" dirty="0" smtClean="0"/>
              <a:t>za</a:t>
            </a:r>
            <a:r>
              <a:rPr lang="en-US" dirty="0" smtClean="0"/>
              <a:t> </a:t>
            </a:r>
            <a:r>
              <a:rPr lang="sr-Latn-CS" dirty="0" smtClean="0"/>
              <a:t>početak lečenja BZ </a:t>
            </a:r>
            <a:r>
              <a:rPr lang="sr-Latn-RS" dirty="0" smtClean="0"/>
              <a:t>od</a:t>
            </a:r>
            <a:r>
              <a:rPr lang="en-US" dirty="0" smtClean="0"/>
              <a:t> PAS </a:t>
            </a:r>
            <a:r>
              <a:rPr lang="sr-Latn-CS" dirty="0" smtClean="0"/>
              <a:t>j</a:t>
            </a:r>
            <a:r>
              <a:rPr lang="en-US" dirty="0" smtClean="0"/>
              <a:t>e </a:t>
            </a:r>
            <a:r>
              <a:rPr lang="sr-Latn-CS" b="1" dirty="0" smtClean="0"/>
              <a:t>APSTINENCIJA:</a:t>
            </a:r>
            <a:r>
              <a:rPr lang="sr-Latn-CS" dirty="0" smtClean="0"/>
              <a:t> </a:t>
            </a:r>
          </a:p>
          <a:p>
            <a:pPr eaLnBrk="1" hangingPunct="1">
              <a:defRPr/>
            </a:pPr>
            <a:r>
              <a:rPr lang="sr-Latn-CS" dirty="0" smtClean="0"/>
              <a:t>Jedini način da se u pojedinca i njegov sistem vrati </a:t>
            </a:r>
            <a:r>
              <a:rPr lang="sr-Latn-CS" b="1" dirty="0" smtClean="0"/>
              <a:t>dovoljno “energije” </a:t>
            </a:r>
            <a:r>
              <a:rPr lang="sr-Latn-CS" dirty="0" smtClean="0"/>
              <a:t>neophodne za zaustavljanje procesa, oporavak, a potom za rast.  </a:t>
            </a:r>
          </a:p>
          <a:p>
            <a:pPr>
              <a:defRPr/>
            </a:pPr>
            <a:r>
              <a:rPr lang="sr-Latn-CS" dirty="0" smtClean="0"/>
              <a:t>Preduslov za </a:t>
            </a:r>
            <a:r>
              <a:rPr lang="sr-Latn-CS" b="1" dirty="0" smtClean="0"/>
              <a:t>prekid</a:t>
            </a:r>
            <a:r>
              <a:rPr lang="sr-Latn-CS" dirty="0" smtClean="0"/>
              <a:t> </a:t>
            </a:r>
            <a:r>
              <a:rPr lang="sr-Latn-CS" b="1" dirty="0" err="1" smtClean="0"/>
              <a:t>transgeneracijskog</a:t>
            </a:r>
            <a:r>
              <a:rPr lang="sr-Latn-CS" b="1" dirty="0" smtClean="0"/>
              <a:t> prenošenja</a:t>
            </a:r>
            <a:r>
              <a:rPr lang="en-US" b="1" dirty="0" smtClean="0"/>
              <a:t> / </a:t>
            </a:r>
            <a:r>
              <a:rPr lang="sr-Latn-CS" dirty="0" smtClean="0"/>
              <a:t>transmisije sa generacije na generaciju </a:t>
            </a:r>
            <a:endParaRPr lang="sr-Latn-CS" b="1" dirty="0" smtClean="0"/>
          </a:p>
          <a:p>
            <a:pPr>
              <a:defRPr/>
            </a:pPr>
            <a:r>
              <a:rPr lang="sr-Latn-CS" dirty="0" smtClean="0"/>
              <a:t>Svako </a:t>
            </a:r>
            <a:r>
              <a:rPr lang="sr-Latn-CS" b="1" dirty="0" smtClean="0"/>
              <a:t>ponovno</a:t>
            </a:r>
            <a:r>
              <a:rPr lang="sr-Latn-CS" dirty="0" smtClean="0"/>
              <a:t> uzimanje droge ili alkohola je </a:t>
            </a:r>
            <a:r>
              <a:rPr lang="sr-Latn-CS" b="1" dirty="0" smtClean="0"/>
              <a:t>vraćanje unazad</a:t>
            </a:r>
            <a:r>
              <a:rPr lang="sr-Latn-CS" dirty="0" smtClean="0"/>
              <a:t>: </a:t>
            </a:r>
          </a:p>
          <a:p>
            <a:pPr lvl="1">
              <a:defRPr/>
            </a:pPr>
            <a:r>
              <a:rPr lang="sr-Latn-CS" dirty="0" smtClean="0"/>
              <a:t>bolest postaje </a:t>
            </a:r>
            <a:r>
              <a:rPr lang="sr-Latn-CS" b="1" dirty="0" smtClean="0"/>
              <a:t>sve teža</a:t>
            </a:r>
          </a:p>
          <a:p>
            <a:pPr lvl="1">
              <a:defRPr/>
            </a:pPr>
            <a:r>
              <a:rPr lang="sr-Latn-CS" dirty="0" smtClean="0"/>
              <a:t> </a:t>
            </a:r>
            <a:r>
              <a:rPr lang="sr-Latn-CS" b="1" dirty="0" smtClean="0"/>
              <a:t>porodične disfunkcije </a:t>
            </a:r>
            <a:r>
              <a:rPr lang="sr-Latn-CS" dirty="0" smtClean="0"/>
              <a:t>su sve izraženije</a:t>
            </a:r>
            <a:endParaRPr lang="sr-Latn-C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AE4720-818D-4337-82AB-6F2FDC890B9D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sr-Latn-CS" sz="3600" b="1" dirty="0" smtClean="0"/>
              <a:t>PRIMENA TRETMANSKOG PROCESA ZAHTEVA SLEDEĆA RAZMATRANJA/1</a:t>
            </a:r>
            <a:endParaRPr lang="sr-Latn-CS" sz="3600" b="1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4196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sr-Latn-RS" b="1" dirty="0" smtClean="0"/>
              <a:t>1. </a:t>
            </a:r>
            <a:r>
              <a:rPr lang="it-IT" b="1" dirty="0" smtClean="0"/>
              <a:t>Odnos</a:t>
            </a:r>
            <a:r>
              <a:rPr lang="sr-Latn-RS" b="1" dirty="0" smtClean="0"/>
              <a:t>a</a:t>
            </a:r>
            <a:r>
              <a:rPr lang="it-IT" b="1" dirty="0" smtClean="0"/>
              <a:t> bolesnika </a:t>
            </a:r>
            <a:r>
              <a:rPr lang="it-IT" dirty="0" smtClean="0"/>
              <a:t>prema razumevanju sopstvene </a:t>
            </a:r>
            <a:r>
              <a:rPr lang="it-IT" b="1" dirty="0" smtClean="0"/>
              <a:t>bolesti</a:t>
            </a:r>
            <a:r>
              <a:rPr lang="it-IT" dirty="0" smtClean="0"/>
              <a:t> i prihvatanju lečenja </a:t>
            </a:r>
            <a:r>
              <a:rPr lang="it-IT" dirty="0" smtClean="0">
                <a:sym typeface="Wingdings"/>
              </a:rPr>
              <a:t></a:t>
            </a:r>
            <a:r>
              <a:rPr lang="it-IT" dirty="0" smtClean="0"/>
              <a:t>jedan od ključnih praktičnih i teorijskih problema</a:t>
            </a:r>
            <a:endParaRPr lang="sr-Latn-CS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sr-Latn-RS" b="1" dirty="0" smtClean="0"/>
              <a:t>	Ključno: </a:t>
            </a:r>
            <a:r>
              <a:rPr lang="sr-Latn-RS" dirty="0" smtClean="0"/>
              <a:t>da li kod klijenta postoji </a:t>
            </a:r>
            <a:r>
              <a:rPr lang="sr-Latn-RS" b="1" dirty="0" smtClean="0"/>
              <a:t>motivacija za lečenje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sr-Latn-RS" b="1" dirty="0" smtClean="0"/>
              <a:t>2</a:t>
            </a:r>
            <a:r>
              <a:rPr lang="it-IT" b="1" dirty="0" smtClean="0"/>
              <a:t>.</a:t>
            </a:r>
            <a:r>
              <a:rPr lang="it-IT" dirty="0" smtClean="0"/>
              <a:t> </a:t>
            </a:r>
            <a:r>
              <a:rPr lang="sr-Latn-CS" b="1" dirty="0" smtClean="0"/>
              <a:t>Karakteristika klijenta </a:t>
            </a:r>
            <a:r>
              <a:rPr lang="sr-Latn-CS" dirty="0" smtClean="0"/>
              <a:t>(procena/dijagnostika)</a:t>
            </a:r>
          </a:p>
          <a:p>
            <a:pPr lvl="1">
              <a:lnSpc>
                <a:spcPct val="90000"/>
              </a:lnSpc>
              <a:defRPr/>
            </a:pPr>
            <a:r>
              <a:rPr lang="sr-Latn-RS" dirty="0" smtClean="0"/>
              <a:t>oštećenja</a:t>
            </a:r>
            <a:r>
              <a:rPr lang="sr-Latn-CS" b="1" dirty="0" smtClean="0"/>
              <a:t> </a:t>
            </a:r>
            <a:r>
              <a:rPr lang="it-IT" dirty="0" smtClean="0"/>
              <a:t>opšteg </a:t>
            </a:r>
            <a:r>
              <a:rPr lang="it-IT" b="1" i="1" dirty="0"/>
              <a:t>telesnog</a:t>
            </a:r>
            <a:r>
              <a:rPr lang="it-IT" i="1" dirty="0"/>
              <a:t> </a:t>
            </a:r>
            <a:r>
              <a:rPr lang="it-IT" b="1" i="1" dirty="0" smtClean="0"/>
              <a:t>zdravlja</a:t>
            </a:r>
            <a:endParaRPr lang="sr-Latn-CS" b="1" i="1" dirty="0" smtClean="0"/>
          </a:p>
          <a:p>
            <a:pPr lvl="1">
              <a:lnSpc>
                <a:spcPct val="90000"/>
              </a:lnSpc>
              <a:defRPr/>
            </a:pPr>
            <a:r>
              <a:rPr lang="it-IT" dirty="0" smtClean="0"/>
              <a:t>stepen</a:t>
            </a:r>
            <a:r>
              <a:rPr lang="sr-Latn-CS" dirty="0" smtClean="0"/>
              <a:t>a</a:t>
            </a:r>
            <a:r>
              <a:rPr lang="it-IT" dirty="0" smtClean="0"/>
              <a:t> </a:t>
            </a:r>
            <a:r>
              <a:rPr lang="it-IT" b="1" i="1" dirty="0" smtClean="0"/>
              <a:t>mentalnih poremećaja </a:t>
            </a:r>
            <a:r>
              <a:rPr lang="it-IT" dirty="0" smtClean="0"/>
              <a:t>pojedinca </a:t>
            </a:r>
            <a:r>
              <a:rPr lang="it-IT" dirty="0"/>
              <a:t>i </a:t>
            </a:r>
            <a:endParaRPr lang="sr-Latn-CS" dirty="0" smtClean="0"/>
          </a:p>
          <a:p>
            <a:pPr lvl="1">
              <a:lnSpc>
                <a:spcPct val="90000"/>
              </a:lnSpc>
              <a:defRPr/>
            </a:pPr>
            <a:r>
              <a:rPr lang="it-IT" dirty="0" smtClean="0"/>
              <a:t>stepen</a:t>
            </a:r>
            <a:r>
              <a:rPr lang="sr-Latn-CS" b="1" dirty="0" smtClean="0"/>
              <a:t>a</a:t>
            </a:r>
            <a:r>
              <a:rPr lang="it-IT" dirty="0" smtClean="0"/>
              <a:t> </a:t>
            </a:r>
            <a:r>
              <a:rPr lang="it-IT" b="1" i="1" dirty="0" smtClean="0"/>
              <a:t>patnje</a:t>
            </a:r>
            <a:r>
              <a:rPr lang="it-IT" dirty="0" smtClean="0"/>
              <a:t> </a:t>
            </a:r>
            <a:r>
              <a:rPr lang="it-IT" dirty="0"/>
              <a:t>koju trpi </a:t>
            </a:r>
            <a:r>
              <a:rPr lang="it-IT" dirty="0" smtClean="0"/>
              <a:t>bolesnik</a:t>
            </a:r>
            <a:endParaRPr lang="sr-Latn-RS" dirty="0" smtClean="0"/>
          </a:p>
          <a:p>
            <a:pPr lvl="1">
              <a:lnSpc>
                <a:spcPct val="90000"/>
              </a:lnSpc>
              <a:defRPr/>
            </a:pPr>
            <a:r>
              <a:rPr lang="en-US" b="1" i="1" dirty="0" smtClean="0"/>
              <a:t>r</a:t>
            </a:r>
            <a:r>
              <a:rPr lang="sr-Latn-RS" b="1" i="1" dirty="0" smtClean="0"/>
              <a:t>izika i snaga </a:t>
            </a:r>
            <a:r>
              <a:rPr lang="sr-Latn-RS" dirty="0" smtClean="0"/>
              <a:t>u odnosu na nastavak uzimanja PAS</a:t>
            </a:r>
            <a:endParaRPr lang="it-IT" dirty="0"/>
          </a:p>
          <a:p>
            <a:pPr>
              <a:lnSpc>
                <a:spcPct val="90000"/>
              </a:lnSpc>
              <a:buNone/>
              <a:defRPr/>
            </a:pPr>
            <a:r>
              <a:rPr lang="sr-Latn-CS" b="1" dirty="0" smtClean="0">
                <a:sym typeface="Wingdings"/>
              </a:rPr>
              <a:t>Inicijalna procena</a:t>
            </a:r>
            <a:r>
              <a:rPr lang="sr-Latn-CS" dirty="0" smtClean="0">
                <a:sym typeface="Wingdings"/>
              </a:rPr>
              <a:t>: stepen funkcionisanja u </a:t>
            </a:r>
            <a:r>
              <a:rPr lang="sr-Latn-CS" i="1" dirty="0" smtClean="0">
                <a:sym typeface="Wingdings"/>
              </a:rPr>
              <a:t>stanju</a:t>
            </a:r>
            <a:r>
              <a:rPr lang="sr-Latn-CS" dirty="0" smtClean="0">
                <a:sym typeface="Wingdings"/>
              </a:rPr>
              <a:t> </a:t>
            </a:r>
            <a:r>
              <a:rPr lang="sr-Latn-CS" i="1" dirty="0" smtClean="0">
                <a:sym typeface="Wingdings"/>
              </a:rPr>
              <a:t>zavisnosti</a:t>
            </a:r>
            <a:r>
              <a:rPr lang="en-US" dirty="0" smtClean="0">
                <a:sym typeface="Wingdings"/>
              </a:rPr>
              <a:t> </a:t>
            </a:r>
            <a:r>
              <a:rPr lang="sr-Latn-CS" dirty="0" smtClean="0">
                <a:sym typeface="Wingdings"/>
              </a:rPr>
              <a:t>-  </a:t>
            </a:r>
            <a:r>
              <a:rPr lang="sr-Latn-CS" dirty="0" smtClean="0"/>
              <a:t>preduslov započinjanja </a:t>
            </a:r>
            <a:r>
              <a:rPr lang="it-IT" dirty="0" smtClean="0"/>
              <a:t>lečenja i određivanj</a:t>
            </a:r>
            <a:r>
              <a:rPr lang="sr-Latn-CS" dirty="0" smtClean="0"/>
              <a:t>e</a:t>
            </a:r>
            <a:r>
              <a:rPr lang="it-IT" dirty="0" smtClean="0"/>
              <a:t> vrste lečenja</a:t>
            </a:r>
            <a:r>
              <a:rPr lang="sr-Latn-CS" dirty="0" smtClean="0"/>
              <a:t> </a:t>
            </a:r>
            <a:endParaRPr lang="sr-Latn-CS" dirty="0" smtClean="0">
              <a:sym typeface="Wingdings"/>
            </a:endParaRPr>
          </a:p>
          <a:p>
            <a:pPr>
              <a:lnSpc>
                <a:spcPct val="90000"/>
              </a:lnSpc>
              <a:buNone/>
              <a:defRPr/>
            </a:pPr>
            <a:r>
              <a:rPr lang="sr-Latn-CS" b="1" dirty="0" smtClean="0">
                <a:sym typeface="Wingdings"/>
              </a:rPr>
              <a:t>Naknadna procena</a:t>
            </a:r>
            <a:r>
              <a:rPr lang="sr-Latn-CS" dirty="0" smtClean="0">
                <a:sym typeface="Wingdings"/>
              </a:rPr>
              <a:t>: </a:t>
            </a:r>
            <a:r>
              <a:rPr lang="sr-Latn-CS" i="1" dirty="0" smtClean="0">
                <a:sym typeface="Wingdings"/>
              </a:rPr>
              <a:t>nakon što se telo oporavi </a:t>
            </a:r>
            <a:r>
              <a:rPr lang="sr-Latn-CS" dirty="0" smtClean="0">
                <a:sym typeface="Wingdings"/>
              </a:rPr>
              <a:t>od uticaja PAS (apstinencija, dobra ishrana, veće doze vitamina i  minerala)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80A651-09DF-4FB9-89B4-81B6580DF825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sr-Latn-CS" sz="3600" b="1" dirty="0" smtClean="0"/>
              <a:t>Primena tretmanskog procesa zahteva sledeća razmatranja/2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3434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buNone/>
              <a:defRPr/>
            </a:pPr>
            <a:r>
              <a:rPr lang="sr-Latn-RS" sz="3400" dirty="0" smtClean="0"/>
              <a:t>3</a:t>
            </a:r>
            <a:r>
              <a:rPr lang="it-IT" sz="3400" dirty="0" smtClean="0"/>
              <a:t>.</a:t>
            </a:r>
            <a:r>
              <a:rPr lang="sr-Latn-RS" sz="3400" b="1" dirty="0" smtClean="0"/>
              <a:t> Sistema kojima klijent pripada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  <a:defRPr/>
            </a:pPr>
            <a:r>
              <a:rPr lang="sr-Latn-RS" sz="3100" dirty="0" smtClean="0"/>
              <a:t>	Potreban je </a:t>
            </a:r>
            <a:r>
              <a:rPr lang="it-IT" sz="3100" b="1" dirty="0" smtClean="0"/>
              <a:t>multifokalni pristup</a:t>
            </a:r>
            <a:r>
              <a:rPr lang="sr-Latn-CS" sz="3100" b="1" dirty="0" smtClean="0"/>
              <a:t>:</a:t>
            </a:r>
            <a:r>
              <a:rPr lang="it-IT" sz="3100" b="1" dirty="0" smtClean="0"/>
              <a:t> </a:t>
            </a:r>
            <a:endParaRPr lang="sr-Latn-RS" sz="3100" b="1" dirty="0" smtClean="0"/>
          </a:p>
          <a:p>
            <a:pPr lvl="1">
              <a:lnSpc>
                <a:spcPct val="120000"/>
              </a:lnSpc>
              <a:spcBef>
                <a:spcPts val="300"/>
              </a:spcBef>
              <a:defRPr/>
            </a:pPr>
            <a:r>
              <a:rPr lang="sr-Latn-CS" sz="3100" dirty="0" smtClean="0"/>
              <a:t>fokus i </a:t>
            </a:r>
            <a:r>
              <a:rPr lang="it-IT" sz="3100" dirty="0" smtClean="0"/>
              <a:t>na </a:t>
            </a:r>
            <a:r>
              <a:rPr lang="it-IT" sz="3100" b="1" i="1" dirty="0" smtClean="0"/>
              <a:t>pojedinca</a:t>
            </a:r>
            <a:r>
              <a:rPr lang="it-IT" sz="3100" dirty="0" smtClean="0"/>
              <a:t> i na njegovo </a:t>
            </a:r>
            <a:r>
              <a:rPr lang="sr-Latn-RS" sz="3100" b="1" i="1" dirty="0" smtClean="0"/>
              <a:t>okruženje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defRPr/>
            </a:pPr>
            <a:r>
              <a:rPr lang="sr-Latn-CS" sz="3100" dirty="0" smtClean="0"/>
              <a:t>kod</a:t>
            </a:r>
            <a:r>
              <a:rPr lang="sr-Latn-CS" sz="3100" b="1" dirty="0" smtClean="0"/>
              <a:t> p</a:t>
            </a:r>
            <a:r>
              <a:rPr lang="it-IT" sz="3100" b="1" i="1" dirty="0" smtClean="0"/>
              <a:t>reventivno</a:t>
            </a:r>
            <a:r>
              <a:rPr lang="sr-Latn-CS" sz="3100" b="1" dirty="0" smtClean="0"/>
              <a:t>g</a:t>
            </a:r>
            <a:r>
              <a:rPr lang="it-IT" sz="3100" dirty="0" smtClean="0"/>
              <a:t> delovanj</a:t>
            </a:r>
            <a:r>
              <a:rPr lang="sr-Latn-CS" sz="3100" dirty="0" smtClean="0"/>
              <a:t>a – fokus i na </a:t>
            </a:r>
            <a:r>
              <a:rPr lang="sr-Latn-RS" sz="3100" b="1" i="1" dirty="0" smtClean="0"/>
              <a:t>širu</a:t>
            </a:r>
            <a:r>
              <a:rPr lang="sr-Latn-RS" sz="3100" dirty="0" smtClean="0"/>
              <a:t> </a:t>
            </a:r>
            <a:r>
              <a:rPr lang="it-IT" sz="3100" b="1" i="1" dirty="0" smtClean="0"/>
              <a:t>zajednicu</a:t>
            </a:r>
            <a:endParaRPr lang="sr-Latn-RS" sz="3100" b="1" i="1" dirty="0" smtClean="0"/>
          </a:p>
          <a:p>
            <a:pPr>
              <a:lnSpc>
                <a:spcPct val="120000"/>
              </a:lnSpc>
              <a:spcBef>
                <a:spcPts val="300"/>
              </a:spcBef>
              <a:buNone/>
              <a:defRPr/>
            </a:pPr>
            <a:r>
              <a:rPr lang="sr-Latn-RS" sz="3100" b="1" dirty="0" smtClean="0"/>
              <a:t>	Procena obuhvata: 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defRPr/>
            </a:pPr>
            <a:r>
              <a:rPr lang="sr-Latn-RS" sz="3100" b="1" i="1" dirty="0" smtClean="0"/>
              <a:t>pregled</a:t>
            </a:r>
            <a:r>
              <a:rPr lang="sr-Latn-RS" sz="3100" dirty="0" smtClean="0"/>
              <a:t> </a:t>
            </a:r>
            <a:r>
              <a:rPr lang="sr-Latn-RS" sz="3100" b="1" i="1" dirty="0" smtClean="0"/>
              <a:t>sistema</a:t>
            </a:r>
            <a:r>
              <a:rPr lang="sr-Latn-RS" sz="3100" dirty="0" smtClean="0"/>
              <a:t> kojima klijent pripada i njihovih karakteristika 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defRPr/>
            </a:pPr>
            <a:r>
              <a:rPr lang="sr-Latn-RS" sz="3100" dirty="0" smtClean="0"/>
              <a:t>procenu načina </a:t>
            </a:r>
            <a:r>
              <a:rPr lang="sr-Latn-RS" sz="3100" b="1" i="1" dirty="0" smtClean="0"/>
              <a:t>funkcionisanja, rizika i snaga </a:t>
            </a:r>
            <a:r>
              <a:rPr lang="sr-Latn-RS" sz="3100" dirty="0" smtClean="0"/>
              <a:t>ovih sistema i njihovih ključnih članova</a:t>
            </a:r>
            <a:endParaRPr lang="sr-Latn-RS" sz="3100" i="1" dirty="0" smtClean="0"/>
          </a:p>
          <a:p>
            <a:pPr lvl="1">
              <a:lnSpc>
                <a:spcPct val="120000"/>
              </a:lnSpc>
              <a:spcBef>
                <a:spcPts val="300"/>
              </a:spcBef>
              <a:defRPr/>
            </a:pPr>
            <a:r>
              <a:rPr lang="sr-Latn-RS" sz="3100" dirty="0" smtClean="0"/>
              <a:t>procenu </a:t>
            </a:r>
            <a:r>
              <a:rPr lang="en-US" sz="3100" dirty="0" smtClean="0"/>
              <a:t>s</a:t>
            </a:r>
            <a:r>
              <a:rPr lang="sr-Latn-RS" sz="3100" b="1" i="1" dirty="0" smtClean="0"/>
              <a:t>tepena patnje </a:t>
            </a:r>
            <a:r>
              <a:rPr lang="sr-Latn-RS" sz="3100" dirty="0" smtClean="0"/>
              <a:t>kojii trpi njegova okolina</a:t>
            </a:r>
            <a:endParaRPr lang="it-IT" sz="3100" dirty="0" smtClean="0"/>
          </a:p>
          <a:p>
            <a:pPr>
              <a:lnSpc>
                <a:spcPct val="120000"/>
              </a:lnSpc>
              <a:spcBef>
                <a:spcPts val="300"/>
              </a:spcBef>
              <a:buNone/>
              <a:defRPr/>
            </a:pP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51F02A-63F2-49DE-ADA6-832B364CEDF6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sr-Latn-CS" sz="3600" b="1" dirty="0" smtClean="0"/>
              <a:t>Primena tretmanskog procesa zahteva sledeća razmatranja/3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buNone/>
              <a:defRPr/>
            </a:pPr>
            <a:r>
              <a:rPr lang="sr-Latn-RS" sz="2400" dirty="0" smtClean="0"/>
              <a:t> </a:t>
            </a:r>
            <a:r>
              <a:rPr lang="sr-Latn-RS" sz="2400" b="1" dirty="0" smtClean="0"/>
              <a:t>4. </a:t>
            </a:r>
            <a:r>
              <a:rPr lang="it-IT" sz="2400" b="1" dirty="0" smtClean="0"/>
              <a:t>Metod</a:t>
            </a:r>
            <a:r>
              <a:rPr lang="sr-Latn-RS" sz="2400" b="1" dirty="0" smtClean="0"/>
              <a:t>a</a:t>
            </a:r>
            <a:r>
              <a:rPr lang="it-IT" sz="2400" dirty="0" smtClean="0"/>
              <a:t>, </a:t>
            </a:r>
            <a:r>
              <a:rPr lang="it-IT" sz="2400" b="1" dirty="0" smtClean="0"/>
              <a:t>tehnik</a:t>
            </a:r>
            <a:r>
              <a:rPr lang="sr-Latn-RS" sz="2400" b="1" dirty="0" smtClean="0"/>
              <a:t>a</a:t>
            </a:r>
            <a:r>
              <a:rPr lang="it-IT" sz="2400" b="1" dirty="0" smtClean="0"/>
              <a:t> i sredst</a:t>
            </a:r>
            <a:r>
              <a:rPr lang="sr-Latn-RS" sz="2400" b="1" dirty="0" smtClean="0"/>
              <a:t>a</a:t>
            </a:r>
            <a:r>
              <a:rPr lang="it-IT" sz="2400" b="1" dirty="0" smtClean="0"/>
              <a:t>va </a:t>
            </a:r>
            <a:r>
              <a:rPr lang="it-IT" sz="2400" dirty="0" smtClean="0"/>
              <a:t>promene ponašanja</a:t>
            </a:r>
            <a:endParaRPr lang="it-IT" sz="2400" b="1" dirty="0" smtClean="0"/>
          </a:p>
          <a:p>
            <a:pPr>
              <a:buNone/>
              <a:defRPr/>
            </a:pPr>
            <a:r>
              <a:rPr lang="sr-Latn-RS" sz="2400" b="1" dirty="0" smtClean="0"/>
              <a:t>	</a:t>
            </a:r>
            <a:r>
              <a:rPr lang="sr-Latn-CS" sz="2400" b="1" dirty="0" smtClean="0"/>
              <a:t>Primena </a:t>
            </a:r>
            <a:r>
              <a:rPr lang="sr-Latn-RS" sz="2400" b="1" dirty="0" smtClean="0"/>
              <a:t>farmakoterapije</a:t>
            </a:r>
            <a:endParaRPr lang="sr-Latn-CS" sz="2400" b="1" dirty="0" smtClean="0"/>
          </a:p>
          <a:p>
            <a:pPr lvl="1">
              <a:defRPr/>
            </a:pPr>
            <a:r>
              <a:rPr lang="it-IT" sz="2200" dirty="0" smtClean="0"/>
              <a:t>Sve veće mogućnosti novih </a:t>
            </a:r>
            <a:r>
              <a:rPr lang="it-IT" sz="2200" b="1" dirty="0" smtClean="0"/>
              <a:t>lekova</a:t>
            </a:r>
            <a:r>
              <a:rPr lang="it-IT" sz="2200" dirty="0" smtClean="0"/>
              <a:t> </a:t>
            </a:r>
            <a:r>
              <a:rPr lang="sr-Latn-CS" sz="2200" dirty="0" smtClean="0"/>
              <a:t>za rešavanje </a:t>
            </a:r>
            <a:r>
              <a:rPr lang="it-IT" sz="2200" dirty="0" smtClean="0"/>
              <a:t>ključn</a:t>
            </a:r>
            <a:r>
              <a:rPr lang="sr-Latn-CS" sz="2200" dirty="0" smtClean="0"/>
              <a:t>ih</a:t>
            </a:r>
            <a:r>
              <a:rPr lang="it-IT" sz="2200" dirty="0" smtClean="0"/>
              <a:t> </a:t>
            </a:r>
            <a:r>
              <a:rPr lang="sr-Latn-CS" sz="2200" dirty="0" smtClean="0"/>
              <a:t>simptoma </a:t>
            </a:r>
            <a:r>
              <a:rPr lang="sr-Latn-RS" sz="2200" dirty="0" smtClean="0"/>
              <a:t>BZ</a:t>
            </a:r>
            <a:r>
              <a:rPr lang="sr-Latn-CS" sz="2200" dirty="0" smtClean="0"/>
              <a:t>: </a:t>
            </a:r>
            <a:r>
              <a:rPr lang="sr-Latn-CS" sz="2200" b="1" dirty="0" smtClean="0"/>
              <a:t>apstinencijalnog sindroma</a:t>
            </a:r>
            <a:r>
              <a:rPr lang="sr-Latn-CS" sz="2200" dirty="0" smtClean="0"/>
              <a:t>,</a:t>
            </a:r>
            <a:r>
              <a:rPr lang="it-IT" sz="2200" dirty="0" smtClean="0"/>
              <a:t> tegob</a:t>
            </a:r>
            <a:r>
              <a:rPr lang="sr-Latn-CS" sz="2200" dirty="0" smtClean="0"/>
              <a:t>a</a:t>
            </a:r>
            <a:r>
              <a:rPr lang="it-IT" sz="2200" dirty="0" smtClean="0"/>
              <a:t> u </a:t>
            </a:r>
            <a:r>
              <a:rPr lang="it-IT" sz="2200" b="1" dirty="0" smtClean="0"/>
              <a:t>produženoj apstinenciji</a:t>
            </a:r>
            <a:r>
              <a:rPr lang="it-IT" sz="2200" dirty="0" smtClean="0"/>
              <a:t> i </a:t>
            </a:r>
            <a:r>
              <a:rPr lang="sr-Latn-CS" sz="2200" b="1" dirty="0" smtClean="0"/>
              <a:t>sprečavanja </a:t>
            </a:r>
            <a:r>
              <a:rPr lang="it-IT" sz="2200" b="1" dirty="0" smtClean="0"/>
              <a:t>recidiva </a:t>
            </a:r>
            <a:endParaRPr lang="sr-Latn-CS" sz="2200" b="1" dirty="0" smtClean="0"/>
          </a:p>
          <a:p>
            <a:pPr lvl="1">
              <a:defRPr/>
            </a:pPr>
            <a:r>
              <a:rPr lang="it-IT" sz="2200" dirty="0" smtClean="0"/>
              <a:t>Opravdana i logična težnja da se jedan veliki civilizacijski problem rešava </a:t>
            </a:r>
            <a:r>
              <a:rPr lang="it-IT" sz="2200" b="1" dirty="0" smtClean="0"/>
              <a:t>efikasno i brzo</a:t>
            </a:r>
            <a:endParaRPr lang="sr-Latn-RS" sz="2200" b="1" dirty="0" smtClean="0"/>
          </a:p>
          <a:p>
            <a:pPr lvl="1">
              <a:defRPr/>
            </a:pPr>
            <a:r>
              <a:rPr lang="sr-Latn-CS" sz="2200" b="1" dirty="0" smtClean="0">
                <a:sym typeface="Wingdings"/>
              </a:rPr>
              <a:t>Rizik</a:t>
            </a:r>
            <a:r>
              <a:rPr lang="sr-Latn-CS" sz="2200" dirty="0" smtClean="0">
                <a:sym typeface="Wingdings"/>
              </a:rPr>
              <a:t> za preterano oslanjanje na lekove </a:t>
            </a:r>
            <a:r>
              <a:rPr lang="sr-Latn-CS" sz="2200" dirty="0" smtClean="0"/>
              <a:t> </a:t>
            </a:r>
            <a:r>
              <a:rPr lang="sr-Latn-CS" sz="2200" dirty="0" smtClean="0">
                <a:sym typeface="Wingdings"/>
              </a:rPr>
              <a:t> stvaranje </a:t>
            </a:r>
            <a:r>
              <a:rPr lang="sr-Latn-CS" sz="2200" b="1" dirty="0" smtClean="0"/>
              <a:t>nove forme zavisnosti</a:t>
            </a:r>
            <a:r>
              <a:rPr lang="sr-Latn-CS" sz="2200" dirty="0" smtClean="0"/>
              <a:t>? </a:t>
            </a:r>
            <a:r>
              <a:rPr lang="it-IT" sz="2200" dirty="0" smtClean="0"/>
              <a:t>  </a:t>
            </a:r>
            <a:endParaRPr lang="en-US" sz="2200" dirty="0" smtClean="0"/>
          </a:p>
          <a:p>
            <a:pPr eaLnBrk="1" hangingPunct="1">
              <a:lnSpc>
                <a:spcPct val="120000"/>
              </a:lnSpc>
              <a:spcBef>
                <a:spcPts val="300"/>
              </a:spcBef>
              <a:buNone/>
              <a:defRPr/>
            </a:pPr>
            <a:r>
              <a:rPr lang="sr-Latn-RS" sz="2400" b="1" dirty="0" smtClean="0"/>
              <a:t>5. </a:t>
            </a:r>
            <a:r>
              <a:rPr lang="it-IT" sz="2400" b="1" dirty="0" smtClean="0"/>
              <a:t>Ustanov</a:t>
            </a:r>
            <a:r>
              <a:rPr lang="sr-Latn-RS" sz="2400" b="1" dirty="0" smtClean="0"/>
              <a:t>a</a:t>
            </a:r>
            <a:r>
              <a:rPr lang="it-IT" sz="2400" dirty="0" smtClean="0"/>
              <a:t> </a:t>
            </a:r>
            <a:r>
              <a:rPr lang="it-IT" sz="2400" dirty="0"/>
              <a:t>za lečenje i </a:t>
            </a:r>
            <a:r>
              <a:rPr lang="sr-Latn-RS" sz="2400" dirty="0" smtClean="0"/>
              <a:t>karakteristika </a:t>
            </a:r>
            <a:r>
              <a:rPr lang="it-IT" sz="2400" dirty="0" smtClean="0"/>
              <a:t>terapijskih sistema</a:t>
            </a:r>
            <a:endParaRPr lang="it-IT" sz="2400" b="1" dirty="0"/>
          </a:p>
          <a:p>
            <a:pPr eaLnBrk="1" hangingPunct="1">
              <a:lnSpc>
                <a:spcPct val="120000"/>
              </a:lnSpc>
              <a:spcBef>
                <a:spcPts val="300"/>
              </a:spcBef>
              <a:buNone/>
              <a:defRPr/>
            </a:pPr>
            <a:r>
              <a:rPr lang="it-IT" sz="2400" b="1" dirty="0"/>
              <a:t>6.</a:t>
            </a:r>
            <a:r>
              <a:rPr lang="it-IT" sz="2400" dirty="0"/>
              <a:t> </a:t>
            </a:r>
            <a:r>
              <a:rPr lang="it-IT" sz="2400" dirty="0" smtClean="0"/>
              <a:t>Edukacij</a:t>
            </a:r>
            <a:r>
              <a:rPr lang="sr-Latn-RS" sz="2400" dirty="0" smtClean="0"/>
              <a:t>e</a:t>
            </a:r>
            <a:r>
              <a:rPr lang="it-IT" sz="2400" dirty="0" smtClean="0"/>
              <a:t> </a:t>
            </a:r>
            <a:r>
              <a:rPr lang="it-IT" sz="2400" dirty="0"/>
              <a:t>i </a:t>
            </a:r>
            <a:r>
              <a:rPr lang="it-IT" sz="2400" dirty="0" smtClean="0"/>
              <a:t>osobin</a:t>
            </a:r>
            <a:r>
              <a:rPr lang="sr-Latn-RS" sz="2400" dirty="0" smtClean="0"/>
              <a:t>a</a:t>
            </a:r>
            <a:r>
              <a:rPr lang="it-IT" sz="2400" dirty="0" smtClean="0"/>
              <a:t> </a:t>
            </a:r>
            <a:r>
              <a:rPr lang="it-IT" sz="2400" b="1" dirty="0" smtClean="0"/>
              <a:t>terapeuta</a:t>
            </a:r>
            <a:endParaRPr lang="it-IT" sz="2400" dirty="0"/>
          </a:p>
          <a:p>
            <a:pPr>
              <a:lnSpc>
                <a:spcPct val="120000"/>
              </a:lnSpc>
              <a:spcBef>
                <a:spcPts val="300"/>
              </a:spcBef>
              <a:buNone/>
              <a:defRPr/>
            </a:pPr>
            <a:r>
              <a:rPr lang="it-IT" sz="2400" b="1" dirty="0"/>
              <a:t>7.</a:t>
            </a:r>
            <a:r>
              <a:rPr lang="it-IT" sz="2400" dirty="0"/>
              <a:t> </a:t>
            </a:r>
            <a:r>
              <a:rPr lang="sr-Latn-RS" sz="2400" dirty="0" smtClean="0"/>
              <a:t>Uporedna </a:t>
            </a:r>
            <a:r>
              <a:rPr lang="it-IT" sz="2400" dirty="0" smtClean="0"/>
              <a:t>procena </a:t>
            </a:r>
            <a:r>
              <a:rPr lang="it-IT" sz="2400" b="1" dirty="0" smtClean="0"/>
              <a:t>tereta</a:t>
            </a:r>
            <a:r>
              <a:rPr lang="it-IT" sz="2400" dirty="0" smtClean="0"/>
              <a:t> koji </a:t>
            </a:r>
            <a:r>
              <a:rPr lang="it-IT" sz="2400" dirty="0"/>
              <a:t>se </a:t>
            </a:r>
            <a:r>
              <a:rPr lang="it-IT" sz="2400" dirty="0" smtClean="0"/>
              <a:t>lečenjem nameće </a:t>
            </a:r>
            <a:r>
              <a:rPr lang="it-IT" sz="2400" b="1" dirty="0"/>
              <a:t>društvu</a:t>
            </a:r>
            <a:r>
              <a:rPr lang="it-IT" sz="2400" dirty="0"/>
              <a:t> </a:t>
            </a:r>
            <a:r>
              <a:rPr lang="it-IT" sz="2400" dirty="0" smtClean="0"/>
              <a:t>u odnosu na teret </a:t>
            </a:r>
            <a:r>
              <a:rPr lang="it-IT" sz="2400" dirty="0"/>
              <a:t>koji društvo nosi od </a:t>
            </a:r>
            <a:r>
              <a:rPr lang="it-IT" sz="2400" dirty="0" smtClean="0"/>
              <a:t>BZ</a:t>
            </a:r>
            <a:endParaRPr lang="sr-Latn-RS" sz="2400" dirty="0" smtClean="0"/>
          </a:p>
          <a:p>
            <a:pPr>
              <a:buNone/>
              <a:defRPr/>
            </a:pPr>
            <a:endParaRPr lang="sr-Latn-RS" sz="2400" dirty="0" smtClean="0"/>
          </a:p>
          <a:p>
            <a:pPr>
              <a:lnSpc>
                <a:spcPct val="120000"/>
              </a:lnSpc>
              <a:spcBef>
                <a:spcPts val="300"/>
              </a:spcBef>
              <a:buNone/>
              <a:defRPr/>
            </a:pP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51F02A-63F2-49DE-ADA6-832B364CEDF6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algn="l"/>
            <a:r>
              <a:rPr lang="pl-PL" sz="4000" dirty="0" smtClean="0">
                <a:cs typeface="Aharoni" pitchFamily="2" charset="-79"/>
              </a:rPr>
              <a:t>Faze</a:t>
            </a:r>
            <a:r>
              <a:rPr lang="pl-PL" sz="40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sr-Latn-CS" sz="4000" dirty="0" smtClean="0">
                <a:cs typeface="Aharoni" pitchFamily="2" charset="-79"/>
              </a:rPr>
              <a:t>kontinuuma </a:t>
            </a:r>
            <a:r>
              <a:rPr lang="sr-Latn-CS" sz="4000" dirty="0" smtClean="0">
                <a:cs typeface="Aharoni" pitchFamily="2" charset="-79"/>
              </a:rPr>
              <a:t>zaštite od </a:t>
            </a:r>
            <a:r>
              <a:rPr lang="pl-PL" sz="4000" dirty="0" smtClean="0">
                <a:cs typeface="Aharoni" pitchFamily="2" charset="-79"/>
              </a:rPr>
              <a:t/>
            </a:r>
            <a:br>
              <a:rPr lang="pl-PL" sz="4000" dirty="0" smtClean="0">
                <a:cs typeface="Aharoni" pitchFamily="2" charset="-79"/>
              </a:rPr>
            </a:br>
            <a:r>
              <a:rPr lang="en-US" sz="4000" dirty="0" err="1" smtClean="0">
                <a:cs typeface="Aharoni" pitchFamily="2" charset="-79"/>
              </a:rPr>
              <a:t>bolesti</a:t>
            </a:r>
            <a:r>
              <a:rPr lang="en-US" sz="4000" dirty="0" smtClean="0">
                <a:cs typeface="Aharoni" pitchFamily="2" charset="-79"/>
              </a:rPr>
              <a:t> </a:t>
            </a:r>
            <a:r>
              <a:rPr lang="sr-Latn-RS" sz="4000" dirty="0" smtClean="0">
                <a:cs typeface="Aharoni" pitchFamily="2" charset="-79"/>
              </a:rPr>
              <a:t>z</a:t>
            </a:r>
            <a:r>
              <a:rPr lang="en-US" sz="4000" dirty="0" err="1" smtClean="0">
                <a:cs typeface="Aharoni" pitchFamily="2" charset="-79"/>
              </a:rPr>
              <a:t>avisnosti</a:t>
            </a:r>
            <a:endParaRPr lang="sr-Latn-CS" sz="4000" dirty="0" smtClean="0">
              <a:cs typeface="Aharoni" pitchFamily="2" charset="-79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r>
              <a:rPr lang="sr-Latn-CS" sz="3600" b="1" dirty="0" smtClean="0"/>
              <a:t>FAZE KONTINUUMA ZAŠTITE</a:t>
            </a:r>
            <a:r>
              <a:rPr lang="sr-Latn-RS" sz="3600" b="1" dirty="0" smtClean="0"/>
              <a:t>/</a:t>
            </a:r>
            <a:r>
              <a:rPr lang="en-US" sz="3600" b="1" dirty="0" smtClean="0"/>
              <a:t>1</a:t>
            </a:r>
            <a:r>
              <a:rPr lang="sr-Latn-CS" sz="3600" b="1" dirty="0" smtClean="0"/>
              <a:t> </a:t>
            </a:r>
            <a:endParaRPr lang="sr-Latn-CS" sz="36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5720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buNone/>
            </a:pPr>
            <a:r>
              <a:rPr lang="sr-Latn-CS" sz="3200" dirty="0" smtClean="0"/>
              <a:t>Bolest zavisnosti je hronična bolesti, potreban je kontinuum zaštite. </a:t>
            </a:r>
          </a:p>
          <a:p>
            <a:pPr>
              <a:lnSpc>
                <a:spcPct val="110000"/>
              </a:lnSpc>
              <a:spcBef>
                <a:spcPts val="600"/>
              </a:spcBef>
              <a:buNone/>
            </a:pPr>
            <a:r>
              <a:rPr lang="sr-Latn-CS" sz="3200" dirty="0" smtClean="0"/>
              <a:t>Tri faze u kontinuumu zaštite:</a:t>
            </a:r>
          </a:p>
          <a:p>
            <a:pPr>
              <a:lnSpc>
                <a:spcPct val="110000"/>
              </a:lnSpc>
              <a:spcBef>
                <a:spcPts val="600"/>
              </a:spcBef>
              <a:buNone/>
            </a:pPr>
            <a:r>
              <a:rPr lang="sr-Latn-CS" b="1" dirty="0" smtClean="0"/>
              <a:t>1. </a:t>
            </a:r>
            <a:r>
              <a:rPr lang="sr-Latn-CS" sz="3600" b="1" dirty="0" smtClean="0"/>
              <a:t>Faza pre tretmana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sr-Latn-CS" sz="2200" b="1" dirty="0" smtClean="0"/>
              <a:t>Identifikacija</a:t>
            </a:r>
            <a:r>
              <a:rPr lang="sr-Latn-CS" sz="2200" dirty="0" smtClean="0"/>
              <a:t> problema</a:t>
            </a:r>
          </a:p>
          <a:p>
            <a:pPr lvl="2">
              <a:spcBef>
                <a:spcPts val="600"/>
              </a:spcBef>
            </a:pPr>
            <a:r>
              <a:rPr lang="sr-Latn-CS" sz="2200" b="1" i="1" dirty="0" smtClean="0"/>
              <a:t>vrste PAS </a:t>
            </a:r>
            <a:r>
              <a:rPr lang="sr-Latn-CS" sz="2200" dirty="0" smtClean="0"/>
              <a:t>koju osoba upotrebljava</a:t>
            </a:r>
          </a:p>
          <a:p>
            <a:pPr lvl="2">
              <a:spcBef>
                <a:spcPts val="600"/>
              </a:spcBef>
            </a:pPr>
            <a:r>
              <a:rPr lang="sr-Latn-CS" sz="2200" b="1" i="1" dirty="0" smtClean="0"/>
              <a:t>stepena štete </a:t>
            </a:r>
            <a:r>
              <a:rPr lang="sr-Latn-CS" sz="2200" dirty="0" smtClean="0"/>
              <a:t>od supstance u svakodnevnom životu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sr-Latn-CS" sz="2200" dirty="0" smtClean="0"/>
              <a:t>Identifikovanje adekvatnih </a:t>
            </a:r>
            <a:r>
              <a:rPr lang="sr-Latn-CS" sz="2200" b="1" i="1" dirty="0" smtClean="0"/>
              <a:t>resursa </a:t>
            </a:r>
            <a:r>
              <a:rPr lang="sr-Latn-CS" sz="2200" dirty="0" smtClean="0"/>
              <a:t>u zajednici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sr-Latn-CS" sz="2200" b="1" i="1" dirty="0" smtClean="0"/>
              <a:t>Motivacija</a:t>
            </a:r>
            <a:r>
              <a:rPr lang="sr-Latn-CS" sz="2200" dirty="0" smtClean="0"/>
              <a:t> osobe za uključivanje u adekvatan tretman</a:t>
            </a:r>
          </a:p>
          <a:p>
            <a:pPr lvl="1">
              <a:spcBef>
                <a:spcPts val="600"/>
              </a:spcBef>
            </a:pPr>
            <a:r>
              <a:rPr lang="sr-Latn-CS" sz="2200" b="1" i="1" dirty="0" smtClean="0"/>
              <a:t>Uključivanje</a:t>
            </a:r>
            <a:r>
              <a:rPr lang="sr-Latn-CS" sz="2200" dirty="0" smtClean="0"/>
              <a:t> </a:t>
            </a:r>
            <a:r>
              <a:rPr lang="sr-Latn-CS" sz="2200" i="1" dirty="0" smtClean="0"/>
              <a:t>u </a:t>
            </a:r>
            <a:r>
              <a:rPr lang="sr-Latn-CS" sz="2200" b="1" i="1" dirty="0" smtClean="0"/>
              <a:t>tretman</a:t>
            </a:r>
          </a:p>
          <a:p>
            <a:pPr>
              <a:spcBef>
                <a:spcPts val="600"/>
              </a:spcBef>
              <a:buNone/>
            </a:pPr>
            <a:endParaRPr lang="sr-Latn-C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r>
              <a:rPr lang="sr-Latn-CS" sz="3600" b="1" dirty="0" smtClean="0"/>
              <a:t>Faze kontinuuma zaštite/2 </a:t>
            </a:r>
            <a:endParaRPr lang="sr-Latn-CS" sz="36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57200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600"/>
              </a:spcBef>
              <a:buNone/>
            </a:pPr>
            <a:r>
              <a:rPr lang="sr-Latn-CS" sz="2800" b="1" dirty="0" smtClean="0"/>
              <a:t>2. </a:t>
            </a:r>
            <a:r>
              <a:rPr lang="sr-Latn-CS" sz="3600" b="1" dirty="0" smtClean="0"/>
              <a:t>Tretman</a:t>
            </a:r>
            <a:r>
              <a:rPr lang="pl-PL" sz="3600" b="1" i="1" dirty="0" smtClean="0"/>
              <a:t> </a:t>
            </a:r>
            <a:endParaRPr lang="en-US" sz="3600" b="1" i="1" dirty="0" smtClean="0"/>
          </a:p>
          <a:p>
            <a:pPr>
              <a:spcBef>
                <a:spcPts val="600"/>
              </a:spcBef>
              <a:buNone/>
            </a:pPr>
            <a:r>
              <a:rPr lang="en-US" sz="2800" b="1" i="1" dirty="0" smtClean="0"/>
              <a:t>	</a:t>
            </a:r>
            <a:r>
              <a:rPr lang="en-US" sz="2800" b="1" i="1" dirty="0" smtClean="0">
                <a:sym typeface="Wingdings"/>
              </a:rPr>
              <a:t></a:t>
            </a:r>
            <a:r>
              <a:rPr lang="pl-PL" sz="2800" b="1" i="1" dirty="0" smtClean="0"/>
              <a:t>Pomoć </a:t>
            </a:r>
            <a:r>
              <a:rPr lang="pl-PL" sz="2800" dirty="0" smtClean="0"/>
              <a:t>zavisniku da postigne </a:t>
            </a:r>
            <a:r>
              <a:rPr lang="pl-PL" sz="2800" b="1" i="1" dirty="0" smtClean="0"/>
              <a:t>oporavak</a:t>
            </a:r>
            <a:r>
              <a:rPr lang="pl-PL" sz="2800" dirty="0" smtClean="0"/>
              <a:t> </a:t>
            </a:r>
          </a:p>
          <a:p>
            <a:pPr>
              <a:spcBef>
                <a:spcPts val="600"/>
              </a:spcBef>
              <a:buNone/>
            </a:pPr>
            <a:r>
              <a:rPr lang="en-US" sz="2800" b="1" i="1" dirty="0" smtClean="0"/>
              <a:t>	</a:t>
            </a:r>
            <a:r>
              <a:rPr lang="en-US" sz="2800" b="1" i="1" dirty="0" smtClean="0">
                <a:sym typeface="Wingdings"/>
              </a:rPr>
              <a:t></a:t>
            </a:r>
            <a:r>
              <a:rPr lang="pl-PL" sz="2800" b="1" i="1" dirty="0" smtClean="0"/>
              <a:t>Pomoć članovima porodice i značajnim drugim </a:t>
            </a:r>
            <a:r>
              <a:rPr lang="pl-PL" sz="2800" dirty="0" smtClean="0"/>
              <a:t>da</a:t>
            </a:r>
            <a:r>
              <a:rPr lang="pl-PL" sz="2800" i="1" dirty="0" smtClean="0"/>
              <a:t> razumeju </a:t>
            </a:r>
            <a:r>
              <a:rPr lang="pl-PL" sz="2800" dirty="0" smtClean="0"/>
              <a:t>zavisnost i njen uticaj na njih, da se </a:t>
            </a:r>
            <a:r>
              <a:rPr lang="pl-PL" sz="2800" i="1" dirty="0" smtClean="0"/>
              <a:t>uključe</a:t>
            </a:r>
            <a:r>
              <a:rPr lang="pl-PL" sz="2800" dirty="0" smtClean="0"/>
              <a:t> u tretman i </a:t>
            </a:r>
            <a:r>
              <a:rPr lang="pl-PL" sz="2800" i="1" dirty="0" smtClean="0"/>
              <a:t>podrže</a:t>
            </a:r>
            <a:r>
              <a:rPr lang="pl-PL" sz="2800" dirty="0" smtClean="0"/>
              <a:t> promenu </a:t>
            </a:r>
          </a:p>
          <a:p>
            <a:pPr>
              <a:spcBef>
                <a:spcPts val="600"/>
              </a:spcBef>
              <a:buNone/>
            </a:pPr>
            <a:r>
              <a:rPr lang="pl-PL" sz="2800" dirty="0" smtClean="0"/>
              <a:t>	Ciljevi:</a:t>
            </a:r>
            <a:endParaRPr lang="sr-Latn-CS" dirty="0" smtClean="0"/>
          </a:p>
          <a:p>
            <a:pPr lvl="1">
              <a:lnSpc>
                <a:spcPct val="110000"/>
              </a:lnSpc>
              <a:spcBef>
                <a:spcPts val="300"/>
              </a:spcBef>
            </a:pPr>
            <a:r>
              <a:rPr lang="sr-Latn-CS" i="1" dirty="0" smtClean="0"/>
              <a:t>Uspostavljanje života bez droge  </a:t>
            </a:r>
            <a:r>
              <a:rPr lang="sr-Latn-CS" dirty="0" smtClean="0"/>
              <a:t>(</a:t>
            </a:r>
            <a:r>
              <a:rPr lang="sr-Latn-CS" dirty="0" err="1" smtClean="0"/>
              <a:t>detoksikacija</a:t>
            </a:r>
            <a:r>
              <a:rPr lang="sr-Latn-CS" dirty="0" smtClean="0"/>
              <a:t>, stabilizovanje dnevnog funkcionisanja, prevazilaženje krize, pravljenje plana tretmana)</a:t>
            </a:r>
          </a:p>
          <a:p>
            <a:pPr lvl="1">
              <a:lnSpc>
                <a:spcPct val="110000"/>
              </a:lnSpc>
              <a:spcBef>
                <a:spcPts val="300"/>
              </a:spcBef>
            </a:pPr>
            <a:r>
              <a:rPr lang="sr-Latn-CS" dirty="0" smtClean="0"/>
              <a:t> </a:t>
            </a:r>
            <a:r>
              <a:rPr lang="sr-Latn-CS" i="1" dirty="0" smtClean="0"/>
              <a:t>Rehabilitacija</a:t>
            </a:r>
            <a:r>
              <a:rPr lang="sr-Latn-CS" dirty="0" smtClean="0"/>
              <a:t> (oporavak, održanje apstinencije, lična nega, </a:t>
            </a:r>
            <a:r>
              <a:rPr lang="sr-Latn-CS" dirty="0" err="1" smtClean="0"/>
              <a:t>ukljjčivanje</a:t>
            </a:r>
            <a:r>
              <a:rPr lang="sr-Latn-CS" dirty="0" smtClean="0"/>
              <a:t> u socijalne aktivnosti, posao itd.)</a:t>
            </a:r>
          </a:p>
          <a:p>
            <a:pPr marL="274320" lvl="1" indent="-274320">
              <a:lnSpc>
                <a:spcPct val="110000"/>
              </a:lnSpc>
              <a:spcBef>
                <a:spcPts val="600"/>
              </a:spcBef>
              <a:buClr>
                <a:schemeClr val="accent3"/>
              </a:buClr>
              <a:buSzPct val="95000"/>
              <a:buNone/>
            </a:pPr>
            <a:r>
              <a:rPr lang="sr-Latn-CS" sz="2800" b="1" dirty="0" smtClean="0"/>
              <a:t>3. </a:t>
            </a:r>
            <a:r>
              <a:rPr lang="sr-Latn-CS" sz="3600" b="1" dirty="0" smtClean="0"/>
              <a:t>Faza kontinuirane nege</a:t>
            </a:r>
            <a:r>
              <a:rPr lang="en-US" sz="3600" dirty="0" smtClean="0"/>
              <a:t> </a:t>
            </a:r>
            <a:endParaRPr lang="sr-Latn-RS" sz="3600" dirty="0" smtClean="0"/>
          </a:p>
          <a:p>
            <a:pPr marL="274320" lvl="1" indent="-274320">
              <a:lnSpc>
                <a:spcPct val="110000"/>
              </a:lnSpc>
              <a:spcBef>
                <a:spcPts val="600"/>
              </a:spcBef>
              <a:buClr>
                <a:schemeClr val="accent3"/>
              </a:buClr>
              <a:buSzPct val="95000"/>
              <a:buNone/>
            </a:pPr>
            <a:r>
              <a:rPr lang="sr-Latn-RS" sz="3100" b="1" i="1" dirty="0" smtClean="0">
                <a:sym typeface="Wingdings"/>
              </a:rPr>
              <a:t>	</a:t>
            </a:r>
            <a:r>
              <a:rPr lang="en-US" sz="3100" b="1" i="1" dirty="0" smtClean="0">
                <a:sym typeface="Wingdings"/>
              </a:rPr>
              <a:t> </a:t>
            </a:r>
            <a:r>
              <a:rPr lang="sr-Latn-CS" sz="3100" dirty="0" smtClean="0"/>
              <a:t>Fokus na prevenciji recidiva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MERE SMANJENJA ŠTETE OD BZ </a:t>
            </a:r>
            <a:endParaRPr lang="en-US" sz="3600" b="1" dirty="0" smtClean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CS" sz="2400" dirty="0" smtClean="0"/>
              <a:t>Mere </a:t>
            </a:r>
            <a:r>
              <a:rPr lang="sr-Latn-CS" sz="2400" b="1" dirty="0" smtClean="0"/>
              <a:t>smanjenja štete </a:t>
            </a:r>
            <a:r>
              <a:rPr lang="sr-Latn-CS" sz="2400" dirty="0" smtClean="0"/>
              <a:t>(“</a:t>
            </a:r>
            <a:r>
              <a:rPr lang="sr-Latn-CS" sz="2400" dirty="0" err="1" smtClean="0"/>
              <a:t>harm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reduction</a:t>
            </a:r>
            <a:r>
              <a:rPr lang="sr-Latn-CS" sz="2400" dirty="0" smtClean="0"/>
              <a:t>”) imaju za </a:t>
            </a:r>
            <a:r>
              <a:rPr lang="sr-Latn-CS" sz="2400" b="1" dirty="0" smtClean="0"/>
              <a:t>cilj</a:t>
            </a:r>
            <a:r>
              <a:rPr lang="sr-Latn-CS" sz="2400" dirty="0" smtClean="0"/>
              <a:t> </a:t>
            </a:r>
            <a:r>
              <a:rPr lang="sr-Latn-CS" sz="2400" b="1" dirty="0" smtClean="0"/>
              <a:t>smanjenje ili prestanak negativnih posledica </a:t>
            </a:r>
            <a:r>
              <a:rPr lang="sr-Latn-CS" sz="2400" dirty="0" smtClean="0"/>
              <a:t>koje korišćenje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ili zavisnost od</a:t>
            </a:r>
            <a:r>
              <a:rPr lang="sr-Latn-CS" sz="2400" b="1" dirty="0" smtClean="0"/>
              <a:t> PAS </a:t>
            </a:r>
            <a:r>
              <a:rPr lang="sr-Latn-CS" sz="2400" dirty="0" smtClean="0"/>
              <a:t>ima na: </a:t>
            </a:r>
          </a:p>
          <a:p>
            <a:pPr marL="346075" indent="-346075"/>
            <a:r>
              <a:rPr lang="sr-Latn-CS" sz="2400" b="1" dirty="0" smtClean="0"/>
              <a:t>zdravlje</a:t>
            </a:r>
            <a:r>
              <a:rPr lang="sr-Latn-CS" sz="2400" dirty="0" smtClean="0"/>
              <a:t>  pojedinaca</a:t>
            </a:r>
          </a:p>
          <a:p>
            <a:pPr marL="346075" indent="-346075"/>
            <a:r>
              <a:rPr lang="sr-Latn-CS" sz="2400" b="1" dirty="0" smtClean="0"/>
              <a:t>društvo</a:t>
            </a:r>
            <a:r>
              <a:rPr lang="sr-Latn-CS" sz="2400" dirty="0" smtClean="0"/>
              <a:t> kao celinu</a:t>
            </a:r>
          </a:p>
          <a:p>
            <a:pPr>
              <a:buNone/>
            </a:pPr>
            <a:r>
              <a:rPr lang="sr-Latn-CS" sz="2400" dirty="0" smtClean="0"/>
              <a:t>Primenjuju se kada: </a:t>
            </a:r>
          </a:p>
          <a:p>
            <a:r>
              <a:rPr lang="sr-Latn-CS" sz="2400" dirty="0" err="1" smtClean="0"/>
              <a:t>zavisnici</a:t>
            </a:r>
            <a:r>
              <a:rPr lang="sr-Latn-CS" sz="2400" dirty="0" smtClean="0"/>
              <a:t>/korisnici </a:t>
            </a:r>
            <a:r>
              <a:rPr lang="sr-Latn-CS" sz="2400" b="1" dirty="0" smtClean="0"/>
              <a:t>ne žele da prekinu </a:t>
            </a:r>
            <a:r>
              <a:rPr lang="sr-Latn-CS" sz="2400" dirty="0" smtClean="0"/>
              <a:t>sa uzimanjem PAS</a:t>
            </a:r>
          </a:p>
          <a:p>
            <a:r>
              <a:rPr lang="sr-Latn-CS" sz="2400" dirty="0" smtClean="0"/>
              <a:t>vrlo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su </a:t>
            </a:r>
            <a:r>
              <a:rPr lang="sr-Latn-CS" sz="2400" b="1" dirty="0" smtClean="0"/>
              <a:t>učestali </a:t>
            </a:r>
            <a:r>
              <a:rPr lang="sr-Latn-CS" sz="2400" dirty="0" smtClean="0"/>
              <a:t>štetni događaji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algn="l"/>
            <a:r>
              <a:rPr lang="sr-Latn-CS" sz="4000" dirty="0" smtClean="0"/>
              <a:t>MOTIVACIJA ZAVISNIKA ZA TRETMAN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MOTIVACIJA ZAVISNIKA  ZA TRETMAN/1</a:t>
            </a:r>
            <a:endParaRPr lang="sr-Latn-CS" sz="36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343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Latn-CS" sz="2800" dirty="0" smtClean="0"/>
              <a:t>Motivacija </a:t>
            </a:r>
            <a:r>
              <a:rPr lang="sr-Latn-CS" sz="2800" dirty="0" err="1" smtClean="0"/>
              <a:t>zavisnika</a:t>
            </a:r>
            <a:r>
              <a:rPr lang="sr-Latn-CS" sz="2800" dirty="0" smtClean="0"/>
              <a:t> za tretman je uslov  uspešnog tretmana:</a:t>
            </a:r>
          </a:p>
          <a:p>
            <a:r>
              <a:rPr lang="sr-Latn-CS" sz="2800" dirty="0" smtClean="0"/>
              <a:t>Bez obzira na motiv početka lečenja (slobodan izbor, pritisak okoline, sudska presuda) – </a:t>
            </a:r>
            <a:r>
              <a:rPr lang="sr-Latn-CS" sz="2800" b="1" dirty="0" smtClean="0"/>
              <a:t>uslov </a:t>
            </a:r>
            <a:r>
              <a:rPr lang="sr-Latn-CS" sz="2800" dirty="0" smtClean="0"/>
              <a:t>uspeha tretmana bolesti zavisnosti je</a:t>
            </a:r>
            <a:r>
              <a:rPr lang="sr-Latn-CS" sz="2800" b="1" dirty="0" smtClean="0"/>
              <a:t> saradnja klijenta</a:t>
            </a:r>
          </a:p>
          <a:p>
            <a:r>
              <a:rPr lang="sr-Latn-CS" sz="2800" dirty="0" smtClean="0"/>
              <a:t>Tradicionalni pristup: klijent </a:t>
            </a:r>
            <a:r>
              <a:rPr lang="sr-Latn-CS" sz="2800" i="1" dirty="0" smtClean="0"/>
              <a:t>mora da želi pomoć</a:t>
            </a:r>
            <a:r>
              <a:rPr lang="sr-Latn-CS" sz="2800" dirty="0" smtClean="0"/>
              <a:t> i </a:t>
            </a:r>
            <a:r>
              <a:rPr lang="sr-Latn-CS" sz="2800" i="1" dirty="0" smtClean="0"/>
              <a:t>promenu</a:t>
            </a:r>
            <a:r>
              <a:rPr lang="sr-Latn-CS" sz="2800" dirty="0" smtClean="0"/>
              <a:t> pre početka bilo kakvog tretmana</a:t>
            </a:r>
          </a:p>
          <a:p>
            <a:r>
              <a:rPr lang="sr-Latn-CS" sz="2800" dirty="0" smtClean="0"/>
              <a:t>Ali: uticaj droge je takav da osoba više </a:t>
            </a:r>
            <a:r>
              <a:rPr lang="sr-Latn-CS" sz="2800" b="1" dirty="0" smtClean="0"/>
              <a:t>nema slobodu izbora u odlučivanju </a:t>
            </a:r>
          </a:p>
          <a:p>
            <a:r>
              <a:rPr lang="sr-Latn-CS" sz="2800" dirty="0" smtClean="0"/>
              <a:t>Savremeni pristup: </a:t>
            </a:r>
            <a:r>
              <a:rPr lang="sr-Latn-CS" sz="2800" b="1" i="1" dirty="0" smtClean="0"/>
              <a:t>motivacija klijenta </a:t>
            </a:r>
            <a:r>
              <a:rPr lang="sr-Latn-CS" sz="2800" dirty="0" smtClean="0"/>
              <a:t>je adekvatan cilj stručnjaka iz “pomagačkih” struka</a:t>
            </a:r>
            <a:endParaRPr lang="sr-Latn-CS" sz="2800" b="1" dirty="0" smtClean="0"/>
          </a:p>
          <a:p>
            <a:pPr>
              <a:buNone/>
            </a:pPr>
            <a:r>
              <a:rPr lang="sr-Latn-CS" sz="2800" b="1" dirty="0" smtClean="0"/>
              <a:t>	Motivacija</a:t>
            </a:r>
            <a:r>
              <a:rPr lang="sr-Latn-CS" sz="2800" dirty="0" smtClean="0"/>
              <a:t> je dinamičko stanje nastojanja ili spremnosti za promenu (Miller).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6425" cy="1066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r-Latn-CS" sz="3600" b="1" dirty="0" smtClean="0"/>
              <a:t>Motivacija zavisnika  za tretman/2</a:t>
            </a:r>
            <a:endParaRPr lang="en-US" sz="3600" b="1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sr-Latn-CS" sz="2800" dirty="0" smtClean="0"/>
              <a:t>Proces</a:t>
            </a:r>
            <a:r>
              <a:rPr lang="sr-Latn-CS" sz="2800" b="1" dirty="0" smtClean="0"/>
              <a:t> motivacije i pripreme za lečenje </a:t>
            </a:r>
            <a:r>
              <a:rPr lang="sr-Latn-CS" sz="2800" dirty="0" smtClean="0"/>
              <a:t>može imati od </a:t>
            </a:r>
            <a:r>
              <a:rPr lang="sr-Latn-CS" sz="2800" i="1" dirty="0" smtClean="0"/>
              <a:t>jedne do sto seansi</a:t>
            </a:r>
            <a:r>
              <a:rPr lang="sr-Latn-CS" sz="2800" dirty="0" smtClean="0"/>
              <a:t>:</a:t>
            </a:r>
          </a:p>
          <a:p>
            <a:pPr>
              <a:lnSpc>
                <a:spcPct val="90000"/>
              </a:lnSpc>
              <a:defRPr/>
            </a:pPr>
            <a:r>
              <a:rPr lang="sr-Latn-CS" sz="2800" dirty="0" smtClean="0"/>
              <a:t>motivacija za uspostavljanje </a:t>
            </a:r>
            <a:r>
              <a:rPr lang="sr-Latn-CS" sz="2800" b="1" dirty="0" smtClean="0"/>
              <a:t>apstinencije </a:t>
            </a:r>
            <a:endParaRPr lang="sr-Latn-CS" sz="2800" dirty="0" smtClean="0"/>
          </a:p>
          <a:p>
            <a:pPr>
              <a:lnSpc>
                <a:spcPct val="90000"/>
              </a:lnSpc>
              <a:defRPr/>
            </a:pPr>
            <a:r>
              <a:rPr lang="sr-Latn-CS" sz="2800" dirty="0" smtClean="0"/>
              <a:t>motivacija za uključivanje u </a:t>
            </a:r>
            <a:r>
              <a:rPr lang="sr-Latn-CS" sz="2800" b="1" dirty="0" smtClean="0"/>
              <a:t>program lečenja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sr-Latn-CS" sz="2800" b="1" dirty="0" smtClean="0"/>
              <a:t>Ključno: uključivanje porodice i socijalne mreže </a:t>
            </a:r>
          </a:p>
          <a:p>
            <a:pPr>
              <a:lnSpc>
                <a:spcPct val="90000"/>
              </a:lnSpc>
              <a:defRPr/>
            </a:pPr>
            <a:r>
              <a:rPr lang="sr-Latn-CS" sz="2800" dirty="0" smtClean="0"/>
              <a:t>angažovanje barem </a:t>
            </a:r>
            <a:r>
              <a:rPr lang="sr-Latn-CS" sz="2800" b="1" dirty="0" smtClean="0"/>
              <a:t>jednog ili dva člana nuklearne porodice </a:t>
            </a:r>
            <a:r>
              <a:rPr lang="sr-Latn-CS" sz="2800" dirty="0" smtClean="0"/>
              <a:t>u procesu dijagnostike  i motivacije </a:t>
            </a:r>
          </a:p>
          <a:p>
            <a:pPr>
              <a:lnSpc>
                <a:spcPct val="90000"/>
              </a:lnSpc>
              <a:defRPr/>
            </a:pPr>
            <a:r>
              <a:rPr lang="sr-Latn-CS" sz="2800" dirty="0" smtClean="0"/>
              <a:t>sastanci sa </a:t>
            </a:r>
            <a:r>
              <a:rPr lang="sr-Latn-CS" sz="2800" b="1" dirty="0" smtClean="0"/>
              <a:t>većim brojem članova </a:t>
            </a:r>
            <a:r>
              <a:rPr lang="sr-Latn-CS" sz="2800" dirty="0" smtClean="0"/>
              <a:t>porodične i socijalne mreže („seanse</a:t>
            </a:r>
            <a:r>
              <a:rPr lang="en-US" sz="2800" dirty="0" smtClean="0"/>
              <a:t> </a:t>
            </a:r>
            <a:r>
              <a:rPr lang="en-US" sz="2800" dirty="0" err="1" smtClean="0"/>
              <a:t>umre</a:t>
            </a:r>
            <a:r>
              <a:rPr lang="sr-Latn-RS" sz="2800" dirty="0" smtClean="0"/>
              <a:t>ž</a:t>
            </a:r>
            <a:r>
              <a:rPr lang="en-US" sz="2800" dirty="0" err="1" smtClean="0"/>
              <a:t>avanja</a:t>
            </a:r>
            <a:r>
              <a:rPr lang="sr-Latn-CS" sz="2800" dirty="0" smtClean="0"/>
              <a:t>”)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 lvl="0"/>
            <a:r>
              <a:rPr lang="sr-Latn-CS" sz="3600" b="1" dirty="0" smtClean="0"/>
              <a:t>Nivoi motivacije zavisnika za tretman/1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800" dirty="0" smtClean="0"/>
              <a:t>Motivacija za tretman je tesno povezana za sa dva stanja: </a:t>
            </a:r>
            <a:r>
              <a:rPr lang="sr-Latn-CS" sz="2800" b="1" dirty="0" smtClean="0"/>
              <a:t>neprijatnosti/stresa </a:t>
            </a:r>
            <a:r>
              <a:rPr lang="sr-Latn-CS" sz="2800" dirty="0" smtClean="0"/>
              <a:t>i </a:t>
            </a:r>
            <a:r>
              <a:rPr lang="sr-Latn-CS" sz="2800" b="1" dirty="0" smtClean="0"/>
              <a:t>nade  (</a:t>
            </a:r>
            <a:r>
              <a:rPr lang="sr-Latn-CS" sz="2800" dirty="0" err="1" smtClean="0"/>
              <a:t>Perlman</a:t>
            </a:r>
            <a:r>
              <a:rPr lang="sr-Latn-CS" sz="2800" dirty="0" smtClean="0"/>
              <a:t>)</a:t>
            </a:r>
            <a:endParaRPr lang="sr-Latn-CS" sz="2800" b="1" dirty="0" smtClean="0"/>
          </a:p>
          <a:p>
            <a:pPr>
              <a:buNone/>
            </a:pPr>
            <a:r>
              <a:rPr lang="sr-Latn-CS" sz="2800" dirty="0" smtClean="0"/>
              <a:t>Tri nivoa motivacije </a:t>
            </a:r>
            <a:r>
              <a:rPr lang="sr-Latn-CS" sz="2800" dirty="0" err="1" smtClean="0"/>
              <a:t>zavisnika</a:t>
            </a:r>
            <a:r>
              <a:rPr lang="sr-Latn-CS" sz="2800" dirty="0" smtClean="0"/>
              <a:t> za tretman: </a:t>
            </a:r>
          </a:p>
          <a:p>
            <a:r>
              <a:rPr lang="sr-Latn-CS" sz="2800" b="1" dirty="0" smtClean="0"/>
              <a:t>individualni</a:t>
            </a:r>
            <a:r>
              <a:rPr lang="sr-Latn-CS" sz="2800" dirty="0" smtClean="0"/>
              <a:t> nivo</a:t>
            </a:r>
          </a:p>
          <a:p>
            <a:r>
              <a:rPr lang="sr-Latn-CS" sz="2800" dirty="0" smtClean="0"/>
              <a:t>nivo </a:t>
            </a:r>
            <a:r>
              <a:rPr lang="sr-Latn-CS" sz="2800" b="1" dirty="0" smtClean="0"/>
              <a:t>neposredne socijalne okoline</a:t>
            </a:r>
          </a:p>
          <a:p>
            <a:r>
              <a:rPr lang="sr-Latn-CS" sz="2800" dirty="0" smtClean="0"/>
              <a:t>nivo zajednice koja pruža </a:t>
            </a:r>
            <a:r>
              <a:rPr lang="sr-Latn-CS" sz="2800" b="1" dirty="0" smtClean="0"/>
              <a:t>staranje i stručnu pomoć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>
            <a:normAutofit/>
          </a:bodyPr>
          <a:lstStyle/>
          <a:p>
            <a:pPr lvl="0"/>
            <a:r>
              <a:rPr lang="sr-Latn-CS" sz="3600" b="1" dirty="0" smtClean="0"/>
              <a:t>Nivoi motivacije zavisnika za tretman/2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dirty="0" smtClean="0"/>
              <a:t>1) </a:t>
            </a:r>
            <a:r>
              <a:rPr lang="sr-Latn-CS" b="1" dirty="0" smtClean="0"/>
              <a:t>INDIVIDUALNI NIVO</a:t>
            </a:r>
          </a:p>
          <a:p>
            <a:pPr marL="282575" indent="-282575"/>
            <a:r>
              <a:rPr lang="sr-Latn-CS" b="1" dirty="0" smtClean="0"/>
              <a:t>Nivo stresa </a:t>
            </a:r>
            <a:r>
              <a:rPr lang="sr-Latn-CS" dirty="0" smtClean="0"/>
              <a:t>klijenta vezanog za PAS (AA: “dodirnuti dno” - uviđanje da je uzimanje PAS van kontrole osobe; očaj, beznadežnost, usamljenost)</a:t>
            </a:r>
          </a:p>
          <a:p>
            <a:pPr marL="282575" indent="-282575"/>
            <a:r>
              <a:rPr lang="sr-Latn-CS" dirty="0" smtClean="0"/>
              <a:t>Klijentovi </a:t>
            </a:r>
            <a:r>
              <a:rPr lang="sr-Latn-CS" b="1" dirty="0" smtClean="0"/>
              <a:t>ciljevi</a:t>
            </a:r>
            <a:r>
              <a:rPr lang="sr-Latn-CS" dirty="0" smtClean="0"/>
              <a:t> i </a:t>
            </a:r>
            <a:r>
              <a:rPr lang="sr-Latn-CS" b="1" dirty="0" smtClean="0"/>
              <a:t>vrednosti</a:t>
            </a:r>
            <a:endParaRPr lang="sr-Latn-CS" dirty="0" smtClean="0"/>
          </a:p>
          <a:p>
            <a:pPr marL="282575" indent="-282575"/>
            <a:r>
              <a:rPr lang="sr-Latn-CS" b="1" dirty="0" smtClean="0"/>
              <a:t>Nada</a:t>
            </a:r>
            <a:r>
              <a:rPr lang="sr-Latn-CS" dirty="0" smtClean="0"/>
              <a:t>: </a:t>
            </a:r>
          </a:p>
          <a:p>
            <a:pPr marL="648335" lvl="1" indent="-282575"/>
            <a:r>
              <a:rPr lang="sr-Latn-CS" dirty="0" smtClean="0"/>
              <a:t>Očekivanja</a:t>
            </a:r>
            <a:r>
              <a:rPr lang="sr-Latn-CS" b="1" dirty="0" smtClean="0"/>
              <a:t> ishoda tretmana </a:t>
            </a:r>
            <a:r>
              <a:rPr lang="sr-Latn-CS" dirty="0" smtClean="0"/>
              <a:t>(verovanje da može da postigne ciljeve tretmana)</a:t>
            </a:r>
          </a:p>
          <a:p>
            <a:pPr marL="648335" lvl="1" indent="-282575"/>
            <a:r>
              <a:rPr lang="sr-Latn-CS" dirty="0" smtClean="0"/>
              <a:t>Doživljaj sopstvene </a:t>
            </a:r>
            <a:r>
              <a:rPr lang="sr-Latn-CS" b="1" dirty="0" err="1" smtClean="0"/>
              <a:t>samoefikasnosti</a:t>
            </a:r>
            <a:endParaRPr lang="sr-Latn-CS" b="1" dirty="0" smtClean="0"/>
          </a:p>
          <a:p>
            <a:pPr marL="282575" indent="-282575">
              <a:buFont typeface="+mj-lt"/>
              <a:buAutoNum type="arabicParenR"/>
            </a:pPr>
            <a:endParaRPr lang="sr-Latn-CS" dirty="0" smtClean="0"/>
          </a:p>
          <a:p>
            <a:pPr>
              <a:buNone/>
            </a:pPr>
            <a:endParaRPr lang="sr-Latn-CS" dirty="0" smtClean="0"/>
          </a:p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723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Nivoi motivacije zavisnika za tretman/3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89120"/>
          </a:xfrm>
        </p:spPr>
        <p:txBody>
          <a:bodyPr>
            <a:normAutofit/>
          </a:bodyPr>
          <a:lstStyle/>
          <a:p>
            <a:pPr marL="282575" indent="-282575">
              <a:buNone/>
            </a:pPr>
            <a:r>
              <a:rPr lang="sr-Latn-CS" b="1" dirty="0" smtClean="0"/>
              <a:t>2) NEPOSREDNA SOCIJALNE OKOLINA </a:t>
            </a:r>
            <a:endParaRPr lang="sr-Latn-CS" dirty="0" smtClean="0"/>
          </a:p>
          <a:p>
            <a:pPr marL="648335" lvl="1" indent="-282575"/>
            <a:r>
              <a:rPr lang="sr-Latn-CS" dirty="0" smtClean="0"/>
              <a:t>Nivo </a:t>
            </a:r>
            <a:r>
              <a:rPr lang="sr-Latn-CS" b="1" dirty="0" smtClean="0"/>
              <a:t>stresa</a:t>
            </a:r>
            <a:r>
              <a:rPr lang="sr-Latn-CS" dirty="0" smtClean="0"/>
              <a:t> vezanog za PAS - problemi na poslu, u porodici, sa zdravljem, novcem, </a:t>
            </a:r>
            <a:r>
              <a:rPr lang="sr-Latn-CS" dirty="0" err="1" smtClean="0"/>
              <a:t>institucionalizacija</a:t>
            </a:r>
            <a:r>
              <a:rPr lang="sr-Latn-CS" dirty="0" smtClean="0"/>
              <a:t>…</a:t>
            </a:r>
          </a:p>
          <a:p>
            <a:pPr marL="648335" lvl="1" indent="-282575"/>
            <a:r>
              <a:rPr lang="sr-Latn-CS" dirty="0" smtClean="0"/>
              <a:t>Dostupnost </a:t>
            </a:r>
            <a:r>
              <a:rPr lang="sr-Latn-CS" b="1" dirty="0" smtClean="0"/>
              <a:t>resursa i podrške</a:t>
            </a:r>
          </a:p>
          <a:p>
            <a:pPr marL="282575" indent="-282575">
              <a:buNone/>
            </a:pPr>
            <a:r>
              <a:rPr lang="sr-Latn-CS" b="1" dirty="0" smtClean="0"/>
              <a:t>3) ZAJEDNICA KOJA PRUŽA STARANJE I STRUČNU POMOĆ</a:t>
            </a:r>
            <a:endParaRPr lang="sr-Latn-CS" dirty="0" smtClean="0"/>
          </a:p>
          <a:p>
            <a:pPr marL="648335" lvl="1" indent="-282575"/>
            <a:r>
              <a:rPr lang="sr-Latn-CS" dirty="0" smtClean="0"/>
              <a:t>Postojanje </a:t>
            </a:r>
            <a:r>
              <a:rPr lang="sr-Latn-CS" b="1" dirty="0" smtClean="0"/>
              <a:t>stručnih službi</a:t>
            </a:r>
          </a:p>
          <a:p>
            <a:pPr marL="648335" lvl="1" indent="-282575"/>
            <a:r>
              <a:rPr lang="sr-Latn-CS" dirty="0" smtClean="0"/>
              <a:t>Razvijenost </a:t>
            </a:r>
            <a:r>
              <a:rPr lang="sr-Latn-CS" b="1" dirty="0" smtClean="0"/>
              <a:t>mreže</a:t>
            </a:r>
            <a:r>
              <a:rPr lang="sr-Latn-CS" dirty="0" smtClean="0"/>
              <a:t> i </a:t>
            </a:r>
            <a:r>
              <a:rPr lang="sr-Latn-CS" b="1" dirty="0" smtClean="0"/>
              <a:t>kontinuiteta</a:t>
            </a:r>
            <a:r>
              <a:rPr lang="sr-Latn-CS" dirty="0" smtClean="0"/>
              <a:t> usluga</a:t>
            </a:r>
          </a:p>
          <a:p>
            <a:pPr>
              <a:buNone/>
            </a:pPr>
            <a:endParaRPr lang="sr-Latn-CS" dirty="0" smtClean="0"/>
          </a:p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00912"/>
          </a:xfrm>
        </p:spPr>
        <p:txBody>
          <a:bodyPr>
            <a:noAutofit/>
          </a:bodyPr>
          <a:lstStyle/>
          <a:p>
            <a:r>
              <a:rPr lang="sr-Latn-CS" sz="3600" b="1" dirty="0" smtClean="0"/>
              <a:t>PET STADIJUMA MOTIVACIONE SPREMNOSTI ZA PROMENU/1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6052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None/>
            </a:pPr>
            <a:r>
              <a:rPr lang="sr-Latn-CS" sz="2400" dirty="0" smtClean="0"/>
              <a:t>Šta motiviše </a:t>
            </a:r>
            <a:r>
              <a:rPr lang="sr-Latn-CS" sz="2400" dirty="0" err="1" smtClean="0"/>
              <a:t>zavisnike</a:t>
            </a:r>
            <a:r>
              <a:rPr lang="sr-Latn-CS" sz="2400" dirty="0" smtClean="0"/>
              <a:t> da se obrate za pomoć?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sr-Latn-CS" sz="2400" dirty="0" err="1" smtClean="0"/>
              <a:t>Prochaska</a:t>
            </a:r>
            <a:r>
              <a:rPr lang="sr-Latn-CS" sz="2400" dirty="0" smtClean="0"/>
              <a:t> , </a:t>
            </a:r>
            <a:r>
              <a:rPr lang="sr-Latn-CS" sz="2400" dirty="0" err="1" smtClean="0"/>
              <a:t>DiClemente</a:t>
            </a:r>
            <a:r>
              <a:rPr lang="sr-Latn-CS" sz="2400" dirty="0" smtClean="0"/>
              <a:t> i sar: motivaciona spremnosti za promenu je rezultat interakcije dve dinamičke sile</a:t>
            </a:r>
            <a:r>
              <a:rPr lang="sr-Latn-CS" sz="2400" b="1" dirty="0" smtClean="0"/>
              <a:t>: namere i akcije </a:t>
            </a:r>
            <a:endParaRPr lang="sr-Latn-CS" sz="2400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sr-Latn-CS" sz="2400" b="1" dirty="0" smtClean="0"/>
              <a:t>PET STADIJUMA MOTIVACIONE SPREMNOSTI ZA PROMENU</a:t>
            </a:r>
            <a:endParaRPr lang="sr-Latn-CS" sz="2400" dirty="0" smtClean="0"/>
          </a:p>
          <a:p>
            <a:pPr>
              <a:spcBef>
                <a:spcPts val="1200"/>
              </a:spcBef>
              <a:buNone/>
            </a:pPr>
            <a:r>
              <a:rPr lang="sr-Latn-CS" sz="2400" dirty="0" smtClean="0"/>
              <a:t>1) “</a:t>
            </a:r>
            <a:r>
              <a:rPr lang="sr-Latn-CS" sz="2400" b="1" i="1" dirty="0" smtClean="0"/>
              <a:t>Pre razmišljanja</a:t>
            </a:r>
            <a:r>
              <a:rPr lang="sr-Latn-CS" sz="2400" dirty="0" smtClean="0"/>
              <a:t>”</a:t>
            </a:r>
          </a:p>
          <a:p>
            <a:pPr>
              <a:spcBef>
                <a:spcPts val="600"/>
              </a:spcBef>
            </a:pPr>
            <a:r>
              <a:rPr lang="sr-Latn-CS" sz="2400" dirty="0" smtClean="0"/>
              <a:t>ne povezuje životne teškoće sa  uzimanjem PAS</a:t>
            </a:r>
          </a:p>
          <a:p>
            <a:pPr>
              <a:spcBef>
                <a:spcPts val="600"/>
              </a:spcBef>
            </a:pPr>
            <a:r>
              <a:rPr lang="sr-Latn-CS" sz="2400" dirty="0" smtClean="0"/>
              <a:t>nema nameru da se promeni u tome </a:t>
            </a:r>
          </a:p>
          <a:p>
            <a:pPr>
              <a:spcBef>
                <a:spcPts val="1200"/>
              </a:spcBef>
              <a:buNone/>
            </a:pPr>
            <a:endParaRPr lang="sr-Latn-CS" dirty="0" smtClean="0"/>
          </a:p>
          <a:p>
            <a:pPr>
              <a:spcBef>
                <a:spcPts val="1200"/>
              </a:spcBef>
            </a:pPr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Pet stadijuma…/2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382000" cy="43891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r-Latn-CS" dirty="0" smtClean="0"/>
              <a:t>2) </a:t>
            </a:r>
            <a:r>
              <a:rPr lang="sr-Latn-CS" b="1" i="1" dirty="0" smtClean="0"/>
              <a:t>Razmišljanje</a:t>
            </a:r>
            <a:endParaRPr lang="sr-Latn-CS" dirty="0" smtClean="0"/>
          </a:p>
          <a:p>
            <a:r>
              <a:rPr lang="sr-Latn-CS" dirty="0" smtClean="0"/>
              <a:t>visoka </a:t>
            </a:r>
            <a:r>
              <a:rPr lang="sr-Latn-CS" i="1" dirty="0" smtClean="0"/>
              <a:t>ambivalencija</a:t>
            </a:r>
            <a:r>
              <a:rPr lang="sr-Latn-CS" dirty="0" smtClean="0"/>
              <a:t> oko promene u odnosu na PAS (hoće pa neće, pa hoće, pa neće…)</a:t>
            </a:r>
          </a:p>
          <a:p>
            <a:r>
              <a:rPr lang="sr-Latn-CS" i="1" dirty="0" smtClean="0"/>
              <a:t>slaba namera </a:t>
            </a:r>
            <a:r>
              <a:rPr lang="sr-Latn-CS" dirty="0" smtClean="0"/>
              <a:t>da se promeni</a:t>
            </a:r>
          </a:p>
          <a:p>
            <a:r>
              <a:rPr lang="sr-Latn-CS" dirty="0" smtClean="0"/>
              <a:t>nema održive akcije </a:t>
            </a:r>
          </a:p>
          <a:p>
            <a:pPr>
              <a:buNone/>
            </a:pPr>
            <a:r>
              <a:rPr lang="sr-Latn-CS" b="1" i="1" dirty="0" smtClean="0"/>
              <a:t>3) Priprema</a:t>
            </a:r>
            <a:endParaRPr lang="sr-Latn-CS" dirty="0" smtClean="0"/>
          </a:p>
          <a:p>
            <a:r>
              <a:rPr lang="sr-Latn-CS" i="1" dirty="0" smtClean="0"/>
              <a:t>prihvatanje </a:t>
            </a:r>
            <a:r>
              <a:rPr lang="sr-Latn-CS" dirty="0" smtClean="0"/>
              <a:t>potrebe za promenom</a:t>
            </a:r>
          </a:p>
          <a:p>
            <a:r>
              <a:rPr lang="sr-Latn-CS" i="1" dirty="0" smtClean="0"/>
              <a:t>ozbiljna namera </a:t>
            </a:r>
            <a:r>
              <a:rPr lang="sr-Latn-CS" dirty="0" smtClean="0"/>
              <a:t>da se promeni</a:t>
            </a:r>
          </a:p>
          <a:p>
            <a:r>
              <a:rPr lang="sr-Latn-CS" dirty="0" smtClean="0"/>
              <a:t>više </a:t>
            </a:r>
            <a:r>
              <a:rPr lang="sr-Latn-CS" i="1" dirty="0" smtClean="0"/>
              <a:t>akcije</a:t>
            </a:r>
            <a:r>
              <a:rPr lang="sr-Latn-CS" dirty="0" smtClean="0"/>
              <a:t>, ali još uvek neodržive - </a:t>
            </a:r>
            <a:r>
              <a:rPr lang="sr-Latn-CS" i="1" dirty="0" smtClean="0"/>
              <a:t>ne zna kako </a:t>
            </a:r>
            <a:r>
              <a:rPr lang="sr-Latn-CS" dirty="0" smtClean="0"/>
              <a:t>da se promeni </a:t>
            </a:r>
          </a:p>
          <a:p>
            <a:r>
              <a:rPr lang="sr-Latn-CS" i="1" dirty="0" smtClean="0"/>
              <a:t>možda ne veruje </a:t>
            </a:r>
            <a:r>
              <a:rPr lang="sr-Latn-CS" dirty="0" smtClean="0"/>
              <a:t>da promena može biti </a:t>
            </a:r>
            <a:r>
              <a:rPr lang="sr-Latn-CS" i="1" dirty="0" smtClean="0"/>
              <a:t>stalna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Pet stadijuma…/3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382000" cy="438912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sr-Latn-CS" sz="2400" dirty="0" smtClean="0"/>
              <a:t>4) </a:t>
            </a:r>
            <a:r>
              <a:rPr lang="sr-Latn-CS" sz="2400" b="1" dirty="0" smtClean="0"/>
              <a:t>Akcija</a:t>
            </a:r>
            <a:r>
              <a:rPr lang="sr-Latn-CS" sz="2400" dirty="0" smtClean="0"/>
              <a:t> </a:t>
            </a:r>
          </a:p>
          <a:p>
            <a:r>
              <a:rPr lang="sr-Latn-CS" sz="2400" dirty="0" smtClean="0"/>
              <a:t>poduzima </a:t>
            </a:r>
            <a:r>
              <a:rPr lang="sr-Latn-CS" sz="2400" i="1" dirty="0" smtClean="0"/>
              <a:t>jasne korake </a:t>
            </a:r>
            <a:r>
              <a:rPr lang="sr-Latn-CS" sz="2400" dirty="0" smtClean="0"/>
              <a:t>ka promeni</a:t>
            </a:r>
          </a:p>
          <a:p>
            <a:r>
              <a:rPr lang="sr-Latn-CS" sz="2400" dirty="0" smtClean="0"/>
              <a:t>nastavlja da se trudi </a:t>
            </a:r>
            <a:r>
              <a:rPr lang="sr-Latn-CS" sz="2400" i="1" dirty="0" smtClean="0"/>
              <a:t>uprkos preprekama</a:t>
            </a:r>
          </a:p>
          <a:p>
            <a:pPr>
              <a:spcBef>
                <a:spcPts val="1200"/>
              </a:spcBef>
              <a:buNone/>
            </a:pPr>
            <a:r>
              <a:rPr lang="sr-Latn-CS" sz="2400" dirty="0" smtClean="0"/>
              <a:t>5) </a:t>
            </a:r>
            <a:r>
              <a:rPr lang="sr-Latn-CS" sz="2400" b="1" dirty="0" smtClean="0"/>
              <a:t>Održavanje</a:t>
            </a:r>
            <a:endParaRPr lang="sr-Latn-CS" sz="2400" dirty="0" smtClean="0"/>
          </a:p>
          <a:p>
            <a:r>
              <a:rPr lang="sr-Latn-CS" sz="2400" dirty="0" smtClean="0"/>
              <a:t> </a:t>
            </a:r>
            <a:r>
              <a:rPr lang="sr-Latn-CS" sz="2400" i="1" dirty="0" smtClean="0"/>
              <a:t>održava</a:t>
            </a:r>
            <a:r>
              <a:rPr lang="sr-Latn-CS" sz="2400" dirty="0" smtClean="0"/>
              <a:t> promenu tokom značajnog vremenskog perioda (6 </a:t>
            </a:r>
            <a:r>
              <a:rPr lang="sr-Latn-CS" sz="2400" dirty="0" err="1" smtClean="0"/>
              <a:t>mes</a:t>
            </a:r>
            <a:r>
              <a:rPr lang="sr-Latn-CS" sz="2400" dirty="0" smtClean="0"/>
              <a:t>.) </a:t>
            </a:r>
          </a:p>
          <a:p>
            <a:r>
              <a:rPr lang="sr-Latn-CS" sz="2400" dirty="0" smtClean="0"/>
              <a:t>fokusira napore u </a:t>
            </a:r>
            <a:r>
              <a:rPr lang="sr-Latn-CS" sz="2400" i="1" dirty="0" smtClean="0"/>
              <a:t>sprečavanju recidiva </a:t>
            </a:r>
            <a:r>
              <a:rPr lang="sr-Latn-CS" sz="2400" dirty="0" smtClean="0"/>
              <a:t>i </a:t>
            </a:r>
            <a:r>
              <a:rPr lang="sr-Latn-CS" sz="2400" i="1" dirty="0" smtClean="0"/>
              <a:t>razvijanju</a:t>
            </a:r>
            <a:r>
              <a:rPr lang="sr-Latn-CS" sz="2400" dirty="0" smtClean="0"/>
              <a:t> </a:t>
            </a:r>
            <a:r>
              <a:rPr lang="sr-Latn-CS" sz="2400" i="1" dirty="0" smtClean="0"/>
              <a:t>kapaciteta</a:t>
            </a:r>
            <a:r>
              <a:rPr lang="sr-Latn-CS" sz="2400" dirty="0" smtClean="0"/>
              <a:t> za trezan način života </a:t>
            </a:r>
          </a:p>
          <a:p>
            <a:pPr marL="0" indent="0">
              <a:buNone/>
            </a:pPr>
            <a:r>
              <a:rPr lang="sr-Latn-CS" sz="2400" dirty="0" smtClean="0"/>
              <a:t>Motivacija klijenta je </a:t>
            </a:r>
            <a:r>
              <a:rPr lang="sr-Latn-CS" sz="2400" b="1" dirty="0" smtClean="0"/>
              <a:t>cirkularni proces</a:t>
            </a:r>
            <a:r>
              <a:rPr lang="sr-Latn-CS" sz="2400" dirty="0" smtClean="0"/>
              <a:t>, posle </a:t>
            </a:r>
            <a:r>
              <a:rPr lang="sr-Latn-CS" sz="2400" i="1" dirty="0" smtClean="0"/>
              <a:t>recidiva</a:t>
            </a:r>
            <a:r>
              <a:rPr lang="sr-Latn-CS" sz="2400" dirty="0" smtClean="0"/>
              <a:t> motivacija se može vratiti na bilo koji od navedenih stadijuma. </a:t>
            </a:r>
          </a:p>
          <a:p>
            <a:pPr marL="0" indent="0">
              <a:buNone/>
            </a:pPr>
            <a:r>
              <a:rPr lang="sr-Latn-CS" sz="2400" dirty="0" smtClean="0"/>
              <a:t>Stručni rad na motivaciji za tretman BZ treba da bude </a:t>
            </a:r>
            <a:r>
              <a:rPr lang="sr-Latn-CS" sz="2400" b="1" dirty="0" smtClean="0"/>
              <a:t>prilagođen stadijumu</a:t>
            </a:r>
            <a:r>
              <a:rPr lang="sr-Latn-CS" sz="2400" dirty="0" smtClean="0"/>
              <a:t> u kome se klijent nalazi.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MOTIVACIONI INTERVJU/1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891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CS" sz="2400" b="1" dirty="0" smtClean="0"/>
              <a:t>Cilj</a:t>
            </a:r>
            <a:r>
              <a:rPr lang="sr-Latn-CS" sz="2400" dirty="0" smtClean="0"/>
              <a:t>: </a:t>
            </a:r>
            <a:r>
              <a:rPr lang="sr-Latn-CS" sz="2400" b="1" dirty="0" smtClean="0"/>
              <a:t>motivisati</a:t>
            </a:r>
            <a:r>
              <a:rPr lang="sr-Latn-CS" sz="2400" dirty="0" smtClean="0"/>
              <a:t> klijenta da pređe u </a:t>
            </a:r>
            <a:r>
              <a:rPr lang="sr-Latn-CS" sz="2400" b="1" dirty="0" smtClean="0"/>
              <a:t>akciju</a:t>
            </a:r>
            <a:r>
              <a:rPr lang="sr-Latn-CS" sz="2400" dirty="0" smtClean="0"/>
              <a:t> i da </a:t>
            </a:r>
            <a:r>
              <a:rPr lang="sr-Latn-CS" sz="2400" b="1" dirty="0" smtClean="0"/>
              <a:t>prihvati tretman </a:t>
            </a:r>
            <a:r>
              <a:rPr lang="sr-Latn-CS" sz="2400" dirty="0" smtClean="0"/>
              <a:t>BZ.</a:t>
            </a:r>
          </a:p>
          <a:p>
            <a:pPr marL="0" indent="0">
              <a:buNone/>
            </a:pPr>
            <a:r>
              <a:rPr lang="sr-Latn-CS" sz="2400" dirty="0" smtClean="0"/>
              <a:t>U tom cilju stručnjak treba da: </a:t>
            </a:r>
          </a:p>
          <a:p>
            <a:pPr marL="0" indent="0">
              <a:buNone/>
            </a:pPr>
            <a:r>
              <a:rPr lang="sr-Latn-CS" sz="2400" b="1" dirty="0" smtClean="0"/>
              <a:t>a) </a:t>
            </a:r>
            <a:r>
              <a:rPr lang="sr-Latn-CS" sz="2400" dirty="0" smtClean="0"/>
              <a:t>stvori</a:t>
            </a:r>
            <a:r>
              <a:rPr lang="sr-Latn-CS" sz="2400" b="1" dirty="0" smtClean="0"/>
              <a:t> radni savez </a:t>
            </a:r>
            <a:r>
              <a:rPr lang="sr-Latn-CS" sz="2400" dirty="0" smtClean="0"/>
              <a:t>sa klijentom</a:t>
            </a:r>
            <a:r>
              <a:rPr lang="sr-Latn-CS" sz="2400" b="1" dirty="0" smtClean="0"/>
              <a:t>: </a:t>
            </a:r>
          </a:p>
          <a:p>
            <a:pPr marL="627063" indent="-339725"/>
            <a:r>
              <a:rPr lang="sr-Latn-CS" sz="2400" dirty="0" smtClean="0"/>
              <a:t>kreiranje </a:t>
            </a:r>
            <a:r>
              <a:rPr lang="sr-Latn-CS" sz="2400" i="1" dirty="0" smtClean="0"/>
              <a:t>sigurnog mesta</a:t>
            </a:r>
            <a:endParaRPr lang="sr-Latn-CS" sz="2400" dirty="0" smtClean="0"/>
          </a:p>
          <a:p>
            <a:pPr marL="627063" indent="-339725"/>
            <a:r>
              <a:rPr lang="sr-Latn-CS" sz="2400" i="1" dirty="0" err="1" smtClean="0"/>
              <a:t>kolaborativno</a:t>
            </a:r>
            <a:r>
              <a:rPr lang="sr-Latn-CS" sz="2400" dirty="0" smtClean="0"/>
              <a:t> </a:t>
            </a:r>
            <a:r>
              <a:rPr lang="sr-Latn-CS" sz="2400" i="1" dirty="0" smtClean="0"/>
              <a:t>partnerstvo</a:t>
            </a:r>
            <a:r>
              <a:rPr lang="sr-Latn-CS" sz="2400" dirty="0" smtClean="0"/>
              <a:t> sa klijentom</a:t>
            </a:r>
          </a:p>
          <a:p>
            <a:pPr marL="627063" indent="-339725"/>
            <a:r>
              <a:rPr lang="sr-Latn-CS" sz="2400" dirty="0" smtClean="0"/>
              <a:t>preliminarna </a:t>
            </a:r>
            <a:r>
              <a:rPr lang="sr-Latn-CS" sz="2400" i="1" dirty="0" smtClean="0"/>
              <a:t>saglasnost</a:t>
            </a:r>
            <a:r>
              <a:rPr lang="sr-Latn-CS" sz="2400" dirty="0" smtClean="0"/>
              <a:t> da </a:t>
            </a:r>
            <a:r>
              <a:rPr lang="sr-Latn-CS" sz="2400" i="1" dirty="0" smtClean="0"/>
              <a:t>problem postoji</a:t>
            </a:r>
          </a:p>
          <a:p>
            <a:pPr>
              <a:buNone/>
            </a:pPr>
            <a:r>
              <a:rPr lang="sr-Latn-CS" sz="2400" b="1" dirty="0" smtClean="0"/>
              <a:t>b) nivo intervencije </a:t>
            </a:r>
            <a:r>
              <a:rPr lang="sr-Latn-CS" sz="2400" dirty="0" smtClean="0"/>
              <a:t>prilagodi </a:t>
            </a:r>
            <a:r>
              <a:rPr lang="sr-Latn-CS" sz="2400" b="1" dirty="0" smtClean="0"/>
              <a:t>stadijumu</a:t>
            </a:r>
            <a:r>
              <a:rPr lang="sr-Latn-CS" sz="2400" dirty="0" smtClean="0"/>
              <a:t> </a:t>
            </a:r>
            <a:r>
              <a:rPr lang="sr-Latn-CS" sz="2400" b="1" dirty="0" smtClean="0"/>
              <a:t>motivacione spremnosti </a:t>
            </a:r>
            <a:r>
              <a:rPr lang="sr-Latn-CS" sz="2400" dirty="0" smtClean="0"/>
              <a:t>klijenta</a:t>
            </a:r>
          </a:p>
          <a:p>
            <a:pPr>
              <a:buNone/>
            </a:pPr>
            <a:r>
              <a:rPr lang="sr-Latn-CS" sz="2400" b="1" dirty="0" smtClean="0"/>
              <a:t>c) </a:t>
            </a:r>
            <a:r>
              <a:rPr lang="sr-Latn-CS" sz="2400" dirty="0" smtClean="0"/>
              <a:t>uključi</a:t>
            </a:r>
            <a:r>
              <a:rPr lang="sr-Latn-CS" sz="2400" b="1" dirty="0" smtClean="0"/>
              <a:t> porodicu </a:t>
            </a:r>
            <a:r>
              <a:rPr lang="sr-Latn-CS" sz="2400" dirty="0" smtClean="0"/>
              <a:t>ili</a:t>
            </a:r>
            <a:r>
              <a:rPr lang="sr-Latn-CS" sz="2400" b="1" dirty="0" smtClean="0"/>
              <a:t> značajne osobe</a:t>
            </a:r>
            <a:r>
              <a:rPr lang="sr-Latn-CS" sz="2400" dirty="0" smtClean="0"/>
              <a:t> iz neposredne okoline klijenta</a:t>
            </a:r>
          </a:p>
          <a:p>
            <a:pPr>
              <a:buNone/>
            </a:pPr>
            <a:endParaRPr lang="sr-Latn-CS" sz="2400" i="1" dirty="0" smtClean="0"/>
          </a:p>
          <a:p>
            <a:pPr>
              <a:buNone/>
            </a:pPr>
            <a:endParaRPr lang="sr-Latn-C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Mere smanjenja štete od BZ obuhvataju:</a:t>
            </a:r>
            <a:endParaRPr lang="sr-Latn-CS" sz="3600" b="1" dirty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458200" cy="4495800"/>
          </a:xfrm>
        </p:spPr>
        <p:txBody>
          <a:bodyPr>
            <a:noAutofit/>
          </a:bodyPr>
          <a:lstStyle/>
          <a:p>
            <a:pPr marL="349250" indent="-349250">
              <a:lnSpc>
                <a:spcPct val="90000"/>
              </a:lnSpc>
            </a:pPr>
            <a:r>
              <a:rPr lang="sr-Latn-CS" sz="2400" dirty="0" smtClean="0"/>
              <a:t>Mere za sprečavanje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štete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za društvo zbog vožnje pod uticajem PAS: </a:t>
            </a:r>
            <a:r>
              <a:rPr lang="sr-Latn-CS" sz="2400" b="1" dirty="0" smtClean="0"/>
              <a:t>zabrana vožnje pod dejstvom </a:t>
            </a:r>
            <a:r>
              <a:rPr lang="sr-Latn-CS" sz="2400" dirty="0" smtClean="0"/>
              <a:t>PAS</a:t>
            </a:r>
          </a:p>
          <a:p>
            <a:pPr marL="349250" indent="-349250">
              <a:lnSpc>
                <a:spcPct val="90000"/>
              </a:lnSpc>
            </a:pPr>
            <a:r>
              <a:rPr lang="sr-Latn-CS" sz="2400" dirty="0" smtClean="0"/>
              <a:t>Obezbeđivanje</a:t>
            </a:r>
            <a:r>
              <a:rPr lang="sr-Latn-CS" b="1" dirty="0" smtClean="0"/>
              <a:t> lekarske intervencije: </a:t>
            </a:r>
            <a:r>
              <a:rPr lang="sr-Latn-CS" sz="2400" dirty="0" smtClean="0"/>
              <a:t>prevencija infektivnih bolesti (hepatitis B i C,HIV)</a:t>
            </a:r>
          </a:p>
          <a:p>
            <a:pPr marL="349250" indent="-349250">
              <a:lnSpc>
                <a:spcPct val="90000"/>
              </a:lnSpc>
            </a:pPr>
            <a:r>
              <a:rPr lang="sr-Latn-CS" sz="2400" dirty="0" smtClean="0"/>
              <a:t>Ohrabrivanje da se </a:t>
            </a:r>
            <a:r>
              <a:rPr lang="sr-Latn-CS" sz="2400" b="1" dirty="0" smtClean="0"/>
              <a:t>traži</a:t>
            </a:r>
            <a:r>
              <a:rPr lang="sr-Latn-CS" sz="2400" dirty="0" smtClean="0"/>
              <a:t> </a:t>
            </a:r>
            <a:r>
              <a:rPr lang="sr-Latn-CS" sz="2400" b="1" dirty="0" smtClean="0"/>
              <a:t>regularna pomoć </a:t>
            </a:r>
          </a:p>
          <a:p>
            <a:pPr marL="349250" indent="-349250">
              <a:lnSpc>
                <a:spcPct val="90000"/>
              </a:lnSpc>
            </a:pPr>
            <a:r>
              <a:rPr lang="sr-Latn-CS" sz="2400" b="1" dirty="0" smtClean="0"/>
              <a:t>Program zamene </a:t>
            </a:r>
            <a:r>
              <a:rPr lang="sr-Latn-CS" sz="2400" b="1" dirty="0" err="1" smtClean="0"/>
              <a:t>špriceva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u cilju redukcije rizika od infekcije hepatitisom B i C i HIV-om. </a:t>
            </a:r>
          </a:p>
          <a:p>
            <a:pPr marL="349250" indent="-349250">
              <a:lnSpc>
                <a:spcPct val="90000"/>
              </a:lnSpc>
            </a:pPr>
            <a:r>
              <a:rPr lang="sr-Latn-CS" sz="2400" dirty="0" smtClean="0"/>
              <a:t>Ohrabrivanje da se pređe na </a:t>
            </a:r>
            <a:r>
              <a:rPr lang="sr-Latn-CS" sz="2400" b="1" dirty="0" smtClean="0"/>
              <a:t>oralnu ili </a:t>
            </a:r>
            <a:r>
              <a:rPr lang="sr-Latn-CS" sz="2400" b="1" dirty="0" err="1" smtClean="0"/>
              <a:t>nazalnu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primenu.</a:t>
            </a:r>
          </a:p>
          <a:p>
            <a:pPr marL="398463" indent="-398463">
              <a:lnSpc>
                <a:spcPct val="90000"/>
              </a:lnSpc>
            </a:pPr>
            <a:r>
              <a:rPr lang="sr-Latn-CS" sz="2400" dirty="0" smtClean="0"/>
              <a:t>Neki u ove mere svrstavaju i </a:t>
            </a:r>
            <a:r>
              <a:rPr lang="sr-Latn-CS" sz="2400" b="1" dirty="0" err="1" smtClean="0"/>
              <a:t>supstitucione</a:t>
            </a:r>
            <a:r>
              <a:rPr lang="sr-Latn-CS" sz="2400" b="1" dirty="0" smtClean="0"/>
              <a:t> programe </a:t>
            </a:r>
            <a:r>
              <a:rPr lang="sr-Latn-CS" sz="2400" dirty="0" smtClean="0"/>
              <a:t>(</a:t>
            </a:r>
            <a:r>
              <a:rPr lang="sr-Latn-CS" sz="2400" dirty="0" err="1" smtClean="0"/>
              <a:t>metadon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buprenorfin</a:t>
            </a:r>
            <a:r>
              <a:rPr lang="sr-Latn-CS" sz="2400" dirty="0" smtClean="0"/>
              <a:t>) sa ciljem redukovanja štetnosti heroina i drugih opijata zamenom manje štetnom PAS…</a:t>
            </a:r>
            <a:endParaRPr lang="sr-Latn-CS" sz="2400" dirty="0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sr-Latn-CS" sz="2400" dirty="0" smtClean="0"/>
              <a:t> </a:t>
            </a:r>
            <a:endParaRPr lang="sr-Latn-C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1124712"/>
          </a:xfrm>
        </p:spPr>
        <p:txBody>
          <a:bodyPr>
            <a:normAutofit fontScale="90000"/>
          </a:bodyPr>
          <a:lstStyle/>
          <a:p>
            <a:r>
              <a:rPr lang="sr-Latn-RS" sz="3600" b="1" dirty="0" smtClean="0"/>
              <a:t>Razmatranje uključivanja porodice </a:t>
            </a:r>
            <a:r>
              <a:rPr lang="sr-Latn-CS" sz="3600" b="1" dirty="0" smtClean="0"/>
              <a:t>ili značajnih drugih u okviru motivacionog intervjua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48200"/>
          </a:xfrm>
        </p:spPr>
        <p:txBody>
          <a:bodyPr>
            <a:noAutofit/>
          </a:bodyPr>
          <a:lstStyle/>
          <a:p>
            <a:pPr>
              <a:spcBef>
                <a:spcPts val="500"/>
              </a:spcBef>
              <a:buNone/>
            </a:pPr>
            <a:r>
              <a:rPr lang="sr-Latn-CS" sz="2400" dirty="0" smtClean="0"/>
              <a:t>Proceniti:</a:t>
            </a:r>
          </a:p>
          <a:p>
            <a:pPr>
              <a:spcBef>
                <a:spcPts val="0"/>
              </a:spcBef>
            </a:pPr>
            <a:r>
              <a:rPr lang="sr-Latn-CS" sz="2400" dirty="0" err="1" smtClean="0"/>
              <a:t>voljnost</a:t>
            </a:r>
            <a:r>
              <a:rPr lang="sr-Latn-CS" sz="2400" dirty="0" smtClean="0"/>
              <a:t> klijenta da </a:t>
            </a:r>
            <a:r>
              <a:rPr lang="sr-Latn-CS" sz="2400" b="1" dirty="0" smtClean="0"/>
              <a:t>prihvati</a:t>
            </a:r>
            <a:r>
              <a:rPr lang="sr-Latn-CS" sz="2400" dirty="0" smtClean="0"/>
              <a:t> uključivanje drugih  osoba</a:t>
            </a:r>
          </a:p>
          <a:p>
            <a:pPr>
              <a:spcBef>
                <a:spcPts val="0"/>
              </a:spcBef>
            </a:pPr>
            <a:r>
              <a:rPr lang="sr-Latn-CS" sz="2400" b="1" dirty="0" smtClean="0"/>
              <a:t>značaj</a:t>
            </a:r>
            <a:r>
              <a:rPr lang="sr-Latn-CS" sz="2400" dirty="0" smtClean="0"/>
              <a:t> tih drugih za klijenta – što je veći, to je </a:t>
            </a:r>
            <a:r>
              <a:rPr lang="sr-Latn-CS" sz="2400" dirty="0" err="1" smtClean="0"/>
              <a:t>pozitivniji</a:t>
            </a:r>
            <a:r>
              <a:rPr lang="sr-Latn-CS" sz="2400" dirty="0" smtClean="0"/>
              <a:t> uticaj na tretman</a:t>
            </a:r>
          </a:p>
          <a:p>
            <a:pPr>
              <a:spcBef>
                <a:spcPts val="0"/>
              </a:spcBef>
            </a:pPr>
            <a:r>
              <a:rPr lang="sr-Latn-CS" sz="2400" b="1" dirty="0" smtClean="0"/>
              <a:t>odnos</a:t>
            </a:r>
            <a:r>
              <a:rPr lang="sr-Latn-CS" sz="2400" dirty="0" smtClean="0"/>
              <a:t> značajnih drugih </a:t>
            </a:r>
            <a:r>
              <a:rPr lang="sr-Latn-CS" sz="2400" b="1" dirty="0" smtClean="0"/>
              <a:t>prema PAS </a:t>
            </a:r>
            <a:endParaRPr lang="sr-Latn-CS" sz="2400" dirty="0" smtClean="0"/>
          </a:p>
          <a:p>
            <a:pPr>
              <a:spcBef>
                <a:spcPts val="0"/>
              </a:spcBef>
            </a:pPr>
            <a:r>
              <a:rPr lang="sr-Latn-CS" sz="2400" dirty="0" smtClean="0"/>
              <a:t>njihovu</a:t>
            </a:r>
            <a:r>
              <a:rPr lang="sr-Latn-CS" sz="2400" b="1" dirty="0" smtClean="0"/>
              <a:t> </a:t>
            </a:r>
            <a:r>
              <a:rPr lang="sr-Latn-CS" sz="2400" b="1" dirty="0" err="1" smtClean="0"/>
              <a:t>voljnost</a:t>
            </a:r>
            <a:r>
              <a:rPr lang="sr-Latn-CS" sz="2400" b="1" dirty="0" smtClean="0"/>
              <a:t> i spremnost </a:t>
            </a:r>
            <a:r>
              <a:rPr lang="sr-Latn-CS" sz="2400" dirty="0" smtClean="0"/>
              <a:t>za uključivanje u </a:t>
            </a:r>
            <a:r>
              <a:rPr lang="sr-Latn-CS" sz="2400" b="1" dirty="0" smtClean="0"/>
              <a:t>tretman</a:t>
            </a:r>
          </a:p>
          <a:p>
            <a:pPr>
              <a:spcBef>
                <a:spcPts val="500"/>
              </a:spcBef>
              <a:buNone/>
            </a:pPr>
            <a:r>
              <a:rPr lang="sr-Latn-CS" sz="2400" dirty="0" smtClean="0"/>
              <a:t>Specifikovati </a:t>
            </a:r>
            <a:r>
              <a:rPr lang="sr-Latn-CS" sz="2400" b="1" dirty="0" smtClean="0"/>
              <a:t>ulogu značajnih drugih </a:t>
            </a:r>
            <a:r>
              <a:rPr lang="sr-Latn-CS" sz="2400" dirty="0" smtClean="0"/>
              <a:t>u tretmanu. Mogu biti: </a:t>
            </a:r>
          </a:p>
          <a:p>
            <a:pPr>
              <a:spcBef>
                <a:spcPts val="0"/>
              </a:spcBef>
            </a:pPr>
            <a:r>
              <a:rPr lang="sr-Latn-CS" sz="2400" b="1" dirty="0" smtClean="0"/>
              <a:t>posmatrači </a:t>
            </a:r>
            <a:r>
              <a:rPr lang="sr-Latn-CS" sz="2400" dirty="0" smtClean="0"/>
              <a:t>(razmena informacija o BZ i posledicama)</a:t>
            </a:r>
          </a:p>
          <a:p>
            <a:pPr>
              <a:spcBef>
                <a:spcPts val="0"/>
              </a:spcBef>
            </a:pPr>
            <a:r>
              <a:rPr lang="sr-Latn-CS" sz="2400" b="1" dirty="0" smtClean="0"/>
              <a:t>aktivni učesnici  </a:t>
            </a:r>
            <a:r>
              <a:rPr lang="sr-Latn-CS" sz="2400" dirty="0" smtClean="0"/>
              <a:t>(u planiranju tretmana</a:t>
            </a:r>
            <a:r>
              <a:rPr lang="sr-Latn-CS" sz="2400" b="1" dirty="0" smtClean="0"/>
              <a:t>,  </a:t>
            </a:r>
            <a:r>
              <a:rPr lang="sr-Latn-CS" sz="2400" dirty="0" smtClean="0"/>
              <a:t>osnaživanje klijenta u promeni) – visok značaj </a:t>
            </a:r>
            <a:r>
              <a:rPr lang="sr-Latn-CS" sz="2400" dirty="0" err="1" smtClean="0"/>
              <a:t>interpersonalnog</a:t>
            </a:r>
            <a:r>
              <a:rPr lang="sr-Latn-CS" sz="2400" dirty="0" smtClean="0"/>
              <a:t> odnosa između klijenta i značajnog drugog </a:t>
            </a:r>
          </a:p>
          <a:p>
            <a:pPr>
              <a:spcBef>
                <a:spcPts val="0"/>
              </a:spcBef>
              <a:buNone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Pet principa motivacionog intervjua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r-Latn-CS" dirty="0" smtClean="0"/>
              <a:t>Pet principa motivacionog intervju</a:t>
            </a:r>
            <a:r>
              <a:rPr lang="en-US" dirty="0" smtClean="0"/>
              <a:t>a</a:t>
            </a:r>
            <a:r>
              <a:rPr lang="sr-Latn-CS" dirty="0" smtClean="0"/>
              <a:t> (Miller i Rollnick):</a:t>
            </a:r>
          </a:p>
          <a:p>
            <a:pPr marL="514350" indent="-514350">
              <a:buAutoNum type="arabicParenR"/>
            </a:pPr>
            <a:r>
              <a:rPr lang="sr-Latn-CS" dirty="0" smtClean="0"/>
              <a:t>Izražavanje </a:t>
            </a:r>
            <a:r>
              <a:rPr lang="sr-Latn-CS" b="1" dirty="0" smtClean="0"/>
              <a:t>empatije</a:t>
            </a:r>
            <a:r>
              <a:rPr lang="sr-Latn-CS" dirty="0" smtClean="0"/>
              <a:t> klijentu</a:t>
            </a:r>
            <a:endParaRPr lang="sr-Latn-CS" b="1" dirty="0" smtClean="0"/>
          </a:p>
          <a:p>
            <a:pPr marL="514350" indent="-514350">
              <a:buAutoNum type="arabicParenR"/>
            </a:pPr>
            <a:r>
              <a:rPr lang="sr-Latn-CS" dirty="0" smtClean="0"/>
              <a:t>Razvijanje kod klijenta </a:t>
            </a:r>
            <a:r>
              <a:rPr lang="sr-Latn-CS" b="1" dirty="0" err="1" smtClean="0"/>
              <a:t>diskrepance</a:t>
            </a:r>
            <a:r>
              <a:rPr lang="sr-Latn-CS" dirty="0" smtClean="0"/>
              <a:t> između </a:t>
            </a:r>
            <a:r>
              <a:rPr lang="sr-Latn-CS" i="1" dirty="0" smtClean="0"/>
              <a:t>sposobnosti</a:t>
            </a:r>
            <a:r>
              <a:rPr lang="sr-Latn-CS" dirty="0" smtClean="0"/>
              <a:t> da se dosegne neki cilj i klijentove  </a:t>
            </a:r>
            <a:r>
              <a:rPr lang="sr-Latn-CS" dirty="0" err="1" smtClean="0"/>
              <a:t>kontiniurane</a:t>
            </a:r>
            <a:r>
              <a:rPr lang="sr-Latn-CS" dirty="0" smtClean="0"/>
              <a:t> </a:t>
            </a:r>
            <a:r>
              <a:rPr lang="sr-Latn-CS" i="1" dirty="0" smtClean="0"/>
              <a:t>upotrebe</a:t>
            </a:r>
            <a:r>
              <a:rPr lang="sr-Latn-CS" dirty="0" smtClean="0"/>
              <a:t> </a:t>
            </a:r>
            <a:r>
              <a:rPr lang="sr-Latn-CS" i="1" dirty="0" smtClean="0"/>
              <a:t>PAS</a:t>
            </a:r>
            <a:r>
              <a:rPr lang="sr-Latn-CS" dirty="0" smtClean="0"/>
              <a:t> </a:t>
            </a:r>
          </a:p>
          <a:p>
            <a:pPr marL="514350" indent="-514350">
              <a:buAutoNum type="arabicParenR"/>
            </a:pPr>
            <a:r>
              <a:rPr lang="sr-Latn-CS" dirty="0" smtClean="0"/>
              <a:t>Izbegavanje </a:t>
            </a:r>
            <a:r>
              <a:rPr lang="sr-Latn-CS" b="1" dirty="0" smtClean="0"/>
              <a:t>rasprave</a:t>
            </a:r>
            <a:r>
              <a:rPr lang="sr-Latn-CS" dirty="0" smtClean="0"/>
              <a:t> sa klijentom (npr. da li je </a:t>
            </a:r>
            <a:r>
              <a:rPr lang="sr-Latn-CS" dirty="0" err="1" smtClean="0"/>
              <a:t>zavisnik</a:t>
            </a:r>
            <a:r>
              <a:rPr lang="sr-Latn-CS" dirty="0" smtClean="0"/>
              <a:t> ili ne) </a:t>
            </a:r>
          </a:p>
          <a:p>
            <a:pPr marL="514350" indent="-514350">
              <a:buAutoNum type="arabicParenR"/>
            </a:pPr>
            <a:r>
              <a:rPr lang="sr-Latn-CS" dirty="0" smtClean="0"/>
              <a:t>Ne zadržavanje na </a:t>
            </a:r>
            <a:r>
              <a:rPr lang="sr-Latn-CS" b="1" dirty="0" smtClean="0"/>
              <a:t>otporu </a:t>
            </a:r>
            <a:r>
              <a:rPr lang="sr-Latn-CS" dirty="0" smtClean="0"/>
              <a:t>klijenta </a:t>
            </a:r>
          </a:p>
          <a:p>
            <a:pPr marL="514350" indent="-514350">
              <a:buAutoNum type="arabicParenR"/>
            </a:pPr>
            <a:r>
              <a:rPr lang="sr-Latn-CS" dirty="0" smtClean="0"/>
              <a:t>Podržavanje </a:t>
            </a:r>
            <a:r>
              <a:rPr lang="sr-Latn-CS" b="1" dirty="0" smtClean="0"/>
              <a:t>samoefikasnosti</a:t>
            </a:r>
            <a:r>
              <a:rPr lang="sr-Latn-CS" dirty="0" smtClean="0"/>
              <a:t> klijenta: fokus na uspesima generalno u životu, i na periodima kada nisu uzimali supstancu.</a:t>
            </a:r>
            <a:endParaRPr lang="en-US" dirty="0" smtClean="0"/>
          </a:p>
          <a:p>
            <a:pPr marL="514350" indent="-514350">
              <a:buNone/>
            </a:pPr>
            <a:r>
              <a:rPr lang="sr-Latn-RS" dirty="0" smtClean="0"/>
              <a:t>Izuzetno važno: </a:t>
            </a:r>
          </a:p>
          <a:p>
            <a:pPr marL="514350" indent="-514350"/>
            <a:r>
              <a:rPr lang="en-US" dirty="0" smtClean="0"/>
              <a:t>F</a:t>
            </a:r>
            <a:r>
              <a:rPr lang="sr-Latn-RS" dirty="0" smtClean="0"/>
              <a:t>okus na snagama</a:t>
            </a:r>
          </a:p>
          <a:p>
            <a:pPr marL="514350" indent="-514350"/>
            <a:r>
              <a:rPr lang="sr-Latn-RS" dirty="0" smtClean="0"/>
              <a:t>Podržavanje i razvijanje </a:t>
            </a:r>
            <a:r>
              <a:rPr lang="sr-Latn-RS" b="1" dirty="0" smtClean="0"/>
              <a:t>nade.</a:t>
            </a:r>
            <a:endParaRPr lang="sr-Latn-CS" b="1" dirty="0" smtClean="0"/>
          </a:p>
          <a:p>
            <a:pPr>
              <a:buNone/>
            </a:pPr>
            <a:endParaRPr lang="sr-Latn-CS" i="1" dirty="0" smtClean="0"/>
          </a:p>
          <a:p>
            <a:pPr>
              <a:buNone/>
            </a:pPr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82000" cy="9723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Faze motivacionog intervjua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1772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None/>
            </a:pPr>
            <a:r>
              <a:rPr lang="sr-Latn-CS" sz="2800" b="1" dirty="0" smtClean="0"/>
              <a:t>Faze motivacionog intervjua: </a:t>
            </a:r>
            <a:endParaRPr lang="sr-Latn-CS" sz="2800" dirty="0" smtClean="0"/>
          </a:p>
          <a:p>
            <a:pPr marL="342900" indent="-342900">
              <a:spcBef>
                <a:spcPts val="1200"/>
              </a:spcBef>
              <a:buFont typeface="+mj-lt"/>
              <a:buAutoNum type="arabicParenR"/>
            </a:pPr>
            <a:r>
              <a:rPr lang="sr-Latn-CS" sz="2800" dirty="0" smtClean="0"/>
              <a:t>Podsticanje</a:t>
            </a:r>
            <a:r>
              <a:rPr lang="sr-Latn-CS" sz="2800" b="1" dirty="0" smtClean="0"/>
              <a:t> motivacije za promenu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arenR"/>
            </a:pPr>
            <a:r>
              <a:rPr lang="sr-Latn-CS" sz="2800" dirty="0" smtClean="0"/>
              <a:t>Osnaživanje </a:t>
            </a:r>
            <a:r>
              <a:rPr lang="sr-Latn-CS" sz="2800" b="1" dirty="0" smtClean="0"/>
              <a:t>privrženosti promeni</a:t>
            </a:r>
          </a:p>
          <a:p>
            <a:pPr lvl="1"/>
            <a:endParaRPr lang="sr-Latn-CS" dirty="0" smtClean="0"/>
          </a:p>
          <a:p>
            <a:endParaRPr lang="sr-Latn-CS" dirty="0" smtClean="0"/>
          </a:p>
          <a:p>
            <a:endParaRPr lang="sr-Latn-CS" dirty="0" smtClean="0"/>
          </a:p>
          <a:p>
            <a:endParaRPr lang="sr-Latn-CS" dirty="0" smtClean="0"/>
          </a:p>
          <a:p>
            <a:pPr>
              <a:buNone/>
            </a:pPr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Literatura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err="1" smtClean="0"/>
              <a:t>Nastasić</a:t>
            </a:r>
            <a:r>
              <a:rPr lang="sr-Latn-CS" dirty="0" smtClean="0"/>
              <a:t>, P. (2011), </a:t>
            </a:r>
            <a:r>
              <a:rPr lang="sr-Latn-CS" i="1" dirty="0" smtClean="0"/>
              <a:t>Bolesti zavisnosti u adolescenciji</a:t>
            </a:r>
            <a:r>
              <a:rPr lang="sr-Latn-CS" dirty="0" smtClean="0"/>
              <a:t>. Beograd, </a:t>
            </a:r>
            <a:r>
              <a:rPr lang="sr-Latn-CS" dirty="0" err="1" smtClean="0"/>
              <a:t>Publikum</a:t>
            </a:r>
            <a:r>
              <a:rPr lang="sr-Latn-CS" dirty="0" smtClean="0"/>
              <a:t>, str. 79 - 94. </a:t>
            </a:r>
          </a:p>
          <a:p>
            <a:r>
              <a:rPr lang="sr-Latn-CS" dirty="0" err="1" smtClean="0"/>
              <a:t>Straussner</a:t>
            </a:r>
            <a:r>
              <a:rPr lang="sr-Latn-CS" dirty="0" smtClean="0"/>
              <a:t>,  </a:t>
            </a:r>
            <a:r>
              <a:rPr lang="sr-Latn-CS" dirty="0" err="1" smtClean="0"/>
              <a:t>Shulamith</a:t>
            </a:r>
            <a:r>
              <a:rPr lang="sr-Latn-CS" dirty="0" smtClean="0"/>
              <a:t> </a:t>
            </a:r>
            <a:r>
              <a:rPr lang="sr-Latn-CS" dirty="0" err="1" smtClean="0"/>
              <a:t>L.A</a:t>
            </a:r>
            <a:r>
              <a:rPr lang="sr-Latn-CS" dirty="0" smtClean="0"/>
              <a:t> (2004)</a:t>
            </a:r>
            <a:r>
              <a:rPr lang="sr-Latn-CS" dirty="0" err="1" smtClean="0"/>
              <a:t>Assessment</a:t>
            </a:r>
            <a:r>
              <a:rPr lang="sr-Latn-CS" dirty="0" smtClean="0"/>
              <a:t> </a:t>
            </a:r>
            <a:r>
              <a:rPr lang="sr-Latn-CS" dirty="0" err="1" smtClean="0"/>
              <a:t>and</a:t>
            </a:r>
            <a:r>
              <a:rPr lang="sr-Latn-CS" dirty="0" smtClean="0"/>
              <a:t> </a:t>
            </a:r>
            <a:r>
              <a:rPr lang="sr-Latn-CS" dirty="0" err="1" smtClean="0"/>
              <a:t>Treatment</a:t>
            </a:r>
            <a:r>
              <a:rPr lang="sr-Latn-CS" dirty="0" smtClean="0"/>
              <a:t> of </a:t>
            </a:r>
            <a:r>
              <a:rPr lang="sr-Latn-CS" dirty="0" err="1" smtClean="0"/>
              <a:t>Clients</a:t>
            </a:r>
            <a:r>
              <a:rPr lang="sr-Latn-CS" dirty="0" smtClean="0"/>
              <a:t> </a:t>
            </a:r>
            <a:r>
              <a:rPr lang="sr-Latn-CS" dirty="0" err="1" smtClean="0"/>
              <a:t>with</a:t>
            </a:r>
            <a:r>
              <a:rPr lang="sr-Latn-CS" dirty="0" smtClean="0"/>
              <a:t> </a:t>
            </a:r>
            <a:r>
              <a:rPr lang="sr-Latn-CS" dirty="0" err="1" smtClean="0"/>
              <a:t>Alcohol</a:t>
            </a:r>
            <a:r>
              <a:rPr lang="sr-Latn-CS" dirty="0" smtClean="0"/>
              <a:t> </a:t>
            </a:r>
            <a:r>
              <a:rPr lang="sr-Latn-CS" dirty="0" err="1" smtClean="0"/>
              <a:t>and</a:t>
            </a:r>
            <a:r>
              <a:rPr lang="sr-Latn-CS" dirty="0" smtClean="0"/>
              <a:t> </a:t>
            </a:r>
            <a:r>
              <a:rPr lang="sr-Latn-CS" dirty="0" err="1" smtClean="0"/>
              <a:t>Other</a:t>
            </a:r>
            <a:r>
              <a:rPr lang="sr-Latn-CS" dirty="0" smtClean="0"/>
              <a:t> Drug </a:t>
            </a:r>
            <a:r>
              <a:rPr lang="sr-Latn-CS" dirty="0" err="1" smtClean="0"/>
              <a:t>Abuse</a:t>
            </a:r>
            <a:r>
              <a:rPr lang="sr-Latn-CS" dirty="0" smtClean="0"/>
              <a:t> </a:t>
            </a:r>
            <a:r>
              <a:rPr lang="sr-Latn-CS" dirty="0" err="1" smtClean="0"/>
              <a:t>Problems</a:t>
            </a:r>
            <a:r>
              <a:rPr lang="sr-Latn-CS" dirty="0" smtClean="0"/>
              <a:t>: </a:t>
            </a:r>
            <a:r>
              <a:rPr lang="sr-Latn-CS" dirty="0" err="1" smtClean="0"/>
              <a:t>An</a:t>
            </a:r>
            <a:r>
              <a:rPr lang="sr-Latn-CS" dirty="0" smtClean="0"/>
              <a:t> </a:t>
            </a:r>
            <a:r>
              <a:rPr lang="sr-Latn-CS" dirty="0" err="1" smtClean="0"/>
              <a:t>Overview</a:t>
            </a:r>
            <a:r>
              <a:rPr lang="sr-Latn-CS" dirty="0" smtClean="0"/>
              <a:t>. U: </a:t>
            </a:r>
            <a:r>
              <a:rPr lang="sr-Latn-CS" dirty="0" err="1" smtClean="0"/>
              <a:t>Straussner</a:t>
            </a:r>
            <a:r>
              <a:rPr lang="sr-Latn-CS" dirty="0" smtClean="0"/>
              <a:t>,  </a:t>
            </a:r>
            <a:r>
              <a:rPr lang="sr-Latn-CS" dirty="0" err="1" smtClean="0"/>
              <a:t>Shulamith</a:t>
            </a:r>
            <a:r>
              <a:rPr lang="sr-Latn-CS" dirty="0" smtClean="0"/>
              <a:t> L.A: (ur.) </a:t>
            </a:r>
            <a:r>
              <a:rPr lang="sr-Latn-CS" dirty="0" err="1" smtClean="0"/>
              <a:t>Clinical</a:t>
            </a:r>
            <a:r>
              <a:rPr lang="sr-Latn-CS" dirty="0" smtClean="0"/>
              <a:t> </a:t>
            </a:r>
            <a:r>
              <a:rPr lang="sr-Latn-CS" dirty="0" err="1" smtClean="0"/>
              <a:t>Work</a:t>
            </a:r>
            <a:r>
              <a:rPr lang="sr-Latn-CS" dirty="0" smtClean="0"/>
              <a:t> </a:t>
            </a:r>
            <a:r>
              <a:rPr lang="sr-Latn-CS" dirty="0" err="1" smtClean="0"/>
              <a:t>with</a:t>
            </a:r>
            <a:r>
              <a:rPr lang="sr-Latn-CS" dirty="0" smtClean="0"/>
              <a:t> </a:t>
            </a:r>
            <a:r>
              <a:rPr lang="sr-Latn-CS" dirty="0" err="1" smtClean="0"/>
              <a:t>Substance</a:t>
            </a:r>
            <a:r>
              <a:rPr lang="sr-Latn-CS" dirty="0" smtClean="0"/>
              <a:t>-</a:t>
            </a:r>
            <a:r>
              <a:rPr lang="sr-Latn-CS" dirty="0" err="1" smtClean="0"/>
              <a:t>Abusing</a:t>
            </a:r>
            <a:r>
              <a:rPr lang="sr-Latn-CS" dirty="0" smtClean="0"/>
              <a:t> </a:t>
            </a:r>
            <a:r>
              <a:rPr lang="sr-Latn-CS" dirty="0" err="1" smtClean="0"/>
              <a:t>Clinets</a:t>
            </a:r>
            <a:r>
              <a:rPr lang="sr-Latn-CS" dirty="0" smtClean="0"/>
              <a:t>.  </a:t>
            </a:r>
            <a:r>
              <a:rPr lang="sr-Latn-CS" dirty="0" err="1" smtClean="0"/>
              <a:t>New</a:t>
            </a:r>
            <a:r>
              <a:rPr lang="sr-Latn-CS" dirty="0" smtClean="0"/>
              <a:t> York: The </a:t>
            </a:r>
            <a:r>
              <a:rPr lang="sr-Latn-CS" dirty="0" err="1" smtClean="0"/>
              <a:t>Guilford</a:t>
            </a:r>
            <a:r>
              <a:rPr lang="sr-Latn-CS" dirty="0" smtClean="0"/>
              <a:t> </a:t>
            </a:r>
            <a:r>
              <a:rPr lang="sr-Latn-CS" dirty="0" err="1" smtClean="0"/>
              <a:t>Press</a:t>
            </a:r>
            <a:r>
              <a:rPr lang="sr-Latn-CS" dirty="0" smtClean="0"/>
              <a:t>, str. 3-35.</a:t>
            </a:r>
          </a:p>
          <a:p>
            <a:r>
              <a:rPr lang="sr-Latn-CS" dirty="0" err="1" smtClean="0"/>
              <a:t>Meredit</a:t>
            </a:r>
            <a:r>
              <a:rPr lang="sr-Latn-CS" dirty="0" smtClean="0"/>
              <a:t> </a:t>
            </a:r>
            <a:r>
              <a:rPr lang="sr-Latn-CS" dirty="0" err="1" smtClean="0"/>
              <a:t>Hanson</a:t>
            </a:r>
            <a:r>
              <a:rPr lang="sr-Latn-CS" dirty="0" smtClean="0"/>
              <a:t>, Nabila El-</a:t>
            </a:r>
            <a:r>
              <a:rPr lang="sr-Latn-CS" dirty="0" err="1" smtClean="0"/>
              <a:t>Bassel</a:t>
            </a:r>
            <a:r>
              <a:rPr lang="sr-Latn-CS" dirty="0" smtClean="0"/>
              <a:t> (2004) </a:t>
            </a:r>
            <a:r>
              <a:rPr lang="sr-Latn-CS" dirty="0" err="1" smtClean="0"/>
              <a:t>Motivating</a:t>
            </a:r>
            <a:r>
              <a:rPr lang="sr-Latn-CS" dirty="0" smtClean="0"/>
              <a:t> </a:t>
            </a:r>
            <a:r>
              <a:rPr lang="sr-Latn-CS" dirty="0" err="1" smtClean="0"/>
              <a:t>Substance</a:t>
            </a:r>
            <a:r>
              <a:rPr lang="sr-Latn-CS" dirty="0" smtClean="0"/>
              <a:t>-</a:t>
            </a:r>
            <a:r>
              <a:rPr lang="sr-Latn-CS" dirty="0" err="1" smtClean="0"/>
              <a:t>Abusing</a:t>
            </a:r>
            <a:r>
              <a:rPr lang="sr-Latn-CS" dirty="0" smtClean="0"/>
              <a:t> </a:t>
            </a:r>
            <a:r>
              <a:rPr lang="sr-Latn-CS" dirty="0" err="1" smtClean="0"/>
              <a:t>Clients</a:t>
            </a:r>
            <a:r>
              <a:rPr lang="sr-Latn-CS" dirty="0" smtClean="0"/>
              <a:t> </a:t>
            </a:r>
            <a:r>
              <a:rPr lang="sr-Latn-CS" dirty="0" err="1" smtClean="0"/>
              <a:t>through</a:t>
            </a:r>
            <a:r>
              <a:rPr lang="sr-Latn-CS" dirty="0" smtClean="0"/>
              <a:t> the </a:t>
            </a:r>
            <a:r>
              <a:rPr lang="sr-Latn-CS" dirty="0" err="1" smtClean="0"/>
              <a:t>Helping</a:t>
            </a:r>
            <a:r>
              <a:rPr lang="sr-Latn-CS" dirty="0" smtClean="0"/>
              <a:t> </a:t>
            </a:r>
            <a:r>
              <a:rPr lang="sr-Latn-CS" dirty="0" err="1" smtClean="0"/>
              <a:t>Process</a:t>
            </a:r>
            <a:r>
              <a:rPr lang="sr-Latn-CS" dirty="0" smtClean="0"/>
              <a:t>. U:  </a:t>
            </a:r>
            <a:r>
              <a:rPr lang="sr-Latn-CS" dirty="0" err="1" smtClean="0"/>
              <a:t>Straussner</a:t>
            </a:r>
            <a:r>
              <a:rPr lang="sr-Latn-CS" dirty="0" smtClean="0"/>
              <a:t>,  </a:t>
            </a:r>
            <a:r>
              <a:rPr lang="sr-Latn-CS" dirty="0" err="1" smtClean="0"/>
              <a:t>Shulamith</a:t>
            </a:r>
            <a:r>
              <a:rPr lang="sr-Latn-CS" dirty="0" smtClean="0"/>
              <a:t> L.A: (ur.) </a:t>
            </a:r>
            <a:r>
              <a:rPr lang="sr-Latn-CS" dirty="0" err="1" smtClean="0"/>
              <a:t>Clinical</a:t>
            </a:r>
            <a:r>
              <a:rPr lang="sr-Latn-CS" dirty="0" smtClean="0"/>
              <a:t> </a:t>
            </a:r>
            <a:r>
              <a:rPr lang="sr-Latn-CS" dirty="0" err="1" smtClean="0"/>
              <a:t>Work</a:t>
            </a:r>
            <a:r>
              <a:rPr lang="sr-Latn-CS" dirty="0" smtClean="0"/>
              <a:t> </a:t>
            </a:r>
            <a:r>
              <a:rPr lang="sr-Latn-CS" dirty="0" err="1" smtClean="0"/>
              <a:t>with</a:t>
            </a:r>
            <a:r>
              <a:rPr lang="sr-Latn-CS" dirty="0" smtClean="0"/>
              <a:t> </a:t>
            </a:r>
            <a:r>
              <a:rPr lang="sr-Latn-CS" dirty="0" err="1" smtClean="0"/>
              <a:t>Substance</a:t>
            </a:r>
            <a:r>
              <a:rPr lang="sr-Latn-CS" dirty="0" smtClean="0"/>
              <a:t>-</a:t>
            </a:r>
            <a:r>
              <a:rPr lang="sr-Latn-CS" dirty="0" err="1" smtClean="0"/>
              <a:t>Abusing</a:t>
            </a:r>
            <a:r>
              <a:rPr lang="sr-Latn-CS" dirty="0" smtClean="0"/>
              <a:t> </a:t>
            </a:r>
            <a:r>
              <a:rPr lang="sr-Latn-CS" dirty="0" err="1" smtClean="0"/>
              <a:t>Clinets</a:t>
            </a:r>
            <a:r>
              <a:rPr lang="sr-Latn-CS" dirty="0" smtClean="0"/>
              <a:t>.  </a:t>
            </a:r>
            <a:r>
              <a:rPr lang="sr-Latn-CS" dirty="0" err="1" smtClean="0"/>
              <a:t>New</a:t>
            </a:r>
            <a:r>
              <a:rPr lang="sr-Latn-CS" dirty="0" smtClean="0"/>
              <a:t> York: The </a:t>
            </a:r>
            <a:r>
              <a:rPr lang="sr-Latn-CS" dirty="0" err="1" smtClean="0"/>
              <a:t>Guilford</a:t>
            </a:r>
            <a:r>
              <a:rPr lang="sr-Latn-CS" dirty="0" smtClean="0"/>
              <a:t> </a:t>
            </a:r>
            <a:r>
              <a:rPr lang="sr-Latn-CS" dirty="0" err="1" smtClean="0"/>
              <a:t>Press</a:t>
            </a:r>
            <a:r>
              <a:rPr lang="sr-Latn-CS" dirty="0" smtClean="0"/>
              <a:t>, str. 39-64.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65760" indent="-256032" algn="just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sr-Latn-RS" b="1" dirty="0" smtClean="0">
                <a:latin typeface="Cambria" pitchFamily="18" charset="0"/>
              </a:rPr>
              <a:t>Programi razmene igala </a:t>
            </a:r>
            <a:r>
              <a:rPr lang="sr-Latn-RS" dirty="0" smtClean="0">
                <a:latin typeface="Cambria" pitchFamily="18" charset="0"/>
              </a:rPr>
              <a:t>(eng. needle exchange) - organizovanje besplatne i anonimne podele špriceva i igala injektirajućim korisnicima droga, kao i sakupljanje i uništavanje iskorišćenog pribora za injektiranje.</a:t>
            </a:r>
          </a:p>
          <a:p>
            <a:pPr marL="365760" indent="-256032" algn="just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sr-Latn-RS" dirty="0" smtClean="0">
              <a:latin typeface="Cambria" pitchFamily="18" charset="0"/>
            </a:endParaRPr>
          </a:p>
          <a:p>
            <a:pPr marL="365760" indent="-256032" algn="just" eaLnBrk="1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sr-Latn-RS" b="1" dirty="0" smtClean="0">
                <a:latin typeface="Cambria" pitchFamily="18" charset="0"/>
              </a:rPr>
              <a:t>Terapija održavanja (supstituciona terapija) – </a:t>
            </a:r>
            <a:r>
              <a:rPr lang="sr-Latn-RS" dirty="0" smtClean="0">
                <a:latin typeface="Cambria" pitchFamily="18" charset="0"/>
              </a:rPr>
              <a:t>terapija metadonom ili bupronorfinom sa ciljem smanjenja štete iv. koršćenja droga - zaustavljanje zajedničkog korišćenja igala, sprečavanje upotrebe uličnih „prljavih“ droga i „overdose“-a, kao i dekriminalizacija heroinskih zavisnika</a:t>
            </a:r>
          </a:p>
          <a:p>
            <a:pPr marL="365760" indent="-256032" algn="just" eaLnBrk="1" hangingPunct="1">
              <a:spcAft>
                <a:spcPts val="0"/>
              </a:spcAft>
              <a:buFont typeface="Wingdings 3"/>
              <a:buChar char=""/>
              <a:defRPr/>
            </a:pPr>
            <a:endParaRPr lang="sr-Latn-RS" dirty="0" smtClean="0">
              <a:latin typeface="Cambria" pitchFamily="18" charset="0"/>
            </a:endParaRPr>
          </a:p>
          <a:p>
            <a:pPr marL="365760" indent="-256032" algn="just" eaLnBrk="1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sr-Latn-RS" b="1" dirty="0" smtClean="0">
                <a:latin typeface="Cambria" pitchFamily="18" charset="0"/>
              </a:rPr>
              <a:t>Sigurna mesta (drop-in, safe shooting room) - </a:t>
            </a:r>
            <a:r>
              <a:rPr lang="sr-Latn-RS" dirty="0" smtClean="0">
                <a:latin typeface="Cambria" pitchFamily="18" charset="0"/>
              </a:rPr>
              <a:t>okruženje gde IKD mogu na sigurniji način i pod medicinskim nadzorom da koriste drogu ili dobiju edukaciju iz ove oblasti. Zajedno sa prepisivanjem heroina na recept predstavlja najspornije metode smanjenja štete.</a:t>
            </a:r>
          </a:p>
          <a:p>
            <a:pPr marL="365760" indent="-256032" eaLnBrk="1" hangingPunct="1">
              <a:spcAft>
                <a:spcPts val="0"/>
              </a:spcAft>
              <a:buFont typeface="Wingdings 3"/>
              <a:buChar char=""/>
              <a:defRPr/>
            </a:pPr>
            <a:endParaRPr lang="sr-Latn-RS" dirty="0" smtClean="0"/>
          </a:p>
          <a:p>
            <a:pPr marL="365760" indent="-256032" eaLnBrk="1" hangingPunct="1">
              <a:spcAft>
                <a:spcPts val="0"/>
              </a:spcAft>
              <a:buFont typeface="Wingdings 3"/>
              <a:buChar char=""/>
              <a:defRPr/>
            </a:pPr>
            <a:endParaRPr lang="sr-Latn-RS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sr-Latn-R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sz="3600" b="1" dirty="0" smtClean="0"/>
              <a:t/>
            </a:r>
            <a:br>
              <a:rPr lang="sr-Latn-RS" sz="3600" b="1" dirty="0" smtClean="0"/>
            </a:br>
            <a:r>
              <a:rPr lang="sr-Latn-RS" sz="3600" b="1" dirty="0" smtClean="0"/>
              <a:t>Neki programi smanjenja štete/1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65760" indent="-256032" algn="just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sr-Latn-RS" b="1" dirty="0" smtClean="0">
                <a:latin typeface="Cambria" pitchFamily="18" charset="0"/>
              </a:rPr>
              <a:t>Terenski programi (outreach) - </a:t>
            </a:r>
            <a:r>
              <a:rPr lang="sr-Latn-RS" dirty="0" smtClean="0">
                <a:latin typeface="Cambria" pitchFamily="18" charset="0"/>
              </a:rPr>
              <a:t>rad na mestima okupljanja osoba pod povećanim rizikom odnosno onih pojedinaca i grupa koje nisu obuhvaćene drugim postojećim oblicima prevencije. Baziraju se na distribuciji sterilne opreme, promociji upotrebe kondoma i obezbeđenju informacija u vezi sa prevencijom i lečenjem i rehabilitacijom.</a:t>
            </a:r>
          </a:p>
          <a:p>
            <a:pPr marL="365760" indent="-256032" algn="just" eaLnBrk="1" hangingPunct="1">
              <a:spcAft>
                <a:spcPts val="0"/>
              </a:spcAft>
              <a:buFont typeface="Wingdings 3"/>
              <a:buChar char=""/>
              <a:defRPr/>
            </a:pPr>
            <a:endParaRPr lang="sr-Latn-RS" dirty="0" smtClean="0">
              <a:latin typeface="Cambria" pitchFamily="18" charset="0"/>
            </a:endParaRPr>
          </a:p>
          <a:p>
            <a:pPr marL="365760" indent="-256032" algn="just" eaLnBrk="1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sr-Latn-RS" b="1" dirty="0" smtClean="0">
                <a:latin typeface="Cambria" pitchFamily="18" charset="0"/>
              </a:rPr>
              <a:t>Apotekarna prodaja špriceva -</a:t>
            </a:r>
            <a:r>
              <a:rPr lang="sr-Latn-RS" dirty="0" smtClean="0">
                <a:latin typeface="Cambria" pitchFamily="18" charset="0"/>
              </a:rPr>
              <a:t>Prodaja špriceva bez recepta u apotekama.</a:t>
            </a:r>
            <a:endParaRPr lang="sr-Latn-RS" b="1" dirty="0" smtClean="0">
              <a:latin typeface="Cambria" pitchFamily="18" charset="0"/>
            </a:endParaRPr>
          </a:p>
          <a:p>
            <a:pPr marL="365760" indent="-256032" algn="just" eaLnBrk="1" hangingPunct="1">
              <a:spcAft>
                <a:spcPts val="0"/>
              </a:spcAft>
              <a:buFont typeface="Wingdings 3"/>
              <a:buChar char=""/>
              <a:defRPr/>
            </a:pPr>
            <a:endParaRPr lang="sr-Latn-RS" b="1" dirty="0" smtClean="0">
              <a:latin typeface="Cambria" pitchFamily="18" charset="0"/>
            </a:endParaRPr>
          </a:p>
          <a:p>
            <a:pPr marL="365760" indent="-256032" algn="just" eaLnBrk="1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sr-Latn-RS" b="1" dirty="0" smtClean="0">
                <a:latin typeface="Cambria" pitchFamily="18" charset="0"/>
              </a:rPr>
              <a:t>Sigurno odlaganje igala - </a:t>
            </a:r>
            <a:r>
              <a:rPr lang="sr-Latn-RS" dirty="0" smtClean="0">
                <a:latin typeface="Cambria" pitchFamily="18" charset="0"/>
              </a:rPr>
              <a:t>„mail-back“ program (gde korisnici šalju iskorišćeni materijal u specijalno namenjene kontejnere) ili „in-home“ program (koji na licu mesta uništava špriceve i igle).</a:t>
            </a:r>
          </a:p>
          <a:p>
            <a:pPr marL="365760" indent="-256032" eaLnBrk="1" hangingPunct="1">
              <a:spcAft>
                <a:spcPts val="0"/>
              </a:spcAft>
              <a:buFont typeface="Wingdings 3"/>
              <a:buChar char=""/>
              <a:defRPr/>
            </a:pPr>
            <a:endParaRPr lang="sr-Latn-RS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sr-Latn-R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r-Latn-RS" sz="3600" b="1" dirty="0" smtClean="0"/>
              <a:t>Neki programi smanjenja štete/2</a:t>
            </a:r>
            <a:endParaRPr lang="en-US" sz="3600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sr-Latn-RS" dirty="0" smtClean="0">
                <a:latin typeface="Cambria" pitchFamily="18" charset="0"/>
              </a:rPr>
              <a:t>“Programi smanjenja štete doprinose održavanju problema”</a:t>
            </a:r>
          </a:p>
          <a:p>
            <a:pPr algn="just" eaLnBrk="1" hangingPunct="1"/>
            <a:endParaRPr lang="sr-Latn-RS" dirty="0" smtClean="0">
              <a:latin typeface="Cambria" pitchFamily="18" charset="0"/>
            </a:endParaRPr>
          </a:p>
          <a:p>
            <a:pPr algn="just" eaLnBrk="1" hangingPunct="1"/>
            <a:r>
              <a:rPr lang="sr-Latn-RS" dirty="0" smtClean="0">
                <a:latin typeface="Cambria" pitchFamily="18" charset="0"/>
              </a:rPr>
              <a:t>Programi prevencije vs. programi smanjenja štete – veštačka dilema</a:t>
            </a:r>
          </a:p>
          <a:p>
            <a:pPr algn="just" eaLnBrk="1" hangingPunct="1"/>
            <a:endParaRPr lang="sr-Latn-RS" dirty="0" smtClean="0">
              <a:latin typeface="Cambria" pitchFamily="18" charset="0"/>
            </a:endParaRPr>
          </a:p>
          <a:p>
            <a:pPr algn="just" eaLnBrk="1" hangingPunct="1"/>
            <a:r>
              <a:rPr lang="sr-Latn-RS" dirty="0" smtClean="0">
                <a:latin typeface="Cambria" pitchFamily="18" charset="0"/>
              </a:rPr>
              <a:t>Programi smanjenja štete kao deo dugoročnog razvojnog rešenja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sr-Latn-RS" sz="3600" b="1" dirty="0" smtClean="0"/>
              <a:t>Opravdanost programa smanjenja štete?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Efekti mera smanjenja štete</a:t>
            </a:r>
            <a:endParaRPr lang="sr-Latn-CS" sz="3600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CS" sz="2400" dirty="0" smtClean="0"/>
              <a:t>Istraživanja pokazuju </a:t>
            </a:r>
            <a:r>
              <a:rPr lang="sr-Latn-RS" sz="2400" dirty="0" smtClean="0"/>
              <a:t>da, u</a:t>
            </a:r>
            <a:r>
              <a:rPr lang="sr-Latn-CS" sz="2400" dirty="0" smtClean="0"/>
              <a:t> poređenju sa </a:t>
            </a:r>
            <a:r>
              <a:rPr lang="sr-Latn-CS" sz="2400" b="1" dirty="0" smtClean="0"/>
              <a:t>prirodnom istorijom zloupotrebe droge, </a:t>
            </a:r>
            <a:r>
              <a:rPr lang="sr-Latn-CS" sz="2400" dirty="0" smtClean="0"/>
              <a:t>dolazi do</a:t>
            </a:r>
            <a:r>
              <a:rPr lang="sr-Latn-CS" sz="2400" b="1" dirty="0" smtClean="0"/>
              <a:t>:</a:t>
            </a:r>
          </a:p>
          <a:p>
            <a:pPr eaLnBrk="1" hangingPunct="1">
              <a:spcBef>
                <a:spcPts val="300"/>
              </a:spcBef>
            </a:pPr>
            <a:r>
              <a:rPr lang="sr-Latn-CS" sz="2400" dirty="0" smtClean="0"/>
              <a:t>poboljšanja ili očuvanja</a:t>
            </a:r>
            <a:r>
              <a:rPr lang="sr-Latn-CS" sz="2400" b="1" dirty="0" smtClean="0"/>
              <a:t> zdravstvenog stanja</a:t>
            </a:r>
          </a:p>
          <a:p>
            <a:pPr eaLnBrk="1" hangingPunct="1">
              <a:spcBef>
                <a:spcPts val="300"/>
              </a:spcBef>
            </a:pPr>
            <a:r>
              <a:rPr lang="sr-Latn-CS" sz="2400" dirty="0" smtClean="0"/>
              <a:t>smanjenja </a:t>
            </a:r>
            <a:r>
              <a:rPr lang="sr-Latn-CS" sz="2400" b="1" dirty="0" smtClean="0"/>
              <a:t>smrtnosti</a:t>
            </a:r>
            <a:r>
              <a:rPr lang="sr-Latn-CS" sz="2400" dirty="0" smtClean="0"/>
              <a:t> korisnika droga</a:t>
            </a:r>
          </a:p>
          <a:p>
            <a:pPr>
              <a:spcBef>
                <a:spcPts val="300"/>
              </a:spcBef>
            </a:pPr>
            <a:r>
              <a:rPr lang="sr-Latn-CS" sz="2400" dirty="0" smtClean="0"/>
              <a:t>smanjenja</a:t>
            </a:r>
            <a:r>
              <a:rPr lang="sr-Latn-CS" sz="2400" b="1" dirty="0" smtClean="0"/>
              <a:t> kriminala </a:t>
            </a:r>
            <a:r>
              <a:rPr lang="sr-Latn-CS" sz="2400" dirty="0" smtClean="0"/>
              <a:t>povezanog sa korišćenjem droge</a:t>
            </a:r>
          </a:p>
          <a:p>
            <a:pPr>
              <a:spcBef>
                <a:spcPts val="300"/>
              </a:spcBef>
            </a:pPr>
            <a:r>
              <a:rPr lang="sr-Latn-CS" sz="2400" dirty="0" smtClean="0"/>
              <a:t>smanjenja</a:t>
            </a:r>
            <a:r>
              <a:rPr lang="sr-Latn-CS" sz="2400" b="1" dirty="0" smtClean="0"/>
              <a:t> izolacije i diskriminacije</a:t>
            </a:r>
          </a:p>
          <a:p>
            <a:pPr>
              <a:spcBef>
                <a:spcPts val="300"/>
              </a:spcBef>
            </a:pPr>
            <a:r>
              <a:rPr lang="sr-Latn-CS" sz="2400" dirty="0" smtClean="0"/>
              <a:t>smanjenja</a:t>
            </a:r>
            <a:r>
              <a:rPr lang="sr-Latn-CS" sz="2400" b="1" dirty="0" smtClean="0"/>
              <a:t> ekonomskih troškova </a:t>
            </a:r>
            <a:r>
              <a:rPr lang="sr-Latn-CS" sz="2400" dirty="0" smtClean="0"/>
              <a:t>izazvanih posledicama korišćenja droge</a:t>
            </a:r>
          </a:p>
          <a:p>
            <a:pPr eaLnBrk="1" hangingPunct="1"/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algn="l"/>
            <a:r>
              <a:rPr lang="sr-Latn-RS" sz="4000" dirty="0" smtClean="0">
                <a:latin typeface="Aharoni" pitchFamily="2" charset="-79"/>
                <a:cs typeface="Aharoni" pitchFamily="2" charset="-79"/>
              </a:rPr>
              <a:t>KONTEKST I CILJEVI TRETMANA 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BOLESTI </a:t>
            </a:r>
            <a:r>
              <a:rPr lang="sr-Latn-RS" sz="4000" dirty="0" smtClean="0">
                <a:latin typeface="Aharoni" pitchFamily="2" charset="-79"/>
                <a:cs typeface="Aharoni" pitchFamily="2" charset="-79"/>
              </a:rPr>
              <a:t>Z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AVISNOSTI</a:t>
            </a:r>
            <a:endParaRPr lang="sr-Latn-CS" sz="4000" dirty="0" smtClean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Latn-RS" sz="3600" b="1" dirty="0" smtClean="0"/>
              <a:t>TRETMAN </a:t>
            </a:r>
            <a:r>
              <a:rPr lang="sr-Latn-CS" sz="3600" b="1" dirty="0" smtClean="0"/>
              <a:t>BOLESTI ZAVISNOSTI</a:t>
            </a:r>
            <a:endParaRPr lang="en-US" sz="3600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458200" cy="449580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  <a:defRPr/>
            </a:pPr>
            <a:r>
              <a:rPr lang="sr-Latn-CS" dirty="0" smtClean="0"/>
              <a:t>Svaka bolest remeti ponašanje pojedinca - kod</a:t>
            </a:r>
            <a:r>
              <a:rPr lang="sr-Latn-CS" b="1" dirty="0" smtClean="0"/>
              <a:t> BZ ponašanje</a:t>
            </a:r>
            <a:r>
              <a:rPr lang="sr-Latn-CS" dirty="0" smtClean="0"/>
              <a:t>  je skoro </a:t>
            </a:r>
            <a:r>
              <a:rPr lang="sr-Latn-CS" b="1" dirty="0" smtClean="0"/>
              <a:t>apsolutno poremećeno:</a:t>
            </a:r>
          </a:p>
          <a:p>
            <a:pPr marL="282575" indent="-282575">
              <a:buNone/>
              <a:defRPr/>
            </a:pPr>
            <a:r>
              <a:rPr lang="sr-Latn-CS" b="1" dirty="0" smtClean="0">
                <a:sym typeface="Wingdings"/>
              </a:rPr>
              <a:t> </a:t>
            </a:r>
            <a:r>
              <a:rPr lang="sr-Latn-CS" b="1" dirty="0" smtClean="0"/>
              <a:t>PONAŠANJE </a:t>
            </a:r>
            <a:r>
              <a:rPr lang="sr-Latn-CS" dirty="0" smtClean="0"/>
              <a:t>je</a:t>
            </a:r>
            <a:r>
              <a:rPr lang="sr-Latn-CS" b="1" dirty="0" smtClean="0"/>
              <a:t> </a:t>
            </a:r>
            <a:r>
              <a:rPr lang="sr-Latn-CS" dirty="0" smtClean="0"/>
              <a:t>obavezna, praktično </a:t>
            </a:r>
            <a:r>
              <a:rPr lang="sr-Latn-CS" b="1" dirty="0" smtClean="0"/>
              <a:t>glavna oblast</a:t>
            </a:r>
          </a:p>
          <a:p>
            <a:pPr marL="282575" indent="-282575">
              <a:defRPr/>
            </a:pPr>
            <a:r>
              <a:rPr lang="sr-Latn-CS" b="1" i="1" dirty="0" smtClean="0"/>
              <a:t>dijagnostičkog procesa </a:t>
            </a:r>
          </a:p>
          <a:p>
            <a:pPr marL="282575" indent="-282575">
              <a:defRPr/>
            </a:pPr>
            <a:r>
              <a:rPr lang="sr-Latn-CS" b="1" i="1" dirty="0" smtClean="0"/>
              <a:t>terapijskog delovanja  </a:t>
            </a:r>
          </a:p>
          <a:p>
            <a:pPr eaLnBrk="1" hangingPunct="1">
              <a:buNone/>
              <a:defRPr/>
            </a:pPr>
            <a:r>
              <a:rPr lang="sr-Latn-CS" sz="2800" dirty="0" smtClean="0"/>
              <a:t>Povoljni rezultati lečenja BZ nisu mogući bez </a:t>
            </a:r>
            <a:r>
              <a:rPr lang="sr-Latn-CS" sz="2800" b="1" dirty="0" smtClean="0"/>
              <a:t>promene ponašanja </a:t>
            </a:r>
            <a:r>
              <a:rPr lang="sr-Latn-CS" sz="2800" dirty="0" smtClean="0"/>
              <a:t>uslovljenih terapijskim metodom.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62DFF-1DF7-4B37-9175-87536E86E63F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3553</TotalTime>
  <Words>1844</Words>
  <Application>Microsoft Office PowerPoint</Application>
  <PresentationFormat>On-screen Show (4:3)</PresentationFormat>
  <Paragraphs>263</Paragraphs>
  <Slides>33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Flow</vt:lpstr>
      <vt:lpstr>9. SOCIJALNI RAD I BOLESTI ZAVISNOSTI  April 2020.</vt:lpstr>
      <vt:lpstr>MERE SMANJENJA ŠTETE OD BZ </vt:lpstr>
      <vt:lpstr>Mere smanjenja štete od BZ obuhvataju:</vt:lpstr>
      <vt:lpstr> Neki programi smanjenja štete/1</vt:lpstr>
      <vt:lpstr>Neki programi smanjenja štete/2</vt:lpstr>
      <vt:lpstr>Opravdanost programa smanjenja štete?</vt:lpstr>
      <vt:lpstr>Efekti mera smanjenja štete</vt:lpstr>
      <vt:lpstr>KONTEKST I CILJEVI TRETMANA BOLESTI ZAVISNOSTI</vt:lpstr>
      <vt:lpstr>TRETMAN BOLESTI ZAVISNOSTI</vt:lpstr>
      <vt:lpstr>ADIKCIJA: loši izbori biološki poremećaji</vt:lpstr>
      <vt:lpstr>Obavezno lečenje - zakonske regulative</vt:lpstr>
      <vt:lpstr>Ciljevi tretmana zavisnosti od PAS</vt:lpstr>
      <vt:lpstr>Uslov započinjanja tretmana zavisnosti od PAS</vt:lpstr>
      <vt:lpstr>PRIMENA TRETMANSKOG PROCESA ZAHTEVA SLEDEĆA RAZMATRANJA/1</vt:lpstr>
      <vt:lpstr>Primena tretmanskog procesa zahteva sledeća razmatranja/2</vt:lpstr>
      <vt:lpstr>Primena tretmanskog procesa zahteva sledeća razmatranja/3</vt:lpstr>
      <vt:lpstr>Faze kontinuuma zaštite od  bolesti zavisnosti</vt:lpstr>
      <vt:lpstr>FAZE KONTINUUMA ZAŠTITE/1 </vt:lpstr>
      <vt:lpstr>Faze kontinuuma zaštite/2 </vt:lpstr>
      <vt:lpstr>MOTIVACIJA ZAVISNIKA ZA TRETMAN</vt:lpstr>
      <vt:lpstr>MOTIVACIJA ZAVISNIKA  ZA TRETMAN/1</vt:lpstr>
      <vt:lpstr>Motivacija zavisnika  za tretman/2</vt:lpstr>
      <vt:lpstr>Nivoi motivacije zavisnika za tretman/1</vt:lpstr>
      <vt:lpstr>Nivoi motivacije zavisnika za tretman/2</vt:lpstr>
      <vt:lpstr>Nivoi motivacije zavisnika za tretman/3</vt:lpstr>
      <vt:lpstr>PET STADIJUMA MOTIVACIONE SPREMNOSTI ZA PROMENU/1</vt:lpstr>
      <vt:lpstr>Pet stadijuma…/2</vt:lpstr>
      <vt:lpstr>Pet stadijuma…/3</vt:lpstr>
      <vt:lpstr>MOTIVACIONI INTERVJU/1</vt:lpstr>
      <vt:lpstr>Razmatranje uključivanja porodice ili značajnih drugih u okviru motivacionog intervjua</vt:lpstr>
      <vt:lpstr>Pet principa motivacionog intervjua</vt:lpstr>
      <vt:lpstr>Faze motivacionog intervjua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Jasna</dc:creator>
  <cp:lastModifiedBy>Jasna</cp:lastModifiedBy>
  <cp:revision>210</cp:revision>
  <cp:lastPrinted>1601-01-01T00:00:00Z</cp:lastPrinted>
  <dcterms:created xsi:type="dcterms:W3CDTF">1601-01-01T00:00:00Z</dcterms:created>
  <dcterms:modified xsi:type="dcterms:W3CDTF">2020-04-30T12:34:58Z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