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7"/>
  </p:notesMasterIdLst>
  <p:handoutMasterIdLst>
    <p:handoutMasterId r:id="rId28"/>
  </p:handoutMasterIdLst>
  <p:sldIdLst>
    <p:sldId id="297" r:id="rId2"/>
    <p:sldId id="336" r:id="rId3"/>
    <p:sldId id="300" r:id="rId4"/>
    <p:sldId id="259" r:id="rId5"/>
    <p:sldId id="333" r:id="rId6"/>
    <p:sldId id="335" r:id="rId7"/>
    <p:sldId id="261" r:id="rId8"/>
    <p:sldId id="337" r:id="rId9"/>
    <p:sldId id="265" r:id="rId10"/>
    <p:sldId id="267" r:id="rId11"/>
    <p:sldId id="347" r:id="rId12"/>
    <p:sldId id="348" r:id="rId13"/>
    <p:sldId id="349" r:id="rId14"/>
    <p:sldId id="332" r:id="rId15"/>
    <p:sldId id="322" r:id="rId16"/>
    <p:sldId id="318" r:id="rId17"/>
    <p:sldId id="320" r:id="rId18"/>
    <p:sldId id="319" r:id="rId19"/>
    <p:sldId id="308" r:id="rId20"/>
    <p:sldId id="342" r:id="rId21"/>
    <p:sldId id="311" r:id="rId22"/>
    <p:sldId id="339" r:id="rId23"/>
    <p:sldId id="313" r:id="rId24"/>
    <p:sldId id="338" r:id="rId25"/>
    <p:sldId id="327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0DDD4-420D-435C-9DB9-59B969CB59EA}" type="datetimeFigureOut">
              <a:rPr lang="sr-Latn-CS" smtClean="0"/>
              <a:pPr/>
              <a:t>2.4.2020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C7995-576D-4D2E-BFC9-FA410AF7253D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FBA7F-33C8-4182-B760-6651A5DD1078}" type="datetimeFigureOut">
              <a:rPr lang="sr-Latn-CS" smtClean="0"/>
              <a:pPr/>
              <a:t>2.4.2020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AB6E-57A6-44B3-8F11-670DB990957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AB6E-57A6-44B3-8F11-670DB9909578}" type="slidenum">
              <a:rPr lang="sr-Latn-CS" smtClean="0"/>
              <a:pPr/>
              <a:t>23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AB6E-57A6-44B3-8F11-670DB9909578}" type="slidenum">
              <a:rPr lang="sr-Latn-CS" smtClean="0"/>
              <a:pPr/>
              <a:t>24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79B-03D2-4558-B7BC-D70F66527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89862-6EF0-431A-BDF4-763A7F7F67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78A43-D0BD-4E49-9602-84793A211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B3154-E879-4E06-884A-182F5E009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E7D1-7032-4343-BABC-ED81AC3DE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78399-E56F-4E5D-9D94-6A535DA95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B90-2CC2-44AD-8501-4EFBD99415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211C6-60B5-4EC9-AB78-EF58E48C6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8DFF0-90CF-4D09-A835-31F37609E0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9DAEB6-155B-499C-ABBE-EDED466B6C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0BE58D-BCCA-442C-8014-9C7AA4C1890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133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smtClean="0"/>
              <a:t>8</a:t>
            </a:r>
            <a:r>
              <a:rPr lang="sr-Latn-CS" sz="5300" smtClean="0"/>
              <a:t>. </a:t>
            </a:r>
            <a:r>
              <a:rPr lang="sr-Latn-CS" sz="5300" dirty="0" smtClean="0"/>
              <a:t>SOCIJALNI RAD I </a:t>
            </a:r>
            <a:br>
              <a:rPr lang="sr-Latn-CS" sz="5300" dirty="0" smtClean="0"/>
            </a:br>
            <a:r>
              <a:rPr lang="sr-Latn-CS" sz="5300" dirty="0" smtClean="0"/>
              <a:t>BOLESTI ZAVISNOSTI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RS" sz="4400" dirty="0" smtClean="0"/>
              <a:t>April </a:t>
            </a:r>
            <a:r>
              <a:rPr lang="en-US" sz="4400" dirty="0" smtClean="0"/>
              <a:t>2020.</a:t>
            </a:r>
            <a:endParaRPr lang="en-US" sz="4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>
            <a:normAutofit fontScale="92500" lnSpcReduction="10000"/>
          </a:bodyPr>
          <a:lstStyle/>
          <a:p>
            <a:pPr marL="350838" indent="-350838" algn="l">
              <a:buFont typeface="Arial" pitchFamily="34" charset="0"/>
              <a:buChar char="•"/>
            </a:pPr>
            <a:r>
              <a:rPr lang="en-US" sz="3600" b="1" dirty="0" err="1" smtClean="0">
                <a:latin typeface="+mj-lt"/>
              </a:rPr>
              <a:t>Socijalna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 smtClean="0">
                <a:latin typeface="+mj-lt"/>
              </a:rPr>
              <a:t>vidljivost</a:t>
            </a:r>
            <a:r>
              <a:rPr lang="en-US" sz="3600" b="1" dirty="0" smtClean="0">
                <a:latin typeface="+mj-lt"/>
              </a:rPr>
              <a:t> BZ</a:t>
            </a:r>
            <a:endParaRPr lang="sr-Latn-RS" sz="3600" b="1" dirty="0" smtClean="0">
              <a:latin typeface="+mj-lt"/>
            </a:endParaRP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3600" b="1" dirty="0" smtClean="0">
                <a:latin typeface="+mj-lt"/>
              </a:rPr>
              <a:t>Socijalne službe i institucije  i BZ</a:t>
            </a:r>
            <a:endParaRPr lang="en-US" sz="3600" b="1" dirty="0" smtClean="0">
              <a:latin typeface="+mj-lt"/>
            </a:endParaRPr>
          </a:p>
          <a:p>
            <a:pPr marL="350838" indent="-350838" algn="l">
              <a:buFont typeface="Arial" pitchFamily="34" charset="0"/>
              <a:buChar char="•"/>
            </a:pPr>
            <a:r>
              <a:rPr lang="en-US" sz="3600" b="1" dirty="0" err="1" smtClean="0">
                <a:latin typeface="+mj-lt"/>
              </a:rPr>
              <a:t>Prevencij</a:t>
            </a:r>
            <a:r>
              <a:rPr lang="sr-Latn-RS" sz="3600" b="1" dirty="0" smtClean="0">
                <a:latin typeface="+mj-lt"/>
              </a:rPr>
              <a:t>a</a:t>
            </a:r>
            <a:r>
              <a:rPr lang="sr-Latn-CS" sz="3600" b="1" dirty="0" smtClean="0">
                <a:latin typeface="+mj-lt"/>
              </a:rPr>
              <a:t> BZ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124200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Odnos socijalnih službi i institucija prema BZ</a:t>
            </a:r>
            <a:endParaRPr lang="en-US" sz="32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458200" cy="44958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sr-Latn-CS" sz="2200" dirty="0" smtClean="0"/>
              <a:t>Delatnost </a:t>
            </a:r>
            <a:r>
              <a:rPr lang="sr-Latn-CS" sz="2200" b="1" dirty="0"/>
              <a:t>socijalnog rada </a:t>
            </a:r>
            <a:r>
              <a:rPr lang="sr-Latn-CS" sz="2200" dirty="0"/>
              <a:t>usmerena je prema staranju i </a:t>
            </a:r>
            <a:r>
              <a:rPr lang="sr-Latn-CS" sz="2200" dirty="0" smtClean="0"/>
              <a:t>pružanju zaštite </a:t>
            </a:r>
            <a:r>
              <a:rPr lang="sr-Latn-CS" sz="2200" dirty="0"/>
              <a:t>uz </a:t>
            </a:r>
            <a:r>
              <a:rPr lang="sr-Latn-CS" sz="2200" b="1" dirty="0" smtClean="0"/>
              <a:t>klasičnu </a:t>
            </a:r>
            <a:r>
              <a:rPr lang="sr-Latn-CS" sz="2200" b="1" dirty="0"/>
              <a:t>primenu metoda i instrumenata </a:t>
            </a:r>
            <a:r>
              <a:rPr lang="sr-Latn-CS" sz="2200" dirty="0"/>
              <a:t>socijalne </a:t>
            </a:r>
            <a:r>
              <a:rPr lang="sr-Latn-CS" sz="2200" dirty="0" smtClean="0"/>
              <a:t>zaštite pojedinaca i porodica</a:t>
            </a:r>
          </a:p>
          <a:p>
            <a:pPr marL="354013" indent="-354013">
              <a:spcBef>
                <a:spcPts val="600"/>
              </a:spcBef>
            </a:pPr>
            <a:r>
              <a:rPr lang="sr-Latn-CS" sz="2200" b="1" dirty="0" smtClean="0"/>
              <a:t>Zanemarene su metode i instrumenti </a:t>
            </a:r>
            <a:r>
              <a:rPr lang="sr-Latn-CS" sz="2200" dirty="0" smtClean="0"/>
              <a:t>za rešavanje </a:t>
            </a:r>
            <a:r>
              <a:rPr lang="sr-Latn-CS" sz="2200" b="1" dirty="0" smtClean="0"/>
              <a:t>širih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socijalnih problema </a:t>
            </a:r>
            <a:r>
              <a:rPr lang="sr-Latn-CS" sz="2200" dirty="0" smtClean="0"/>
              <a:t>povezanih sa </a:t>
            </a:r>
            <a:r>
              <a:rPr lang="sr-Latn-CS" sz="2200" b="1" dirty="0" smtClean="0"/>
              <a:t>BZ</a:t>
            </a:r>
          </a:p>
          <a:p>
            <a:pPr>
              <a:spcBef>
                <a:spcPts val="600"/>
              </a:spcBef>
              <a:buNone/>
            </a:pPr>
            <a:r>
              <a:rPr lang="sr-Latn-CS" sz="2200" b="1" dirty="0" smtClean="0"/>
              <a:t>Socijalni rad</a:t>
            </a:r>
            <a:r>
              <a:rPr lang="sr-Latn-CS" sz="2200" dirty="0" smtClean="0"/>
              <a:t> bi trebalo da se više angažuje u:</a:t>
            </a:r>
            <a:endParaRPr lang="sr-Latn-CS" sz="2200" b="1" dirty="0" smtClean="0"/>
          </a:p>
          <a:p>
            <a:pPr>
              <a:spcBef>
                <a:spcPts val="600"/>
              </a:spcBef>
            </a:pPr>
            <a:r>
              <a:rPr lang="sr-Latn-CS" sz="2200" b="1" dirty="0" smtClean="0"/>
              <a:t>prevenciji BZ </a:t>
            </a:r>
          </a:p>
          <a:p>
            <a:pPr>
              <a:spcBef>
                <a:spcPts val="600"/>
              </a:spcBef>
            </a:pPr>
            <a:r>
              <a:rPr lang="sr-Latn-CS" sz="2200" b="1" dirty="0" smtClean="0"/>
              <a:t>povećanju socijalne vidljivosti  </a:t>
            </a:r>
            <a:r>
              <a:rPr lang="sr-Latn-CS" sz="2200" dirty="0" smtClean="0"/>
              <a:t>svih faza i elemenata procesa razvoja BZ </a:t>
            </a:r>
            <a:r>
              <a:rPr lang="sr-Latn-CS" sz="2200" b="1" dirty="0" smtClean="0">
                <a:sym typeface="Wingdings"/>
              </a:rPr>
              <a:t>- </a:t>
            </a:r>
            <a:r>
              <a:rPr lang="sr-Latn-CS" sz="2200" dirty="0" smtClean="0">
                <a:sym typeface="Wingdings"/>
              </a:rPr>
              <a:t>da p</a:t>
            </a:r>
            <a:r>
              <a:rPr lang="sr-Latn-CS" sz="2200" dirty="0" smtClean="0"/>
              <a:t>ostanu  </a:t>
            </a:r>
            <a:r>
              <a:rPr lang="sr-Latn-CS" sz="2200" b="1" dirty="0" smtClean="0"/>
              <a:t>vidljivi i</a:t>
            </a:r>
            <a:r>
              <a:rPr lang="sr-Latn-CS" sz="2200" dirty="0" smtClean="0"/>
              <a:t> pojedinci koji imaju </a:t>
            </a:r>
            <a:r>
              <a:rPr lang="sr-Latn-CS" sz="2200" b="1" dirty="0" smtClean="0"/>
              <a:t>predznake BZ</a:t>
            </a:r>
            <a:r>
              <a:rPr lang="sr-Latn-CS" sz="2200" dirty="0" smtClean="0"/>
              <a:t>, a ne samo oni koji su bolesni - proširuje se medicinski model</a:t>
            </a:r>
          </a:p>
          <a:p>
            <a:pPr>
              <a:spcBef>
                <a:spcPts val="600"/>
              </a:spcBef>
              <a:buNone/>
            </a:pPr>
            <a:r>
              <a:rPr lang="sr-Latn-CS" sz="2400" dirty="0" smtClean="0"/>
              <a:t>Veće  je angažovanje </a:t>
            </a:r>
            <a:r>
              <a:rPr lang="sr-Latn-CS" sz="2400" b="1" dirty="0" smtClean="0"/>
              <a:t>socijalnih radnika </a:t>
            </a:r>
            <a:r>
              <a:rPr lang="sr-Latn-CS" sz="2400" dirty="0" smtClean="0"/>
              <a:t>u ovoj oblasti u okviru </a:t>
            </a:r>
            <a:r>
              <a:rPr lang="sr-Latn-CS" sz="2400" b="1" dirty="0" smtClean="0"/>
              <a:t>nevladinog sektora</a:t>
            </a:r>
            <a:r>
              <a:rPr lang="en-US" sz="2400" b="1" dirty="0" smtClean="0"/>
              <a:t>.</a:t>
            </a:r>
            <a:endParaRPr lang="sr-Latn-C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it-IT" sz="4000" dirty="0" smtClean="0">
                <a:latin typeface="Aharoni" pitchFamily="2" charset="-79"/>
                <a:cs typeface="Aharoni" pitchFamily="2" charset="-79"/>
              </a:rPr>
              <a:t>MRE</a:t>
            </a:r>
            <a:r>
              <a:rPr lang="sr-Latn-CS" sz="4000" dirty="0" smtClean="0">
                <a:latin typeface="Aharoni" pitchFamily="2" charset="-79"/>
                <a:cs typeface="Aharoni" pitchFamily="2" charset="-79"/>
              </a:rPr>
              <a:t>ŽA </a:t>
            </a:r>
            <a:r>
              <a:rPr lang="it-IT" sz="4000" dirty="0" smtClean="0">
                <a:latin typeface="Aharoni" pitchFamily="2" charset="-79"/>
                <a:cs typeface="Aharoni" pitchFamily="2" charset="-79"/>
              </a:rPr>
              <a:t>USTANOVA </a:t>
            </a:r>
            <a:r>
              <a:rPr lang="sr-Latn-CS" sz="4000" dirty="0" smtClean="0">
                <a:latin typeface="Aharoni" pitchFamily="2" charset="-79"/>
                <a:cs typeface="Aharoni" pitchFamily="2" charset="-79"/>
              </a:rPr>
              <a:t>I</a:t>
            </a:r>
            <a:r>
              <a:rPr lang="it-IT" sz="40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sr-Latn-CS" sz="4000" dirty="0" smtClean="0">
                <a:latin typeface="Aharoni" pitchFamily="2" charset="-79"/>
                <a:cs typeface="Aharoni" pitchFamily="2" charset="-79"/>
              </a:rPr>
              <a:t>M</a:t>
            </a:r>
            <a:r>
              <a:rPr lang="it-IT" sz="4000" dirty="0" smtClean="0">
                <a:latin typeface="Aharoni" pitchFamily="2" charset="-79"/>
                <a:cs typeface="Aharoni" pitchFamily="2" charset="-79"/>
              </a:rPr>
              <a:t>ETODA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U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TRETMAN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U</a:t>
            </a:r>
            <a:r>
              <a:rPr lang="en-US" sz="4000" dirty="0" smtClean="0"/>
              <a:t>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BOLESTI </a:t>
            </a:r>
            <a:r>
              <a:rPr lang="sr-Latn-RS" sz="4000" dirty="0" smtClean="0">
                <a:latin typeface="Aharoni" pitchFamily="2" charset="-79"/>
                <a:cs typeface="Aharoni" pitchFamily="2" charset="-79"/>
              </a:rPr>
              <a:t>Z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AVISNOSTI</a:t>
            </a:r>
            <a:endParaRPr lang="sr-Latn-CS" sz="4000" dirty="0" smtClean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8199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3600" b="1" dirty="0" smtClean="0"/>
              <a:t>Mreža </a:t>
            </a:r>
            <a:r>
              <a:rPr lang="it-IT" sz="3600" b="1" dirty="0" smtClean="0"/>
              <a:t>ustanova </a:t>
            </a:r>
            <a:r>
              <a:rPr lang="sr-Latn-CS" sz="3600" b="1" dirty="0" smtClean="0"/>
              <a:t>i</a:t>
            </a:r>
            <a:r>
              <a:rPr lang="it-IT" sz="3600" b="1" dirty="0" smtClean="0"/>
              <a:t> </a:t>
            </a:r>
            <a:r>
              <a:rPr lang="sr-Latn-CS" sz="3600" b="1" dirty="0" smtClean="0"/>
              <a:t>m</a:t>
            </a:r>
            <a:r>
              <a:rPr lang="it-IT" sz="3600" b="1" dirty="0" smtClean="0"/>
              <a:t>etoda </a:t>
            </a:r>
            <a:r>
              <a:rPr lang="sr-Latn-CS" sz="3600" b="1" dirty="0" smtClean="0"/>
              <a:t>lečenja BZ obuhvata/1: </a:t>
            </a:r>
            <a:endParaRPr lang="en-US" sz="3600" b="1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istraživačke programe i ustanove </a:t>
            </a:r>
            <a:r>
              <a:rPr lang="sr-Latn-RS" sz="2800" dirty="0" smtClean="0"/>
              <a:t>(instituti, zavodi, klinike, univerziteti)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 </a:t>
            </a:r>
            <a:r>
              <a:rPr lang="it-IT" dirty="0" smtClean="0"/>
              <a:t>prikupljanj</a:t>
            </a:r>
            <a:r>
              <a:rPr lang="sr-Latn-RS" dirty="0" smtClean="0"/>
              <a:t>e</a:t>
            </a:r>
            <a:r>
              <a:rPr lang="it-IT" dirty="0" smtClean="0"/>
              <a:t> </a:t>
            </a:r>
            <a:r>
              <a:rPr lang="it-IT" b="1" dirty="0" smtClean="0"/>
              <a:t>epidemiolo</a:t>
            </a:r>
            <a:r>
              <a:rPr lang="sr-Latn-CS" b="1" dirty="0" smtClean="0"/>
              <a:t>š</a:t>
            </a:r>
            <a:r>
              <a:rPr lang="it-IT" b="1" dirty="0" smtClean="0"/>
              <a:t>kih</a:t>
            </a:r>
            <a:r>
              <a:rPr lang="it-IT" dirty="0" smtClean="0"/>
              <a:t> podataka</a:t>
            </a:r>
            <a:r>
              <a:rPr lang="sr-Latn-RS" dirty="0" smtClean="0"/>
              <a:t>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istraživanje </a:t>
            </a:r>
            <a:r>
              <a:rPr lang="sr-Latn-RS" b="1" dirty="0" smtClean="0"/>
              <a:t>potreba</a:t>
            </a:r>
            <a:r>
              <a:rPr lang="sr-Latn-RS" dirty="0" smtClean="0"/>
              <a:t>, faktora </a:t>
            </a:r>
            <a:r>
              <a:rPr lang="sr-Latn-RS" b="1" dirty="0" smtClean="0"/>
              <a:t>rizika</a:t>
            </a:r>
            <a:r>
              <a:rPr lang="sr-Latn-RS" dirty="0" smtClean="0"/>
              <a:t> i </a:t>
            </a:r>
            <a:r>
              <a:rPr lang="sr-Latn-RS" b="1" dirty="0" smtClean="0"/>
              <a:t>zaštite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istraživanja </a:t>
            </a:r>
            <a:r>
              <a:rPr lang="sr-Latn-RS" b="1" dirty="0" smtClean="0"/>
              <a:t>efekata</a:t>
            </a:r>
            <a:r>
              <a:rPr lang="sr-Latn-RS" dirty="0" smtClean="0"/>
              <a:t> intervencija itd.</a:t>
            </a:r>
            <a:endParaRPr lang="sr-Latn-CS" b="1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preventivne </a:t>
            </a:r>
            <a:r>
              <a:rPr lang="sr-Latn-CS" sz="2800" dirty="0" smtClean="0"/>
              <a:t>programe i ustanove (domovi zdravlja)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primarna, sekundarna i tercijarna prevencija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terapijske </a:t>
            </a:r>
            <a:r>
              <a:rPr lang="sr-Latn-CS" sz="2800" dirty="0" smtClean="0"/>
              <a:t>programe i ustanove(</a:t>
            </a:r>
            <a:r>
              <a:rPr lang="sr-Latn-RS" sz="2800" dirty="0" smtClean="0"/>
              <a:t>ambulate, bolnice...)</a:t>
            </a:r>
            <a:r>
              <a:rPr lang="sr-Latn-CS" sz="2800" dirty="0" smtClean="0"/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b="1" dirty="0" smtClean="0"/>
              <a:t>le</a:t>
            </a:r>
            <a:r>
              <a:rPr lang="sr-Latn-CS" b="1" dirty="0" smtClean="0"/>
              <a:t>č</a:t>
            </a:r>
            <a:r>
              <a:rPr lang="it-IT" b="1" dirty="0" smtClean="0"/>
              <a:t>enje</a:t>
            </a:r>
            <a:r>
              <a:rPr lang="it-IT" dirty="0" smtClean="0"/>
              <a:t> </a:t>
            </a:r>
            <a:r>
              <a:rPr lang="sr-Latn-RS" dirty="0" smtClean="0"/>
              <a:t>zloupotrebe i zavisnosti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dirty="0" smtClean="0"/>
              <a:t>le</a:t>
            </a:r>
            <a:r>
              <a:rPr lang="sr-Latn-CS" dirty="0" smtClean="0"/>
              <a:t>č</a:t>
            </a:r>
            <a:r>
              <a:rPr lang="it-IT" dirty="0" smtClean="0"/>
              <a:t>enje psihijatrijskih </a:t>
            </a:r>
            <a:r>
              <a:rPr lang="sr-Latn-RS" dirty="0" smtClean="0"/>
              <a:t>i medicinksih </a:t>
            </a:r>
            <a:r>
              <a:rPr lang="it-IT" b="1" dirty="0" smtClean="0"/>
              <a:t>komplikacija</a:t>
            </a:r>
            <a:r>
              <a:rPr lang="sr-Latn-CS" dirty="0" smtClean="0"/>
              <a:t> BZ </a:t>
            </a:r>
            <a:r>
              <a:rPr lang="it-IT" dirty="0" smtClean="0"/>
              <a:t>(komorbiditet)</a:t>
            </a:r>
            <a:endParaRPr lang="sr-Latn-RS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s</a:t>
            </a:r>
            <a:r>
              <a:rPr lang="it-IT" b="1" dirty="0" smtClean="0"/>
              <a:t>upstitucion</a:t>
            </a:r>
            <a:r>
              <a:rPr lang="sr-Latn-CS" b="1" dirty="0" smtClean="0"/>
              <a:t>a</a:t>
            </a:r>
            <a:r>
              <a:rPr lang="it-IT" dirty="0" smtClean="0"/>
              <a:t> terapij</a:t>
            </a:r>
            <a:r>
              <a:rPr lang="sr-Latn-CS" dirty="0" smtClean="0"/>
              <a:t>a</a:t>
            </a:r>
            <a:endParaRPr lang="it-IT" dirty="0" smtClean="0"/>
          </a:p>
          <a:p>
            <a:pPr>
              <a:buNone/>
              <a:defRPr/>
            </a:pPr>
            <a:endParaRPr lang="sr-Latn-C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6868BD-FA2E-4005-9542-805F8B9A5E33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8199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r-Latn-CS" sz="3600" b="1" dirty="0" smtClean="0"/>
              <a:t>Mreža </a:t>
            </a:r>
            <a:r>
              <a:rPr lang="it-IT" sz="3600" b="1" dirty="0" smtClean="0"/>
              <a:t>ustanova </a:t>
            </a:r>
            <a:r>
              <a:rPr lang="sr-Latn-CS" sz="3600" b="1" dirty="0" smtClean="0"/>
              <a:t>i</a:t>
            </a:r>
            <a:r>
              <a:rPr lang="it-IT" sz="3600" b="1" dirty="0" smtClean="0"/>
              <a:t> </a:t>
            </a:r>
            <a:r>
              <a:rPr lang="sr-Latn-CS" sz="3600" b="1" dirty="0" smtClean="0"/>
              <a:t>m</a:t>
            </a:r>
            <a:r>
              <a:rPr lang="it-IT" sz="3600" b="1" dirty="0" smtClean="0"/>
              <a:t>etoda </a:t>
            </a:r>
            <a:r>
              <a:rPr lang="sr-Latn-CS" sz="3600" b="1" dirty="0" smtClean="0"/>
              <a:t>lečenja BZ obuhvata/2: </a:t>
            </a:r>
            <a:endParaRPr lang="en-US" sz="3600" b="1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programe socijalne podrške</a:t>
            </a:r>
            <a:r>
              <a:rPr lang="sr-Latn-CS" sz="2400" dirty="0" smtClean="0"/>
              <a:t>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organizovano </a:t>
            </a:r>
            <a:r>
              <a:rPr lang="sr-Latn-CS" i="1" dirty="0" smtClean="0"/>
              <a:t>stanovanje</a:t>
            </a:r>
            <a:r>
              <a:rPr lang="sr-Latn-CS" dirty="0" smtClean="0"/>
              <a:t>, </a:t>
            </a:r>
            <a:r>
              <a:rPr lang="sr-Latn-CS" i="1" dirty="0" smtClean="0"/>
              <a:t>sredinu</a:t>
            </a:r>
            <a:r>
              <a:rPr lang="sr-Latn-CS" dirty="0" smtClean="0"/>
              <a:t> bez droge,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i="1" dirty="0" smtClean="0"/>
              <a:t>obrazovanje</a:t>
            </a:r>
            <a:r>
              <a:rPr lang="sr-Latn-CS" dirty="0" smtClean="0"/>
              <a:t> za zanimanje, </a:t>
            </a:r>
            <a:r>
              <a:rPr lang="sr-Latn-CS" i="1" dirty="0" smtClean="0"/>
              <a:t>pravnu</a:t>
            </a:r>
            <a:r>
              <a:rPr lang="sr-Latn-CS" dirty="0" smtClean="0"/>
              <a:t> podršku,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programe </a:t>
            </a:r>
            <a:r>
              <a:rPr lang="sr-Latn-CS" i="1" dirty="0" smtClean="0"/>
              <a:t>samopomoći</a:t>
            </a:r>
            <a:r>
              <a:rPr lang="sr-Latn-CS" dirty="0" smtClean="0"/>
              <a:t>, </a:t>
            </a:r>
            <a:r>
              <a:rPr lang="sr-Latn-CS" i="1" dirty="0" smtClean="0"/>
              <a:t>socioterapijske</a:t>
            </a:r>
            <a:r>
              <a:rPr lang="sr-Latn-CS" dirty="0" smtClean="0"/>
              <a:t> grupe</a:t>
            </a: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sz="2800" b="1" dirty="0" smtClean="0"/>
              <a:t>obrazovne programe i ustanove </a:t>
            </a:r>
            <a:r>
              <a:rPr lang="sr-Latn-CS" sz="2800" dirty="0" smtClean="0"/>
              <a:t>(škole, univerziteti, klinike)</a:t>
            </a:r>
            <a:r>
              <a:rPr lang="it-IT" sz="2800" b="1" dirty="0" smtClean="0"/>
              <a:t> </a:t>
            </a:r>
            <a:endParaRPr lang="sr-Latn-CS" sz="2800" b="1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i="1" dirty="0" smtClean="0"/>
              <a:t>opšta</a:t>
            </a:r>
            <a:r>
              <a:rPr lang="sr-Latn-CS" dirty="0" smtClean="0"/>
              <a:t> edukacija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CS" dirty="0" smtClean="0"/>
              <a:t>obrazovanje </a:t>
            </a:r>
            <a:r>
              <a:rPr lang="sr-Latn-CS" i="1" dirty="0" smtClean="0"/>
              <a:t>stručnjaka</a:t>
            </a:r>
            <a:endParaRPr lang="sr-Latn-RS" b="1" i="1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800" b="1" dirty="0" smtClean="0"/>
              <a:t>kaznene</a:t>
            </a:r>
            <a:r>
              <a:rPr lang="it-IT" sz="2400" dirty="0" smtClean="0"/>
              <a:t> </a:t>
            </a:r>
            <a:r>
              <a:rPr lang="sr-Latn-RS" sz="2800" dirty="0" smtClean="0"/>
              <a:t>ustanove i </a:t>
            </a:r>
            <a:r>
              <a:rPr lang="it-IT" sz="2800" dirty="0" smtClean="0"/>
              <a:t>metode </a:t>
            </a:r>
            <a:endParaRPr lang="sr-Latn-RS" sz="2800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i="1" dirty="0" smtClean="0"/>
              <a:t>zatvorske</a:t>
            </a:r>
            <a:r>
              <a:rPr lang="sr-Latn-RS" dirty="0" smtClean="0"/>
              <a:t> ambulante i bolnice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sr-Latn-RS" dirty="0" smtClean="0"/>
              <a:t>mera </a:t>
            </a:r>
            <a:r>
              <a:rPr lang="sr-Latn-RS" i="1" dirty="0" smtClean="0"/>
              <a:t>obaveznog lečenja</a:t>
            </a:r>
            <a:endParaRPr lang="it-IT" i="1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sr-Latn-C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6868BD-FA2E-4005-9542-805F8B9A5E33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algn="l"/>
            <a:r>
              <a:rPr lang="sr-Latn-CS" sz="4000" dirty="0" smtClean="0"/>
              <a:t>PREVENCIJA 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04088"/>
            <a:ext cx="8305800" cy="8961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 smtClean="0"/>
              <a:t>Pojam prevencije</a:t>
            </a:r>
            <a:endParaRPr lang="sr-Latn-CS" sz="3600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904999"/>
            <a:ext cx="8504238" cy="4194175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hr-HR" sz="2400" b="1" dirty="0" smtClean="0"/>
              <a:t>Prevencija - združena primena medicinskih, psiholoških i socijalnih mera u cilju</a:t>
            </a:r>
            <a:r>
              <a:rPr lang="hr-HR" sz="2400" dirty="0" smtClean="0"/>
              <a:t>: </a:t>
            </a:r>
          </a:p>
          <a:p>
            <a:pPr eaLnBrk="1" hangingPunct="1"/>
            <a:r>
              <a:rPr lang="hr-HR" sz="2400" dirty="0" smtClean="0"/>
              <a:t>uklanjanja </a:t>
            </a:r>
            <a:r>
              <a:rPr lang="hr-HR" sz="2400" b="1" dirty="0" smtClean="0"/>
              <a:t>štetnih posledica </a:t>
            </a:r>
            <a:r>
              <a:rPr lang="hr-HR" sz="2400" dirty="0" smtClean="0"/>
              <a:t>dejstva </a:t>
            </a:r>
            <a:r>
              <a:rPr lang="hr-HR" sz="2400" b="1" dirty="0" smtClean="0"/>
              <a:t>faktora rizika </a:t>
            </a:r>
          </a:p>
          <a:p>
            <a:pPr eaLnBrk="1" hangingPunct="1"/>
            <a:r>
              <a:rPr lang="hr-HR" sz="2400" dirty="0" smtClean="0"/>
              <a:t>stvaranja uslova za </a:t>
            </a:r>
            <a:r>
              <a:rPr lang="hr-HR" sz="2400" b="1" dirty="0" smtClean="0"/>
              <a:t>rast i razvoj </a:t>
            </a:r>
            <a:r>
              <a:rPr lang="hr-HR" sz="2400" dirty="0" smtClean="0"/>
              <a:t>fizičkih i psihičkih sposobnosti ljudi</a:t>
            </a:r>
          </a:p>
          <a:p>
            <a:pPr eaLnBrk="1" hangingPunct="1"/>
            <a:r>
              <a:rPr lang="hr-HR" sz="2400" dirty="0" smtClean="0"/>
              <a:t>obezbeđivanje pravovremene i odgovarajuće </a:t>
            </a:r>
            <a:r>
              <a:rPr lang="hr-HR" sz="2400" b="1" dirty="0" smtClean="0"/>
              <a:t>pomoći</a:t>
            </a:r>
            <a:r>
              <a:rPr lang="hr-HR" sz="2400" dirty="0" smtClean="0"/>
              <a:t> </a:t>
            </a:r>
            <a:r>
              <a:rPr lang="hr-HR" sz="2400" b="1" dirty="0" smtClean="0"/>
              <a:t>ugroženima</a:t>
            </a:r>
            <a:r>
              <a:rPr lang="hr-HR" sz="2400" dirty="0" smtClean="0"/>
              <a:t> (tretman, terapija, rehabilitacija)</a:t>
            </a:r>
          </a:p>
          <a:p>
            <a:pPr marL="233363" indent="-233363">
              <a:buNone/>
            </a:pPr>
            <a:r>
              <a:rPr lang="sr-Latn-CS" sz="2400" b="1" dirty="0" smtClean="0"/>
              <a:t>Podela</a:t>
            </a:r>
            <a:r>
              <a:rPr lang="sr-Latn-CS" sz="2400" dirty="0" smtClean="0"/>
              <a:t> na </a:t>
            </a:r>
            <a:r>
              <a:rPr lang="sr-Latn-CS" sz="2400" b="1" dirty="0" smtClean="0"/>
              <a:t>primarnu, sekundarnu  i </a:t>
            </a:r>
            <a:r>
              <a:rPr lang="sr-Latn-CS" sz="2400" b="1" dirty="0" err="1" smtClean="0"/>
              <a:t>tercijarnu</a:t>
            </a:r>
            <a:r>
              <a:rPr lang="sr-Latn-CS" sz="2400" b="1" dirty="0" smtClean="0"/>
              <a:t> prevenciju</a:t>
            </a:r>
            <a:endParaRPr lang="hr-HR" sz="2400" b="1" dirty="0" smtClean="0"/>
          </a:p>
          <a:p>
            <a:endParaRPr lang="sr-Latn-C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951364-9793-4A5F-AF9A-3E57C38A1D6D}" type="slidenum">
              <a:rPr lang="sr-Latn-CS" smtClean="0"/>
              <a:pPr>
                <a:defRPr/>
              </a:pPr>
              <a:t>15</a:t>
            </a:fld>
            <a:endParaRPr lang="sr-Latn-C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Preduslovi uspešne prevencije BZ</a:t>
            </a:r>
            <a:endParaRPr lang="en-US" sz="3600" b="1" dirty="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lnSpcReduction="10000"/>
          </a:bodyPr>
          <a:lstStyle/>
          <a:p>
            <a:pPr marL="349250" indent="-349250"/>
            <a:r>
              <a:rPr lang="sr-Latn-CS" sz="2400" b="1" dirty="0" smtClean="0"/>
              <a:t>Integracija</a:t>
            </a:r>
            <a:r>
              <a:rPr lang="sr-Latn-CS" sz="2400" dirty="0" smtClean="0"/>
              <a:t> svih </a:t>
            </a:r>
            <a:r>
              <a:rPr lang="sr-Latn-CS" sz="2400" dirty="0"/>
              <a:t>savremenih znanja i </a:t>
            </a:r>
            <a:r>
              <a:rPr lang="sr-Latn-CS" sz="2400" dirty="0" smtClean="0"/>
              <a:t>veština u oblasti </a:t>
            </a:r>
            <a:r>
              <a:rPr lang="sr-Latn-CS" sz="2400" b="1" dirty="0" err="1" smtClean="0"/>
              <a:t>adiktologije</a:t>
            </a:r>
            <a:endParaRPr lang="sr-Latn-CS" sz="2400" b="1" dirty="0" smtClean="0"/>
          </a:p>
          <a:p>
            <a:pPr marL="349250" indent="-349250"/>
            <a:r>
              <a:rPr lang="sr-Latn-CS" sz="2400" b="1" dirty="0" smtClean="0"/>
              <a:t>Socijalna vidljivost</a:t>
            </a:r>
          </a:p>
          <a:p>
            <a:pPr marL="349250" indent="-349250"/>
            <a:r>
              <a:rPr lang="sr-Latn-CS" sz="2400" b="1" dirty="0" smtClean="0"/>
              <a:t>Resursi u zajednici </a:t>
            </a:r>
            <a:r>
              <a:rPr lang="sr-Latn-CS" sz="2400" dirty="0" smtClean="0"/>
              <a:t>(materijalna </a:t>
            </a:r>
            <a:r>
              <a:rPr lang="sr-Latn-CS" sz="2400" i="1" dirty="0" smtClean="0"/>
              <a:t>sredstva</a:t>
            </a:r>
            <a:r>
              <a:rPr lang="sr-Latn-CS" sz="2400" dirty="0" smtClean="0"/>
              <a:t>, </a:t>
            </a:r>
            <a:r>
              <a:rPr lang="sr-Latn-CS" sz="2400" i="1" dirty="0" err="1" smtClean="0"/>
              <a:t>edukovan</a:t>
            </a:r>
            <a:r>
              <a:rPr lang="sr-Latn-CS" sz="2400" dirty="0" smtClean="0"/>
              <a:t> kadar, organizovane </a:t>
            </a:r>
            <a:r>
              <a:rPr lang="sr-Latn-CS" sz="2400" i="1" dirty="0" smtClean="0"/>
              <a:t>službe</a:t>
            </a:r>
            <a:r>
              <a:rPr lang="sr-Latn-CS" sz="2400" dirty="0" smtClean="0"/>
              <a:t>)</a:t>
            </a:r>
          </a:p>
          <a:p>
            <a:pPr marL="349250" indent="-349250"/>
            <a:r>
              <a:rPr lang="sr-Latn-CS" sz="2400" b="1" dirty="0" smtClean="0"/>
              <a:t>Partnerstvo i koordinacija </a:t>
            </a:r>
            <a:r>
              <a:rPr lang="sr-Latn-CS" sz="2400" dirty="0" smtClean="0"/>
              <a:t>važnih </a:t>
            </a:r>
            <a:r>
              <a:rPr lang="sr-Latn-CS" sz="2400" dirty="0"/>
              <a:t>segmenata </a:t>
            </a:r>
            <a:r>
              <a:rPr lang="sr-Latn-CS" sz="2400" dirty="0" smtClean="0"/>
              <a:t>društva:</a:t>
            </a:r>
          </a:p>
          <a:p>
            <a:pPr marL="715010" lvl="1" indent="-349250"/>
            <a:r>
              <a:rPr lang="sr-Latn-CS" dirty="0" smtClean="0"/>
              <a:t>zdravstvo, prosveta</a:t>
            </a:r>
            <a:r>
              <a:rPr lang="sr-Latn-CS" dirty="0"/>
              <a:t>, </a:t>
            </a:r>
            <a:r>
              <a:rPr lang="sr-Latn-CS" dirty="0" smtClean="0"/>
              <a:t>socijalna zaštita,</a:t>
            </a:r>
          </a:p>
          <a:p>
            <a:pPr marL="715010" lvl="1" indent="-349250"/>
            <a:r>
              <a:rPr lang="sr-Latn-CS" dirty="0" smtClean="0"/>
              <a:t>pravosuđe, policija</a:t>
            </a:r>
            <a:r>
              <a:rPr lang="sr-Latn-CS" dirty="0"/>
              <a:t>, </a:t>
            </a:r>
            <a:endParaRPr lang="en-US" dirty="0" smtClean="0"/>
          </a:p>
          <a:p>
            <a:pPr marL="715010" lvl="1" indent="-349250"/>
            <a:r>
              <a:rPr lang="sr-Latn-CS" dirty="0" smtClean="0"/>
              <a:t>mediji,  </a:t>
            </a:r>
            <a:endParaRPr lang="en-US" dirty="0" smtClean="0"/>
          </a:p>
          <a:p>
            <a:pPr marL="715010" lvl="1" indent="-349250"/>
            <a:r>
              <a:rPr lang="sr-Latn-CS" dirty="0" smtClean="0"/>
              <a:t>privreda,</a:t>
            </a:r>
          </a:p>
          <a:p>
            <a:pPr marL="715010" lvl="1" indent="-349250"/>
            <a:r>
              <a:rPr lang="sr-Latn-CS" dirty="0" smtClean="0"/>
              <a:t>NVO i druge institucije </a:t>
            </a:r>
            <a:r>
              <a:rPr lang="sr-Latn-CS" dirty="0"/>
              <a:t>građanskog društva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Koraci u prevenciji BZ</a:t>
            </a:r>
            <a:endParaRPr lang="en-US" sz="3600" b="1" dirty="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Definisanje </a:t>
            </a:r>
            <a:r>
              <a:rPr lang="pl-PL" sz="2800" b="1" dirty="0" smtClean="0"/>
              <a:t>cilja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Razmatranje i razumevanje </a:t>
            </a:r>
            <a:r>
              <a:rPr lang="pl-PL" sz="2800" b="1" dirty="0" smtClean="0"/>
              <a:t>situacije</a:t>
            </a:r>
            <a:r>
              <a:rPr lang="sr-Latn-RS" sz="2800" b="1" dirty="0" smtClean="0"/>
              <a:t>:</a:t>
            </a:r>
            <a:endParaRPr lang="pl-PL" sz="2800" b="1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faktora rizika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faktora zaštite</a:t>
            </a:r>
            <a:r>
              <a:rPr lang="en-US" b="1" dirty="0" smtClean="0"/>
              <a:t>  </a:t>
            </a:r>
            <a:r>
              <a:rPr lang="sr-Latn-RS" b="1" dirty="0" smtClean="0"/>
              <a:t>(protektivnih faktora)</a:t>
            </a:r>
            <a:r>
              <a:rPr lang="sr-Latn-CS" dirty="0" smtClean="0"/>
              <a:t> - ukazuju </a:t>
            </a:r>
            <a:r>
              <a:rPr lang="sr-Latn-CS" i="1" dirty="0" smtClean="0"/>
              <a:t>na puteve obezbeđivanja efikasne prevencije</a:t>
            </a:r>
            <a:endParaRPr lang="en-US" i="1" dirty="0" smtClean="0"/>
          </a:p>
          <a:p>
            <a:pPr lvl="2">
              <a:lnSpc>
                <a:spcPct val="110000"/>
              </a:lnSpc>
              <a:spcBef>
                <a:spcPts val="600"/>
              </a:spcBef>
            </a:pPr>
            <a:r>
              <a:rPr lang="sr-Latn-CS" dirty="0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CS" dirty="0" smtClean="0"/>
              <a:t> značajni </a:t>
            </a:r>
            <a:r>
              <a:rPr lang="sr-Latn-CS" b="1" dirty="0" smtClean="0"/>
              <a:t>resursi u lokalnoj zajednici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Uvođenje</a:t>
            </a:r>
            <a:r>
              <a:rPr lang="pl-PL" sz="2800" b="1" dirty="0" smtClean="0"/>
              <a:t> promene u zajednici </a:t>
            </a:r>
            <a:r>
              <a:rPr lang="pl-PL" b="1" dirty="0" smtClean="0"/>
              <a:t>(</a:t>
            </a:r>
            <a:r>
              <a:rPr lang="pl-PL" dirty="0" smtClean="0"/>
              <a:t>socijalna vidljivost, resursi, službe, koordinacija i kooperacija...)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Uvođenje</a:t>
            </a:r>
            <a:r>
              <a:rPr lang="pl-PL" sz="2800" b="1" dirty="0" smtClean="0"/>
              <a:t> promene kod pojedinaca i porodica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Smanjenje ili prekidanje </a:t>
            </a:r>
            <a:r>
              <a:rPr lang="pl-PL" dirty="0" smtClean="0"/>
              <a:t>delovanja </a:t>
            </a:r>
            <a:r>
              <a:rPr lang="pl-PL" b="1" dirty="0" smtClean="0"/>
              <a:t>rizičnih</a:t>
            </a:r>
            <a:r>
              <a:rPr lang="pl-PL" dirty="0" smtClean="0"/>
              <a:t> </a:t>
            </a:r>
            <a:r>
              <a:rPr lang="pl-PL" dirty="0"/>
              <a:t>faktora </a:t>
            </a:r>
            <a:endParaRPr lang="pl-PL" dirty="0" smtClean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l-PL" b="1" dirty="0" smtClean="0"/>
              <a:t>Izgradnja protektivnih</a:t>
            </a:r>
            <a:r>
              <a:rPr lang="pl-PL" dirty="0" smtClean="0"/>
              <a:t> faktora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l-PL" sz="2800" dirty="0" smtClean="0"/>
              <a:t>Procena </a:t>
            </a:r>
            <a:r>
              <a:rPr lang="pl-PL" sz="2800" b="1" dirty="0"/>
              <a:t>efikasnosti</a:t>
            </a:r>
            <a:r>
              <a:rPr lang="pl-PL" sz="2800" dirty="0"/>
              <a:t> </a:t>
            </a:r>
            <a:r>
              <a:rPr lang="pl-PL" sz="2800" dirty="0" smtClean="0"/>
              <a:t>prevencije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Primeri ciljeva programa prevencije BZ</a:t>
            </a:r>
            <a:endParaRPr lang="en-US" sz="3600" b="1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r-Latn-CS" sz="2800" b="1" dirty="0" smtClean="0"/>
              <a:t>Promocija zdravlja</a:t>
            </a:r>
          </a:p>
          <a:p>
            <a:pPr>
              <a:spcBef>
                <a:spcPts val="600"/>
              </a:spcBef>
            </a:pPr>
            <a:r>
              <a:rPr lang="sr-Latn-CS" sz="2800" b="1" dirty="0" smtClean="0"/>
              <a:t>Informisanje o efektima i štetnosti PAS i o načinima prevencije i lečenja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Smanjivanje</a:t>
            </a:r>
            <a:r>
              <a:rPr lang="sr-Latn-CS" sz="2800" b="1" dirty="0" smtClean="0"/>
              <a:t> </a:t>
            </a:r>
            <a:r>
              <a:rPr lang="sr-Latn-CS" sz="2800" b="1" dirty="0" err="1" smtClean="0"/>
              <a:t>stigmatizacije</a:t>
            </a:r>
            <a:endParaRPr lang="sr-Latn-CS" sz="2800" b="1" dirty="0" smtClean="0"/>
          </a:p>
          <a:p>
            <a:pPr>
              <a:spcBef>
                <a:spcPts val="600"/>
              </a:spcBef>
            </a:pPr>
            <a:r>
              <a:rPr lang="sr-Latn-CS" sz="2800" dirty="0" smtClean="0"/>
              <a:t>Ukidanje</a:t>
            </a:r>
            <a:r>
              <a:rPr lang="sr-Latn-CS" sz="2800" b="1" dirty="0" smtClean="0"/>
              <a:t> prepreka </a:t>
            </a:r>
            <a:r>
              <a:rPr lang="sr-Latn-CS" sz="2800" dirty="0" smtClean="0"/>
              <a:t>za </a:t>
            </a:r>
            <a:r>
              <a:rPr lang="sr-Latn-CS" sz="2800" b="1" dirty="0" smtClean="0"/>
              <a:t>pristup</a:t>
            </a:r>
            <a:r>
              <a:rPr lang="sr-Latn-CS" sz="2800" dirty="0" smtClean="0"/>
              <a:t> </a:t>
            </a:r>
            <a:r>
              <a:rPr lang="sr-Latn-CS" sz="2800" b="1" dirty="0" smtClean="0"/>
              <a:t>lečenju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Učenje </a:t>
            </a:r>
            <a:r>
              <a:rPr lang="sr-Latn-CS" sz="2800" b="1" dirty="0" smtClean="0"/>
              <a:t>veština </a:t>
            </a:r>
            <a:r>
              <a:rPr lang="sr-Latn-CS" sz="2800" dirty="0" smtClean="0"/>
              <a:t>(životnih, radnih, socijalnih..)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Davanje i primanje </a:t>
            </a:r>
            <a:r>
              <a:rPr lang="sr-Latn-CS" sz="2800" b="1" dirty="0" smtClean="0"/>
              <a:t>podrške </a:t>
            </a:r>
          </a:p>
          <a:p>
            <a:pPr>
              <a:spcBef>
                <a:spcPts val="600"/>
              </a:spcBef>
            </a:pPr>
            <a:r>
              <a:rPr lang="sr-Latn-CS" sz="2800" dirty="0" smtClean="0"/>
              <a:t>Razvijanje </a:t>
            </a:r>
            <a:r>
              <a:rPr lang="sr-Latn-CS" sz="2800" b="1" dirty="0" smtClean="0"/>
              <a:t>mreže podrške </a:t>
            </a:r>
            <a:r>
              <a:rPr lang="sr-Latn-CS" sz="2800" dirty="0" smtClean="0"/>
              <a:t>u vezi sa problemom </a:t>
            </a:r>
            <a:endParaRPr lang="sr-Latn-C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PRIMARNA PREVENCIJA BZ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82000" cy="4724400"/>
          </a:xfrm>
        </p:spPr>
        <p:txBody>
          <a:bodyPr>
            <a:normAutofit/>
          </a:bodyPr>
          <a:lstStyle/>
          <a:p>
            <a:pPr marL="233363" indent="-233363">
              <a:buNone/>
            </a:pPr>
            <a:r>
              <a:rPr lang="sr-Latn-CS" sz="2400" b="1" dirty="0" smtClean="0"/>
              <a:t>PRIMARNA PREVENCIJA: </a:t>
            </a:r>
            <a:r>
              <a:rPr lang="hr-HR" sz="2400" b="1" dirty="0" smtClean="0"/>
              <a:t>sprečavanje nastanka </a:t>
            </a:r>
            <a:r>
              <a:rPr lang="hr-HR" sz="2400" dirty="0" smtClean="0"/>
              <a:t>poremećaja/bolesti. </a:t>
            </a:r>
          </a:p>
          <a:p>
            <a:pPr marL="233363" indent="-233363"/>
            <a:r>
              <a:rPr lang="hr-HR" sz="2400" b="1" dirty="0" smtClean="0"/>
              <a:t>M</a:t>
            </a:r>
            <a:r>
              <a:rPr lang="sr-Latn-CS" sz="2400" b="1" dirty="0" smtClean="0">
                <a:sym typeface="Wingdings"/>
              </a:rPr>
              <a:t>era uspeha - </a:t>
            </a:r>
            <a:r>
              <a:rPr lang="hr-HR" sz="2400" b="1" dirty="0" smtClean="0"/>
              <a:t>smanjenje incidence </a:t>
            </a:r>
            <a:r>
              <a:rPr lang="hr-HR" sz="2400" dirty="0" smtClean="0"/>
              <a:t>oboljevanja</a:t>
            </a:r>
            <a:endParaRPr lang="sr-Latn-CS" sz="2400" b="1" dirty="0" smtClean="0"/>
          </a:p>
          <a:p>
            <a:pPr marL="233363" indent="-233363">
              <a:buFont typeface="Wingdings" pitchFamily="2" charset="2"/>
              <a:buChar char="ð"/>
            </a:pPr>
            <a:r>
              <a:rPr lang="sr-Latn-CS" sz="2400" dirty="0" smtClean="0"/>
              <a:t>intervencije </a:t>
            </a:r>
            <a:r>
              <a:rPr lang="sr-Latn-CS" sz="2400" b="1" dirty="0" smtClean="0"/>
              <a:t>pre nego što se simptomi pojave</a:t>
            </a:r>
          </a:p>
          <a:p>
            <a:pPr marL="233363" indent="-233363">
              <a:buNone/>
            </a:pPr>
            <a:r>
              <a:rPr lang="sr-Latn-CS" sz="2400" b="1" dirty="0" smtClean="0"/>
              <a:t>Ciljevi primarne prevencije BZ</a:t>
            </a:r>
            <a:r>
              <a:rPr lang="en-US" sz="2400" b="1" dirty="0" smtClean="0">
                <a:latin typeface="Cambria" pitchFamily="18" charset="0"/>
              </a:rPr>
              <a:t>:</a:t>
            </a:r>
            <a:endParaRPr lang="en-US" sz="2400" dirty="0" smtClean="0">
              <a:latin typeface="Cambria" pitchFamily="18" charset="0"/>
            </a:endParaRPr>
          </a:p>
          <a:p>
            <a:pPr marL="365760" indent="-256032" algn="just">
              <a:buNone/>
              <a:defRPr/>
            </a:pPr>
            <a:r>
              <a:rPr lang="en-US" sz="2400" dirty="0" smtClean="0">
                <a:latin typeface="Cambria" pitchFamily="18" charset="0"/>
              </a:rPr>
              <a:t>1) </a:t>
            </a:r>
            <a:r>
              <a:rPr lang="en-US" sz="2400" dirty="0" err="1" smtClean="0">
                <a:latin typeface="Cambria" pitchFamily="18" charset="0"/>
              </a:rPr>
              <a:t>smanjiti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broj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novih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korisnika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dro</a:t>
            </a:r>
            <a:r>
              <a:rPr lang="sr-Latn-RS" sz="2400" dirty="0" smtClean="0">
                <a:latin typeface="Cambria" pitchFamily="18" charset="0"/>
              </a:rPr>
              <a:t>ga;</a:t>
            </a:r>
          </a:p>
          <a:p>
            <a:pPr marL="365760" indent="-256032" algn="just">
              <a:buNone/>
              <a:defRPr/>
            </a:pPr>
            <a:r>
              <a:rPr lang="en-US" sz="2400" dirty="0" smtClean="0">
                <a:latin typeface="Cambria" pitchFamily="18" charset="0"/>
              </a:rPr>
              <a:t>2) </a:t>
            </a:r>
            <a:r>
              <a:rPr lang="en-US" sz="2400" dirty="0" err="1" smtClean="0">
                <a:latin typeface="Cambria" pitchFamily="18" charset="0"/>
              </a:rPr>
              <a:t>sprečiti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ili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odložiti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prvi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kontakt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sa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drogom</a:t>
            </a:r>
            <a:r>
              <a:rPr lang="en-US" sz="2400" dirty="0" smtClean="0">
                <a:latin typeface="Cambria" pitchFamily="18" charset="0"/>
              </a:rPr>
              <a:t>;</a:t>
            </a:r>
          </a:p>
          <a:p>
            <a:pPr marL="365760" indent="-256032" algn="just">
              <a:buNone/>
              <a:defRPr/>
            </a:pPr>
            <a:r>
              <a:rPr lang="en-US" sz="2400" dirty="0" smtClean="0">
                <a:latin typeface="Cambria" pitchFamily="18" charset="0"/>
              </a:rPr>
              <a:t>3) </a:t>
            </a:r>
            <a:r>
              <a:rPr lang="en-US" sz="2400" dirty="0" err="1" smtClean="0">
                <a:latin typeface="Cambria" pitchFamily="18" charset="0"/>
              </a:rPr>
              <a:t>podići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nivo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svesti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pojedinca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društva</a:t>
            </a:r>
            <a:r>
              <a:rPr lang="en-US" sz="2400" dirty="0" smtClean="0">
                <a:latin typeface="Cambria" pitchFamily="18" charset="0"/>
              </a:rPr>
              <a:t> o </a:t>
            </a:r>
            <a:r>
              <a:rPr lang="en-US" sz="2400" dirty="0" err="1" smtClean="0">
                <a:latin typeface="Cambria" pitchFamily="18" charset="0"/>
              </a:rPr>
              <a:t>rizicima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od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droga</a:t>
            </a:r>
            <a:r>
              <a:rPr lang="en-US" sz="2400" dirty="0" smtClean="0">
                <a:latin typeface="Cambria" pitchFamily="18" charset="0"/>
              </a:rPr>
              <a:t>;</a:t>
            </a:r>
          </a:p>
          <a:p>
            <a:pPr marL="365760" indent="-256032" algn="just">
              <a:buNone/>
              <a:defRPr/>
            </a:pPr>
            <a:r>
              <a:rPr lang="en-US" sz="2400" dirty="0" smtClean="0">
                <a:latin typeface="Cambria" pitchFamily="18" charset="0"/>
              </a:rPr>
              <a:t>4) </a:t>
            </a:r>
            <a:r>
              <a:rPr lang="en-US" sz="2400" b="1" dirty="0" err="1" smtClean="0">
                <a:latin typeface="Cambria" pitchFamily="18" charset="0"/>
              </a:rPr>
              <a:t>mobilisati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zajednicu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u </a:t>
            </a:r>
            <a:r>
              <a:rPr lang="en-US" sz="2400" dirty="0" err="1" smtClean="0">
                <a:latin typeface="Cambria" pitchFamily="18" charset="0"/>
              </a:rPr>
              <a:t>borbi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protiv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droga</a:t>
            </a:r>
            <a:r>
              <a:rPr lang="en-US" sz="2400" dirty="0" smtClean="0">
                <a:latin typeface="Cambria" pitchFamily="18" charset="0"/>
              </a:rPr>
              <a:t>;</a:t>
            </a:r>
            <a:endParaRPr lang="sr-Latn-RS" sz="2400" dirty="0" smtClean="0">
              <a:latin typeface="Cambria" pitchFamily="18" charset="0"/>
            </a:endParaRPr>
          </a:p>
          <a:p>
            <a:pPr marL="365760" indent="-256032" algn="just">
              <a:buNone/>
              <a:defRPr/>
            </a:pPr>
            <a:r>
              <a:rPr lang="en-US" sz="2400" dirty="0" smtClean="0">
                <a:latin typeface="Cambria" pitchFamily="18" charset="0"/>
              </a:rPr>
              <a:t>5) </a:t>
            </a:r>
            <a:r>
              <a:rPr lang="en-US" sz="2400" b="1" dirty="0" err="1" smtClean="0">
                <a:latin typeface="Cambria" pitchFamily="18" charset="0"/>
              </a:rPr>
              <a:t>promovisati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</a:rPr>
              <a:t>život</a:t>
            </a:r>
            <a:r>
              <a:rPr lang="en-US" sz="2400" b="1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bez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droga</a:t>
            </a:r>
            <a:r>
              <a:rPr lang="en-US" sz="2400" dirty="0" smtClean="0">
                <a:latin typeface="Cambria" pitchFamily="18" charset="0"/>
              </a:rPr>
              <a:t>.</a:t>
            </a:r>
          </a:p>
          <a:p>
            <a:pPr marL="233363" indent="-233363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SOCIJALNA</a:t>
            </a:r>
            <a:r>
              <a:rPr lang="sr-Latn-CS" sz="4000" dirty="0" smtClean="0">
                <a:effectLst/>
              </a:rPr>
              <a:t> </a:t>
            </a:r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VIDLJIVOST</a:t>
            </a:r>
            <a:r>
              <a:rPr lang="sr-Latn-CS" sz="4000" dirty="0" smtClean="0">
                <a:effectLst/>
              </a:rPr>
              <a:t> </a:t>
            </a:r>
            <a:br>
              <a:rPr lang="sr-Latn-CS" sz="4000" dirty="0" smtClean="0">
                <a:effectLst/>
              </a:rPr>
            </a:br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BOLESTI</a:t>
            </a:r>
            <a:r>
              <a:rPr lang="sr-Latn-CS" sz="4000" dirty="0" smtClean="0">
                <a:effectLst/>
              </a:rPr>
              <a:t> </a:t>
            </a:r>
            <a:r>
              <a:rPr lang="sr-Latn-C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PRIMARNA PREVENCIJA BZ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82000" cy="4724400"/>
          </a:xfrm>
        </p:spPr>
        <p:txBody>
          <a:bodyPr>
            <a:noAutofit/>
          </a:bodyPr>
          <a:lstStyle/>
          <a:p>
            <a:pPr marL="233363" indent="-233363">
              <a:spcBef>
                <a:spcPts val="600"/>
              </a:spcBef>
              <a:buNone/>
            </a:pPr>
            <a:r>
              <a:rPr lang="sr-Latn-CS" sz="2000" b="1" dirty="0" smtClean="0"/>
              <a:t>Obuhvata prevenciju u okviru: </a:t>
            </a:r>
          </a:p>
          <a:p>
            <a:pPr algn="just">
              <a:spcBef>
                <a:spcPts val="600"/>
              </a:spcBef>
            </a:pPr>
            <a:r>
              <a:rPr lang="en-US" sz="2000" dirty="0" err="1" smtClean="0">
                <a:latin typeface="Cambria" pitchFamily="18" charset="0"/>
              </a:rPr>
              <a:t>porodic</a:t>
            </a:r>
            <a:r>
              <a:rPr lang="sr-Latn-RS" sz="2000" dirty="0" smtClean="0">
                <a:latin typeface="Cambria" pitchFamily="18" charset="0"/>
              </a:rPr>
              <a:t>e, </a:t>
            </a:r>
            <a:r>
              <a:rPr lang="en-US" sz="2000" dirty="0" err="1" smtClean="0">
                <a:latin typeface="Cambria" pitchFamily="18" charset="0"/>
              </a:rPr>
              <a:t>predškolsk</a:t>
            </a:r>
            <a:r>
              <a:rPr lang="sr-Latn-RS" sz="2000" dirty="0" smtClean="0">
                <a:latin typeface="Cambria" pitchFamily="18" charset="0"/>
              </a:rPr>
              <a:t>ih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školsk</a:t>
            </a:r>
            <a:r>
              <a:rPr lang="sr-Latn-RS" sz="2000" dirty="0" smtClean="0">
                <a:latin typeface="Cambria" pitchFamily="18" charset="0"/>
              </a:rPr>
              <a:t>ih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ustanov</a:t>
            </a:r>
            <a:r>
              <a:rPr lang="sr-Latn-RS" sz="2000" dirty="0" smtClean="0">
                <a:latin typeface="Cambria" pitchFamily="18" charset="0"/>
              </a:rPr>
              <a:t>a</a:t>
            </a:r>
            <a:endParaRPr lang="en-US" sz="2000" dirty="0" smtClean="0">
              <a:latin typeface="Cambria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en-US" sz="2000" dirty="0" err="1" smtClean="0">
                <a:latin typeface="Cambria" pitchFamily="18" charset="0"/>
              </a:rPr>
              <a:t>radn</a:t>
            </a:r>
            <a:r>
              <a:rPr lang="sr-Latn-RS" sz="2000" dirty="0" smtClean="0">
                <a:latin typeface="Cambria" pitchFamily="18" charset="0"/>
              </a:rPr>
              <a:t>e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sredin</a:t>
            </a:r>
            <a:r>
              <a:rPr lang="sr-Latn-RS" sz="2000" dirty="0" smtClean="0">
                <a:latin typeface="Cambria" pitchFamily="18" charset="0"/>
              </a:rPr>
              <a:t>e, </a:t>
            </a:r>
            <a:r>
              <a:rPr lang="en-US" sz="2000" dirty="0" err="1" smtClean="0">
                <a:latin typeface="Cambria" pitchFamily="18" charset="0"/>
              </a:rPr>
              <a:t>zajednic</a:t>
            </a:r>
            <a:r>
              <a:rPr lang="sr-Latn-RS" sz="2000" dirty="0" smtClean="0">
                <a:latin typeface="Cambria" pitchFamily="18" charset="0"/>
              </a:rPr>
              <a:t>e, </a:t>
            </a:r>
            <a:r>
              <a:rPr lang="en-US" sz="2000" dirty="0" smtClean="0">
                <a:latin typeface="Cambria" pitchFamily="18" charset="0"/>
              </a:rPr>
              <a:t>drug</a:t>
            </a:r>
            <a:r>
              <a:rPr lang="sr-Latn-RS" sz="2000" dirty="0" smtClean="0">
                <a:latin typeface="Cambria" pitchFamily="18" charset="0"/>
              </a:rPr>
              <a:t>ih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institucij</a:t>
            </a:r>
            <a:r>
              <a:rPr lang="sr-Latn-RS" sz="2000" dirty="0" smtClean="0">
                <a:latin typeface="Cambria" pitchFamily="18" charset="0"/>
              </a:rPr>
              <a:t>a</a:t>
            </a:r>
            <a:endParaRPr lang="en-US" sz="2000" dirty="0" smtClean="0">
              <a:latin typeface="Cambria" pitchFamily="18" charset="0"/>
            </a:endParaRPr>
          </a:p>
          <a:p>
            <a:pPr marL="233363" indent="-233363">
              <a:spcBef>
                <a:spcPts val="600"/>
              </a:spcBef>
              <a:buNone/>
            </a:pPr>
            <a:r>
              <a:rPr lang="sr-Latn-CS" sz="2000" b="1" dirty="0" smtClean="0"/>
              <a:t>Primarna prevencija BZ </a:t>
            </a:r>
            <a:r>
              <a:rPr lang="sr-Latn-CS" sz="2000" dirty="0" smtClean="0"/>
              <a:t>može biti: </a:t>
            </a:r>
            <a:endParaRPr lang="hr-HR" sz="2000" dirty="0" smtClean="0"/>
          </a:p>
          <a:p>
            <a:pPr>
              <a:spcBef>
                <a:spcPts val="600"/>
              </a:spcBef>
            </a:pPr>
            <a:r>
              <a:rPr lang="en-US" sz="2000" b="1" dirty="0" smtClean="0"/>
              <a:t>U </a:t>
            </a:r>
            <a:r>
              <a:rPr lang="sr-Latn-CS" sz="2000" b="1" dirty="0"/>
              <a:t>n</a:t>
            </a:r>
            <a:r>
              <a:rPr lang="en-US" sz="2000" b="1" dirty="0"/>
              <a:t> </a:t>
            </a:r>
            <a:r>
              <a:rPr lang="sr-Latn-CS" sz="2000" b="1" dirty="0"/>
              <a:t>i</a:t>
            </a:r>
            <a:r>
              <a:rPr lang="en-US" sz="2000" b="1" dirty="0"/>
              <a:t> </a:t>
            </a:r>
            <a:r>
              <a:rPr lang="sr-Latn-CS" sz="2000" b="1" dirty="0"/>
              <a:t>v</a:t>
            </a:r>
            <a:r>
              <a:rPr lang="en-US" sz="2000" b="1" dirty="0"/>
              <a:t> </a:t>
            </a:r>
            <a:r>
              <a:rPr lang="sr-Latn-CS" sz="2000" b="1" dirty="0"/>
              <a:t>e</a:t>
            </a:r>
            <a:r>
              <a:rPr lang="en-US" sz="2000" b="1" dirty="0"/>
              <a:t> </a:t>
            </a:r>
            <a:r>
              <a:rPr lang="sr-Latn-CS" sz="2000" b="1" dirty="0"/>
              <a:t>r</a:t>
            </a:r>
            <a:r>
              <a:rPr lang="en-US" sz="2000" b="1" dirty="0"/>
              <a:t> </a:t>
            </a:r>
            <a:r>
              <a:rPr lang="sr-Latn-CS" sz="2000" b="1" dirty="0"/>
              <a:t>z</a:t>
            </a:r>
            <a:r>
              <a:rPr lang="en-US" sz="2000" b="1" dirty="0"/>
              <a:t> </a:t>
            </a:r>
            <a:r>
              <a:rPr lang="sr-Latn-CS" sz="2000" b="1" dirty="0"/>
              <a:t>a</a:t>
            </a:r>
            <a:r>
              <a:rPr lang="en-US" sz="2000" b="1" dirty="0"/>
              <a:t> </a:t>
            </a:r>
            <a:r>
              <a:rPr lang="sr-Latn-CS" sz="2000" b="1" dirty="0"/>
              <a:t>l</a:t>
            </a:r>
            <a:r>
              <a:rPr lang="en-US" sz="2000" b="1" dirty="0"/>
              <a:t> </a:t>
            </a:r>
            <a:r>
              <a:rPr lang="sr-Latn-CS" sz="2000" b="1" dirty="0"/>
              <a:t>n</a:t>
            </a:r>
            <a:r>
              <a:rPr lang="en-US" sz="2000" b="1" dirty="0"/>
              <a:t> </a:t>
            </a:r>
            <a:r>
              <a:rPr lang="sr-Latn-CS" sz="2000" b="1" dirty="0" smtClean="0"/>
              <a:t>a:</a:t>
            </a:r>
            <a:r>
              <a:rPr lang="sr-Latn-CS" sz="2000" dirty="0" smtClean="0"/>
              <a:t>  intervencije </a:t>
            </a:r>
            <a:r>
              <a:rPr lang="sr-Latn-CS" sz="2000" dirty="0"/>
              <a:t>usmerene na javno mnjenje ili na </a:t>
            </a:r>
            <a:r>
              <a:rPr lang="sr-Latn-CS" sz="2000" b="1" dirty="0"/>
              <a:t>celokupnu populaciju </a:t>
            </a:r>
            <a:r>
              <a:rPr lang="sr-Latn-CS" sz="2000" dirty="0"/>
              <a:t>dece i </a:t>
            </a:r>
            <a:r>
              <a:rPr lang="sr-Latn-CS" sz="2000" dirty="0" smtClean="0"/>
              <a:t>mladih</a:t>
            </a:r>
          </a:p>
          <a:p>
            <a:pPr>
              <a:spcBef>
                <a:spcPts val="600"/>
              </a:spcBef>
            </a:pPr>
            <a:r>
              <a:rPr lang="en-US" sz="2000" b="1" dirty="0" smtClean="0"/>
              <a:t>S </a:t>
            </a:r>
            <a:r>
              <a:rPr lang="sr-Latn-CS" sz="2000" b="1" dirty="0" smtClean="0"/>
              <a:t>e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l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e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k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t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i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v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n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a:</a:t>
            </a:r>
            <a:r>
              <a:rPr lang="sr-Latn-CS" sz="2000" dirty="0" smtClean="0"/>
              <a:t>  intervencije koje imaju za cilj da obuhvate  </a:t>
            </a:r>
            <a:r>
              <a:rPr lang="sr-Latn-CS" sz="2000" b="1" dirty="0" smtClean="0"/>
              <a:t>podgrupe ili populaciju </a:t>
            </a:r>
            <a:r>
              <a:rPr lang="sr-Latn-CS" sz="2000" dirty="0" smtClean="0"/>
              <a:t>koja je u </a:t>
            </a:r>
            <a:r>
              <a:rPr lang="sr-Latn-CS" sz="2000" b="1" dirty="0" smtClean="0"/>
              <a:t>povećanom riziku </a:t>
            </a:r>
            <a:r>
              <a:rPr lang="sr-Latn-CS" sz="2000" dirty="0" smtClean="0"/>
              <a:t>(npr. adolescenti, </a:t>
            </a:r>
            <a:r>
              <a:rPr lang="sr-Latn-CS" sz="2000" dirty="0" err="1" smtClean="0"/>
              <a:t>srednjoškolci</a:t>
            </a:r>
            <a:r>
              <a:rPr lang="sr-Latn-CS" sz="2000" dirty="0" smtClean="0"/>
              <a:t> i studenti)</a:t>
            </a:r>
          </a:p>
          <a:p>
            <a:pPr>
              <a:spcBef>
                <a:spcPts val="600"/>
              </a:spcBef>
            </a:pPr>
            <a:r>
              <a:rPr lang="en-US" sz="2000" b="1" dirty="0" smtClean="0"/>
              <a:t>I </a:t>
            </a:r>
            <a:r>
              <a:rPr lang="sr-Latn-CS" sz="2000" b="1" dirty="0" smtClean="0"/>
              <a:t>n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d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i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k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o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v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a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n</a:t>
            </a:r>
            <a:r>
              <a:rPr lang="en-US" sz="2000" b="1" dirty="0" smtClean="0"/>
              <a:t> </a:t>
            </a:r>
            <a:r>
              <a:rPr lang="sr-Latn-CS" sz="2000" b="1" dirty="0" smtClean="0"/>
              <a:t>a:</a:t>
            </a:r>
            <a:r>
              <a:rPr lang="sr-Latn-CS" sz="2000" dirty="0" smtClean="0"/>
              <a:t>  intervencije usmerene na </a:t>
            </a:r>
            <a:r>
              <a:rPr lang="sr-Latn-CS" sz="2000" b="1" dirty="0" smtClean="0"/>
              <a:t>pojedince</a:t>
            </a:r>
            <a:r>
              <a:rPr lang="sr-Latn-CS" sz="2000" dirty="0" smtClean="0"/>
              <a:t> sa </a:t>
            </a:r>
            <a:r>
              <a:rPr lang="sr-Latn-CS" sz="2000" b="1" dirty="0" smtClean="0"/>
              <a:t>vrlo visokim rizikom (eksperimentisanje</a:t>
            </a:r>
            <a:r>
              <a:rPr lang="sr-Latn-CS" sz="2000" dirty="0" smtClean="0"/>
              <a:t> sa PAS, postojanje (više) </a:t>
            </a:r>
            <a:r>
              <a:rPr lang="sr-Latn-CS" sz="2000" b="1" dirty="0" smtClean="0"/>
              <a:t>faktora rizika </a:t>
            </a:r>
            <a:r>
              <a:rPr lang="sr-Latn-CS" sz="2000" dirty="0" smtClean="0"/>
              <a:t>- može se predvideti razvoj bolesti)</a:t>
            </a:r>
            <a:endParaRPr lang="sr-Latn-C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marL="349250" indent="-349250"/>
            <a:r>
              <a:rPr lang="sr-Latn-CS" sz="3600" b="1" dirty="0" smtClean="0"/>
              <a:t>SEKUNDARNA PREVENCIJA BZ/1</a:t>
            </a:r>
            <a:endParaRPr lang="en-US" sz="3600" b="1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4724400"/>
          </a:xfrm>
        </p:spPr>
        <p:txBody>
          <a:bodyPr>
            <a:noAutofit/>
          </a:bodyPr>
          <a:lstStyle/>
          <a:p>
            <a:pPr marL="49213" indent="-49213">
              <a:buNone/>
            </a:pPr>
            <a:r>
              <a:rPr lang="sr-Latn-CS" sz="2200" b="1" dirty="0" smtClean="0"/>
              <a:t>SEKUNDARNA PREVENCIJA: </a:t>
            </a:r>
            <a:r>
              <a:rPr lang="sr-Latn-CS" sz="2200" dirty="0" smtClean="0"/>
              <a:t>postupci </a:t>
            </a:r>
            <a:r>
              <a:rPr lang="sr-Latn-CS" sz="2200" b="1" dirty="0" smtClean="0"/>
              <a:t>skraćenja trajanja </a:t>
            </a:r>
            <a:r>
              <a:rPr lang="sr-Latn-CS" sz="2200" dirty="0" smtClean="0"/>
              <a:t>poremećaja putem </a:t>
            </a:r>
            <a:r>
              <a:rPr lang="sr-Latn-CS" sz="2200" b="1" dirty="0" smtClean="0"/>
              <a:t>rane dijagnoze</a:t>
            </a:r>
            <a:r>
              <a:rPr lang="sr-Latn-CS" sz="2200" dirty="0" smtClean="0"/>
              <a:t> i efikasnog </a:t>
            </a:r>
            <a:r>
              <a:rPr lang="sr-Latn-CS" sz="2200" b="1" dirty="0" smtClean="0"/>
              <a:t>ranog tretmana</a:t>
            </a:r>
            <a:r>
              <a:rPr lang="sr-Latn-CS" sz="2400" b="1" dirty="0" smtClean="0"/>
              <a:t>. </a:t>
            </a:r>
          </a:p>
          <a:p>
            <a:pPr marL="49213" indent="-49213">
              <a:buNone/>
            </a:pPr>
            <a:r>
              <a:rPr lang="sr-Latn-CS" sz="2400" b="1" dirty="0" smtClean="0"/>
              <a:t>Mera uspeha: smanjenje </a:t>
            </a:r>
            <a:r>
              <a:rPr lang="sr-Latn-CS" sz="2400" b="1" dirty="0" err="1" smtClean="0"/>
              <a:t>prevalence</a:t>
            </a:r>
            <a:r>
              <a:rPr lang="sr-Latn-CS" sz="2400" b="1" dirty="0" smtClean="0"/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sr-Latn-CS" sz="2400" b="1" dirty="0" smtClean="0"/>
              <a:t>Osnovni stavovi sekundarne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prevencije u psihijatriji</a:t>
            </a:r>
            <a:r>
              <a:rPr lang="sr-Latn-CS" sz="2200" b="1" dirty="0" smtClean="0"/>
              <a:t>: </a:t>
            </a:r>
          </a:p>
          <a:p>
            <a:pPr>
              <a:defRPr/>
            </a:pPr>
            <a:r>
              <a:rPr lang="sr-Latn-CS" sz="2400" dirty="0" smtClean="0"/>
              <a:t>ulazak u </a:t>
            </a:r>
            <a:r>
              <a:rPr lang="sr-Latn-CS" sz="2400" b="1" dirty="0" smtClean="0"/>
              <a:t>zajednicu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u cilju uvida u obim problema; </a:t>
            </a:r>
          </a:p>
          <a:p>
            <a:pPr>
              <a:defRPr/>
            </a:pPr>
            <a:r>
              <a:rPr lang="sr-Latn-CS" sz="2400" dirty="0" smtClean="0"/>
              <a:t>naglasak na tretmane u </a:t>
            </a:r>
            <a:r>
              <a:rPr lang="sr-Latn-CS" sz="2400" b="1" dirty="0" smtClean="0"/>
              <a:t>najkraćem mogućem vremenu; </a:t>
            </a:r>
          </a:p>
          <a:p>
            <a:pPr>
              <a:defRPr/>
            </a:pPr>
            <a:r>
              <a:rPr lang="sr-Latn-CS" sz="2400" dirty="0" smtClean="0"/>
              <a:t>priprema </a:t>
            </a:r>
            <a:r>
              <a:rPr lang="sr-Latn-CS" sz="2400" b="1" dirty="0" smtClean="0"/>
              <a:t>liste prioriteta; </a:t>
            </a:r>
          </a:p>
          <a:p>
            <a:pPr>
              <a:defRPr/>
            </a:pPr>
            <a:r>
              <a:rPr lang="sr-Latn-CS" sz="2400" b="1" dirty="0" smtClean="0"/>
              <a:t>uključivanje</a:t>
            </a:r>
            <a:r>
              <a:rPr lang="sr-Latn-CS" sz="2400" i="1" dirty="0" smtClean="0"/>
              <a:t> multidisciplinarnog tima i članova zajednice</a:t>
            </a:r>
            <a:endParaRPr lang="sr-Latn-CS" sz="2400" dirty="0" smtClean="0"/>
          </a:p>
          <a:p>
            <a:pPr marL="349250" indent="-349250"/>
            <a:endParaRPr lang="sr-Latn-CS" sz="2200" dirty="0" smtClean="0"/>
          </a:p>
          <a:p>
            <a:pPr marL="349250" indent="-349250">
              <a:buFont typeface="Wingdings" pitchFamily="2" charset="2"/>
              <a:buNone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buNone/>
            </a:pPr>
            <a:r>
              <a:rPr lang="sr-Latn-RS" b="1" dirty="0" smtClean="0">
                <a:latin typeface="Cambria" pitchFamily="18" charset="0"/>
              </a:rPr>
              <a:t>Rano otkrivanje :</a:t>
            </a:r>
            <a:endParaRPr lang="sr-Latn-RS" dirty="0" smtClean="0">
              <a:latin typeface="Cambria" pitchFamily="18" charset="0"/>
            </a:endParaRPr>
          </a:p>
          <a:p>
            <a:pPr marL="293688" lvl="1" indent="-293688"/>
            <a:r>
              <a:rPr lang="sr-Latn-RS" b="1" dirty="0" smtClean="0">
                <a:latin typeface="Cambria" pitchFamily="18" charset="0"/>
              </a:rPr>
              <a:t>prepoznavanje</a:t>
            </a:r>
            <a:r>
              <a:rPr lang="sr-Latn-RS" dirty="0" smtClean="0">
                <a:latin typeface="Cambria" pitchFamily="18" charset="0"/>
              </a:rPr>
              <a:t> osoba kod kojih postoji </a:t>
            </a:r>
            <a:r>
              <a:rPr lang="sr-Latn-RS" b="1" dirty="0" smtClean="0">
                <a:latin typeface="Cambria" pitchFamily="18" charset="0"/>
              </a:rPr>
              <a:t>zloupotreba</a:t>
            </a:r>
            <a:r>
              <a:rPr lang="sr-Latn-RS" dirty="0" smtClean="0">
                <a:latin typeface="Cambria" pitchFamily="18" charset="0"/>
              </a:rPr>
              <a:t> </a:t>
            </a:r>
            <a:r>
              <a:rPr lang="sr-Latn-RS" b="1" dirty="0" smtClean="0">
                <a:latin typeface="Cambria" pitchFamily="18" charset="0"/>
              </a:rPr>
              <a:t>droga</a:t>
            </a:r>
            <a:r>
              <a:rPr lang="sr-Latn-RS" dirty="0" smtClean="0">
                <a:latin typeface="Cambria" pitchFamily="18" charset="0"/>
              </a:rPr>
              <a:t>, a još nije razvijena zavisnost</a:t>
            </a:r>
            <a:r>
              <a:rPr lang="sr-Latn-RS" sz="2200" b="1" dirty="0" smtClean="0"/>
              <a:t> (</a:t>
            </a:r>
            <a:r>
              <a:rPr lang="sr-Latn-RS" sz="2200" dirty="0" smtClean="0"/>
              <a:t>predtoksikomanska faza) </a:t>
            </a:r>
            <a:endParaRPr lang="sr-Latn-RS" dirty="0" smtClean="0">
              <a:latin typeface="Cambria" pitchFamily="18" charset="0"/>
            </a:endParaRPr>
          </a:p>
          <a:p>
            <a:pPr marL="293688" lvl="1" indent="-293688" algn="just"/>
            <a:r>
              <a:rPr lang="sr-Latn-RS" b="1" dirty="0" smtClean="0">
                <a:latin typeface="Cambria" pitchFamily="18" charset="0"/>
              </a:rPr>
              <a:t>efikasno otkrivanje </a:t>
            </a:r>
            <a:r>
              <a:rPr lang="sr-Latn-RS" dirty="0" smtClean="0">
                <a:latin typeface="Cambria" pitchFamily="18" charset="0"/>
              </a:rPr>
              <a:t>onih kojima je potrebna stručna pomoć</a:t>
            </a:r>
          </a:p>
          <a:p>
            <a:pPr algn="just">
              <a:buNone/>
            </a:pPr>
            <a:r>
              <a:rPr lang="sr-Latn-RS" b="1" dirty="0" smtClean="0">
                <a:latin typeface="Cambria" pitchFamily="18" charset="0"/>
              </a:rPr>
              <a:t>Rane intervencije - </a:t>
            </a:r>
            <a:r>
              <a:rPr lang="sr-Latn-RS" dirty="0" smtClean="0">
                <a:latin typeface="Cambria" pitchFamily="18" charset="0"/>
              </a:rPr>
              <a:t>mere kojima se </a:t>
            </a:r>
            <a:r>
              <a:rPr lang="sr-Latn-RS" b="1" dirty="0" smtClean="0">
                <a:latin typeface="Cambria" pitchFamily="18" charset="0"/>
              </a:rPr>
              <a:t>motivišu</a:t>
            </a:r>
            <a:r>
              <a:rPr lang="sr-Latn-RS" dirty="0" smtClean="0">
                <a:latin typeface="Cambria" pitchFamily="18" charset="0"/>
              </a:rPr>
              <a:t>: </a:t>
            </a:r>
          </a:p>
          <a:p>
            <a:pPr algn="just" eaLnBrk="1" hangingPunct="1"/>
            <a:r>
              <a:rPr lang="sr-Latn-RS" dirty="0" smtClean="0">
                <a:latin typeface="Cambria" pitchFamily="18" charset="0"/>
              </a:rPr>
              <a:t>osobe kod kojih postoji </a:t>
            </a:r>
            <a:r>
              <a:rPr lang="sr-Latn-RS" b="1" dirty="0" smtClean="0">
                <a:latin typeface="Cambria" pitchFamily="18" charset="0"/>
              </a:rPr>
              <a:t>zloupotreba</a:t>
            </a:r>
            <a:r>
              <a:rPr lang="sr-Latn-RS" dirty="0" smtClean="0">
                <a:latin typeface="Cambria" pitchFamily="18" charset="0"/>
              </a:rPr>
              <a:t> droga </a:t>
            </a:r>
            <a:r>
              <a:rPr lang="sr-Latn-RS" b="1" dirty="0" smtClean="0">
                <a:latin typeface="Cambria" pitchFamily="18" charset="0"/>
              </a:rPr>
              <a:t>da smanje ili prekinu </a:t>
            </a:r>
            <a:r>
              <a:rPr lang="sr-Latn-RS" dirty="0" smtClean="0">
                <a:latin typeface="Cambria" pitchFamily="18" charset="0"/>
              </a:rPr>
              <a:t>uzimanje droga</a:t>
            </a:r>
          </a:p>
          <a:p>
            <a:pPr algn="just" eaLnBrk="1" hangingPunct="1"/>
            <a:r>
              <a:rPr lang="sr-Latn-RS" dirty="0" smtClean="0">
                <a:latin typeface="Cambria" pitchFamily="18" charset="0"/>
              </a:rPr>
              <a:t>osobe koje imaju razvijenu </a:t>
            </a:r>
            <a:r>
              <a:rPr lang="sr-Latn-RS" b="1" dirty="0" smtClean="0">
                <a:latin typeface="Cambria" pitchFamily="18" charset="0"/>
              </a:rPr>
              <a:t>zavisnost</a:t>
            </a:r>
            <a:r>
              <a:rPr lang="sr-Latn-RS" dirty="0" smtClean="0">
                <a:latin typeface="Cambria" pitchFamily="18" charset="0"/>
              </a:rPr>
              <a:t> da što pre započnu </a:t>
            </a:r>
            <a:r>
              <a:rPr lang="sr-Latn-RS" b="1" dirty="0" smtClean="0">
                <a:latin typeface="Cambria" pitchFamily="18" charset="0"/>
              </a:rPr>
              <a:t>lečenje</a:t>
            </a:r>
          </a:p>
          <a:p>
            <a:pPr algn="just" eaLnBrk="1" hangingPunct="1"/>
            <a:endParaRPr lang="sr-Latn-RS" dirty="0" smtClean="0"/>
          </a:p>
          <a:p>
            <a:pPr algn="just" eaLnBrk="1" hangingPunct="1"/>
            <a:endParaRPr lang="sr-Latn-R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sr-Latn-CS" sz="3600" b="1" dirty="0" smtClean="0"/>
              <a:t>Sekundarna prevencija BZ/2</a:t>
            </a:r>
            <a:endParaRPr lang="en-US" sz="3600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TERCIJARNA PREVENCIJA BZ</a:t>
            </a:r>
            <a:endParaRPr lang="en-US" sz="3600" b="1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572000"/>
          </a:xfrm>
        </p:spPr>
        <p:txBody>
          <a:bodyPr>
            <a:noAutofit/>
          </a:bodyPr>
          <a:lstStyle/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r>
              <a:rPr lang="sr-Latn-RS" sz="2400" b="1" dirty="0" smtClean="0"/>
              <a:t>Tercijarna prevencija: </a:t>
            </a:r>
          </a:p>
          <a:p>
            <a:pPr marL="349250" indent="-349250">
              <a:spcBef>
                <a:spcPts val="600"/>
              </a:spcBef>
            </a:pPr>
            <a:r>
              <a:rPr lang="sr-Latn-RS" sz="2400" dirty="0" smtClean="0"/>
              <a:t>suzbijanje i ograničavanje </a:t>
            </a:r>
            <a:r>
              <a:rPr lang="sr-Latn-RS" sz="2400" b="1" dirty="0" smtClean="0"/>
              <a:t>posledica</a:t>
            </a:r>
            <a:r>
              <a:rPr lang="sr-Latn-RS" sz="2400" dirty="0" smtClean="0"/>
              <a:t> poremećaja/bolesti i </a:t>
            </a:r>
          </a:p>
          <a:p>
            <a:pPr marL="349250" indent="-349250">
              <a:spcBef>
                <a:spcPts val="600"/>
              </a:spcBef>
            </a:pPr>
            <a:r>
              <a:rPr lang="sr-Latn-RS" sz="2400" dirty="0" smtClean="0"/>
              <a:t>ponovno </a:t>
            </a:r>
            <a:r>
              <a:rPr lang="sr-Latn-RS" sz="2400" b="1" dirty="0" smtClean="0"/>
              <a:t>uspostavljanje sposobnosti </a:t>
            </a:r>
            <a:r>
              <a:rPr lang="sr-Latn-RS" sz="2400" dirty="0" smtClean="0"/>
              <a:t>koje su zbog bolesti izgubljene ili </a:t>
            </a:r>
          </a:p>
          <a:p>
            <a:pPr marL="349250" indent="-349250">
              <a:spcBef>
                <a:spcPts val="600"/>
              </a:spcBef>
            </a:pPr>
            <a:r>
              <a:rPr lang="sr-Latn-RS" sz="2400" b="1" dirty="0" smtClean="0"/>
              <a:t>očuvanje</a:t>
            </a:r>
            <a:r>
              <a:rPr lang="sr-Latn-RS" sz="2400" dirty="0" smtClean="0"/>
              <a:t> onih koje su bile </a:t>
            </a:r>
            <a:r>
              <a:rPr lang="sr-Latn-RS" sz="2400" b="1" dirty="0" smtClean="0"/>
              <a:t>ugrožene </a:t>
            </a:r>
          </a:p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r>
              <a:rPr lang="sr-Latn-RS" sz="2400" b="1" dirty="0" smtClean="0"/>
              <a:t>Uspeh</a:t>
            </a:r>
            <a:r>
              <a:rPr lang="sr-Latn-RS" sz="2400" dirty="0" smtClean="0"/>
              <a:t>: smanjenje </a:t>
            </a:r>
            <a:r>
              <a:rPr lang="sr-Latn-RS" sz="2400" b="1" dirty="0" smtClean="0"/>
              <a:t>invaliditeta</a:t>
            </a:r>
            <a:r>
              <a:rPr lang="sr-Latn-RS" sz="2400" i="1" dirty="0" smtClean="0"/>
              <a:t> </a:t>
            </a:r>
            <a:r>
              <a:rPr lang="sr-Latn-RS" sz="2400" dirty="0" smtClean="0"/>
              <a:t>bolesnika .</a:t>
            </a:r>
          </a:p>
          <a:p>
            <a:pPr marL="349250" indent="-349250">
              <a:spcBef>
                <a:spcPts val="600"/>
              </a:spcBef>
              <a:buNone/>
            </a:pPr>
            <a:r>
              <a:rPr lang="sr-Latn-RS" sz="2400" b="1" dirty="0" smtClean="0"/>
              <a:t>Tercijarna prevencija BZ: </a:t>
            </a:r>
          </a:p>
          <a:p>
            <a:pPr marL="349250" indent="-4763">
              <a:spcBef>
                <a:spcPts val="600"/>
              </a:spcBef>
              <a:buNone/>
            </a:pPr>
            <a:r>
              <a:rPr lang="sr-Latn-RS" sz="2400" dirty="0" smtClean="0">
                <a:latin typeface="Cambria" pitchFamily="18" charset="0"/>
              </a:rPr>
              <a:t>farmakološke, toksikološke, psihoterapijske i socioterapijske </a:t>
            </a:r>
            <a:r>
              <a:rPr lang="sr-Latn-RS" sz="2400" b="1" dirty="0" smtClean="0">
                <a:latin typeface="Cambria" pitchFamily="18" charset="0"/>
              </a:rPr>
              <a:t>metode i intervencije </a:t>
            </a:r>
          </a:p>
          <a:p>
            <a:pPr marL="349250" indent="-4763">
              <a:spcBef>
                <a:spcPts val="600"/>
              </a:spcBef>
              <a:buNone/>
            </a:pPr>
            <a:r>
              <a:rPr lang="sr-Latn-RS" sz="2400" dirty="0" smtClean="0">
                <a:latin typeface="Cambria" pitchFamily="18" charset="0"/>
              </a:rPr>
              <a:t>prilagođene </a:t>
            </a:r>
            <a:r>
              <a:rPr lang="sr-Latn-RS" sz="2400" b="1" dirty="0" smtClean="0">
                <a:latin typeface="Cambria" pitchFamily="18" charset="0"/>
              </a:rPr>
              <a:t>individualnim</a:t>
            </a:r>
            <a:r>
              <a:rPr lang="sr-Latn-RS" sz="2400" dirty="0" smtClean="0">
                <a:latin typeface="Cambria" pitchFamily="18" charset="0"/>
              </a:rPr>
              <a:t> potrebama i mogućnostima osobe. </a:t>
            </a:r>
          </a:p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endParaRPr lang="sr-Latn-R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TERCIJARNA PREVENCIJA BZ</a:t>
            </a:r>
            <a:endParaRPr lang="en-US" sz="3600" b="1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686800" cy="4724400"/>
          </a:xfrm>
        </p:spPr>
        <p:txBody>
          <a:bodyPr>
            <a:noAutofit/>
          </a:bodyPr>
          <a:lstStyle/>
          <a:p>
            <a:pPr marL="349250" indent="-349250">
              <a:spcBef>
                <a:spcPts val="600"/>
              </a:spcBef>
              <a:buFont typeface="Wingdings" pitchFamily="2" charset="2"/>
              <a:buNone/>
            </a:pPr>
            <a:r>
              <a:rPr lang="sr-Latn-RS" sz="2200" b="1" dirty="0" smtClean="0"/>
              <a:t>Tercijarna prevencija BZ </a:t>
            </a:r>
            <a:r>
              <a:rPr lang="sr-Latn-RS" sz="2200" dirty="0" smtClean="0"/>
              <a:t>obuhvata: </a:t>
            </a:r>
          </a:p>
          <a:p>
            <a:pPr marL="293688" indent="-293688">
              <a:spcBef>
                <a:spcPts val="300"/>
              </a:spcBef>
            </a:pPr>
            <a:r>
              <a:rPr lang="sr-Latn-RS" sz="2200" dirty="0" smtClean="0"/>
              <a:t>prevenciju </a:t>
            </a:r>
            <a:r>
              <a:rPr lang="sr-Latn-RS" sz="2200" b="1" dirty="0" smtClean="0"/>
              <a:t>recidiva</a:t>
            </a:r>
          </a:p>
          <a:p>
            <a:pPr marL="293688" indent="-293688">
              <a:spcBef>
                <a:spcPts val="300"/>
              </a:spcBef>
            </a:pPr>
            <a:r>
              <a:rPr lang="sr-Latn-RS" sz="2200" dirty="0" smtClean="0"/>
              <a:t>psihološku i socijalnu </a:t>
            </a:r>
            <a:r>
              <a:rPr lang="sr-Latn-RS" sz="2200" b="1" dirty="0" smtClean="0"/>
              <a:t>rehabilitaciju i reintegraciju </a:t>
            </a:r>
            <a:r>
              <a:rPr lang="sr-Latn-RS" sz="2200" dirty="0" smtClean="0"/>
              <a:t>zavisnika </a:t>
            </a:r>
            <a:r>
              <a:rPr lang="sr-Latn-RS" sz="2200" dirty="0" smtClean="0">
                <a:latin typeface="Cambria" pitchFamily="18" charset="0"/>
              </a:rPr>
              <a:t>- skup aktivnosti i mera kojima se osobama koje su koristile ili koriste droge pomaže da se:</a:t>
            </a:r>
          </a:p>
          <a:p>
            <a:pPr marL="620713" lvl="1" indent="-327025">
              <a:spcBef>
                <a:spcPts val="300"/>
              </a:spcBef>
            </a:pPr>
            <a:r>
              <a:rPr lang="sr-Latn-RS" sz="2200" dirty="0" smtClean="0">
                <a:latin typeface="Cambria" pitchFamily="18" charset="0"/>
              </a:rPr>
              <a:t>uključe u različite oblike </a:t>
            </a:r>
            <a:r>
              <a:rPr lang="sr-Latn-RS" sz="2200" b="1" dirty="0" smtClean="0">
                <a:latin typeface="Cambria" pitchFamily="18" charset="0"/>
              </a:rPr>
              <a:t>društvenog života</a:t>
            </a:r>
            <a:r>
              <a:rPr lang="sr-Latn-RS" sz="2200" b="1" dirty="0" smtClean="0"/>
              <a:t> </a:t>
            </a:r>
            <a:r>
              <a:rPr lang="sr-Latn-RS" sz="2200" dirty="0" smtClean="0"/>
              <a:t>i u </a:t>
            </a:r>
            <a:r>
              <a:rPr lang="sr-Latn-RS" sz="2200" b="1" dirty="0" smtClean="0"/>
              <a:t>radne aktivnosti</a:t>
            </a:r>
            <a:r>
              <a:rPr lang="sr-Latn-RS" sz="2200" dirty="0" smtClean="0">
                <a:latin typeface="Cambria" pitchFamily="18" charset="0"/>
              </a:rPr>
              <a:t>, </a:t>
            </a:r>
          </a:p>
          <a:p>
            <a:pPr marL="620713" lvl="1" indent="-327025">
              <a:spcBef>
                <a:spcPts val="300"/>
              </a:spcBef>
            </a:pPr>
            <a:r>
              <a:rPr lang="sr-Latn-RS" sz="2200" dirty="0" smtClean="0">
                <a:latin typeface="Cambria" pitchFamily="18" charset="0"/>
              </a:rPr>
              <a:t>poboljša </a:t>
            </a:r>
            <a:r>
              <a:rPr lang="sr-Latn-RS" sz="2200" b="1" dirty="0" smtClean="0">
                <a:latin typeface="Cambria" pitchFamily="18" charset="0"/>
              </a:rPr>
              <a:t>kvalitet života </a:t>
            </a:r>
            <a:r>
              <a:rPr lang="sr-Latn-RS" sz="2200" dirty="0" smtClean="0">
                <a:latin typeface="Cambria" pitchFamily="18" charset="0"/>
              </a:rPr>
              <a:t>i </a:t>
            </a:r>
          </a:p>
          <a:p>
            <a:pPr marL="620713" lvl="1" indent="-327025">
              <a:spcBef>
                <a:spcPts val="300"/>
              </a:spcBef>
            </a:pPr>
            <a:r>
              <a:rPr lang="sr-Latn-RS" sz="2200" dirty="0" smtClean="0">
                <a:latin typeface="Cambria" pitchFamily="18" charset="0"/>
              </a:rPr>
              <a:t>smanje</a:t>
            </a:r>
            <a:r>
              <a:rPr lang="sr-Latn-RS" sz="2200" i="1" dirty="0" smtClean="0">
                <a:latin typeface="Cambria" pitchFamily="18" charset="0"/>
              </a:rPr>
              <a:t> </a:t>
            </a:r>
            <a:r>
              <a:rPr lang="sr-Latn-RS" sz="2200" b="1" dirty="0" smtClean="0">
                <a:latin typeface="Cambria" pitchFamily="18" charset="0"/>
              </a:rPr>
              <a:t>štetne posledice </a:t>
            </a:r>
            <a:r>
              <a:rPr lang="sr-Latn-RS" sz="2200" dirty="0" smtClean="0">
                <a:latin typeface="Cambria" pitchFamily="18" charset="0"/>
              </a:rPr>
              <a:t>prouzrokovane korišćenjem droga</a:t>
            </a:r>
            <a:r>
              <a:rPr lang="sr-Latn-RS" sz="2200" i="1" dirty="0" smtClean="0">
                <a:latin typeface="Cambria" pitchFamily="18" charset="0"/>
              </a:rPr>
              <a:t> </a:t>
            </a:r>
            <a:r>
              <a:rPr lang="sr-Latn-RS" sz="2200" dirty="0" smtClean="0">
                <a:latin typeface="Cambria" pitchFamily="18" charset="0"/>
              </a:rPr>
              <a:t>(siromaštvo, neobrazovanost, nezaposlenost, kriminal, prostitucija, HIV i druge bolesti koje se prenose putem krvi, socijalna izmenjenost, mentalni poremećaji i sl.).</a:t>
            </a:r>
            <a:endParaRPr lang="sr-Latn-RS" sz="2200" dirty="0" smtClean="0"/>
          </a:p>
          <a:p>
            <a:pPr marL="293688" indent="-293688">
              <a:spcBef>
                <a:spcPts val="300"/>
              </a:spcBef>
            </a:pPr>
            <a:r>
              <a:rPr lang="sr-Latn-RS" sz="2200" dirty="0" smtClean="0"/>
              <a:t>mere</a:t>
            </a:r>
            <a:r>
              <a:rPr lang="sr-Latn-RS" sz="2200" b="1" dirty="0" smtClean="0"/>
              <a:t> smanjenja štete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err="1" smtClean="0"/>
              <a:t>Nastasić</a:t>
            </a:r>
            <a:r>
              <a:rPr lang="sr-Latn-CS" dirty="0" smtClean="0"/>
              <a:t>, P. (2011), </a:t>
            </a:r>
            <a:r>
              <a:rPr lang="sr-Latn-CS" i="1" dirty="0" smtClean="0"/>
              <a:t>Bolesti zavisnosti u adolescenciji</a:t>
            </a:r>
            <a:r>
              <a:rPr lang="sr-Latn-CS" dirty="0" smtClean="0"/>
              <a:t>. Beograd, </a:t>
            </a:r>
            <a:r>
              <a:rPr lang="sr-Latn-CS" dirty="0" err="1" smtClean="0"/>
              <a:t>Publikum</a:t>
            </a:r>
            <a:r>
              <a:rPr lang="sr-Latn-CS" dirty="0" smtClean="0"/>
              <a:t>, str. 79 - 94.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C8DF2-C830-4262-AF1F-54C3A7FA808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sr-Latn-CS" sz="3600" b="1" i="1" dirty="0" smtClean="0"/>
              <a:t>SOCIJALNA VIDLJIVOST I BOLESTI ZAVISNOSTI</a:t>
            </a:r>
            <a:endParaRPr lang="en-US" sz="3600" b="1" i="1" dirty="0">
              <a:solidFill>
                <a:schemeClr val="folHlink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400" b="1" i="1" dirty="0" smtClean="0"/>
              <a:t>Socijalna vidljivost</a:t>
            </a:r>
            <a:r>
              <a:rPr lang="en-US" sz="2400" b="1" i="1" dirty="0" smtClean="0"/>
              <a:t> </a:t>
            </a:r>
            <a:r>
              <a:rPr lang="en-US" sz="2400" dirty="0" smtClean="0"/>
              <a:t>je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polazište za </a:t>
            </a:r>
            <a:r>
              <a:rPr lang="sr-Latn-CS" sz="2400" dirty="0"/>
              <a:t>planiranje i izvođenje </a:t>
            </a:r>
            <a:r>
              <a:rPr lang="sr-Latn-CS" sz="2400" dirty="0" smtClean="0"/>
              <a:t>prevencije </a:t>
            </a:r>
            <a:r>
              <a:rPr lang="sr-Latn-CS" sz="2400" dirty="0"/>
              <a:t>i </a:t>
            </a:r>
            <a:r>
              <a:rPr lang="sr-Latn-CS" sz="2400" dirty="0" smtClean="0"/>
              <a:t>lečenja </a:t>
            </a:r>
            <a:r>
              <a:rPr lang="sr-Latn-CS" sz="2400" dirty="0"/>
              <a:t>bolesti </a:t>
            </a:r>
            <a:r>
              <a:rPr lang="sr-Latn-CS" sz="2400" dirty="0" smtClean="0"/>
              <a:t>zavisnosti.</a:t>
            </a:r>
            <a:endParaRPr lang="sr-Latn-CS" sz="2400" b="1" dirty="0" smtClean="0"/>
          </a:p>
          <a:p>
            <a:pPr marL="0" indent="0">
              <a:buNone/>
            </a:pPr>
            <a:r>
              <a:rPr lang="sr-Latn-CS" sz="2400" dirty="0" smtClean="0"/>
              <a:t>Odraz je: 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društvene ideologije i sistema vrednosti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kohezivnosti društva u ovoj oblasti</a:t>
            </a:r>
          </a:p>
          <a:p>
            <a:pPr>
              <a:lnSpc>
                <a:spcPct val="80000"/>
              </a:lnSpc>
            </a:pPr>
            <a:r>
              <a:rPr lang="sr-Latn-CS" sz="2400" dirty="0" smtClean="0"/>
              <a:t>socijalne politike</a:t>
            </a:r>
          </a:p>
          <a:p>
            <a:pPr>
              <a:lnSpc>
                <a:spcPct val="80000"/>
              </a:lnSpc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sr-Latn-CS" sz="3600" b="1" dirty="0" smtClean="0"/>
              <a:t>BOLESTI ZAVISNOSTI I </a:t>
            </a:r>
            <a:br>
              <a:rPr lang="sr-Latn-CS" sz="3600" b="1" dirty="0" smtClean="0"/>
            </a:br>
            <a:r>
              <a:rPr lang="sr-Latn-CS" sz="3600" b="1" dirty="0" smtClean="0"/>
              <a:t>DRUŠTVENA IDEOLOGIJA I SISTEMI VREDNOSTI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267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sr-Latn-CS" dirty="0" smtClean="0"/>
              <a:t>Formalna</a:t>
            </a:r>
            <a:r>
              <a:rPr lang="sr-Latn-CS" b="1" dirty="0" smtClean="0"/>
              <a:t> usaglašenost </a:t>
            </a:r>
            <a:r>
              <a:rPr lang="sr-Latn-CS" dirty="0" smtClean="0"/>
              <a:t>da je BZ </a:t>
            </a:r>
            <a:r>
              <a:rPr lang="sr-Latn-CS" b="1" dirty="0" smtClean="0"/>
              <a:t>masivan</a:t>
            </a:r>
            <a:r>
              <a:rPr lang="sr-Latn-CS" dirty="0" smtClean="0"/>
              <a:t> i </a:t>
            </a:r>
            <a:r>
              <a:rPr lang="sr-Latn-CS" b="1" dirty="0" smtClean="0"/>
              <a:t>ozbiljan </a:t>
            </a:r>
            <a:r>
              <a:rPr lang="sr-Latn-CS" dirty="0" smtClean="0"/>
              <a:t>socijalno medicinskom problemu</a:t>
            </a:r>
            <a:r>
              <a:rPr lang="en-US" dirty="0" smtClean="0"/>
              <a:t> </a:t>
            </a:r>
            <a:endParaRPr lang="sr-Latn-CS" dirty="0"/>
          </a:p>
          <a:p>
            <a:pPr>
              <a:lnSpc>
                <a:spcPct val="90000"/>
              </a:lnSpc>
            </a:pPr>
            <a:r>
              <a:rPr lang="sr-Latn-CS" dirty="0" smtClean="0"/>
              <a:t>Nanosi značajnu </a:t>
            </a:r>
            <a:r>
              <a:rPr lang="sr-Latn-CS" b="1" dirty="0" smtClean="0"/>
              <a:t>štetu</a:t>
            </a:r>
            <a:r>
              <a:rPr lang="sr-Latn-CS" dirty="0" smtClean="0"/>
              <a:t> društvu i pojedincima 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Ima veoma širok </a:t>
            </a:r>
            <a:r>
              <a:rPr lang="sr-Latn-CS" b="1" dirty="0" smtClean="0"/>
              <a:t>obuhvat</a:t>
            </a:r>
            <a:r>
              <a:rPr lang="sr-Latn-CS" dirty="0" smtClean="0"/>
              <a:t> </a:t>
            </a:r>
            <a:r>
              <a:rPr lang="sr-Latn-CS" dirty="0"/>
              <a:t>(skoro </a:t>
            </a:r>
            <a:r>
              <a:rPr lang="sr-Latn-CS" dirty="0" smtClean="0"/>
              <a:t>epidemija) među mladim (</a:t>
            </a:r>
            <a:r>
              <a:rPr lang="sr-Latn-CS" dirty="0"/>
              <a:t>i sve </a:t>
            </a:r>
            <a:r>
              <a:rPr lang="sr-Latn-CS" dirty="0" smtClean="0"/>
              <a:t>mlađim) ljudima </a:t>
            </a:r>
            <a:endParaRPr lang="sr-Latn-CS" dirty="0"/>
          </a:p>
          <a:p>
            <a:pPr>
              <a:lnSpc>
                <a:spcPct val="90000"/>
              </a:lnSpc>
              <a:buNone/>
            </a:pPr>
            <a:endParaRPr lang="sr-Latn-CS" dirty="0" smtClean="0"/>
          </a:p>
          <a:p>
            <a:pPr>
              <a:lnSpc>
                <a:spcPct val="90000"/>
              </a:lnSpc>
              <a:buNone/>
            </a:pPr>
            <a:r>
              <a:rPr lang="sr-Latn-CS" dirty="0" smtClean="0"/>
              <a:t>Vidljivije zbog povećanog broja </a:t>
            </a:r>
            <a:r>
              <a:rPr lang="sr-Latn-CS" b="1" dirty="0"/>
              <a:t>ekstremno </a:t>
            </a:r>
            <a:r>
              <a:rPr lang="sr-Latn-CS" b="1" dirty="0" smtClean="0"/>
              <a:t>teških </a:t>
            </a:r>
            <a:r>
              <a:rPr lang="sr-Latn-CS" b="1" dirty="0"/>
              <a:t>i kriminogenih </a:t>
            </a:r>
            <a:r>
              <a:rPr lang="sr-Latn-CS" dirty="0" smtClean="0"/>
              <a:t>slučajeva.</a:t>
            </a:r>
          </a:p>
          <a:p>
            <a:pPr>
              <a:lnSpc>
                <a:spcPct val="90000"/>
              </a:lnSpc>
              <a:buNone/>
            </a:pPr>
            <a:endParaRPr lang="sr-Latn-CS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04800" y="3184525"/>
            <a:ext cx="1333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 eaLnBrk="1" hangingPunct="1"/>
            <a:r>
              <a:rPr lang="en-US" b="1"/>
              <a:t>  </a:t>
            </a:r>
            <a:endParaRPr lang="en-US">
              <a:latin typeface="Arial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514600" y="3336925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b="1"/>
              <a:t> </a:t>
            </a: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sz="3600" b="1" dirty="0" smtClean="0"/>
              <a:t>BOLESTI ZAVISNOSTI I </a:t>
            </a:r>
            <a:br>
              <a:rPr lang="sr-Latn-CS" sz="3600" b="1" dirty="0" smtClean="0"/>
            </a:br>
            <a:r>
              <a:rPr lang="sr-Latn-CS" sz="3600" b="1" dirty="0" smtClean="0"/>
              <a:t>DRUŠTVENA KOHEZIVNOST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dirty="0" smtClean="0"/>
              <a:t>Različito viđenje fenomena </a:t>
            </a:r>
            <a:r>
              <a:rPr lang="sr-Latn-CS" b="1" dirty="0" smtClean="0"/>
              <a:t>zavisnosti</a:t>
            </a:r>
            <a:r>
              <a:rPr lang="sr-Latn-CS" dirty="0" smtClean="0"/>
              <a:t>: 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Kao </a:t>
            </a:r>
            <a:r>
              <a:rPr lang="sr-Latn-CS" b="1" dirty="0" smtClean="0"/>
              <a:t>lična odluka</a:t>
            </a:r>
            <a:r>
              <a:rPr lang="sr-Latn-CS" dirty="0" smtClean="0"/>
              <a:t>, što često povlači za sobom moralnu osudu</a:t>
            </a:r>
          </a:p>
          <a:p>
            <a:pPr>
              <a:lnSpc>
                <a:spcPct val="90000"/>
              </a:lnSpc>
            </a:pPr>
            <a:r>
              <a:rPr lang="sr-Latn-CS" dirty="0" smtClean="0"/>
              <a:t>Kao </a:t>
            </a:r>
            <a:r>
              <a:rPr lang="sr-Latn-CS" b="1" dirty="0" smtClean="0"/>
              <a:t>bolest</a:t>
            </a:r>
            <a:r>
              <a:rPr lang="sr-Latn-CS" dirty="0" smtClean="0"/>
              <a:t>, što povlači tretman </a:t>
            </a:r>
            <a:r>
              <a:rPr lang="sr-Latn-CS" dirty="0" err="1" smtClean="0"/>
              <a:t>zavisnika</a:t>
            </a:r>
            <a:r>
              <a:rPr lang="sr-Latn-CS" dirty="0" smtClean="0"/>
              <a:t> kao bolesnika kome je potrebna pomoć za lečenjem </a:t>
            </a:r>
          </a:p>
          <a:p>
            <a:pPr>
              <a:lnSpc>
                <a:spcPct val="90000"/>
              </a:lnSpc>
              <a:buNone/>
            </a:pPr>
            <a:r>
              <a:rPr lang="en-US" dirty="0" err="1" smtClean="0"/>
              <a:t>Neslaganja</a:t>
            </a:r>
            <a:r>
              <a:rPr lang="en-US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toga </a:t>
            </a:r>
            <a:r>
              <a:rPr lang="sr-Latn-CS" dirty="0" smtClean="0"/>
              <a:t>da li je </a:t>
            </a:r>
            <a:r>
              <a:rPr lang="sr-Latn-CS" b="1" dirty="0" smtClean="0"/>
              <a:t>bolest zavisnosti</a:t>
            </a:r>
            <a:r>
              <a:rPr lang="sr-Latn-CS" dirty="0" smtClean="0"/>
              <a:t>: </a:t>
            </a:r>
          </a:p>
          <a:p>
            <a:r>
              <a:rPr lang="sr-Latn-CS" b="1" dirty="0" smtClean="0"/>
              <a:t>lični problem </a:t>
            </a:r>
            <a:r>
              <a:rPr lang="sr-Latn-CS" dirty="0" smtClean="0"/>
              <a:t>i privatna stvar pojedinca</a:t>
            </a:r>
            <a:r>
              <a:rPr lang="en-US" dirty="0" smtClean="0"/>
              <a:t>,</a:t>
            </a:r>
            <a:r>
              <a:rPr lang="sr-Latn-CS" dirty="0" smtClean="0"/>
              <a:t> pa su lečenje i rehabilitacija stvar slobodne volje </a:t>
            </a:r>
          </a:p>
          <a:p>
            <a:r>
              <a:rPr lang="sr-Latn-CS" b="1" dirty="0" smtClean="0"/>
              <a:t>društveni problem </a:t>
            </a:r>
            <a:r>
              <a:rPr lang="sr-Latn-CS" dirty="0" smtClean="0"/>
              <a:t>zbog izrazitih efekata na širu okolinu, pa su </a:t>
            </a:r>
            <a:r>
              <a:rPr lang="sr-Latn-CS" i="1" dirty="0" smtClean="0"/>
              <a:t>lečenje i rehabilitacija organizovani </a:t>
            </a:r>
            <a:r>
              <a:rPr lang="sr-Latn-CS" dirty="0" smtClean="0"/>
              <a:t>i po potrebi </a:t>
            </a:r>
            <a:r>
              <a:rPr lang="sr-Latn-CS" i="1" dirty="0" smtClean="0"/>
              <a:t>obavezni</a:t>
            </a:r>
            <a:r>
              <a:rPr lang="sr-Latn-CS" dirty="0" smtClean="0"/>
              <a:t> i prinudni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sr-Latn-CS" dirty="0" smtClean="0"/>
              <a:t>Veliko </a:t>
            </a:r>
            <a:r>
              <a:rPr lang="en-US" dirty="0" smtClean="0"/>
              <a:t>je </a:t>
            </a:r>
            <a:r>
              <a:rPr lang="sr-Latn-CS" b="1" dirty="0" smtClean="0"/>
              <a:t>variranje </a:t>
            </a:r>
            <a:r>
              <a:rPr lang="sr-Latn-CS" dirty="0" smtClean="0"/>
              <a:t>odnosa prema uzimanju  </a:t>
            </a:r>
            <a:r>
              <a:rPr lang="sr-Latn-CS" b="1" dirty="0" smtClean="0"/>
              <a:t>konkretne PAS</a:t>
            </a:r>
            <a:r>
              <a:rPr lang="sr-Latn-CS" dirty="0" smtClean="0"/>
              <a:t>, zavisno od društvenih normi i vrednosti vezanih za tu PAS</a:t>
            </a:r>
            <a:r>
              <a:rPr lang="en-US" dirty="0" smtClean="0"/>
              <a:t>.</a:t>
            </a:r>
            <a:endParaRPr lang="sr-Latn-CS" dirty="0" smtClean="0"/>
          </a:p>
          <a:p>
            <a:pPr>
              <a:lnSpc>
                <a:spcPct val="90000"/>
              </a:lnSpc>
            </a:pPr>
            <a:endParaRPr lang="sr-Latn-CS" dirty="0" smtClean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04800" y="3184525"/>
            <a:ext cx="1333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 eaLnBrk="1" hangingPunct="1"/>
            <a:r>
              <a:rPr lang="en-US" b="1"/>
              <a:t>  </a:t>
            </a:r>
            <a:endParaRPr lang="en-US">
              <a:latin typeface="Arial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2514600" y="3336925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b="1"/>
              <a:t> </a:t>
            </a:r>
            <a:endParaRPr lang="en-US"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Autofit/>
          </a:bodyPr>
          <a:lstStyle/>
          <a:p>
            <a:pPr eaLnBrk="1" hangingPunct="1"/>
            <a:r>
              <a:rPr lang="sr-Latn-CS" sz="3200" b="1" dirty="0" smtClean="0">
                <a:solidFill>
                  <a:schemeClr val="tx1"/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sr-Latn-CS" sz="3200" b="1" dirty="0" smtClean="0">
                <a:solidFill>
                  <a:schemeClr val="tx1"/>
                </a:solidFill>
                <a:latin typeface="Arial Black" pitchFamily="34" charset="0"/>
                <a:cs typeface="Aharoni" pitchFamily="2" charset="-79"/>
              </a:rPr>
            </a:br>
            <a:r>
              <a:rPr lang="sr-Latn-CS" sz="3200" b="1" dirty="0" smtClean="0">
                <a:cs typeface="Aharoni" pitchFamily="2" charset="-79"/>
              </a:rPr>
              <a:t>Primer: ekstremni stavovi prema adiktima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sr-Latn-CS" sz="2400" b="1" dirty="0" smtClean="0"/>
              <a:t>ADIKCIJA = DEFEKT LIČNOSTI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dirty="0" smtClean="0"/>
              <a:t>Zavisnost kao </a:t>
            </a:r>
            <a:r>
              <a:rPr lang="sr-Latn-CS" sz="2400" b="1" dirty="0" smtClean="0"/>
              <a:t>posledica ličnog izbora</a:t>
            </a:r>
            <a:r>
              <a:rPr lang="sr-Latn-CS" sz="24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Pristup:  </a:t>
            </a:r>
            <a:r>
              <a:rPr lang="sr-Latn-CS" sz="2400" b="1" dirty="0" smtClean="0"/>
              <a:t>oštar</a:t>
            </a:r>
            <a:r>
              <a:rPr lang="sr-Latn-CS" sz="2400" dirty="0" smtClean="0"/>
              <a:t> (“Možeš da izabereš da ne uzimaš drogu!”)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Primer: </a:t>
            </a:r>
            <a:r>
              <a:rPr lang="sr-Latn-CS" sz="2400" dirty="0" smtClean="0">
                <a:solidFill>
                  <a:srgbClr val="000066"/>
                </a:solidFill>
              </a:rPr>
              <a:t>radni kampovi, kažnjavanje </a:t>
            </a:r>
            <a:r>
              <a:rPr lang="sr-Latn-CS" sz="2400" dirty="0" smtClean="0"/>
              <a:t>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endParaRPr lang="sr-Latn-CS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sr-Latn-CS" sz="2400" b="1" dirty="0" smtClean="0"/>
              <a:t>ADIKT = ŽRTVA   </a:t>
            </a:r>
          </a:p>
          <a:p>
            <a:pPr>
              <a:lnSpc>
                <a:spcPct val="90000"/>
              </a:lnSpc>
              <a:defRPr/>
            </a:pPr>
            <a:r>
              <a:rPr lang="sr-Latn-CS" sz="2400" dirty="0" smtClean="0"/>
              <a:t>Zavisnost kao </a:t>
            </a:r>
            <a:r>
              <a:rPr lang="sr-Latn-CS" sz="2400" b="1" dirty="0" smtClean="0"/>
              <a:t>posledica “snage droge, loših uticaja okoline..”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Pristup: </a:t>
            </a:r>
            <a:r>
              <a:rPr lang="sr-Latn-CS" sz="2400" b="1" dirty="0" smtClean="0"/>
              <a:t>blag</a:t>
            </a:r>
            <a:r>
              <a:rPr lang="sr-Latn-CS" sz="2400" dirty="0" smtClean="0"/>
              <a:t>  (“Pokušaj ponovo… i ponovo… i ponovo…”)</a:t>
            </a:r>
            <a:r>
              <a:rPr lang="sr-Latn-CS" sz="2400" dirty="0" smtClean="0">
                <a:solidFill>
                  <a:srgbClr val="3333CC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r-Latn-CS" sz="2400" dirty="0" smtClean="0"/>
              <a:t>Primer: programi prevencije </a:t>
            </a:r>
            <a:r>
              <a:rPr lang="en-US" sz="2400" dirty="0" err="1" smtClean="0"/>
              <a:t>i</a:t>
            </a:r>
            <a:r>
              <a:rPr lang="sr-Latn-CS" sz="2400" dirty="0" smtClean="0"/>
              <a:t> rehabilitacije</a:t>
            </a:r>
          </a:p>
          <a:p>
            <a:pPr eaLnBrk="1" hangingPunct="1">
              <a:lnSpc>
                <a:spcPct val="90000"/>
              </a:lnSpc>
              <a:defRPr/>
            </a:pPr>
            <a:endParaRPr lang="sr-Latn-CS" sz="2400" dirty="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125C6-3F65-4C78-B109-ED9CB3F32BF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>
            <a:noAutofit/>
          </a:bodyPr>
          <a:lstStyle/>
          <a:p>
            <a:r>
              <a:rPr lang="sr-Latn-CS" sz="3600" b="1" dirty="0" smtClean="0"/>
              <a:t>BOLESTI ZAVISNOSTI I</a:t>
            </a:r>
            <a:br>
              <a:rPr lang="sr-Latn-CS" sz="3600" b="1" dirty="0" smtClean="0"/>
            </a:br>
            <a:r>
              <a:rPr lang="en-US" sz="3600" b="1" dirty="0" smtClean="0"/>
              <a:t>SOCIJALNA POLITIKA</a:t>
            </a:r>
            <a:endParaRPr lang="sr-Latn-CS" sz="3600" b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dirty="0" err="1" smtClean="0"/>
              <a:t>Republika</a:t>
            </a:r>
            <a:r>
              <a:rPr lang="en-US" sz="2400" dirty="0" smtClean="0"/>
              <a:t> </a:t>
            </a:r>
            <a:r>
              <a:rPr lang="en-US" sz="2400" dirty="0" err="1" smtClean="0"/>
              <a:t>Srbija</a:t>
            </a:r>
            <a:r>
              <a:rPr lang="en-US" sz="2400" dirty="0" smtClean="0"/>
              <a:t> - </a:t>
            </a:r>
            <a:r>
              <a:rPr lang="en-US" sz="2400" dirty="0" err="1" smtClean="0"/>
              <a:t>usvojene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nacionalne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strategije</a:t>
            </a:r>
            <a:r>
              <a:rPr lang="en-US" sz="24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Strategija za borbu protiv droga u Republici Srbiji 2009-2013</a:t>
            </a:r>
            <a:r>
              <a:rPr lang="sr-Latn-CS" sz="2400" dirty="0" smtClean="0"/>
              <a:t> 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sr-Latn-CS" sz="2400" dirty="0" smtClean="0"/>
              <a:t>Strategija o sprečavanju zloupotrebe droga 2014–2021. 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Društvena reakcija na bolesti zavisnosti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dalje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nije jedinstvena</a:t>
            </a:r>
            <a:r>
              <a:rPr lang="en-US" sz="2400" b="1" dirty="0" smtClean="0"/>
              <a:t>: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nema doktrine</a:t>
            </a:r>
            <a:r>
              <a:rPr lang="sr-Latn-CS" sz="2400" dirty="0" smtClean="0"/>
              <a:t>, zakoni u izradi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aktivnosti </a:t>
            </a:r>
            <a:r>
              <a:rPr lang="sr-Latn-CS" sz="2400" b="1" dirty="0" smtClean="0"/>
              <a:t>nisu </a:t>
            </a:r>
            <a:r>
              <a:rPr lang="sr-Latn-CS" sz="2400" b="1" dirty="0" err="1" smtClean="0"/>
              <a:t>koordinisane</a:t>
            </a:r>
            <a:endParaRPr lang="sr-Latn-CS" sz="2400" dirty="0" smtClean="0"/>
          </a:p>
          <a:p>
            <a:pPr>
              <a:lnSpc>
                <a:spcPct val="90000"/>
              </a:lnSpc>
            </a:pPr>
            <a:r>
              <a:rPr lang="sr-Latn-CS" sz="2400" b="1" dirty="0" smtClean="0"/>
              <a:t>medicinski aspekt </a:t>
            </a:r>
            <a:r>
              <a:rPr lang="sr-Latn-CS" sz="2400" dirty="0" smtClean="0"/>
              <a:t>- </a:t>
            </a:r>
            <a:r>
              <a:rPr lang="sr-Latn-CS" sz="2400" dirty="0" err="1" smtClean="0"/>
              <a:t>hipertrofisan</a:t>
            </a:r>
            <a:r>
              <a:rPr lang="sr-Latn-CS" sz="2400" dirty="0" smtClean="0"/>
              <a:t>, a </a:t>
            </a:r>
            <a:r>
              <a:rPr lang="sr-Latn-CS" sz="2400" b="1" dirty="0" smtClean="0"/>
              <a:t>nema dovoljno kadrova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zapostavljen </a:t>
            </a:r>
            <a:r>
              <a:rPr lang="sr-Latn-CS" sz="2400" b="1" dirty="0" smtClean="0"/>
              <a:t>socijalno -politički pristup </a:t>
            </a:r>
            <a:r>
              <a:rPr lang="sr-Latn-CS" sz="2400" dirty="0" smtClean="0"/>
              <a:t>(sociološki, </a:t>
            </a:r>
            <a:r>
              <a:rPr lang="sr-Latn-CS" sz="2400" dirty="0" err="1" smtClean="0"/>
              <a:t>socio</a:t>
            </a:r>
            <a:r>
              <a:rPr lang="sr-Latn-CS" sz="2400" dirty="0" smtClean="0"/>
              <a:t>-ekonomski, politički, pravni, moralno-etički aspekti) </a:t>
            </a:r>
          </a:p>
          <a:p>
            <a:pPr>
              <a:lnSpc>
                <a:spcPct val="90000"/>
              </a:lnSpc>
            </a:pPr>
            <a:r>
              <a:rPr lang="sr-Latn-CS" sz="2400" dirty="0" smtClean="0"/>
              <a:t>j</a:t>
            </a:r>
            <a:r>
              <a:rPr lang="sr-Latn-CS" sz="2400" b="1" dirty="0" smtClean="0"/>
              <a:t>avno mnjenje: </a:t>
            </a:r>
            <a:r>
              <a:rPr lang="sr-Latn-CS" sz="2400" dirty="0" smtClean="0"/>
              <a:t>puno misticizma, </a:t>
            </a:r>
            <a:r>
              <a:rPr lang="sr-Latn-CS" sz="2400" dirty="0" err="1" smtClean="0"/>
              <a:t>senzacionalizma</a:t>
            </a:r>
            <a:r>
              <a:rPr lang="sr-Latn-CS" sz="2400" dirty="0" smtClean="0"/>
              <a:t>, neznanja, moralisanja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86000"/>
          </a:xfrm>
        </p:spPr>
        <p:txBody>
          <a:bodyPr/>
          <a:lstStyle/>
          <a:p>
            <a:pPr algn="l"/>
            <a:r>
              <a:rPr lang="sr-Latn-CS" sz="4000" dirty="0" smtClean="0"/>
              <a:t>SOCIJALNE SLUŽBE I INSTITUCIJE  </a:t>
            </a:r>
            <a:br>
              <a:rPr lang="sr-Latn-CS" sz="4000" dirty="0" smtClean="0"/>
            </a:br>
            <a:r>
              <a:rPr lang="sr-Latn-CS" sz="4000" dirty="0" smtClean="0"/>
              <a:t>I 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3200" b="1" dirty="0" smtClean="0"/>
              <a:t>SOCIJALNE SLUŽBE I INSTITUCIJE  </a:t>
            </a:r>
            <a:br>
              <a:rPr lang="sr-Latn-CS" sz="3200" b="1" dirty="0" smtClean="0"/>
            </a:br>
            <a:r>
              <a:rPr lang="sr-Latn-CS" sz="3200" b="1" dirty="0" smtClean="0"/>
              <a:t>I BOLESTI ZAVISNOSTI</a:t>
            </a:r>
            <a:endParaRPr lang="en-US" sz="3200" b="1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sr-Latn-CS" sz="2400" dirty="0" smtClean="0"/>
              <a:t>Socijalna vidljivost značajno utiče na organizaciju i usluge socijalnih službi i institucija u radu sa bolestima zavisnosti</a:t>
            </a:r>
            <a:r>
              <a:rPr lang="sr-Latn-CS" sz="2400" b="1" dirty="0" smtClean="0"/>
              <a:t>.</a:t>
            </a:r>
            <a:endParaRPr lang="sr-Latn-CS" sz="2400" b="1" dirty="0"/>
          </a:p>
          <a:p>
            <a:r>
              <a:rPr lang="sr-Latn-CS" sz="2400" b="1" dirty="0" smtClean="0"/>
              <a:t>Sredstva i kadrovi </a:t>
            </a:r>
            <a:r>
              <a:rPr lang="sr-Latn-CS" sz="2400" dirty="0" smtClean="0"/>
              <a:t>za praćenje, istraživanje  i proučavanje problema: </a:t>
            </a:r>
            <a:r>
              <a:rPr lang="sr-Latn-CS" sz="2400" b="1" dirty="0" smtClean="0"/>
              <a:t>ne planiraju </a:t>
            </a:r>
            <a:r>
              <a:rPr lang="sr-Latn-CS" sz="2400" dirty="0" smtClean="0"/>
              <a:t>se </a:t>
            </a:r>
            <a:r>
              <a:rPr lang="sr-Latn-CS" sz="2400" b="1" dirty="0" smtClean="0"/>
              <a:t>i ne izdvajaju </a:t>
            </a:r>
            <a:r>
              <a:rPr lang="sr-Latn-CS" sz="2400" dirty="0" smtClean="0"/>
              <a:t>se sredstva za to</a:t>
            </a:r>
          </a:p>
          <a:p>
            <a:r>
              <a:rPr lang="sr-Latn-CS" sz="2400" b="1" dirty="0" smtClean="0"/>
              <a:t>Adekvatno edukovan kadar: 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nema ga dovoljno – </a:t>
            </a:r>
            <a:r>
              <a:rPr lang="sr-Latn-CS" sz="2400" dirty="0" smtClean="0"/>
              <a:t>ne ulaže se srazmerno veličini problema u dodatno edukovanje i osposobljavanje za rad sa zavisnostima </a:t>
            </a:r>
          </a:p>
          <a:p>
            <a:r>
              <a:rPr lang="sr-Latn-CS" sz="2400" dirty="0" smtClean="0"/>
              <a:t>„</a:t>
            </a:r>
            <a:r>
              <a:rPr lang="sr-Latn-CS" sz="2400" b="1" dirty="0" smtClean="0"/>
              <a:t>Evakuacija od sebe</a:t>
            </a:r>
            <a:r>
              <a:rPr lang="sr-Latn-CS" sz="2400" dirty="0" smtClean="0"/>
              <a:t>“ - u </a:t>
            </a:r>
            <a:r>
              <a:rPr lang="en-US" sz="2400" dirty="0" err="1" smtClean="0"/>
              <a:t>specijalizovane</a:t>
            </a:r>
            <a:r>
              <a:rPr lang="en-US" sz="2400" dirty="0" smtClean="0"/>
              <a:t> </a:t>
            </a:r>
            <a:r>
              <a:rPr lang="sr-Latn-CS" sz="2400" dirty="0" smtClean="0"/>
              <a:t>medicinske institucije</a:t>
            </a:r>
          </a:p>
          <a:p>
            <a:pPr>
              <a:buNone/>
            </a:pPr>
            <a:r>
              <a:rPr lang="sr-Latn-CS" sz="2400" dirty="0" smtClean="0">
                <a:sym typeface="Wingdings" pitchFamily="2" charset="2"/>
              </a:rPr>
              <a:t></a:t>
            </a:r>
            <a:r>
              <a:rPr lang="sr-Latn-CS" sz="2400" b="1" dirty="0" smtClean="0"/>
              <a:t>Socijalni radnici </a:t>
            </a:r>
            <a:r>
              <a:rPr lang="sr-Latn-CS" sz="2400" dirty="0" smtClean="0"/>
              <a:t>imaju </a:t>
            </a:r>
            <a:r>
              <a:rPr lang="sr-Latn-CS" sz="2400" b="1" dirty="0" smtClean="0"/>
              <a:t>aktivan stav </a:t>
            </a:r>
            <a:r>
              <a:rPr lang="sr-Latn-CS" sz="2400" dirty="0" smtClean="0"/>
              <a:t>samo kao članovi </a:t>
            </a:r>
            <a:r>
              <a:rPr lang="sr-Latn-CS" sz="2400" b="1" dirty="0" smtClean="0"/>
              <a:t>multi-disciplinarnog tima </a:t>
            </a:r>
            <a:r>
              <a:rPr lang="sr-Latn-CS" sz="2400" dirty="0" smtClean="0"/>
              <a:t>za lečenje BZ u zdravstvenim ustanovama</a:t>
            </a:r>
          </a:p>
          <a:p>
            <a:endParaRPr lang="en-US" sz="2400" dirty="0" smtClean="0"/>
          </a:p>
          <a:p>
            <a:pPr>
              <a:lnSpc>
                <a:spcPct val="90000"/>
              </a:lnSpc>
            </a:pPr>
            <a:endParaRPr lang="sr-Latn-C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519A5-B4D1-4988-82B6-A9EE428A7E7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2843</TotalTime>
  <Words>1441</Words>
  <Application>Microsoft Office PowerPoint</Application>
  <PresentationFormat>On-screen Show (4:3)</PresentationFormat>
  <Paragraphs>201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8. SOCIJALNI RAD I  BOLESTI ZAVISNOSTI  April 2020.</vt:lpstr>
      <vt:lpstr>SOCIJALNA VIDLJIVOST  BOLESTI ZAVISNOSTI</vt:lpstr>
      <vt:lpstr>SOCIJALNA VIDLJIVOST I BOLESTI ZAVISNOSTI</vt:lpstr>
      <vt:lpstr>BOLESTI ZAVISNOSTI I  DRUŠTVENA IDEOLOGIJA I SISTEMI VREDNOSTI</vt:lpstr>
      <vt:lpstr>BOLESTI ZAVISNOSTI I  DRUŠTVENA KOHEZIVNOST</vt:lpstr>
      <vt:lpstr> Primer: ekstremni stavovi prema adiktima</vt:lpstr>
      <vt:lpstr>BOLESTI ZAVISNOSTI I SOCIJALNA POLITIKA</vt:lpstr>
      <vt:lpstr>SOCIJALNE SLUŽBE I INSTITUCIJE   I BOLESTI ZAVISNOSTI</vt:lpstr>
      <vt:lpstr>SOCIJALNE SLUŽBE I INSTITUCIJE   I BOLESTI ZAVISNOSTI</vt:lpstr>
      <vt:lpstr>Odnos socijalnih službi i institucija prema BZ</vt:lpstr>
      <vt:lpstr>MREŽA USTANOVA I METODA U TRETMANU BOLESTI ZAVISNOSTI</vt:lpstr>
      <vt:lpstr>Mreža ustanova i metoda lečenja BZ obuhvata/1: </vt:lpstr>
      <vt:lpstr>Mreža ustanova i metoda lečenja BZ obuhvata/2: </vt:lpstr>
      <vt:lpstr>PREVENCIJA BOLESTI ZAVISNOSTI</vt:lpstr>
      <vt:lpstr>Pojam prevencije</vt:lpstr>
      <vt:lpstr>Preduslovi uspešne prevencije BZ</vt:lpstr>
      <vt:lpstr>Koraci u prevenciji BZ</vt:lpstr>
      <vt:lpstr>Primeri ciljeva programa prevencije BZ</vt:lpstr>
      <vt:lpstr>PRIMARNA PREVENCIJA BZ</vt:lpstr>
      <vt:lpstr>PRIMARNA PREVENCIJA BZ</vt:lpstr>
      <vt:lpstr>SEKUNDARNA PREVENCIJA BZ/1</vt:lpstr>
      <vt:lpstr>Sekundarna prevencija BZ/2</vt:lpstr>
      <vt:lpstr>TERCIJARNA PREVENCIJA BZ</vt:lpstr>
      <vt:lpstr>TERCIJARNA PREVENCIJA BZ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122</cp:revision>
  <cp:lastPrinted>1601-01-01T00:00:00Z</cp:lastPrinted>
  <dcterms:created xsi:type="dcterms:W3CDTF">1601-01-01T00:00:00Z</dcterms:created>
  <dcterms:modified xsi:type="dcterms:W3CDTF">2020-04-03T12:50:54Z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