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handoutMasterIdLst>
    <p:handoutMasterId r:id="rId26"/>
  </p:handoutMasterIdLst>
  <p:sldIdLst>
    <p:sldId id="377" r:id="rId2"/>
    <p:sldId id="354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75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53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0" autoAdjust="0"/>
    <p:restoredTop sz="94821" autoAdjust="0"/>
  </p:normalViewPr>
  <p:slideViewPr>
    <p:cSldViewPr>
      <p:cViewPr>
        <p:scale>
          <a:sx n="80" d="100"/>
          <a:sy n="80" d="100"/>
        </p:scale>
        <p:origin x="-7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24.3.2020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24.3.2020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057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 smtClean="0"/>
              <a:t>7.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br>
              <a:rPr lang="sr-Latn-CS" sz="5300" dirty="0" smtClean="0"/>
            </a:br>
            <a:r>
              <a:rPr lang="sr-Latn-RS" sz="4800" dirty="0" smtClean="0"/>
              <a:t>Mart 2020. </a:t>
            </a:r>
            <a:endParaRPr lang="en-US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8305800" cy="1524000"/>
          </a:xfrm>
        </p:spPr>
        <p:txBody>
          <a:bodyPr>
            <a:noAutofit/>
          </a:bodyPr>
          <a:lstStyle/>
          <a:p>
            <a:pPr algn="l"/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PSIHOAKTIVNIH SUPSTANCI</a:t>
            </a:r>
            <a:r>
              <a:rPr lang="en-U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/3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Sintetski opijati - </a:t>
            </a:r>
            <a:r>
              <a:rPr lang="sr-Latn-CS" sz="3200" b="1" dirty="0" err="1" smtClean="0"/>
              <a:t>metadon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800" b="1" dirty="0" smtClean="0"/>
              <a:t>Sintetski opijati </a:t>
            </a:r>
            <a:r>
              <a:rPr lang="en-US" sz="2800" b="1" dirty="0" smtClean="0"/>
              <a:t>/ </a:t>
            </a:r>
            <a:r>
              <a:rPr lang="en-US" sz="2800" b="1" dirty="0" err="1" smtClean="0"/>
              <a:t>i</a:t>
            </a:r>
            <a:r>
              <a:rPr lang="it-IT" sz="2800" dirty="0" smtClean="0"/>
              <a:t>maju medicinsku primenu</a:t>
            </a:r>
            <a:r>
              <a:rPr lang="sr-Latn-CS" sz="2800" dirty="0" smtClean="0"/>
              <a:t>, </a:t>
            </a:r>
            <a:r>
              <a:rPr lang="it-IT" sz="2800" dirty="0" smtClean="0"/>
              <a:t>nalaze se pod strogom medicicnkom kontrolom </a:t>
            </a:r>
            <a:endParaRPr lang="sr-Latn-CS" sz="2800" dirty="0" smtClean="0"/>
          </a:p>
          <a:p>
            <a:pPr>
              <a:buNone/>
            </a:pPr>
            <a:r>
              <a:rPr lang="sr-Latn-CS" b="1" dirty="0" err="1" smtClean="0"/>
              <a:t>Metadon</a:t>
            </a:r>
            <a:endParaRPr lang="sr-Latn-CS" b="1" dirty="0" smtClean="0"/>
          </a:p>
          <a:p>
            <a:r>
              <a:rPr lang="sr-Latn-CS" dirty="0" smtClean="0"/>
              <a:t>Opijatsko dejstvo, koje sporo nastaje i dugo se zadržava – vreme poluraspada 15 do 30 sati</a:t>
            </a:r>
          </a:p>
          <a:p>
            <a:r>
              <a:rPr lang="sr-Latn-CS" dirty="0" smtClean="0"/>
              <a:t>Apstinencijalni sidrom nastaje tek posle 7 -8 dana, mnogo je blaži i kraći nego od heroina (3 do 4 nedelje)</a:t>
            </a:r>
          </a:p>
          <a:p>
            <a:pPr>
              <a:buNone/>
            </a:pPr>
            <a:r>
              <a:rPr lang="sr-Latn-CS" dirty="0" smtClean="0"/>
              <a:t>Medicinska upotreba: </a:t>
            </a:r>
          </a:p>
          <a:p>
            <a:r>
              <a:rPr lang="sr-Latn-CS" dirty="0" smtClean="0"/>
              <a:t>lek protiv bolova </a:t>
            </a:r>
          </a:p>
          <a:p>
            <a:r>
              <a:rPr lang="sr-Latn-CS" dirty="0" smtClean="0"/>
              <a:t>za održavanje apstinencije kod zavisnika od heroina</a:t>
            </a:r>
          </a:p>
          <a:p>
            <a:pPr>
              <a:buNone/>
            </a:pPr>
            <a:r>
              <a:rPr lang="sr-Latn-CS" dirty="0" smtClean="0"/>
              <a:t>Zloupotreba: kod </a:t>
            </a:r>
            <a:r>
              <a:rPr lang="sr-Latn-CS" dirty="0" err="1" smtClean="0"/>
              <a:t>heroinomana</a:t>
            </a:r>
            <a:r>
              <a:rPr lang="sr-Latn-CS" dirty="0" smtClean="0"/>
              <a:t>  za “premošćavanje” apstinencijalnog sindroma kada nisu u mogućnosti da uzmu heroin, do sledećeg uzimanja droge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r>
              <a:rPr lang="sr-Latn-CS" sz="4000" dirty="0" smtClean="0"/>
              <a:t>ISPARLJIVI RASTVARAČI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ISPARLJIVI RASTVARAČI/1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b="1" dirty="0" smtClean="0"/>
              <a:t>Rastvarači (</a:t>
            </a:r>
            <a:r>
              <a:rPr lang="sr-Latn-CS" b="1" dirty="0" err="1" smtClean="0"/>
              <a:t>solvensi</a:t>
            </a:r>
            <a:r>
              <a:rPr lang="sr-Latn-CS" b="1" dirty="0" smtClean="0"/>
              <a:t>), </a:t>
            </a:r>
            <a:r>
              <a:rPr lang="sr-Latn-CS" b="1" dirty="0" err="1" smtClean="0"/>
              <a:t>inhalanti</a:t>
            </a:r>
            <a:r>
              <a:rPr lang="sr-Latn-CS" b="1" dirty="0" smtClean="0"/>
              <a:t>, </a:t>
            </a:r>
            <a:r>
              <a:rPr lang="sr-Latn-CS" b="1" dirty="0" err="1" smtClean="0"/>
              <a:t>delirijanti</a:t>
            </a:r>
            <a:r>
              <a:rPr lang="sr-Latn-CS" b="1" dirty="0" smtClean="0"/>
              <a:t>, hladni </a:t>
            </a:r>
            <a:r>
              <a:rPr lang="sr-Latn-CS" b="1" dirty="0" err="1" smtClean="0"/>
              <a:t>sprejevi</a:t>
            </a:r>
            <a:r>
              <a:rPr lang="sr-Latn-CS" b="1" dirty="0" smtClean="0"/>
              <a:t> - l</a:t>
            </a:r>
            <a:r>
              <a:rPr lang="sr-Latn-CS" dirty="0" smtClean="0"/>
              <a:t>ako dostupne isparljive supstance,  koje se koriste u industriji, domaćinstvu ili u svakodnevnim životnim aktivnostima </a:t>
            </a:r>
          </a:p>
          <a:p>
            <a:pPr lvl="1"/>
            <a:r>
              <a:rPr lang="sr-Latn-CS" dirty="0" smtClean="0"/>
              <a:t>Benzin, lepak, kontaktni cementi, slikarske boje, tečnosti za čišćenje, tečni vosak; sprejovi sa </a:t>
            </a:r>
            <a:r>
              <a:rPr lang="sr-Latn-CS" dirty="0" err="1" smtClean="0"/>
              <a:t>freonima</a:t>
            </a:r>
            <a:r>
              <a:rPr lang="sr-Latn-CS" dirty="0" smtClean="0"/>
              <a:t>…</a:t>
            </a:r>
          </a:p>
          <a:p>
            <a:pPr>
              <a:buNone/>
            </a:pPr>
            <a:r>
              <a:rPr lang="sr-Latn-CS" b="1" dirty="0" smtClean="0"/>
              <a:t>Dejstvo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Prevashodno </a:t>
            </a:r>
            <a:r>
              <a:rPr lang="sr-Latn-CS" b="1" dirty="0" smtClean="0"/>
              <a:t>sedativni efekat</a:t>
            </a:r>
            <a:r>
              <a:rPr lang="sr-Latn-CS" dirty="0" smtClean="0"/>
              <a:t>, mada ima i onih koji imaju </a:t>
            </a:r>
            <a:r>
              <a:rPr lang="sr-Latn-CS" b="1" dirty="0" err="1" smtClean="0"/>
              <a:t>halucionogene</a:t>
            </a:r>
            <a:r>
              <a:rPr lang="sr-Latn-CS" dirty="0" smtClean="0"/>
              <a:t> (psihodelične) efekte </a:t>
            </a:r>
          </a:p>
          <a:p>
            <a:r>
              <a:rPr lang="sr-Latn-CS" i="1" dirty="0" smtClean="0"/>
              <a:t>Kratka opijenost </a:t>
            </a:r>
            <a:r>
              <a:rPr lang="sr-Latn-CS" dirty="0" smtClean="0"/>
              <a:t>(oko 1 sat); nakon toga </a:t>
            </a:r>
            <a:r>
              <a:rPr lang="sr-Latn-CS" i="1" dirty="0" smtClean="0"/>
              <a:t>mučnine</a:t>
            </a:r>
            <a:r>
              <a:rPr lang="sr-Latn-CS" dirty="0" smtClean="0"/>
              <a:t> i </a:t>
            </a:r>
            <a:r>
              <a:rPr lang="sr-Latn-CS" i="1" dirty="0" smtClean="0"/>
              <a:t>glavobolje</a:t>
            </a:r>
          </a:p>
          <a:p>
            <a:r>
              <a:rPr lang="sr-Latn-CS" b="1" dirty="0" smtClean="0"/>
              <a:t>Telesna oštećenja</a:t>
            </a:r>
            <a:r>
              <a:rPr lang="sr-Latn-CS" dirty="0" smtClean="0"/>
              <a:t> jetre i srca, CNS, koštane srži, bubrega</a:t>
            </a:r>
          </a:p>
          <a:p>
            <a:r>
              <a:rPr lang="sr-Latn-CS" b="1" dirty="0" smtClean="0"/>
              <a:t>Neslaganje</a:t>
            </a:r>
            <a:r>
              <a:rPr lang="sr-Latn-CS" dirty="0" smtClean="0"/>
              <a:t> oko postojanja </a:t>
            </a:r>
            <a:r>
              <a:rPr lang="sr-Latn-CS" b="1" dirty="0" smtClean="0"/>
              <a:t>apstinencijalnog sindroma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ISPARLJIVI RASTVARAČI/2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b="1" dirty="0" smtClean="0"/>
              <a:t>Korisnici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obično </a:t>
            </a:r>
            <a:r>
              <a:rPr lang="sr-Latn-CS" b="1" i="1" dirty="0" smtClean="0"/>
              <a:t>deca u </a:t>
            </a:r>
            <a:r>
              <a:rPr lang="sr-Latn-CS" b="1" i="1" dirty="0" err="1" smtClean="0"/>
              <a:t>predpubertetu</a:t>
            </a:r>
            <a:r>
              <a:rPr lang="sr-Latn-CS" b="1" i="1" dirty="0" smtClean="0"/>
              <a:t> </a:t>
            </a:r>
            <a:r>
              <a:rPr lang="sr-Latn-CS" dirty="0" smtClean="0"/>
              <a:t>(toksični produkti izazivaju veća oštećenja nego kod odraslih)</a:t>
            </a:r>
          </a:p>
          <a:p>
            <a:r>
              <a:rPr lang="sr-Latn-CS" i="1" dirty="0" smtClean="0"/>
              <a:t>ne</a:t>
            </a:r>
            <a:r>
              <a:rPr lang="sr-Latn-CS" dirty="0" smtClean="0"/>
              <a:t> koriste specifičan </a:t>
            </a:r>
            <a:r>
              <a:rPr lang="sr-Latn-CS" i="1" dirty="0" smtClean="0"/>
              <a:t>žargon i rituale </a:t>
            </a:r>
            <a:r>
              <a:rPr lang="sr-Latn-CS" dirty="0" smtClean="0"/>
              <a:t>– nisu deo narkomanske subkulture </a:t>
            </a:r>
          </a:p>
          <a:p>
            <a:pPr>
              <a:buNone/>
            </a:pPr>
            <a:r>
              <a:rPr lang="sr-Latn-CS" b="1" dirty="0" smtClean="0"/>
              <a:t>Dva tipa korisnika</a:t>
            </a:r>
            <a:r>
              <a:rPr lang="sr-Latn-CS" dirty="0" smtClean="0"/>
              <a:t>: </a:t>
            </a:r>
          </a:p>
          <a:p>
            <a:r>
              <a:rPr lang="sr-Latn-CS" b="1" dirty="0" smtClean="0"/>
              <a:t>eksperimentalni</a:t>
            </a:r>
            <a:r>
              <a:rPr lang="sr-Latn-CS" dirty="0" smtClean="0"/>
              <a:t> ili </a:t>
            </a:r>
            <a:r>
              <a:rPr lang="sr-Latn-CS" dirty="0" err="1" smtClean="0"/>
              <a:t>tranzijentni</a:t>
            </a:r>
            <a:r>
              <a:rPr lang="sr-Latn-CS" dirty="0" smtClean="0"/>
              <a:t> tip  - prolazna upotreba posle koje:</a:t>
            </a:r>
          </a:p>
          <a:p>
            <a:pPr lvl="1"/>
            <a:r>
              <a:rPr lang="sr-Latn-CS" dirty="0" smtClean="0"/>
              <a:t>uvod u druge droge ili</a:t>
            </a:r>
          </a:p>
          <a:p>
            <a:pPr lvl="1"/>
            <a:r>
              <a:rPr lang="sr-Latn-CS" dirty="0" smtClean="0"/>
              <a:t>smanjenje i potpuni prestanak sa odrastanjem – izuzetak u svetu droga</a:t>
            </a:r>
          </a:p>
          <a:p>
            <a:r>
              <a:rPr lang="sr-Latn-CS" b="1" dirty="0" smtClean="0"/>
              <a:t>hronični</a:t>
            </a:r>
            <a:r>
              <a:rPr lang="sr-Latn-CS" dirty="0" smtClean="0"/>
              <a:t> veoma mladi korisnici – duža upotreba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4000" dirty="0" err="1" smtClean="0"/>
              <a:t>Kanaboidi</a:t>
            </a:r>
            <a:r>
              <a:rPr lang="en-US" dirty="0" smtClean="0"/>
              <a:t> 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r-Latn-CS" b="1" dirty="0" smtClean="0"/>
              <a:t>Marihuana, hašiš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KANABOIDI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r-Latn-CS" dirty="0" err="1" smtClean="0"/>
              <a:t>Kanaboidi</a:t>
            </a:r>
            <a:r>
              <a:rPr lang="sr-Latn-CS" dirty="0" smtClean="0"/>
              <a:t> –supstance koje se dobijaju iz indijske konoplje</a:t>
            </a:r>
          </a:p>
          <a:p>
            <a:pPr>
              <a:buNone/>
            </a:pPr>
            <a:r>
              <a:rPr lang="sr-Latn-CS" dirty="0" smtClean="0"/>
              <a:t>Psihoaktivna supstanca – delta -9-</a:t>
            </a:r>
            <a:r>
              <a:rPr lang="sr-Latn-CS" altLang="zh-TW" sz="2400" dirty="0" err="1" smtClean="0">
                <a:ea typeface="新細明體" charset="-120"/>
              </a:rPr>
              <a:t>tetra</a:t>
            </a:r>
            <a:r>
              <a:rPr lang="sr-Latn-CS" altLang="zh-TW" sz="2400" dirty="0" smtClean="0">
                <a:ea typeface="新細明體" charset="-120"/>
              </a:rPr>
              <a:t>-</a:t>
            </a:r>
            <a:r>
              <a:rPr lang="sr-Latn-CS" altLang="zh-TW" sz="2400" dirty="0" err="1" smtClean="0">
                <a:ea typeface="新細明體" charset="-120"/>
              </a:rPr>
              <a:t>hydro</a:t>
            </a:r>
            <a:r>
              <a:rPr lang="sr-Latn-CS" altLang="zh-TW" sz="2400" dirty="0" smtClean="0">
                <a:ea typeface="新細明體" charset="-120"/>
              </a:rPr>
              <a:t>-</a:t>
            </a:r>
            <a:r>
              <a:rPr lang="sr-Latn-CS" altLang="zh-TW" sz="2400" dirty="0" err="1" smtClean="0">
                <a:ea typeface="新細明體" charset="-120"/>
              </a:rPr>
              <a:t>cannabinol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sr-Latn-CS" dirty="0" smtClean="0"/>
              <a:t>(</a:t>
            </a:r>
            <a:r>
              <a:rPr lang="sr-Latn-CS" b="1" dirty="0" smtClean="0"/>
              <a:t>THC</a:t>
            </a:r>
            <a:r>
              <a:rPr lang="sr-Latn-CS" dirty="0" smtClean="0"/>
              <a:t>): u hašišu 3-10 puta više nego u marihuani</a:t>
            </a:r>
          </a:p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Dejstvo: </a:t>
            </a:r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Prva faza </a:t>
            </a:r>
            <a:r>
              <a:rPr lang="sr-Latn-CS" altLang="zh-TW" sz="2400" b="1" dirty="0" err="1" smtClean="0">
                <a:ea typeface="新細明體" charset="-120"/>
              </a:rPr>
              <a:t>intoksikacije</a:t>
            </a:r>
            <a:r>
              <a:rPr lang="sr-Latn-CS" altLang="zh-TW" sz="2400" dirty="0" smtClean="0">
                <a:ea typeface="新細明體" charset="-120"/>
              </a:rPr>
              <a:t>: opšte opuštanje, euforija, povećana </a:t>
            </a:r>
            <a:r>
              <a:rPr lang="sr-Latn-CS" altLang="zh-TW" sz="2400" dirty="0" err="1" smtClean="0">
                <a:ea typeface="新細明體" charset="-120"/>
              </a:rPr>
              <a:t>govorljivost</a:t>
            </a:r>
            <a:r>
              <a:rPr lang="sr-Latn-CS" altLang="zh-TW" sz="2400" dirty="0" smtClean="0">
                <a:ea typeface="新細明體" charset="-120"/>
              </a:rPr>
              <a:t>, subjektivno povećanje osetljivosti svih čula, nestanak briga, smanjenje inhibicija, osećanje sporijeg proticanja vremena</a:t>
            </a:r>
          </a:p>
          <a:p>
            <a:pPr>
              <a:lnSpc>
                <a:spcPct val="90000"/>
              </a:lnSpc>
            </a:pPr>
            <a:r>
              <a:rPr lang="sr-Latn-CS" sz="2400" dirty="0" smtClean="0">
                <a:ea typeface="新細明體" charset="-120"/>
              </a:rPr>
              <a:t>Kod jednog boja korisnika ili kod većih doza– </a:t>
            </a:r>
            <a:r>
              <a:rPr lang="sr-Latn-CS" sz="2400" b="1" dirty="0" smtClean="0">
                <a:ea typeface="新細明體" charset="-120"/>
              </a:rPr>
              <a:t>neprijatna reakcija:</a:t>
            </a:r>
            <a:r>
              <a:rPr lang="sr-Latn-CS" sz="2400" dirty="0" smtClean="0">
                <a:ea typeface="新細明體" charset="-120"/>
              </a:rPr>
              <a:t> </a:t>
            </a:r>
            <a:r>
              <a:rPr lang="sr-Latn-CS" altLang="zh-TW" sz="2400" dirty="0" smtClean="0">
                <a:ea typeface="新細明體" charset="-120"/>
              </a:rPr>
              <a:t>uznemirenost, </a:t>
            </a:r>
            <a:r>
              <a:rPr lang="sr-Latn-CS" sz="2400" dirty="0" smtClean="0">
                <a:ea typeface="新細明體" charset="-120"/>
              </a:rPr>
              <a:t>panika, konfuzija, motorna </a:t>
            </a:r>
            <a:r>
              <a:rPr lang="sr-Latn-CS" sz="2400" dirty="0" err="1" smtClean="0">
                <a:ea typeface="新細明體" charset="-120"/>
              </a:rPr>
              <a:t>ekscitacija</a:t>
            </a:r>
            <a:r>
              <a:rPr lang="sr-Latn-CS" sz="2400" dirty="0" smtClean="0">
                <a:ea typeface="新細明體" charset="-120"/>
              </a:rPr>
              <a:t>, paranoidna ugroženost, depresija, čak halucinacije </a:t>
            </a:r>
            <a:endParaRPr lang="sr-Latn-CS" sz="2400" dirty="0" smtClean="0"/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Na kraju </a:t>
            </a:r>
            <a:r>
              <a:rPr lang="sr-Latn-CS" altLang="zh-TW" sz="2400" b="1" dirty="0" err="1" smtClean="0">
                <a:ea typeface="新細明體" charset="-120"/>
              </a:rPr>
              <a:t>intoksikacije</a:t>
            </a:r>
            <a:r>
              <a:rPr lang="sr-Latn-CS" altLang="zh-TW" sz="2400" dirty="0" smtClean="0">
                <a:ea typeface="新細明體" charset="-120"/>
              </a:rPr>
              <a:t>: </a:t>
            </a:r>
            <a:r>
              <a:rPr lang="sr-Latn-CS" altLang="zh-TW" sz="2400" dirty="0" err="1" smtClean="0">
                <a:ea typeface="新細明體" charset="-120"/>
              </a:rPr>
              <a:t>disforija</a:t>
            </a:r>
            <a:r>
              <a:rPr lang="sr-Latn-CS" altLang="zh-TW" sz="2400" dirty="0" smtClean="0">
                <a:ea typeface="新細明體" charset="-120"/>
              </a:rPr>
              <a:t>, bezvoljnost, letargija; </a:t>
            </a:r>
            <a:r>
              <a:rPr lang="sr-Latn-CS" sz="2400" dirty="0" smtClean="0">
                <a:ea typeface="新細明體" charset="-120"/>
              </a:rPr>
              <a:t>smanjena sposobnost koordinacije i procene realiteta, a duže vreme reakcije i preko 8 sati po upotrebi</a:t>
            </a:r>
            <a:r>
              <a:rPr lang="sr-Latn-CS" altLang="zh-TW" sz="2400" dirty="0" smtClean="0">
                <a:ea typeface="新細明體" charset="-12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Moguća </a:t>
            </a:r>
            <a:r>
              <a:rPr lang="sr-Latn-CS" sz="2400" b="1" dirty="0" smtClean="0"/>
              <a:t>akutna panična anksiozna reakcija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Retko </a:t>
            </a:r>
            <a:r>
              <a:rPr lang="sr-Latn-CS" sz="2400" b="1" dirty="0" smtClean="0"/>
              <a:t>a</a:t>
            </a:r>
            <a:r>
              <a:rPr lang="sr-Latn-CS" altLang="zh-TW" sz="2400" b="1" dirty="0" smtClean="0">
                <a:ea typeface="新細明體" charset="-120"/>
              </a:rPr>
              <a:t>kutna toksična psihoza: </a:t>
            </a:r>
            <a:r>
              <a:rPr lang="sr-Latn-CS" altLang="zh-TW" sz="2400" dirty="0" smtClean="0">
                <a:ea typeface="新細明體" charset="-120"/>
              </a:rPr>
              <a:t>halucinacije, paranoidno mišljenje i pojava fenomena depersonalizacije i </a:t>
            </a:r>
            <a:r>
              <a:rPr lang="sr-Latn-CS" altLang="zh-TW" sz="2400" dirty="0" err="1" smtClean="0">
                <a:ea typeface="新細明體" charset="-120"/>
              </a:rPr>
              <a:t>derealizacije</a:t>
            </a:r>
            <a:endParaRPr lang="sr-Latn-CS" altLang="zh-TW" sz="2400" dirty="0" smtClean="0">
              <a:ea typeface="新細明體" charset="-120"/>
            </a:endParaRP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Marihuana/1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Dobija se od lišća </a:t>
            </a:r>
            <a:r>
              <a:rPr lang="sr-Latn-CS" altLang="zh-TW" sz="2400" b="1" dirty="0" err="1" smtClean="0">
                <a:ea typeface="新細明體" charset="-120"/>
              </a:rPr>
              <a:t>canabis</a:t>
            </a:r>
            <a:r>
              <a:rPr lang="sr-Latn-CS" altLang="zh-TW" sz="2400" b="1" dirty="0" smtClean="0">
                <a:ea typeface="新細明體" charset="-120"/>
              </a:rPr>
              <a:t> </a:t>
            </a:r>
            <a:r>
              <a:rPr lang="sr-Latn-CS" altLang="zh-TW" sz="2400" b="1" dirty="0" err="1" smtClean="0">
                <a:ea typeface="新細明體" charset="-120"/>
              </a:rPr>
              <a:t>sative</a:t>
            </a:r>
            <a:r>
              <a:rPr lang="sr-Latn-CS" altLang="zh-TW" sz="2400" b="1" dirty="0" smtClean="0">
                <a:ea typeface="新細明體" charset="-120"/>
              </a:rPr>
              <a:t>; </a:t>
            </a:r>
          </a:p>
          <a:p>
            <a:pPr>
              <a:lnSpc>
                <a:spcPct val="90000"/>
              </a:lnSpc>
            </a:pPr>
            <a:r>
              <a:rPr lang="sr-Latn-CS" sz="2400" dirty="0" smtClean="0">
                <a:ea typeface="新細明體" charset="-120"/>
              </a:rPr>
              <a:t>Od</a:t>
            </a:r>
            <a:r>
              <a:rPr lang="sr-Latn-CS" sz="2400" b="1" dirty="0" smtClean="0">
                <a:ea typeface="新細明體" charset="-120"/>
              </a:rPr>
              <a:t> </a:t>
            </a:r>
            <a:r>
              <a:rPr lang="sr-Latn-CS" sz="2400" dirty="0" smtClean="0"/>
              <a:t>0,1 do 3% </a:t>
            </a:r>
            <a:r>
              <a:rPr lang="sr-Latn-CS" altLang="zh-TW" sz="2400" dirty="0" smtClean="0">
                <a:ea typeface="新細明體" charset="-120"/>
              </a:rPr>
              <a:t>THC, zavisi od vrste biljke,  geografskog porekla, načina prerade</a:t>
            </a:r>
          </a:p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Hronična upotreba </a:t>
            </a:r>
            <a:r>
              <a:rPr lang="it-IT" altLang="zh-TW" sz="2400" b="1" dirty="0" smtClean="0">
                <a:ea typeface="新細明體" charset="-120"/>
              </a:rPr>
              <a:t>marihuane </a:t>
            </a:r>
            <a:endParaRPr lang="sr-Latn-CS" altLang="zh-TW" sz="2400" b="1" dirty="0" smtClean="0">
              <a:ea typeface="新細明體" charset="-120"/>
            </a:endParaRPr>
          </a:p>
          <a:p>
            <a:pPr>
              <a:lnSpc>
                <a:spcPct val="80000"/>
              </a:lnSpc>
              <a:defRPr/>
            </a:pPr>
            <a:r>
              <a:rPr lang="sr-Latn-CS" altLang="zh-TW" sz="2400" b="1" dirty="0" smtClean="0">
                <a:ea typeface="新細明體" charset="-120"/>
              </a:rPr>
              <a:t>Psihički simptomi: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oštećenja kratkoročnog </a:t>
            </a:r>
            <a:r>
              <a:rPr lang="sr-Latn-CS" altLang="zh-TW" sz="2200" i="1" dirty="0" smtClean="0">
                <a:ea typeface="新細明體" charset="-120"/>
              </a:rPr>
              <a:t>pamćenja</a:t>
            </a:r>
            <a:r>
              <a:rPr lang="it-IT" altLang="zh-TW" sz="2200" dirty="0" smtClean="0">
                <a:ea typeface="新細明體" charset="-120"/>
              </a:rPr>
              <a:t>,</a:t>
            </a:r>
            <a:r>
              <a:rPr lang="sr-Latn-CS" altLang="zh-TW" sz="2200" dirty="0" smtClean="0">
                <a:ea typeface="新細明體" charset="-120"/>
              </a:rPr>
              <a:t> 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pad </a:t>
            </a:r>
            <a:r>
              <a:rPr lang="sr-Latn-CS" altLang="zh-TW" sz="2200" i="1" dirty="0" smtClean="0">
                <a:ea typeface="新細明體" charset="-120"/>
              </a:rPr>
              <a:t>efikasnosti i interesovanja</a:t>
            </a:r>
            <a:r>
              <a:rPr lang="it-IT" altLang="zh-TW" sz="2200" dirty="0" smtClean="0">
                <a:ea typeface="新細明體" charset="-120"/>
              </a:rPr>
              <a:t>,</a:t>
            </a:r>
            <a:r>
              <a:rPr lang="sr-Latn-CS" altLang="zh-TW" sz="2200" dirty="0" smtClean="0">
                <a:ea typeface="新細明體" charset="-120"/>
              </a:rPr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i="1" dirty="0" smtClean="0">
                <a:ea typeface="新細明體" charset="-120"/>
              </a:rPr>
              <a:t>dezorijentacija</a:t>
            </a:r>
            <a:r>
              <a:rPr lang="sr-Latn-CS" altLang="zh-TW" sz="2200" dirty="0" smtClean="0">
                <a:ea typeface="新細明體" charset="-120"/>
              </a:rPr>
              <a:t> u prostoru; </a:t>
            </a:r>
            <a:r>
              <a:rPr lang="sr-Latn-CS" altLang="zh-TW" sz="2200" dirty="0" err="1" smtClean="0">
                <a:ea typeface="新細明體" charset="-120"/>
              </a:rPr>
              <a:t>konfuznost</a:t>
            </a:r>
            <a:r>
              <a:rPr lang="sr-Latn-CS" altLang="zh-TW" sz="2200" dirty="0" smtClean="0">
                <a:ea typeface="新細明體" charset="-120"/>
              </a:rPr>
              <a:t>,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nebriga za </a:t>
            </a:r>
            <a:r>
              <a:rPr lang="sr-Latn-CS" altLang="zh-TW" sz="2200" i="1" dirty="0" smtClean="0">
                <a:ea typeface="新細明體" charset="-120"/>
              </a:rPr>
              <a:t>ličnu higijenu</a:t>
            </a:r>
            <a:r>
              <a:rPr lang="sr-Latn-CS" altLang="zh-TW" sz="2200" dirty="0" smtClean="0">
                <a:ea typeface="新細明體" charset="-120"/>
              </a:rPr>
              <a:t>;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i="1" dirty="0" err="1" smtClean="0">
                <a:ea typeface="新細明體" charset="-120"/>
              </a:rPr>
              <a:t>flešbekovi</a:t>
            </a:r>
            <a:r>
              <a:rPr lang="sr-Latn-CS" altLang="zh-TW" sz="2200" i="1" dirty="0" smtClean="0">
                <a:ea typeface="新細明體" charset="-120"/>
              </a:rPr>
              <a:t> </a:t>
            </a:r>
            <a:r>
              <a:rPr lang="sr-Latn-CS" altLang="zh-TW" sz="2200" dirty="0" smtClean="0">
                <a:ea typeface="新細明體" charset="-120"/>
              </a:rPr>
              <a:t>(vraćanje osećanja </a:t>
            </a:r>
            <a:r>
              <a:rPr lang="sr-Latn-CS" altLang="zh-TW" sz="2200" dirty="0" err="1" smtClean="0">
                <a:ea typeface="新細明體" charset="-120"/>
              </a:rPr>
              <a:t>nadrogiranosti</a:t>
            </a:r>
            <a:r>
              <a:rPr lang="sr-Latn-CS" altLang="zh-TW" sz="2200" dirty="0" smtClean="0">
                <a:ea typeface="新細明體" charset="-12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Marihuana/2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200" b="1" dirty="0" smtClean="0">
                <a:ea typeface="新細明體" charset="-120"/>
              </a:rPr>
              <a:t>Hronična upotreba </a:t>
            </a:r>
            <a:r>
              <a:rPr lang="sr-Latn-CS" altLang="zh-TW" sz="2200" dirty="0" smtClean="0">
                <a:ea typeface="新細明體" charset="-120"/>
              </a:rPr>
              <a:t>marihuane - nastavak: </a:t>
            </a:r>
          </a:p>
          <a:p>
            <a:pPr>
              <a:lnSpc>
                <a:spcPct val="80000"/>
              </a:lnSpc>
              <a:defRPr/>
            </a:pPr>
            <a:r>
              <a:rPr lang="sr-Latn-CS" altLang="zh-TW" sz="2200" b="1" dirty="0" smtClean="0">
                <a:ea typeface="新細明體" charset="-120"/>
              </a:rPr>
              <a:t>Somatski simptomi: 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problemi</a:t>
            </a:r>
            <a:r>
              <a:rPr lang="sr-Latn-CS" altLang="zh-TW" sz="2200" b="1" dirty="0" smtClean="0">
                <a:ea typeface="新細明體" charset="-120"/>
              </a:rPr>
              <a:t> </a:t>
            </a:r>
            <a:r>
              <a:rPr lang="sr-Latn-CS" altLang="zh-TW" sz="2200" dirty="0" smtClean="0">
                <a:ea typeface="新細明體" charset="-120"/>
              </a:rPr>
              <a:t>sa </a:t>
            </a:r>
            <a:r>
              <a:rPr lang="sr-Latn-CS" altLang="zh-TW" sz="2200" i="1" dirty="0" smtClean="0">
                <a:ea typeface="新細明體" charset="-120"/>
              </a:rPr>
              <a:t>koordinacijom</a:t>
            </a:r>
            <a:r>
              <a:rPr lang="sr-Latn-CS" altLang="zh-TW" sz="2200" dirty="0" smtClean="0">
                <a:ea typeface="新細明體" charset="-120"/>
              </a:rPr>
              <a:t> pokreta (teturav hod) uz produženje </a:t>
            </a:r>
            <a:r>
              <a:rPr lang="sr-Latn-CS" altLang="zh-TW" sz="2200" i="1" dirty="0" smtClean="0">
                <a:ea typeface="新細明體" charset="-120"/>
              </a:rPr>
              <a:t>vremena reagovanja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ubrzani </a:t>
            </a:r>
            <a:r>
              <a:rPr lang="sr-Latn-CS" altLang="zh-TW" sz="2200" i="1" dirty="0" smtClean="0">
                <a:ea typeface="新細明體" charset="-120"/>
              </a:rPr>
              <a:t>srčani</a:t>
            </a:r>
            <a:r>
              <a:rPr lang="sr-Latn-CS" altLang="zh-TW" sz="2200" dirty="0" smtClean="0">
                <a:ea typeface="新細明體" charset="-120"/>
              </a:rPr>
              <a:t> rad i povišeni krvni </a:t>
            </a:r>
            <a:r>
              <a:rPr lang="sr-Latn-CS" altLang="zh-TW" sz="2200" i="1" dirty="0" smtClean="0">
                <a:ea typeface="新細明體" charset="-120"/>
              </a:rPr>
              <a:t>pritisak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iritacija </a:t>
            </a:r>
            <a:r>
              <a:rPr lang="sr-Latn-CS" altLang="zh-TW" sz="2200" i="1" dirty="0" smtClean="0">
                <a:ea typeface="新細明體" charset="-120"/>
              </a:rPr>
              <a:t>pluća i bronhija</a:t>
            </a:r>
          </a:p>
          <a:p>
            <a:pPr lvl="1">
              <a:lnSpc>
                <a:spcPct val="80000"/>
              </a:lnSpc>
              <a:defRPr/>
            </a:pPr>
            <a:r>
              <a:rPr lang="sr-Latn-CS" altLang="zh-TW" sz="2200" dirty="0" smtClean="0">
                <a:ea typeface="新細明體" charset="-120"/>
              </a:rPr>
              <a:t>pad telesnog </a:t>
            </a:r>
            <a:r>
              <a:rPr lang="sr-Latn-CS" altLang="zh-TW" sz="2200" i="1" dirty="0" smtClean="0">
                <a:ea typeface="新細明體" charset="-120"/>
              </a:rPr>
              <a:t>imuniteta</a:t>
            </a:r>
            <a:endParaRPr lang="sr-Latn-CS" altLang="zh-TW" sz="2200" b="1" i="1" dirty="0" smtClean="0">
              <a:ea typeface="新細明體" charset="-120"/>
            </a:endParaRPr>
          </a:p>
          <a:p>
            <a:pPr marL="274320" lvl="1" indent="-274320">
              <a:lnSpc>
                <a:spcPct val="80000"/>
              </a:lnSpc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200" b="1" i="1" dirty="0" smtClean="0">
                <a:ea typeface="新細明體" charset="-120"/>
              </a:rPr>
              <a:t>Dugotrajna upotrebe marihuane:</a:t>
            </a:r>
          </a:p>
          <a:p>
            <a:pPr marL="274320" lvl="1" indent="-274320">
              <a:lnSpc>
                <a:spcPct val="80000"/>
              </a:lnSpc>
              <a:buClr>
                <a:schemeClr val="accent3"/>
              </a:buClr>
              <a:buSzPct val="95000"/>
              <a:buNone/>
              <a:defRPr/>
            </a:pPr>
            <a:r>
              <a:rPr lang="sr-Latn-CS" altLang="zh-TW" sz="2200" b="1" i="1" dirty="0" smtClean="0">
                <a:ea typeface="新細明體" charset="-120"/>
              </a:rPr>
              <a:t>	</a:t>
            </a:r>
            <a:r>
              <a:rPr lang="sr-Latn-CS" altLang="zh-TW" sz="2200" dirty="0" smtClean="0">
                <a:ea typeface="新細明體" charset="-120"/>
              </a:rPr>
              <a:t>Moguć tzv. </a:t>
            </a:r>
            <a:r>
              <a:rPr lang="sr-Latn-CS" altLang="zh-TW" sz="2200" b="1" dirty="0" err="1" smtClean="0">
                <a:ea typeface="新細明體" charset="-120"/>
              </a:rPr>
              <a:t>amotivacioni</a:t>
            </a:r>
            <a:r>
              <a:rPr lang="sr-Latn-CS" altLang="zh-TW" sz="2200" b="1" dirty="0" smtClean="0">
                <a:ea typeface="新細明體" charset="-120"/>
              </a:rPr>
              <a:t> sindrom</a:t>
            </a:r>
            <a:r>
              <a:rPr lang="sr-Latn-CS" altLang="zh-TW" sz="2200" dirty="0" smtClean="0">
                <a:ea typeface="新細明體" charset="-120"/>
              </a:rPr>
              <a:t>: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i="1" dirty="0" smtClean="0">
                <a:ea typeface="新細明體" charset="-120"/>
              </a:rPr>
              <a:t>apatičnost</a:t>
            </a:r>
            <a:r>
              <a:rPr lang="sr-Latn-CS" altLang="zh-TW" sz="2200" dirty="0" smtClean="0">
                <a:ea typeface="新細明體" charset="-120"/>
              </a:rPr>
              <a:t>, pad motivacije za ostvarenje ličnih ciljeva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dirty="0" smtClean="0">
                <a:ea typeface="新細明體" charset="-120"/>
              </a:rPr>
              <a:t>opadanje </a:t>
            </a:r>
            <a:r>
              <a:rPr lang="sr-Latn-CS" altLang="zh-TW" sz="2200" i="1" dirty="0" smtClean="0">
                <a:ea typeface="新細明體" charset="-120"/>
              </a:rPr>
              <a:t>samosvesti</a:t>
            </a:r>
            <a:r>
              <a:rPr lang="sr-Latn-CS" altLang="zh-TW" sz="2200" dirty="0" smtClean="0">
                <a:ea typeface="新細明體" charset="-120"/>
              </a:rPr>
              <a:t> </a:t>
            </a:r>
          </a:p>
          <a:p>
            <a:pPr marL="548640" lvl="2" indent="-274320">
              <a:lnSpc>
                <a:spcPct val="80000"/>
              </a:lnSpc>
              <a:buClr>
                <a:schemeClr val="accent3"/>
              </a:buClr>
              <a:buSzPct val="95000"/>
              <a:defRPr/>
            </a:pPr>
            <a:r>
              <a:rPr lang="sr-Latn-CS" altLang="zh-TW" sz="2200" dirty="0" smtClean="0">
                <a:ea typeface="新細明體" charset="-120"/>
              </a:rPr>
              <a:t>poremećaj u proceni </a:t>
            </a:r>
            <a:r>
              <a:rPr lang="sr-Latn-CS" altLang="zh-TW" sz="2200" i="1" dirty="0" smtClean="0">
                <a:ea typeface="新細明體" charset="-120"/>
              </a:rPr>
              <a:t>socijalnog realiteta </a:t>
            </a:r>
            <a:endParaRPr lang="sr-Latn-CS" altLang="zh-TW" sz="2200" dirty="0" smtClean="0">
              <a:ea typeface="新細明體" charset="-120"/>
            </a:endParaRPr>
          </a:p>
          <a:p>
            <a:pPr>
              <a:lnSpc>
                <a:spcPct val="80000"/>
              </a:lnSpc>
              <a:defRPr/>
            </a:pPr>
            <a:endParaRPr lang="sr-Latn-CS" altLang="zh-TW" sz="2200" b="1" dirty="0" smtClean="0">
              <a:ea typeface="新細明體" charset="-120"/>
            </a:endParaRPr>
          </a:p>
          <a:p>
            <a:pPr lvl="1">
              <a:lnSpc>
                <a:spcPct val="80000"/>
              </a:lnSpc>
              <a:defRPr/>
            </a:pPr>
            <a:endParaRPr lang="sr-Latn-CS" altLang="zh-TW" sz="2200" dirty="0" smtClean="0">
              <a:ea typeface="新細明體" charset="-120"/>
            </a:endParaRPr>
          </a:p>
          <a:p>
            <a:pPr lvl="1">
              <a:lnSpc>
                <a:spcPct val="80000"/>
              </a:lnSpc>
              <a:defRPr/>
            </a:pPr>
            <a:endParaRPr lang="sr-Latn-CS" altLang="zh-TW" sz="2200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Marihuana/3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274320" lvl="1" indent="-274320">
              <a:lnSpc>
                <a:spcPct val="90000"/>
              </a:lnSpc>
              <a:buClr>
                <a:schemeClr val="accent3"/>
              </a:buClr>
              <a:buSzPct val="95000"/>
              <a:buNone/>
            </a:pPr>
            <a:r>
              <a:rPr lang="sr-Latn-CS" altLang="zh-TW" sz="2200" b="1" i="1" dirty="0" smtClean="0">
                <a:ea typeface="新細明體" charset="-120"/>
              </a:rPr>
              <a:t>Dugotrajna upotrebe marihuane - </a:t>
            </a:r>
            <a:r>
              <a:rPr lang="sr-Latn-CS" altLang="zh-TW" sz="2200" i="1" dirty="0" smtClean="0">
                <a:ea typeface="新細明體" charset="-120"/>
              </a:rPr>
              <a:t>nastavak</a:t>
            </a:r>
          </a:p>
          <a:p>
            <a:pPr>
              <a:lnSpc>
                <a:spcPct val="90000"/>
              </a:lnSpc>
              <a:buNone/>
            </a:pPr>
            <a:r>
              <a:rPr lang="sr-Latn-RS" altLang="zh-TW" sz="2200" b="1" dirty="0" smtClean="0">
                <a:ea typeface="新細明體" charset="-120"/>
              </a:rPr>
              <a:t>	</a:t>
            </a:r>
            <a:r>
              <a:rPr lang="it-IT" altLang="zh-TW" sz="2200" b="1" dirty="0" smtClean="0">
                <a:ea typeface="新細明體" charset="-120"/>
              </a:rPr>
              <a:t>Apstinencijalni sindrom</a:t>
            </a:r>
            <a:r>
              <a:rPr lang="sr-Latn-CS" altLang="zh-TW" sz="2200" b="1" dirty="0" smtClean="0">
                <a:ea typeface="新細明體" charset="-120"/>
              </a:rPr>
              <a:t> kod hroničnih, teških pušača: </a:t>
            </a:r>
            <a:r>
              <a:rPr lang="it-IT" altLang="zh-TW" sz="2200" dirty="0" smtClean="0">
                <a:ea typeface="新細明體" charset="-120"/>
              </a:rPr>
              <a:t>pove</a:t>
            </a:r>
            <a:r>
              <a:rPr lang="sr-Latn-CS" altLang="zh-TW" sz="2200" dirty="0" smtClean="0">
                <a:ea typeface="新細明體" charset="-120"/>
              </a:rPr>
              <a:t>ć</a:t>
            </a:r>
            <a:r>
              <a:rPr lang="it-IT" altLang="zh-TW" sz="2200" dirty="0" smtClean="0">
                <a:ea typeface="新細明體" charset="-120"/>
              </a:rPr>
              <a:t>an</a:t>
            </a:r>
            <a:r>
              <a:rPr lang="sr-Latn-CS" altLang="zh-TW" sz="2200" dirty="0" smtClean="0">
                <a:ea typeface="新細明體" charset="-120"/>
              </a:rPr>
              <a:t>a</a:t>
            </a:r>
            <a:r>
              <a:rPr lang="it-IT" altLang="zh-TW" sz="2200" dirty="0" smtClean="0">
                <a:ea typeface="新細明體" charset="-120"/>
              </a:rPr>
              <a:t> aktivnost</a:t>
            </a:r>
            <a:r>
              <a:rPr lang="sr-Latn-CS" altLang="zh-TW" sz="2200" dirty="0" smtClean="0">
                <a:ea typeface="新細明體" charset="-120"/>
              </a:rPr>
              <a:t> </a:t>
            </a:r>
            <a:r>
              <a:rPr lang="it-IT" altLang="zh-TW" sz="2200" dirty="0" smtClean="0">
                <a:ea typeface="新細明體" charset="-120"/>
              </a:rPr>
              <a:t>sistema zadu</a:t>
            </a:r>
            <a:r>
              <a:rPr lang="sr-Latn-CS" altLang="zh-TW" sz="2200" dirty="0" smtClean="0">
                <a:ea typeface="新細明體" charset="-120"/>
              </a:rPr>
              <a:t>ž</a:t>
            </a:r>
            <a:r>
              <a:rPr lang="it-IT" altLang="zh-TW" sz="2200" dirty="0" smtClean="0">
                <a:ea typeface="新細明體" charset="-120"/>
              </a:rPr>
              <a:t>enog za </a:t>
            </a:r>
            <a:r>
              <a:rPr lang="it-IT" altLang="zh-TW" sz="2200" b="1" dirty="0" smtClean="0">
                <a:ea typeface="新細明體" charset="-120"/>
              </a:rPr>
              <a:t>reagovanje na stres</a:t>
            </a:r>
            <a:r>
              <a:rPr lang="sr-Latn-CS" altLang="zh-TW" sz="2200" b="1" dirty="0" smtClean="0">
                <a:ea typeface="新細明體" charset="-120"/>
              </a:rPr>
              <a:t>: </a:t>
            </a:r>
          </a:p>
          <a:p>
            <a:pPr lvl="1">
              <a:lnSpc>
                <a:spcPct val="90000"/>
              </a:lnSpc>
            </a:pPr>
            <a:r>
              <a:rPr lang="it-IT" altLang="zh-TW" sz="2200" dirty="0" smtClean="0">
                <a:ea typeface="新細明體" charset="-120"/>
              </a:rPr>
              <a:t>poja</a:t>
            </a:r>
            <a:r>
              <a:rPr lang="sr-Latn-CS" altLang="zh-TW" sz="2200" dirty="0" smtClean="0">
                <a:ea typeface="新細明體" charset="-120"/>
              </a:rPr>
              <a:t>č</a:t>
            </a:r>
            <a:r>
              <a:rPr lang="it-IT" altLang="zh-TW" sz="2200" dirty="0" smtClean="0">
                <a:ea typeface="新細明體" charset="-120"/>
              </a:rPr>
              <a:t>ana anksioznost, razdra</a:t>
            </a:r>
            <a:r>
              <a:rPr lang="sr-Latn-CS" altLang="zh-TW" sz="2200" dirty="0" smtClean="0">
                <a:ea typeface="新細明體" charset="-120"/>
              </a:rPr>
              <a:t>ž</a:t>
            </a:r>
            <a:r>
              <a:rPr lang="it-IT" altLang="zh-TW" sz="2200" dirty="0" smtClean="0">
                <a:ea typeface="新細明體" charset="-120"/>
              </a:rPr>
              <a:t>ljivost </a:t>
            </a:r>
            <a:r>
              <a:rPr lang="sr-Latn-CS" altLang="zh-TW" sz="2200" dirty="0" smtClean="0">
                <a:ea typeface="新細明體" charset="-120"/>
              </a:rPr>
              <a:t>,</a:t>
            </a:r>
            <a:r>
              <a:rPr lang="it-IT" altLang="zh-TW" sz="2200" dirty="0" smtClean="0">
                <a:ea typeface="新細明體" charset="-120"/>
              </a:rPr>
              <a:t> nesanic</a:t>
            </a:r>
            <a:r>
              <a:rPr lang="sr-Latn-CS" altLang="zh-TW" sz="2200" dirty="0" smtClean="0">
                <a:ea typeface="新細明體" charset="-120"/>
              </a:rPr>
              <a:t>a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gubitak apetita, znojenje, stomačne tegobe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sr-Latn-CS" sz="2200" b="1" dirty="0" smtClean="0">
                <a:ea typeface="新細明體" charset="-120"/>
              </a:rPr>
              <a:t>Ishodi</a:t>
            </a:r>
            <a:endParaRPr lang="sr-Latn-CS" sz="2200" dirty="0" smtClean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Velika većina korisnika </a:t>
            </a:r>
            <a:r>
              <a:rPr lang="sr-Latn-CS" sz="2200" i="1" dirty="0" smtClean="0">
                <a:ea typeface="新細明體" charset="-120"/>
              </a:rPr>
              <a:t>sama prestane </a:t>
            </a:r>
            <a:r>
              <a:rPr lang="sr-Latn-CS" sz="2200" dirty="0" smtClean="0">
                <a:ea typeface="新細明體" charset="-120"/>
              </a:rPr>
              <a:t>sa upotrebom</a:t>
            </a:r>
          </a:p>
          <a:p>
            <a:pPr>
              <a:lnSpc>
                <a:spcPct val="90000"/>
              </a:lnSpc>
            </a:pPr>
            <a:r>
              <a:rPr lang="sr-Latn-CS" sz="2200" i="1" dirty="0" smtClean="0">
                <a:ea typeface="新細明體" charset="-120"/>
              </a:rPr>
              <a:t>Prelazak na “tvrde droge</a:t>
            </a:r>
            <a:r>
              <a:rPr lang="sr-Latn-CS" sz="2200" dirty="0" smtClean="0">
                <a:ea typeface="新細明體" charset="-120"/>
              </a:rPr>
              <a:t>” je relativno </a:t>
            </a:r>
            <a:r>
              <a:rPr lang="sr-Latn-CS" sz="2200" i="1" dirty="0" smtClean="0">
                <a:ea typeface="新細明體" charset="-120"/>
              </a:rPr>
              <a:t>redak</a:t>
            </a: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Opasnost od </a:t>
            </a:r>
            <a:r>
              <a:rPr lang="sr-Latn-CS" sz="2200" i="1" dirty="0" smtClean="0">
                <a:ea typeface="新細明體" charset="-120"/>
              </a:rPr>
              <a:t>saobraćajnih nesreća  </a:t>
            </a:r>
            <a:r>
              <a:rPr lang="sr-Latn-CS" sz="2200" dirty="0" smtClean="0">
                <a:ea typeface="新細明體" charset="-120"/>
              </a:rPr>
              <a:t>zbog vožnje pod dejstvom koje se subjektivno ne prepoznaje</a:t>
            </a:r>
          </a:p>
          <a:p>
            <a:pPr>
              <a:lnSpc>
                <a:spcPct val="90000"/>
              </a:lnSpc>
            </a:pPr>
            <a:r>
              <a:rPr lang="sr-Latn-CS" sz="2200" dirty="0" smtClean="0">
                <a:ea typeface="新細明體" charset="-120"/>
              </a:rPr>
              <a:t>Posebno opasno </a:t>
            </a:r>
            <a:r>
              <a:rPr lang="sr-Latn-CS" sz="2200" i="1" dirty="0" smtClean="0">
                <a:ea typeface="新細明體" charset="-120"/>
              </a:rPr>
              <a:t>kombinovano uzimanje marihuane i alkohola </a:t>
            </a:r>
            <a:r>
              <a:rPr lang="sr-Latn-CS" sz="2200" dirty="0" smtClean="0">
                <a:ea typeface="新細明體" charset="-120"/>
              </a:rPr>
              <a:t>– moguće fatalne posledice</a:t>
            </a:r>
          </a:p>
          <a:p>
            <a:pPr>
              <a:lnSpc>
                <a:spcPct val="90000"/>
              </a:lnSpc>
            </a:pPr>
            <a:endParaRPr lang="en-US" sz="2200" dirty="0" smtClean="0"/>
          </a:p>
          <a:p>
            <a:pPr marL="292100" lvl="1" indent="-292100">
              <a:lnSpc>
                <a:spcPct val="80000"/>
              </a:lnSpc>
              <a:buNone/>
              <a:defRPr/>
            </a:pPr>
            <a:endParaRPr lang="sr-Latn-CS" altLang="zh-TW" sz="2200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err="1" smtClean="0"/>
              <a:t>Dizajnirane</a:t>
            </a:r>
            <a:r>
              <a:rPr lang="en-US" sz="4000" dirty="0" smtClean="0"/>
              <a:t> </a:t>
            </a:r>
            <a:r>
              <a:rPr lang="en-US" sz="4000" dirty="0" err="1" smtClean="0"/>
              <a:t>droge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r>
              <a:rPr lang="sr-Latn-CS" sz="4000" dirty="0" smtClean="0"/>
              <a:t>OPIJATI I OPIOIDI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Dizajnirane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droge</a:t>
            </a:r>
            <a:r>
              <a:rPr lang="sr-Latn-RS" sz="3200" b="1" dirty="0" smtClean="0"/>
              <a:t>/1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sz="2400" dirty="0" smtClean="0"/>
              <a:t>Dizajnirane droge su PAS koje su sintetizovane u hemijskim laboratorijama. Zovu ih i </a:t>
            </a:r>
            <a:r>
              <a:rPr lang="sr-Latn-CS" sz="2400" b="1" dirty="0" smtClean="0"/>
              <a:t>klupske droge </a:t>
            </a:r>
            <a:r>
              <a:rPr lang="sr-Latn-CS" sz="2400" dirty="0" smtClean="0"/>
              <a:t>(</a:t>
            </a:r>
            <a:r>
              <a:rPr lang="en-US" sz="2400" dirty="0" smtClean="0"/>
              <a:t>“club drugs”</a:t>
            </a:r>
            <a:r>
              <a:rPr lang="sr-Latn-CS" sz="2400" dirty="0" smtClean="0"/>
              <a:t>) jer ih </a:t>
            </a:r>
            <a:r>
              <a:rPr lang="en-US" sz="2400" dirty="0" smtClean="0"/>
              <a:t> </a:t>
            </a:r>
            <a:r>
              <a:rPr lang="sr-Latn-CS" sz="2400" dirty="0" smtClean="0"/>
              <a:t>najčešće upotrebljavaju </a:t>
            </a:r>
            <a:r>
              <a:rPr lang="sr-Latn-CS" sz="2400" dirty="0" err="1" smtClean="0"/>
              <a:t>adolescenti</a:t>
            </a:r>
            <a:r>
              <a:rPr lang="sr-Latn-CS" sz="2400" dirty="0" smtClean="0"/>
              <a:t> i mladi odrasli u klubovima, kafićima, </a:t>
            </a:r>
            <a:r>
              <a:rPr lang="sr-Latn-CS" sz="2400" dirty="0" err="1" smtClean="0"/>
              <a:t>rave</a:t>
            </a:r>
            <a:r>
              <a:rPr lang="sr-Latn-CS" sz="2400" dirty="0" smtClean="0"/>
              <a:t>- i </a:t>
            </a:r>
            <a:r>
              <a:rPr lang="sr-Latn-CS" sz="2400" dirty="0" err="1" smtClean="0"/>
              <a:t>trance</a:t>
            </a:r>
            <a:r>
              <a:rPr lang="sr-Latn-CS" sz="2400" dirty="0" smtClean="0"/>
              <a:t>-žurkama Uglavnom se uzimaju u obliku pilula.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Farmakološki heterogena grupa PAS.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Dobiti od proizvodnje sintetizovanih PAS: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lako se proizvode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nisu navedene kao  ilegalne PAS u zakonskim </a:t>
            </a:r>
            <a:r>
              <a:rPr lang="sr-Latn-CS" sz="2400" dirty="0" err="1" smtClean="0"/>
              <a:t>regulativama</a:t>
            </a:r>
            <a:r>
              <a:rPr lang="sr-Latn-CS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može se kontrolisati dejstvo, jačina itd.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dirty="0" smtClean="0"/>
              <a:t>Dodatni rizici: </a:t>
            </a:r>
          </a:p>
          <a:p>
            <a:pPr>
              <a:spcBef>
                <a:spcPts val="0"/>
              </a:spcBef>
            </a:pPr>
            <a:r>
              <a:rPr lang="sr-Latn-CS" sz="2400" dirty="0" smtClean="0"/>
              <a:t>ne zna se sadržaj niti moguća dejstva, </a:t>
            </a:r>
            <a:r>
              <a:rPr lang="sr-Latn-CS" sz="2400" dirty="0" err="1" smtClean="0"/>
              <a:t>moždarazorna</a:t>
            </a:r>
            <a:endParaRPr lang="sr-Latn-CS" sz="2400" dirty="0" smtClean="0"/>
          </a:p>
          <a:p>
            <a:pPr>
              <a:spcBef>
                <a:spcPts val="0"/>
              </a:spcBef>
            </a:pPr>
            <a:r>
              <a:rPr lang="sr-Latn-CS" sz="2400" dirty="0" smtClean="0"/>
              <a:t>nemaju boju, miris ni ukus, pa se mogu ubaciti u pića drugima, koji se zatim mogu zloupotrebiti (seksualno…)</a:t>
            </a:r>
          </a:p>
          <a:p>
            <a:pPr eaLnBrk="1" hangingPunct="1">
              <a:lnSpc>
                <a:spcPct val="80000"/>
              </a:lnSpc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Dizajnirane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droge</a:t>
            </a:r>
            <a:r>
              <a:rPr lang="sr-Latn-RS" sz="3200" b="1" smtClean="0"/>
              <a:t>/2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CS" sz="2400" b="1" dirty="0" smtClean="0"/>
              <a:t>Najpoznatije</a:t>
            </a:r>
            <a:r>
              <a:rPr lang="sr-Latn-CS" sz="2400" dirty="0" smtClean="0"/>
              <a:t>: 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Amfetamini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Ekstazi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Gamma</a:t>
            </a:r>
            <a:r>
              <a:rPr lang="sr-Latn-CS" sz="2200" b="1" dirty="0" smtClean="0"/>
              <a:t> </a:t>
            </a:r>
            <a:r>
              <a:rPr lang="sr-Latn-CS" sz="2200" b="1" dirty="0" err="1" smtClean="0"/>
              <a:t>hydroxybutyrate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(GHB, </a:t>
            </a:r>
            <a:r>
              <a:rPr lang="sr-Latn-CS" sz="2200" b="1" dirty="0" err="1" smtClean="0"/>
              <a:t>Xyrem</a:t>
            </a:r>
            <a:r>
              <a:rPr lang="sr-Latn-CS" sz="2200" b="1" dirty="0" smtClean="0"/>
              <a:t>) </a:t>
            </a:r>
            <a:r>
              <a:rPr lang="sr-Latn-CS" sz="2200" dirty="0" smtClean="0"/>
              <a:t>– </a:t>
            </a:r>
            <a:r>
              <a:rPr lang="sr-Latn-CS" sz="2200" dirty="0" err="1" smtClean="0"/>
              <a:t>depresor</a:t>
            </a:r>
            <a:r>
              <a:rPr lang="sr-Latn-CS" sz="2200" dirty="0" smtClean="0"/>
              <a:t> CNS-a - odobren 2002. od FDA za lečenje </a:t>
            </a:r>
            <a:r>
              <a:rPr lang="sr-Latn-CS" sz="2200" dirty="0" err="1" smtClean="0"/>
              <a:t>narkolepsije</a:t>
            </a:r>
            <a:r>
              <a:rPr lang="sr-Latn-CS" sz="2200" dirty="0" smtClean="0"/>
              <a:t>, uz oštra ograničenja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Rohypnol</a:t>
            </a:r>
            <a:r>
              <a:rPr lang="sr-Latn-CS" sz="2200" dirty="0" smtClean="0"/>
              <a:t> (</a:t>
            </a:r>
            <a:r>
              <a:rPr lang="sr-Latn-CS" sz="2200" dirty="0" err="1" smtClean="0"/>
              <a:t>flunitrazepam</a:t>
            </a:r>
            <a:r>
              <a:rPr lang="sr-Latn-CS" sz="2200" dirty="0" smtClean="0"/>
              <a:t>) - </a:t>
            </a:r>
            <a:r>
              <a:rPr lang="sr-Latn-CS" sz="2200" dirty="0" err="1" smtClean="0"/>
              <a:t>benzodiazepin</a:t>
            </a:r>
            <a:r>
              <a:rPr lang="sr-Latn-CS" sz="22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Ketamine</a:t>
            </a:r>
            <a:r>
              <a:rPr lang="sr-Latn-CS" sz="2200" dirty="0" smtClean="0"/>
              <a:t> - </a:t>
            </a:r>
            <a:r>
              <a:rPr lang="sr-Latn-CS" sz="2200" dirty="0" err="1" smtClean="0"/>
              <a:t>disocijativni</a:t>
            </a:r>
            <a:r>
              <a:rPr lang="sr-Latn-CS" sz="2200" dirty="0" smtClean="0"/>
              <a:t> anestetik, upotreba u veterini</a:t>
            </a:r>
          </a:p>
          <a:p>
            <a:pPr>
              <a:spcBef>
                <a:spcPts val="600"/>
              </a:spcBef>
            </a:pPr>
            <a:r>
              <a:rPr lang="sr-Latn-CS" sz="2200" b="1" dirty="0" err="1" smtClean="0"/>
              <a:t>Ecstasy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(MDMA ) </a:t>
            </a:r>
          </a:p>
          <a:p>
            <a:pPr eaLnBrk="1" hangingPunct="1">
              <a:spcBef>
                <a:spcPts val="600"/>
              </a:spcBef>
            </a:pPr>
            <a:r>
              <a:rPr lang="sr-Latn-CS" sz="2200" b="1" dirty="0" err="1" smtClean="0"/>
              <a:t>Methamphetamine</a:t>
            </a:r>
            <a:r>
              <a:rPr lang="sr-Latn-CS" sz="2200" dirty="0" smtClean="0"/>
              <a:t> (ICE, ledena oluja)  - </a:t>
            </a:r>
            <a:r>
              <a:rPr lang="sr-Latn-CS" sz="2200" dirty="0" err="1" smtClean="0"/>
              <a:t>amfetaminska</a:t>
            </a:r>
            <a:r>
              <a:rPr lang="sr-Latn-CS" sz="2200" dirty="0" smtClean="0"/>
              <a:t> grupa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47 – 53; 58-64. </a:t>
            </a:r>
          </a:p>
          <a:p>
            <a:r>
              <a:rPr lang="sr-Latn-CS" dirty="0" err="1" smtClean="0"/>
              <a:t>Bukelić</a:t>
            </a:r>
            <a:r>
              <a:rPr lang="sr-Latn-CS" dirty="0" smtClean="0"/>
              <a:t>, J., </a:t>
            </a:r>
            <a:r>
              <a:rPr lang="sr-Latn-CS" dirty="0" err="1" smtClean="0"/>
              <a:t>Ramah</a:t>
            </a:r>
            <a:r>
              <a:rPr lang="sr-Latn-CS" dirty="0" smtClean="0"/>
              <a:t>, A., Veličković. R. (2001), </a:t>
            </a:r>
            <a:r>
              <a:rPr lang="sr-Latn-CS" i="1" dirty="0" smtClean="0"/>
              <a:t>Zavisnost od </a:t>
            </a:r>
            <a:r>
              <a:rPr lang="sr-Latn-CS" i="1" dirty="0" err="1" smtClean="0"/>
              <a:t>psihoaktivnih</a:t>
            </a:r>
            <a:r>
              <a:rPr lang="sr-Latn-CS" i="1" dirty="0" smtClean="0"/>
              <a:t> supstanci – PAS </a:t>
            </a:r>
            <a:r>
              <a:rPr lang="sr-Latn-CS" dirty="0" smtClean="0"/>
              <a:t>(zloupotreba lekova). U: Babić, M. (ur.), </a:t>
            </a:r>
            <a:r>
              <a:rPr lang="sr-Latn-CS" dirty="0" err="1" smtClean="0"/>
              <a:t>Skrining</a:t>
            </a:r>
            <a:r>
              <a:rPr lang="sr-Latn-CS" dirty="0" smtClean="0"/>
              <a:t> u medicini. Beograd, Jugoslovenska fondacija protiv raka, str. 797-821.</a:t>
            </a:r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47 – 53; 58-64. </a:t>
            </a:r>
          </a:p>
          <a:p>
            <a:r>
              <a:rPr lang="sr-Latn-CS" dirty="0" err="1" smtClean="0"/>
              <a:t>Bukelić</a:t>
            </a:r>
            <a:r>
              <a:rPr lang="sr-Latn-CS" dirty="0" smtClean="0"/>
              <a:t>, J., </a:t>
            </a:r>
            <a:r>
              <a:rPr lang="sr-Latn-CS" dirty="0" err="1" smtClean="0"/>
              <a:t>Ramah</a:t>
            </a:r>
            <a:r>
              <a:rPr lang="sr-Latn-CS" dirty="0" smtClean="0"/>
              <a:t>, A., Veličković. R. (2001), Zavisnost od </a:t>
            </a:r>
            <a:r>
              <a:rPr lang="sr-Latn-CS" dirty="0" err="1" smtClean="0"/>
              <a:t>psihoaktivnih</a:t>
            </a:r>
            <a:r>
              <a:rPr lang="sr-Latn-CS" dirty="0" smtClean="0"/>
              <a:t> supstanci – PAS (zloupotreba lekova). U: Babić, M. (ur.), </a:t>
            </a:r>
            <a:r>
              <a:rPr lang="sr-Latn-CS" i="1" dirty="0" err="1" smtClean="0"/>
              <a:t>Skrining</a:t>
            </a:r>
            <a:r>
              <a:rPr lang="sr-Latn-CS" i="1" dirty="0" smtClean="0"/>
              <a:t> u medicini</a:t>
            </a:r>
            <a:r>
              <a:rPr lang="sr-Latn-CS" dirty="0" smtClean="0"/>
              <a:t>. Beograd, Jugoslovenska fondacija protiv raka, str. 797-821.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OPIJATI I OPIOIDI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876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200" b="1" dirty="0" smtClean="0"/>
              <a:t>Opijati - </a:t>
            </a:r>
            <a:r>
              <a:rPr lang="sr-Latn-CS" sz="2200" b="1" i="1" dirty="0" smtClean="0"/>
              <a:t>opijum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i njegovi </a:t>
            </a:r>
            <a:r>
              <a:rPr lang="sr-Latn-CS" sz="2200" i="1" dirty="0" smtClean="0"/>
              <a:t>prirodni</a:t>
            </a:r>
            <a:r>
              <a:rPr lang="sr-Latn-CS" sz="2200" dirty="0" smtClean="0"/>
              <a:t> (morfin, kodein) i </a:t>
            </a:r>
            <a:r>
              <a:rPr lang="sr-Latn-CS" sz="2200" i="1" dirty="0" err="1" smtClean="0"/>
              <a:t>polusintetski</a:t>
            </a:r>
            <a:r>
              <a:rPr lang="sr-Latn-CS" sz="2200" dirty="0" smtClean="0"/>
              <a:t> </a:t>
            </a:r>
            <a:r>
              <a:rPr lang="sr-Latn-CS" sz="2200" b="1" i="1" dirty="0" smtClean="0"/>
              <a:t>derivati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(heroin, </a:t>
            </a:r>
            <a:r>
              <a:rPr lang="sr-Latn-CS" sz="2200" dirty="0" err="1" smtClean="0"/>
              <a:t>dilaudid</a:t>
            </a:r>
            <a:r>
              <a:rPr lang="sr-Latn-CS" sz="2200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sr-Latn-CS" sz="2200" b="1" dirty="0" err="1" smtClean="0"/>
              <a:t>Opioidi</a:t>
            </a:r>
            <a:r>
              <a:rPr lang="sr-Latn-CS" sz="2200" b="1" dirty="0" smtClean="0"/>
              <a:t> - </a:t>
            </a:r>
            <a:r>
              <a:rPr lang="sr-Latn-CS" sz="2200" b="1" i="1" dirty="0" smtClean="0"/>
              <a:t>sintetski opijati </a:t>
            </a:r>
            <a:r>
              <a:rPr lang="sr-Latn-CS" sz="2200" b="1" dirty="0" smtClean="0"/>
              <a:t>(</a:t>
            </a:r>
            <a:r>
              <a:rPr lang="sr-Latn-CS" sz="2200" b="1" dirty="0" err="1" smtClean="0"/>
              <a:t>demerol</a:t>
            </a:r>
            <a:r>
              <a:rPr lang="sr-Latn-CS" sz="2200" b="1" dirty="0" smtClean="0"/>
              <a:t>, </a:t>
            </a:r>
            <a:r>
              <a:rPr lang="sr-Latn-CS" sz="2200" b="1" dirty="0" err="1" smtClean="0"/>
              <a:t>metadon</a:t>
            </a:r>
            <a:r>
              <a:rPr lang="sr-Latn-CS" sz="2200" b="1" dirty="0" smtClean="0"/>
              <a:t>...) </a:t>
            </a:r>
            <a:endParaRPr lang="sr-Latn-CS" sz="2200" b="1" dirty="0" smtClean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sr-Latn-CS" sz="2200" b="1" dirty="0" smtClean="0"/>
              <a:t>Dejstvo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opijata</a:t>
            </a:r>
            <a:r>
              <a:rPr lang="sr-Latn-CS" sz="22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200" dirty="0" smtClean="0"/>
              <a:t>U organizmu čoveka se proizvode prirodni opijatski </a:t>
            </a:r>
            <a:r>
              <a:rPr lang="sr-Latn-CS" sz="2200" dirty="0" err="1" smtClean="0"/>
              <a:t>peptidi</a:t>
            </a:r>
            <a:r>
              <a:rPr lang="sr-Latn-CS" sz="2200" dirty="0" smtClean="0"/>
              <a:t> – </a:t>
            </a:r>
            <a:r>
              <a:rPr lang="sr-Latn-CS" sz="2200" b="1" dirty="0" err="1" smtClean="0"/>
              <a:t>endorfini</a:t>
            </a:r>
            <a:r>
              <a:rPr lang="sr-Latn-CS" sz="2200" b="1" dirty="0" smtClean="0"/>
              <a:t>: </a:t>
            </a:r>
            <a:r>
              <a:rPr lang="sr-Latn-CS" sz="2200" dirty="0" smtClean="0"/>
              <a:t>izazivaju dobro raspoloženje, lagodnost, smanjuju bolove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Prva faza dejstva opijata</a:t>
            </a:r>
            <a:r>
              <a:rPr lang="sr-Latn-CS" sz="2200" dirty="0" smtClean="0"/>
              <a:t>: slično </a:t>
            </a:r>
            <a:r>
              <a:rPr lang="sr-Latn-CS" sz="2200" dirty="0" err="1" smtClean="0"/>
              <a:t>endorfinima</a:t>
            </a:r>
            <a:r>
              <a:rPr lang="sr-Latn-CS" sz="2200" dirty="0" smtClean="0"/>
              <a:t>  -osećanje zadovoljstva, dobrog raspoloženja i </a:t>
            </a:r>
            <a:r>
              <a:rPr lang="sr-Latn-CS" sz="2200" dirty="0" err="1" smtClean="0"/>
              <a:t>bezbrižnosti</a:t>
            </a:r>
            <a:r>
              <a:rPr lang="sr-Latn-CS" sz="22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Druga faza dejstva </a:t>
            </a:r>
            <a:r>
              <a:rPr lang="sr-Latn-CS" sz="2200" dirty="0" smtClean="0"/>
              <a:t>: depresivno raspoloženje,  </a:t>
            </a:r>
            <a:r>
              <a:rPr lang="sr-Latn-CS" sz="2200" dirty="0" err="1" smtClean="0"/>
              <a:t>usporenost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Hronična upotreba</a:t>
            </a:r>
            <a:r>
              <a:rPr lang="sr-Latn-CS" sz="2200" dirty="0" smtClean="0"/>
              <a:t>: apatija, sumornost, </a:t>
            </a:r>
            <a:r>
              <a:rPr lang="sr-Latn-CS" sz="2200" dirty="0" err="1" smtClean="0"/>
              <a:t>potištenost</a:t>
            </a:r>
            <a:r>
              <a:rPr lang="sr-Latn-CS" sz="2200" dirty="0" smtClean="0"/>
              <a:t>, sužavanje svesti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Telesna zavisnost</a:t>
            </a:r>
            <a:r>
              <a:rPr lang="sr-Latn-CS" sz="2200" dirty="0" smtClean="0"/>
              <a:t>: stvara se </a:t>
            </a:r>
            <a:r>
              <a:rPr lang="sr-Latn-CS" sz="2200" b="1" dirty="0" smtClean="0"/>
              <a:t>vrlo brzo </a:t>
            </a:r>
            <a:r>
              <a:rPr lang="sr-Latn-CS" sz="2200" dirty="0" smtClean="0"/>
              <a:t>i kod </a:t>
            </a:r>
            <a:r>
              <a:rPr lang="sr-Latn-CS" sz="2200" b="1" dirty="0" smtClean="0"/>
              <a:t>velikog procenta </a:t>
            </a:r>
            <a:r>
              <a:rPr lang="sr-Latn-CS" sz="2200" dirty="0" smtClean="0"/>
              <a:t>korisnika - </a:t>
            </a:r>
            <a:r>
              <a:rPr lang="sr-Latn-CS" sz="2200" b="1" dirty="0" smtClean="0"/>
              <a:t>najviša klasa zabranjenih supstanci</a:t>
            </a:r>
          </a:p>
          <a:p>
            <a:pPr>
              <a:lnSpc>
                <a:spcPct val="80000"/>
              </a:lnSpc>
            </a:pPr>
            <a:r>
              <a:rPr lang="sr-Latn-CS" sz="2200" b="1" dirty="0" smtClean="0"/>
              <a:t>Stanja konfuznosti </a:t>
            </a:r>
            <a:r>
              <a:rPr lang="sr-Latn-CS" sz="2200" dirty="0" smtClean="0"/>
              <a:t>moguća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u vreme uzimanje ili tokom apstinencijalnog sindrom</a:t>
            </a:r>
            <a:r>
              <a:rPr lang="sr-Latn-CS" sz="2200" b="1" dirty="0" smtClean="0"/>
              <a:t>a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dirty="0" smtClean="0"/>
          </a:p>
          <a:p>
            <a:pPr>
              <a:lnSpc>
                <a:spcPct val="80000"/>
              </a:lnSpc>
              <a:buNone/>
            </a:pPr>
            <a:endParaRPr lang="sr-Latn-C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Put ulaska u zavisnost od opijata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 err="1" smtClean="0"/>
              <a:t>Sociogeni</a:t>
            </a:r>
            <a:r>
              <a:rPr lang="sr-Latn-CS" b="1" dirty="0" smtClean="0"/>
              <a:t> put: </a:t>
            </a:r>
          </a:p>
          <a:p>
            <a:r>
              <a:rPr lang="sr-Latn-CS" dirty="0" smtClean="0"/>
              <a:t>Nastavak započetog “eksperimentisanja”: isparljivi rastvarači /alkohol </a:t>
            </a:r>
            <a:r>
              <a:rPr lang="sr-Latn-CS" dirty="0" smtClean="0">
                <a:sym typeface="Wingdings"/>
              </a:rPr>
              <a:t></a:t>
            </a:r>
            <a:r>
              <a:rPr lang="sr-Latn-CS" dirty="0" smtClean="0"/>
              <a:t> marihuana / stimulansi </a:t>
            </a:r>
            <a:r>
              <a:rPr lang="sr-Latn-CS" dirty="0" smtClean="0">
                <a:sym typeface="Wingdings"/>
              </a:rPr>
              <a:t> opijati</a:t>
            </a:r>
            <a:endParaRPr lang="sr-Latn-CS" dirty="0" smtClean="0"/>
          </a:p>
          <a:p>
            <a:r>
              <a:rPr lang="sr-Latn-CS" dirty="0" smtClean="0"/>
              <a:t>Kad je na prethodnim drogama postignut neki stepen zavisnosti </a:t>
            </a:r>
          </a:p>
          <a:p>
            <a:pPr lvl="1"/>
            <a:r>
              <a:rPr lang="sr-Latn-CS" dirty="0" smtClean="0"/>
              <a:t>opijati, heroin kao “nova droga”, </a:t>
            </a:r>
          </a:p>
          <a:p>
            <a:pPr lvl="1"/>
            <a:r>
              <a:rPr lang="sr-Latn-CS" dirty="0" smtClean="0"/>
              <a:t>za otklanjanje tegoba zavisnosti od “lakših” droga  </a:t>
            </a:r>
          </a:p>
          <a:p>
            <a:pPr>
              <a:buNone/>
            </a:pPr>
            <a:r>
              <a:rPr lang="sr-Latn-CS" b="1" dirty="0" smtClean="0"/>
              <a:t>Medicinski put: </a:t>
            </a:r>
          </a:p>
          <a:p>
            <a:r>
              <a:rPr lang="sr-Latn-CS" dirty="0" smtClean="0"/>
              <a:t>Korisnici sredstava protiv bolova sa opijatima </a:t>
            </a:r>
            <a:r>
              <a:rPr lang="sr-Latn-CS" dirty="0" smtClean="0">
                <a:sym typeface="Wingdings"/>
              </a:rPr>
              <a:t></a:t>
            </a:r>
            <a:r>
              <a:rPr lang="sr-Latn-CS" dirty="0" smtClean="0"/>
              <a:t> zavisnost od opijata </a:t>
            </a:r>
          </a:p>
          <a:p>
            <a:r>
              <a:rPr lang="sr-Latn-CS" dirty="0" smtClean="0"/>
              <a:t>Zdravstveni radnici: dostupnost medikamenata sa opijatima</a:t>
            </a:r>
            <a:r>
              <a:rPr lang="sr-Latn-CS" dirty="0" smtClean="0">
                <a:sym typeface="Wingdings"/>
              </a:rPr>
              <a:t> </a:t>
            </a:r>
            <a:r>
              <a:rPr lang="sr-Latn-CS" dirty="0" smtClean="0"/>
              <a:t> zavisnost od opijata </a:t>
            </a:r>
          </a:p>
          <a:p>
            <a:pPr>
              <a:lnSpc>
                <a:spcPct val="90000"/>
              </a:lnSpc>
              <a:buNone/>
            </a:pPr>
            <a:r>
              <a:rPr lang="sr-Latn-CS" b="1" dirty="0" smtClean="0"/>
              <a:t>Nabavljanje</a:t>
            </a:r>
            <a:r>
              <a:rPr lang="sr-Latn-CS" dirty="0" smtClean="0"/>
              <a:t> opijata: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crno tržište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nepravilno  propisivanje i izdavanje leka - manji broj  slučajeva </a:t>
            </a:r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Vrste opijata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O</a:t>
            </a:r>
            <a:r>
              <a:rPr lang="it-IT" sz="2400" b="1" dirty="0" smtClean="0"/>
              <a:t>pijum</a:t>
            </a:r>
            <a:r>
              <a:rPr lang="sr-Latn-CS" sz="2400" b="1" dirty="0" smtClean="0"/>
              <a:t>:</a:t>
            </a:r>
            <a:r>
              <a:rPr lang="it-IT" sz="2400" b="1" dirty="0" smtClean="0"/>
              <a:t>  </a:t>
            </a:r>
            <a:r>
              <a:rPr lang="it-IT" sz="2400" dirty="0" smtClean="0"/>
              <a:t>dobija se </a:t>
            </a:r>
            <a:r>
              <a:rPr lang="sr-Latn-CS" sz="2400" dirty="0" smtClean="0"/>
              <a:t>ceđenjem č</a:t>
            </a:r>
            <a:r>
              <a:rPr lang="it-IT" sz="2400" dirty="0" smtClean="0"/>
              <a:t>aura maka</a:t>
            </a:r>
            <a:r>
              <a:rPr lang="sr-Latn-CS" sz="2400" dirty="0" smtClean="0"/>
              <a:t> – opijumske pogače – </a:t>
            </a:r>
            <a:r>
              <a:rPr lang="sr-Latn-CS" sz="2400" dirty="0" err="1" smtClean="0"/>
              <a:t>stimulirajuće</a:t>
            </a:r>
            <a:r>
              <a:rPr lang="sr-Latn-CS" sz="2400" dirty="0" smtClean="0"/>
              <a:t> i depresivno dejstvo na CSN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Morfin:</a:t>
            </a:r>
            <a:r>
              <a:rPr lang="sr-Latn-CS" sz="2400" dirty="0" smtClean="0"/>
              <a:t> derivat opijuma, može se dobiti i sintetskim putem; beli igličasti prašak, gorak, rastvorljiv u vodi</a:t>
            </a:r>
            <a:r>
              <a:rPr lang="sr-Latn-CS" sz="23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sr-Latn-CS" sz="2100" dirty="0" smtClean="0"/>
              <a:t>Moćan analgetički efekat – upotreba u medicini</a:t>
            </a:r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Prva faza dejstva: euforija, </a:t>
            </a:r>
            <a:r>
              <a:rPr lang="sr-Latn-CS" sz="2200" dirty="0" err="1" smtClean="0"/>
              <a:t>brbljivost</a:t>
            </a:r>
            <a:r>
              <a:rPr lang="sr-Latn-CS" sz="2200" dirty="0" smtClean="0"/>
              <a:t>, opuštanje, </a:t>
            </a:r>
            <a:r>
              <a:rPr lang="sr-Latn-CS" sz="2200" dirty="0" err="1" smtClean="0"/>
              <a:t>dezinhibicija</a:t>
            </a:r>
            <a:endParaRPr lang="sr-Latn-CS" sz="2200" dirty="0" smtClean="0"/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Druga faza:  depresija, </a:t>
            </a:r>
            <a:r>
              <a:rPr lang="sr-Latn-CS" sz="2200" dirty="0" err="1" smtClean="0"/>
              <a:t>samooptuživanje</a:t>
            </a:r>
            <a:r>
              <a:rPr lang="sr-Latn-CS" sz="2200" dirty="0" smtClean="0"/>
              <a:t>, krivica, </a:t>
            </a:r>
            <a:r>
              <a:rPr lang="sr-Latn-CS" sz="2200" dirty="0" err="1" smtClean="0"/>
              <a:t>suicidalnost</a:t>
            </a:r>
            <a:endParaRPr lang="it-IT" sz="2200" dirty="0" smtClean="0"/>
          </a:p>
          <a:p>
            <a:pPr>
              <a:buNone/>
            </a:pPr>
            <a:r>
              <a:rPr lang="sr-Latn-CS" sz="2400" b="1" dirty="0" smtClean="0"/>
              <a:t>Kodein: </a:t>
            </a:r>
            <a:r>
              <a:rPr lang="sr-Latn-CS" sz="2400" dirty="0" smtClean="0"/>
              <a:t>slabiji efekat, slabiji analgetik</a:t>
            </a:r>
          </a:p>
          <a:p>
            <a:r>
              <a:rPr lang="sr-Latn-CS" sz="2400" dirty="0" smtClean="0"/>
              <a:t>Medicinska upotreba: </a:t>
            </a:r>
            <a:r>
              <a:rPr lang="it-IT" sz="2400" dirty="0" smtClean="0"/>
              <a:t>sirupi za kasalj</a:t>
            </a:r>
            <a:r>
              <a:rPr lang="sr-Latn-CS" sz="2400" dirty="0" smtClean="0"/>
              <a:t>, a</a:t>
            </a:r>
            <a:r>
              <a:rPr lang="it-IT" sz="2400" dirty="0" smtClean="0"/>
              <a:t>nalegets</a:t>
            </a:r>
            <a:r>
              <a:rPr lang="sr-Latn-CS" sz="2400" dirty="0" smtClean="0"/>
              <a:t>ke</a:t>
            </a:r>
            <a:r>
              <a:rPr lang="it-IT" sz="2400" dirty="0" smtClean="0"/>
              <a:t> tablet</a:t>
            </a:r>
            <a:r>
              <a:rPr lang="sr-Latn-CS" sz="2400" dirty="0" smtClean="0"/>
              <a:t>e</a:t>
            </a:r>
          </a:p>
          <a:p>
            <a:pPr>
              <a:buNone/>
            </a:pPr>
            <a:r>
              <a:rPr lang="sr-Latn-CS" sz="2400" b="1" dirty="0" smtClean="0"/>
              <a:t>Heroin</a:t>
            </a:r>
            <a:r>
              <a:rPr lang="sr-Latn-CS" sz="2400" dirty="0" smtClean="0"/>
              <a:t> – </a:t>
            </a:r>
            <a:r>
              <a:rPr lang="sr-Latn-CS" sz="2400" dirty="0" err="1" smtClean="0"/>
              <a:t>polusintetski</a:t>
            </a:r>
            <a:r>
              <a:rPr lang="sr-Latn-CS" sz="2400" dirty="0" smtClean="0"/>
              <a:t> derivat opijuma, jedna od najpogubnijih droga</a:t>
            </a:r>
            <a:endParaRPr lang="it-IT" sz="2400" dirty="0" smtClean="0"/>
          </a:p>
          <a:p>
            <a:pPr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sz="3200" b="1" dirty="0" smtClean="0"/>
              <a:t>Heroin</a:t>
            </a:r>
            <a:endParaRPr lang="en-US" sz="32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000" dirty="0" smtClean="0"/>
              <a:t>Sintetizovan iz morfina 1898., beli prašak, gorak, rastvorljiv u vodi </a:t>
            </a:r>
          </a:p>
          <a:p>
            <a:pPr>
              <a:buNone/>
            </a:pPr>
            <a:r>
              <a:rPr lang="sr-Latn-CS" sz="2000" b="1" dirty="0" smtClean="0"/>
              <a:t>Nema medicinsku upotrebu</a:t>
            </a:r>
            <a:endParaRPr lang="sr-Latn-CS" sz="2000" dirty="0" smtClean="0"/>
          </a:p>
          <a:p>
            <a:pPr>
              <a:buNone/>
            </a:pPr>
            <a:r>
              <a:rPr lang="sr-Latn-CS" sz="2000" b="1" dirty="0" smtClean="0"/>
              <a:t>Način unošenja</a:t>
            </a:r>
            <a:r>
              <a:rPr lang="sr-Latn-CS" sz="2000" dirty="0" smtClean="0"/>
              <a:t>: </a:t>
            </a:r>
            <a:r>
              <a:rPr lang="sr-Latn-CS" sz="2000" b="1" dirty="0" smtClean="0"/>
              <a:t>intravenski</a:t>
            </a:r>
            <a:r>
              <a:rPr lang="sr-Latn-CS" sz="2000" dirty="0" smtClean="0"/>
              <a:t>, ali od kako postoji svest o opasnosti od HIV infekcije, mnogo češće </a:t>
            </a:r>
            <a:r>
              <a:rPr lang="sr-Latn-CS" sz="2000" b="1" dirty="0" smtClean="0"/>
              <a:t>ušmrkavanje </a:t>
            </a:r>
            <a:r>
              <a:rPr lang="sr-Latn-CS" sz="2000" dirty="0" smtClean="0"/>
              <a:t>ili </a:t>
            </a:r>
            <a:r>
              <a:rPr lang="sr-Latn-CS" sz="2000" b="1" dirty="0" smtClean="0"/>
              <a:t>pušenje</a:t>
            </a:r>
            <a:endParaRPr lang="sr-Latn-C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Efekti heroina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r>
              <a:rPr lang="sr-Latn-CS" sz="2000" b="1" dirty="0" smtClean="0"/>
              <a:t>Prva faza </a:t>
            </a:r>
            <a:r>
              <a:rPr lang="sr-Latn-CS" sz="2000" dirty="0" smtClean="0"/>
              <a:t>posle unošenja: snažna euforija, intenzivni osećaj zadovoljstva, lebdenja; analgetički efekt 2,5 puta jači od morfina</a:t>
            </a:r>
          </a:p>
          <a:p>
            <a:pPr lvl="1"/>
            <a:r>
              <a:rPr lang="sr-Latn-CS" sz="2000" dirty="0" smtClean="0"/>
              <a:t>nelagodnosti: blago podrhtavanje ruku , grčevi u mišićima </a:t>
            </a:r>
          </a:p>
          <a:p>
            <a:r>
              <a:rPr lang="sr-Latn-CS" sz="2000" b="1" dirty="0" smtClean="0"/>
              <a:t>Druga faza</a:t>
            </a:r>
            <a:r>
              <a:rPr lang="sr-Latn-CS" sz="2000" dirty="0" smtClean="0"/>
              <a:t>: srednji stepen pospanosti, tromosti, opšta usporenost govora, pokreta, disanja (“stond”), uske zenice </a:t>
            </a:r>
          </a:p>
          <a:p>
            <a:r>
              <a:rPr lang="sr-Latn-CS" sz="2000" dirty="0" smtClean="0"/>
              <a:t>Nakon </a:t>
            </a:r>
            <a:r>
              <a:rPr lang="sr-Latn-CS" sz="2000" b="1" dirty="0" smtClean="0"/>
              <a:t>prestanka dejstva </a:t>
            </a:r>
            <a:r>
              <a:rPr lang="sr-Latn-CS" sz="2000" dirty="0" smtClean="0"/>
              <a:t>droge – depresivnost raspoloženje, krivica, samooptuživanje, suicidalnost</a:t>
            </a:r>
          </a:p>
          <a:p>
            <a:r>
              <a:rPr lang="sr-Latn-CS" sz="2000" b="1" dirty="0" smtClean="0"/>
              <a:t>Tolerancija</a:t>
            </a:r>
            <a:r>
              <a:rPr lang="sr-Latn-CS" sz="2000" dirty="0" smtClean="0"/>
              <a:t> se brzo povećava, za par nedelja, psihička zavisnost, </a:t>
            </a:r>
          </a:p>
          <a:p>
            <a:r>
              <a:rPr lang="sr-Latn-CS" sz="2000" b="1" dirty="0" smtClean="0"/>
              <a:t>Telesna zavisnost – </a:t>
            </a:r>
            <a:r>
              <a:rPr lang="sr-Latn-CS" sz="2000" dirty="0" smtClean="0"/>
              <a:t>stvara se </a:t>
            </a:r>
            <a:r>
              <a:rPr lang="sr-Latn-CS" sz="2000" b="1" dirty="0" smtClean="0"/>
              <a:t>izuzetno brzo</a:t>
            </a:r>
          </a:p>
          <a:p>
            <a:r>
              <a:rPr lang="sr-Latn-CS" sz="2000" b="1" dirty="0" smtClean="0"/>
              <a:t>Intravenozno unošenje: “flash” </a:t>
            </a:r>
            <a:r>
              <a:rPr lang="sr-Latn-CS" sz="2000" dirty="0" smtClean="0"/>
              <a:t>(jaka telesna reakcija), ozbiljno usporenje disanja i rada srca; </a:t>
            </a:r>
          </a:p>
          <a:p>
            <a:r>
              <a:rPr lang="sr-Latn-CS" sz="2000" b="1" dirty="0" smtClean="0"/>
              <a:t>Predoziranje</a:t>
            </a:r>
            <a:r>
              <a:rPr lang="sr-Latn-CS" sz="2000" dirty="0" smtClean="0"/>
              <a:t> - prestanak disanja i rada srca</a:t>
            </a:r>
          </a:p>
          <a:p>
            <a:r>
              <a:rPr lang="sr-Latn-CS" sz="2000" b="1" dirty="0" smtClean="0"/>
              <a:t>Letalni ishodi kod 25% mladih heroinomana</a:t>
            </a:r>
            <a:r>
              <a:rPr lang="sr-Latn-CS" sz="2000" dirty="0" smtClean="0"/>
              <a:t> (predoziranje, AIDS, suicidi, sukobi sa policijom, saobraćajni udesi…)</a:t>
            </a:r>
          </a:p>
          <a:p>
            <a:pPr>
              <a:buNone/>
            </a:pP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Dugotrajna upotreba heroina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r-Latn-CS" sz="2000" b="1" i="1" dirty="0" smtClean="0"/>
              <a:t>Somatske promene</a:t>
            </a:r>
            <a:r>
              <a:rPr lang="sr-Latn-CS" sz="2000" dirty="0" smtClean="0"/>
              <a:t>:  </a:t>
            </a:r>
          </a:p>
          <a:p>
            <a:pPr lvl="1">
              <a:lnSpc>
                <a:spcPct val="90000"/>
              </a:lnSpc>
            </a:pPr>
            <a:r>
              <a:rPr lang="sr-Latn-CS" sz="2000" dirty="0" smtClean="0"/>
              <a:t>vodnjikave oči, karakteristična sivkasta boja kože, </a:t>
            </a:r>
          </a:p>
          <a:p>
            <a:pPr lvl="1">
              <a:lnSpc>
                <a:spcPct val="90000"/>
              </a:lnSpc>
            </a:pPr>
            <a:r>
              <a:rPr lang="sr-Latn-CS" sz="2000" dirty="0" smtClean="0"/>
              <a:t>gubitak na težini može biti vrlo izražen</a:t>
            </a:r>
          </a:p>
          <a:p>
            <a:pPr lvl="1">
              <a:lnSpc>
                <a:spcPct val="90000"/>
              </a:lnSpc>
            </a:pPr>
            <a:r>
              <a:rPr lang="sr-Latn-CS" sz="2000" dirty="0" smtClean="0"/>
              <a:t>suvoća ustiju, usporeno disanje, opstipacija</a:t>
            </a:r>
          </a:p>
          <a:p>
            <a:pPr lvl="1">
              <a:lnSpc>
                <a:spcPct val="90000"/>
              </a:lnSpc>
            </a:pPr>
            <a:r>
              <a:rPr lang="sr-Latn-CS" sz="2000" dirty="0" smtClean="0"/>
              <a:t>brojne telesne disfunkcije i oštećenja –skraćen životni vek </a:t>
            </a:r>
          </a:p>
          <a:p>
            <a:r>
              <a:rPr lang="sr-Latn-CS" sz="2000" b="1" i="1" dirty="0" smtClean="0"/>
              <a:t>Psihološke promene</a:t>
            </a:r>
            <a:r>
              <a:rPr lang="sr-Latn-CS" sz="2000" dirty="0" smtClean="0"/>
              <a:t>: </a:t>
            </a:r>
          </a:p>
          <a:p>
            <a:pPr lvl="1"/>
            <a:r>
              <a:rPr lang="sr-Latn-CS" sz="2000" dirty="0" smtClean="0"/>
              <a:t>brze promene </a:t>
            </a:r>
            <a:r>
              <a:rPr lang="sr-Latn-CS" sz="2000" i="1" dirty="0" smtClean="0"/>
              <a:t>raspoloženja</a:t>
            </a:r>
            <a:r>
              <a:rPr lang="sr-Latn-CS" sz="2000" dirty="0" smtClean="0"/>
              <a:t> ili zaravnjen </a:t>
            </a:r>
            <a:r>
              <a:rPr lang="sr-Latn-CS" sz="2000" i="1" dirty="0" smtClean="0"/>
              <a:t>afekat</a:t>
            </a:r>
            <a:r>
              <a:rPr lang="sr-Latn-CS" sz="2000" dirty="0" smtClean="0"/>
              <a:t> ili predominacija </a:t>
            </a:r>
            <a:r>
              <a:rPr lang="sr-Latn-CS" sz="2000" i="1" dirty="0" err="1" smtClean="0"/>
              <a:t>impulsivnosti</a:t>
            </a:r>
            <a:r>
              <a:rPr lang="sr-Latn-CS" sz="2000" i="1" dirty="0" smtClean="0"/>
              <a:t> </a:t>
            </a:r>
          </a:p>
          <a:p>
            <a:pPr lvl="1"/>
            <a:r>
              <a:rPr lang="sr-Latn-CS" sz="2000" dirty="0" smtClean="0"/>
              <a:t>kognitivne promene: slabljenje </a:t>
            </a:r>
            <a:r>
              <a:rPr lang="sr-Latn-CS" sz="2000" i="1" dirty="0" smtClean="0"/>
              <a:t>pažnje</a:t>
            </a:r>
            <a:r>
              <a:rPr lang="sr-Latn-CS" sz="2000" dirty="0" smtClean="0"/>
              <a:t> i </a:t>
            </a:r>
            <a:r>
              <a:rPr lang="sr-Latn-CS" sz="2000" i="1" dirty="0" smtClean="0"/>
              <a:t>pamćenja </a:t>
            </a:r>
          </a:p>
          <a:p>
            <a:pPr lvl="1"/>
            <a:r>
              <a:rPr lang="sr-Latn-CS" sz="2000" dirty="0" smtClean="0"/>
              <a:t>izmenjena ličnost: potreba da se dođe do droge je dominantna</a:t>
            </a:r>
          </a:p>
          <a:p>
            <a:pPr lvl="1"/>
            <a:r>
              <a:rPr lang="sr-Latn-CS" sz="2000" dirty="0" smtClean="0"/>
              <a:t>poremećaj ponašanja – krađe, laganje, prevare, maltretiranje porodice </a:t>
            </a:r>
          </a:p>
          <a:p>
            <a:r>
              <a:rPr lang="sr-Latn-CS" sz="2000" b="1" i="1" dirty="0" smtClean="0"/>
              <a:t>Socijalne promene: </a:t>
            </a:r>
            <a:r>
              <a:rPr lang="sr-Latn-CS" sz="2000" dirty="0" smtClean="0"/>
              <a:t>socijalni odnosi i socijalni status zavisnika se uništavaju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Apstinencijalni sindrom kod heroina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 smtClean="0"/>
              <a:t>Apstinencijalni sindrom (AS)- </a:t>
            </a:r>
            <a:r>
              <a:rPr lang="sr-Latn-CS" dirty="0" smtClean="0"/>
              <a:t>nakon samo 2 - 6 sati od prestanka delovanja (zavisno od stepena zavisnosti) – IZUZETNO BRZO!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ž</a:t>
            </a:r>
            <a:r>
              <a:rPr lang="it-IT" dirty="0" smtClean="0"/>
              <a:t>udnj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sr-Latn-CS" dirty="0" smtClean="0"/>
              <a:t>za drogom, jaka razdražljivost, </a:t>
            </a:r>
            <a:r>
              <a:rPr lang="it-IT" dirty="0" smtClean="0"/>
              <a:t>nesanic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su</a:t>
            </a:r>
            <a:r>
              <a:rPr lang="sr-Latn-CS" dirty="0" smtClean="0"/>
              <a:t>ž</a:t>
            </a:r>
            <a:r>
              <a:rPr lang="it-IT" dirty="0" smtClean="0"/>
              <a:t>enje o</a:t>
            </a:r>
            <a:r>
              <a:rPr lang="sr-Latn-CS" dirty="0" smtClean="0"/>
              <a:t>č</a:t>
            </a:r>
            <a:r>
              <a:rPr lang="it-IT" dirty="0" smtClean="0"/>
              <a:t>iju, </a:t>
            </a:r>
            <a:r>
              <a:rPr lang="sr-Latn-CS" dirty="0" smtClean="0"/>
              <a:t>proširenje zenica </a:t>
            </a:r>
          </a:p>
          <a:p>
            <a:pPr>
              <a:lnSpc>
                <a:spcPct val="90000"/>
              </a:lnSpc>
            </a:pPr>
            <a:r>
              <a:rPr lang="it-IT" dirty="0" smtClean="0"/>
              <a:t>bolovi u mi</a:t>
            </a:r>
            <a:r>
              <a:rPr lang="sr-Latn-CS" dirty="0" smtClean="0"/>
              <a:t>š</a:t>
            </a:r>
            <a:r>
              <a:rPr lang="it-IT" dirty="0" smtClean="0"/>
              <a:t>i</a:t>
            </a:r>
            <a:r>
              <a:rPr lang="sr-Latn-CS" dirty="0" smtClean="0"/>
              <a:t>ć</a:t>
            </a:r>
            <a:r>
              <a:rPr lang="it-IT" dirty="0" smtClean="0"/>
              <a:t>ima</a:t>
            </a:r>
            <a:r>
              <a:rPr lang="sr-Latn-CS" dirty="0" smtClean="0"/>
              <a:t> i zglobovima, u stomaku, prolivi</a:t>
            </a:r>
            <a:r>
              <a:rPr lang="it-IT" dirty="0" smtClean="0"/>
              <a:t>  i </a:t>
            </a:r>
            <a:r>
              <a:rPr lang="sr-Latn-CS" dirty="0" smtClean="0"/>
              <a:t>povraćanje</a:t>
            </a:r>
            <a:endParaRPr lang="it-IT" dirty="0" smtClean="0"/>
          </a:p>
          <a:p>
            <a:pPr>
              <a:lnSpc>
                <a:spcPct val="90000"/>
              </a:lnSpc>
            </a:pPr>
            <a:r>
              <a:rPr lang="it-IT" dirty="0" smtClean="0"/>
              <a:t>sna</a:t>
            </a:r>
            <a:r>
              <a:rPr lang="sr-Latn-CS" dirty="0" smtClean="0"/>
              <a:t>ž</a:t>
            </a:r>
            <a:r>
              <a:rPr lang="it-IT" dirty="0" smtClean="0"/>
              <a:t>no curenje iz nosa,</a:t>
            </a:r>
            <a:r>
              <a:rPr lang="sr-Latn-CS" dirty="0" smtClean="0"/>
              <a:t> suvi kašalj, pad temperature</a:t>
            </a:r>
            <a:endParaRPr lang="it-IT" dirty="0" smtClean="0"/>
          </a:p>
          <a:p>
            <a:r>
              <a:rPr lang="sr-Latn-CS" dirty="0" smtClean="0"/>
              <a:t>najintenzivniji prvog i drugog dana, posle 4-5. dana se smanjuju</a:t>
            </a:r>
          </a:p>
          <a:p>
            <a:pPr>
              <a:buNone/>
            </a:pPr>
            <a:r>
              <a:rPr lang="sr-Latn-CS" b="1" dirty="0" smtClean="0"/>
              <a:t>Faza rane apstinencije (</a:t>
            </a:r>
            <a:r>
              <a:rPr lang="sr-Latn-CS" dirty="0" smtClean="0"/>
              <a:t>4 - 10 nedelja): postepeno normalizovanje funkcija</a:t>
            </a:r>
          </a:p>
          <a:p>
            <a:pPr>
              <a:buNone/>
            </a:pPr>
            <a:r>
              <a:rPr lang="sr-Latn-CS" b="1" dirty="0" smtClean="0"/>
              <a:t>Produženi apstinencijalni simptomi: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brze promene raspoloženja, uznemirenost, napetost (nekoliko meseci) </a:t>
            </a:r>
          </a:p>
          <a:p>
            <a:r>
              <a:rPr lang="sr-Latn-CS" dirty="0" err="1" smtClean="0"/>
              <a:t>neurovegetativne</a:t>
            </a:r>
            <a:r>
              <a:rPr lang="sr-Latn-CS" dirty="0" smtClean="0"/>
              <a:t> nestabilnosti (oko godinu dana) </a:t>
            </a:r>
          </a:p>
          <a:p>
            <a:r>
              <a:rPr lang="sr-Latn-CS" dirty="0" smtClean="0"/>
              <a:t>krize depresivnosti; ređe panična stanja i noćne more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2928</TotalTime>
  <Words>1544</Words>
  <Application>Microsoft Office PowerPoint</Application>
  <PresentationFormat>On-screen Show (4:3)</PresentationFormat>
  <Paragraphs>193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7. SOCIJALNI RAD I  BOLESTI ZAVISNOSTI  Mart 2020. </vt:lpstr>
      <vt:lpstr>OPIJATI I OPIOIDI</vt:lpstr>
      <vt:lpstr>OPIJATI I OPIOIDI</vt:lpstr>
      <vt:lpstr>Put ulaska u zavisnost od opijata</vt:lpstr>
      <vt:lpstr>Vrste opijata</vt:lpstr>
      <vt:lpstr>Heroin</vt:lpstr>
      <vt:lpstr>Efekti heroina</vt:lpstr>
      <vt:lpstr>Dugotrajna upotreba heroina</vt:lpstr>
      <vt:lpstr>Apstinencijalni sindrom kod heroina</vt:lpstr>
      <vt:lpstr>Sintetski opijati - metadon</vt:lpstr>
      <vt:lpstr>ISPARLJIVI RASTVARAČI</vt:lpstr>
      <vt:lpstr>ISPARLJIVI RASTVARAČI/1</vt:lpstr>
      <vt:lpstr>ISPARLJIVI RASTVARAČI/2</vt:lpstr>
      <vt:lpstr>Kanaboidi </vt:lpstr>
      <vt:lpstr>KANABOIDI</vt:lpstr>
      <vt:lpstr>Marihuana/1</vt:lpstr>
      <vt:lpstr>Marihuana/2</vt:lpstr>
      <vt:lpstr>Marihuana/3</vt:lpstr>
      <vt:lpstr>Dizajnirane droge </vt:lpstr>
      <vt:lpstr>Dizajnirane droge/1</vt:lpstr>
      <vt:lpstr>Dizajnirane droge/2</vt:lpstr>
      <vt:lpstr>Literatura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89</cp:revision>
  <cp:lastPrinted>1601-01-01T00:00:00Z</cp:lastPrinted>
  <dcterms:created xsi:type="dcterms:W3CDTF">1601-01-01T00:00:00Z</dcterms:created>
  <dcterms:modified xsi:type="dcterms:W3CDTF">2020-03-24T20:59:45Z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