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2"/>
  </p:notesMasterIdLst>
  <p:handoutMasterIdLst>
    <p:handoutMasterId r:id="rId33"/>
  </p:handoutMasterIdLst>
  <p:sldIdLst>
    <p:sldId id="256" r:id="rId2"/>
    <p:sldId id="397" r:id="rId3"/>
    <p:sldId id="270" r:id="rId4"/>
    <p:sldId id="339" r:id="rId5"/>
    <p:sldId id="342" r:id="rId6"/>
    <p:sldId id="399" r:id="rId7"/>
    <p:sldId id="400" r:id="rId8"/>
    <p:sldId id="401" r:id="rId9"/>
    <p:sldId id="402" r:id="rId10"/>
    <p:sldId id="409" r:id="rId11"/>
    <p:sldId id="404" r:id="rId12"/>
    <p:sldId id="403" r:id="rId13"/>
    <p:sldId id="410" r:id="rId14"/>
    <p:sldId id="411" r:id="rId15"/>
    <p:sldId id="405" r:id="rId16"/>
    <p:sldId id="406" r:id="rId17"/>
    <p:sldId id="407" r:id="rId18"/>
    <p:sldId id="408" r:id="rId19"/>
    <p:sldId id="381" r:id="rId20"/>
    <p:sldId id="413" r:id="rId21"/>
    <p:sldId id="383" r:id="rId22"/>
    <p:sldId id="384" r:id="rId23"/>
    <p:sldId id="385" r:id="rId24"/>
    <p:sldId id="386" r:id="rId25"/>
    <p:sldId id="388" r:id="rId26"/>
    <p:sldId id="389" r:id="rId27"/>
    <p:sldId id="391" r:id="rId28"/>
    <p:sldId id="394" r:id="rId29"/>
    <p:sldId id="395" r:id="rId30"/>
    <p:sldId id="396" r:id="rId3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0" autoAdjust="0"/>
    <p:restoredTop sz="94821" autoAdjust="0"/>
  </p:normalViewPr>
  <p:slideViewPr>
    <p:cSldViewPr>
      <p:cViewPr>
        <p:scale>
          <a:sx n="50" d="100"/>
          <a:sy n="50" d="100"/>
        </p:scale>
        <p:origin x="-72" y="-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21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97FEDA-4192-43F2-89CC-66AA899CDCC2}" type="datetimeFigureOut">
              <a:rPr lang="sr-Latn-CS" smtClean="0"/>
              <a:pPr/>
              <a:t>4.3.2020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E0743B-A9C3-4DEC-A3C5-BF9D88FA8D73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5C9E1-7A37-4EF1-8C7C-747E173B61D5}" type="datetimeFigureOut">
              <a:rPr lang="sr-Latn-CS" smtClean="0"/>
              <a:pPr/>
              <a:t>4.3.2020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C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1D2F1-D3B0-4AB9-8516-26FA2FE77191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06F1A7-B6F9-47C6-BB05-2B77C76DDD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C2EF10-2479-4667-B6F1-366DCB9878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04F97B-9384-4D0F-B7F5-89162CE1E0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A69AE-29EE-47AA-99AB-D568E6F418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4C2E4-8CCF-4D4C-9C1C-3996C479FC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ECBF40-E819-4323-A74A-A269FF59AF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3EC4CE-EBA6-4D0B-B5AF-3B989A7667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DEB6C6-DA8E-4FE6-BFF7-79C0588942C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FE89BAAD-B8EE-44EE-8426-583CA2442E9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DD7A697-5D07-4D2F-8510-2FB04EBFECB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676400"/>
            <a:ext cx="7620000" cy="2057400"/>
          </a:xfrm>
        </p:spPr>
        <p:txBody>
          <a:bodyPr>
            <a:normAutofit fontScale="90000"/>
          </a:bodyPr>
          <a:lstStyle/>
          <a:p>
            <a:pPr algn="l"/>
            <a:r>
              <a:rPr lang="sr-Latn-RS" sz="5300" dirty="0" smtClean="0"/>
              <a:t>5</a:t>
            </a:r>
            <a:r>
              <a:rPr lang="en-US" sz="5300" dirty="0" smtClean="0"/>
              <a:t>. </a:t>
            </a:r>
            <a:r>
              <a:rPr lang="sr-Latn-CS" sz="5300" dirty="0" smtClean="0"/>
              <a:t>SOCIJALNI RAD I </a:t>
            </a: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sr-Latn-CS" sz="5300" dirty="0" smtClean="0"/>
              <a:t>BOLESTI ZAVISNOSTI </a:t>
            </a:r>
            <a:br>
              <a:rPr lang="sr-Latn-CS" sz="5300" dirty="0" smtClean="0"/>
            </a:br>
            <a:r>
              <a:rPr lang="sr-Latn-RS" sz="4800" smtClean="0"/>
              <a:t>Mart </a:t>
            </a:r>
            <a:r>
              <a:rPr lang="sr-Latn-RS" sz="4800" smtClean="0"/>
              <a:t>2020.</a:t>
            </a:r>
            <a:endParaRPr lang="en-US" dirty="0" smtClean="0">
              <a:latin typeface="Algerian" pitchFamily="82" charset="0"/>
            </a:endParaRP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33400" y="4191000"/>
            <a:ext cx="7854696" cy="2209800"/>
          </a:xfrm>
        </p:spPr>
        <p:txBody>
          <a:bodyPr>
            <a:noAutofit/>
          </a:bodyPr>
          <a:lstStyle/>
          <a:p>
            <a:pPr algn="l"/>
            <a:r>
              <a:rPr lang="sr-Latn-CS" sz="43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DEJSTVA PSIHOAKTIVNIH SUPSTANCI</a:t>
            </a:r>
            <a:r>
              <a:rPr lang="sr-Latn-RS" sz="43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/1</a:t>
            </a:r>
            <a:endParaRPr lang="en-US" sz="4300" b="1" dirty="0" smtClean="0"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l"/>
            <a:r>
              <a:rPr lang="en-US" sz="4300" b="1" dirty="0" err="1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Karakteristike</a:t>
            </a:r>
            <a:r>
              <a:rPr lang="en-US" sz="43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4300" b="1" dirty="0" err="1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alkholizma</a:t>
            </a:r>
            <a:endParaRPr lang="en-US" sz="4300" b="1" dirty="0" smtClean="0"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l"/>
            <a:endParaRPr lang="en-US" sz="4300" b="1" dirty="0" smtClean="0"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04088"/>
            <a:ext cx="8534400" cy="1124712"/>
          </a:xfrm>
        </p:spPr>
        <p:txBody>
          <a:bodyPr>
            <a:noAutofit/>
          </a:bodyPr>
          <a:lstStyle/>
          <a:p>
            <a:pPr marL="57150" indent="7938"/>
            <a:r>
              <a:rPr lang="sr-Latn-CS" sz="3200" b="1" dirty="0" smtClean="0"/>
              <a:t>Sindrom  zloupotrebe  i/ili zavisnosti  od  više </a:t>
            </a:r>
            <a:r>
              <a:rPr lang="en-US" sz="3200" b="1" dirty="0" smtClean="0"/>
              <a:t>PAS </a:t>
            </a:r>
            <a:r>
              <a:rPr lang="sr-Latn-CS" sz="3200" b="1" dirty="0" smtClean="0"/>
              <a:t>kod  adolescenata</a:t>
            </a:r>
            <a:endParaRPr lang="sr-Latn-CS" altLang="zh-TW" sz="3200" b="1" dirty="0" smtClean="0">
              <a:ea typeface="新細明體" charset="-12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8229600" cy="4267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r-Latn-CS" sz="2400" b="1" dirty="0" smtClean="0">
                <a:ea typeface="新細明體" charset="-120"/>
              </a:rPr>
              <a:t>Česte kombinacije</a:t>
            </a:r>
            <a:r>
              <a:rPr lang="sr-Latn-CS" sz="2400" dirty="0" smtClean="0">
                <a:ea typeface="新細明體" charset="-120"/>
              </a:rPr>
              <a:t>:  </a:t>
            </a:r>
          </a:p>
          <a:p>
            <a:r>
              <a:rPr lang="sr-Latn-CS" sz="2400" dirty="0" err="1" smtClean="0">
                <a:ea typeface="新細明體" charset="-120"/>
              </a:rPr>
              <a:t>Zavisnici</a:t>
            </a:r>
            <a:r>
              <a:rPr lang="sr-Latn-CS" sz="2400" dirty="0" smtClean="0">
                <a:ea typeface="新細明體" charset="-120"/>
              </a:rPr>
              <a:t> od </a:t>
            </a:r>
            <a:r>
              <a:rPr lang="sr-Latn-CS" sz="2400" u="sng" dirty="0" smtClean="0">
                <a:ea typeface="新細明體" charset="-120"/>
              </a:rPr>
              <a:t>heroina ili </a:t>
            </a:r>
            <a:r>
              <a:rPr lang="sr-Latn-CS" sz="2400" u="sng" dirty="0" err="1" smtClean="0">
                <a:ea typeface="新細明體" charset="-120"/>
              </a:rPr>
              <a:t>metadona</a:t>
            </a:r>
            <a:r>
              <a:rPr lang="sr-Latn-CS" sz="2400" u="sng" dirty="0" smtClean="0">
                <a:ea typeface="新細明體" charset="-120"/>
              </a:rPr>
              <a:t> </a:t>
            </a:r>
            <a:r>
              <a:rPr lang="sr-Latn-CS" sz="2400" dirty="0" smtClean="0">
                <a:ea typeface="新細明體" charset="-120"/>
              </a:rPr>
              <a:t>često uzimaju i velike doze </a:t>
            </a:r>
            <a:r>
              <a:rPr lang="sr-Latn-CS" sz="2400" u="sng" dirty="0" err="1" smtClean="0">
                <a:ea typeface="新細明體" charset="-120"/>
              </a:rPr>
              <a:t>benzediazepina</a:t>
            </a:r>
            <a:r>
              <a:rPr lang="sr-Latn-CS" sz="2400" u="sng" dirty="0" smtClean="0">
                <a:ea typeface="新細明體" charset="-120"/>
              </a:rPr>
              <a:t> ili alkohola  </a:t>
            </a:r>
            <a:r>
              <a:rPr lang="sr-Latn-CS" sz="2400" dirty="0" smtClean="0">
                <a:ea typeface="新細明體" charset="-120"/>
              </a:rPr>
              <a:t>- dupal zavisnost ili ukrštena tolerancija</a:t>
            </a:r>
          </a:p>
          <a:p>
            <a:r>
              <a:rPr lang="sr-Latn-CS" sz="2400" dirty="0" err="1" smtClean="0">
                <a:ea typeface="新細明體" charset="-120"/>
              </a:rPr>
              <a:t>Zavisnici</a:t>
            </a:r>
            <a:r>
              <a:rPr lang="sr-Latn-CS" sz="2400" dirty="0" smtClean="0">
                <a:ea typeface="新細明體" charset="-120"/>
              </a:rPr>
              <a:t> od </a:t>
            </a:r>
            <a:r>
              <a:rPr lang="sr-Latn-CS" sz="2400" u="sng" dirty="0" smtClean="0">
                <a:ea typeface="新細明體" charset="-120"/>
              </a:rPr>
              <a:t>marihuane</a:t>
            </a:r>
            <a:r>
              <a:rPr lang="sr-Latn-CS" sz="2400" dirty="0" smtClean="0">
                <a:ea typeface="新細明體" charset="-120"/>
              </a:rPr>
              <a:t> često je kombinuju sa </a:t>
            </a:r>
            <a:r>
              <a:rPr lang="sr-Latn-CS" sz="2400" u="sng" dirty="0" err="1" smtClean="0">
                <a:ea typeface="新細明體" charset="-120"/>
              </a:rPr>
              <a:t>benzediazepinima</a:t>
            </a:r>
            <a:r>
              <a:rPr lang="sr-Latn-CS" sz="2400" u="sng" dirty="0" smtClean="0">
                <a:ea typeface="新細明體" charset="-120"/>
              </a:rPr>
              <a:t>, alkoholom i </a:t>
            </a:r>
            <a:r>
              <a:rPr lang="sr-Latn-CS" sz="2400" u="sng" dirty="0" err="1" smtClean="0">
                <a:ea typeface="新細明體" charset="-120"/>
              </a:rPr>
              <a:t>ekstazijem</a:t>
            </a:r>
            <a:endParaRPr lang="sr-Latn-CS" sz="2400" u="sng" dirty="0" smtClean="0">
              <a:ea typeface="新細明體" charset="-120"/>
            </a:endParaRPr>
          </a:p>
          <a:p>
            <a:r>
              <a:rPr lang="sr-Latn-CS" sz="2400" dirty="0" smtClean="0">
                <a:ea typeface="新細明體" charset="-120"/>
              </a:rPr>
              <a:t>Udružena upotreba alkohola i kokaina: </a:t>
            </a:r>
            <a:r>
              <a:rPr lang="sr-Latn-CS" sz="2400" i="1" u="sng" dirty="0" err="1" smtClean="0">
                <a:ea typeface="新細明體" charset="-120"/>
              </a:rPr>
              <a:t>cocaethylen</a:t>
            </a:r>
            <a:endParaRPr lang="sr-Latn-CS" sz="2400" i="1" u="sng" dirty="0" smtClean="0">
              <a:ea typeface="新細明體" charset="-120"/>
            </a:endParaRPr>
          </a:p>
          <a:p>
            <a:r>
              <a:rPr lang="sr-Latn-CS" sz="2400" dirty="0" smtClean="0">
                <a:ea typeface="新細明體" charset="-120"/>
              </a:rPr>
              <a:t>Udružena upotreba kokaina i heroina </a:t>
            </a:r>
            <a:r>
              <a:rPr lang="sr-Latn-CS" sz="2400" dirty="0" err="1" smtClean="0">
                <a:ea typeface="新細明體" charset="-120"/>
              </a:rPr>
              <a:t>i.v</a:t>
            </a:r>
            <a:r>
              <a:rPr lang="sr-Latn-CS" sz="2400" dirty="0" smtClean="0">
                <a:ea typeface="新細明體" charset="-120"/>
              </a:rPr>
              <a:t>. - </a:t>
            </a:r>
            <a:r>
              <a:rPr lang="sr-Latn-CS" sz="2400" i="1" u="sng" dirty="0" err="1" smtClean="0">
                <a:ea typeface="新細明體" charset="-120"/>
              </a:rPr>
              <a:t>speedball</a:t>
            </a:r>
            <a:r>
              <a:rPr lang="sr-Latn-CS" sz="2400" i="1" dirty="0" smtClean="0">
                <a:ea typeface="新細明體" charset="-120"/>
              </a:rPr>
              <a:t> – </a:t>
            </a:r>
            <a:r>
              <a:rPr lang="sr-Latn-CS" sz="2400" dirty="0" smtClean="0">
                <a:ea typeface="新細明體" charset="-120"/>
              </a:rPr>
              <a:t>izuzetno opasna, otežava </a:t>
            </a:r>
            <a:r>
              <a:rPr lang="sr-Latn-CS" sz="2400" dirty="0" err="1" smtClean="0">
                <a:ea typeface="新細明體" charset="-120"/>
              </a:rPr>
              <a:t>detoksikaciju</a:t>
            </a:r>
            <a:r>
              <a:rPr lang="sr-Latn-CS" sz="2400" dirty="0" smtClean="0">
                <a:ea typeface="新細明體" charset="-120"/>
              </a:rPr>
              <a:t> </a:t>
            </a:r>
            <a:endParaRPr lang="sr-Latn-CS" sz="2400" dirty="0" smtClean="0"/>
          </a:p>
          <a:p>
            <a:pPr>
              <a:lnSpc>
                <a:spcPct val="80000"/>
              </a:lnSpc>
            </a:pPr>
            <a:endParaRPr lang="sr-Latn-CS" altLang="zh-TW" sz="2400" dirty="0" smtClean="0">
              <a:ea typeface="新細明體" charset="-120"/>
            </a:endParaRPr>
          </a:p>
          <a:p>
            <a:pPr>
              <a:lnSpc>
                <a:spcPct val="80000"/>
              </a:lnSpc>
              <a:buNone/>
            </a:pPr>
            <a:endParaRPr lang="sr-Latn-CS" altLang="zh-TW" sz="2200" dirty="0" smtClean="0">
              <a:ea typeface="新細明體" charset="-120"/>
            </a:endParaRPr>
          </a:p>
          <a:p>
            <a:pPr lvl="1">
              <a:lnSpc>
                <a:spcPct val="80000"/>
              </a:lnSpc>
            </a:pPr>
            <a:endParaRPr lang="en-US" sz="2200" dirty="0" smtClean="0"/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3124200" y="685800"/>
            <a:ext cx="250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altLang="zh-TW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 </a:t>
            </a:r>
            <a:endParaRPr lang="en-US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008EA-1B6A-40D8-A563-823CA34F20E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RA</a:t>
            </a:r>
            <a:r>
              <a:rPr lang="sr-Latn-RS" sz="3200" b="1" dirty="0" smtClean="0"/>
              <a:t>Š</a:t>
            </a:r>
            <a:r>
              <a:rPr lang="en-US" sz="3200" b="1" dirty="0" smtClean="0"/>
              <a:t>IRENOST </a:t>
            </a:r>
            <a:r>
              <a:rPr lang="sr-Latn-CS" sz="3200" b="1" dirty="0" smtClean="0"/>
              <a:t>ZLOUPOTREBE </a:t>
            </a:r>
            <a:r>
              <a:rPr lang="en-US" sz="3200" b="1" dirty="0" smtClean="0"/>
              <a:t>PAS</a:t>
            </a:r>
            <a:r>
              <a:rPr lang="sr-Latn-CS" sz="3200" b="1" dirty="0" smtClean="0"/>
              <a:t>/1 </a:t>
            </a:r>
            <a:endParaRPr lang="sr-Latn-CS" sz="3200" b="1" i="1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buNone/>
            </a:pPr>
            <a:r>
              <a:rPr lang="sr-Latn-CS" sz="2400" b="1" dirty="0" smtClean="0"/>
              <a:t>Najčešće korišćene PAS</a:t>
            </a:r>
            <a:r>
              <a:rPr lang="sr-Latn-CS" sz="2400" dirty="0" smtClean="0"/>
              <a:t>: </a:t>
            </a:r>
          </a:p>
          <a:p>
            <a:pPr>
              <a:lnSpc>
                <a:spcPct val="80000"/>
              </a:lnSpc>
            </a:pPr>
            <a:r>
              <a:rPr lang="sr-Latn-CS" sz="2400" dirty="0" smtClean="0"/>
              <a:t>Najčešća </a:t>
            </a:r>
            <a:r>
              <a:rPr lang="sr-Latn-CS" sz="2400" b="1" dirty="0" smtClean="0"/>
              <a:t>kofeinska</a:t>
            </a:r>
            <a:r>
              <a:rPr lang="sr-Latn-CS" sz="2400" dirty="0" smtClean="0"/>
              <a:t> i </a:t>
            </a:r>
            <a:r>
              <a:rPr lang="sr-Latn-CS" sz="2400" b="1" dirty="0" smtClean="0"/>
              <a:t>nikotinska</a:t>
            </a:r>
            <a:r>
              <a:rPr lang="sr-Latn-CS" sz="2400" dirty="0" smtClean="0"/>
              <a:t> zavisnost, zatim od </a:t>
            </a:r>
            <a:r>
              <a:rPr lang="sr-Latn-CS" sz="2400" b="1" dirty="0" smtClean="0"/>
              <a:t>alkohola</a:t>
            </a:r>
            <a:endParaRPr lang="sr-Latn-CS" sz="2400" dirty="0" smtClean="0"/>
          </a:p>
          <a:p>
            <a:pPr>
              <a:lnSpc>
                <a:spcPct val="80000"/>
              </a:lnSpc>
            </a:pPr>
            <a:r>
              <a:rPr lang="sr-Latn-CS" sz="2400" dirty="0" smtClean="0"/>
              <a:t>Nešto ređa od </a:t>
            </a:r>
            <a:r>
              <a:rPr lang="sr-Latn-CS" sz="2400" b="1" dirty="0" smtClean="0"/>
              <a:t>hašiša i marihuane</a:t>
            </a:r>
            <a:r>
              <a:rPr lang="sr-Latn-CS" sz="2400" dirty="0" smtClean="0"/>
              <a:t>, z</a:t>
            </a:r>
            <a:r>
              <a:rPr lang="en-US" sz="2400" dirty="0" smtClean="0"/>
              <a:t>a</a:t>
            </a:r>
            <a:r>
              <a:rPr lang="sr-Latn-CS" sz="2400" dirty="0" smtClean="0"/>
              <a:t>tim od </a:t>
            </a:r>
            <a:r>
              <a:rPr lang="sr-Latn-CS" sz="2400" b="1" dirty="0" smtClean="0"/>
              <a:t>stimulansa</a:t>
            </a:r>
            <a:r>
              <a:rPr lang="sr-Latn-CS" sz="2400" dirty="0" smtClean="0"/>
              <a:t>, pa od </a:t>
            </a:r>
            <a:r>
              <a:rPr lang="sr-Latn-CS" sz="2400" b="1" dirty="0" smtClean="0"/>
              <a:t>heroina</a:t>
            </a:r>
            <a:r>
              <a:rPr lang="sr-Latn-CS" sz="2400" dirty="0" smtClean="0"/>
              <a:t>.</a:t>
            </a:r>
          </a:p>
          <a:p>
            <a:pPr>
              <a:lnSpc>
                <a:spcPct val="80000"/>
              </a:lnSpc>
              <a:buNone/>
            </a:pPr>
            <a:r>
              <a:rPr lang="sr-Latn-CS" sz="2400" b="1" dirty="0" smtClean="0"/>
              <a:t>	Vrsta</a:t>
            </a:r>
            <a:r>
              <a:rPr lang="sr-Latn-CS" sz="2400" dirty="0" smtClean="0"/>
              <a:t> zavisi i od </a:t>
            </a:r>
            <a:r>
              <a:rPr lang="sr-Latn-CS" sz="2400" b="1" dirty="0" smtClean="0"/>
              <a:t>uzrasta</a:t>
            </a:r>
            <a:r>
              <a:rPr lang="sr-Latn-CS" sz="2400" dirty="0" smtClean="0"/>
              <a:t>: </a:t>
            </a:r>
          </a:p>
          <a:p>
            <a:pPr lvl="1">
              <a:lnSpc>
                <a:spcPct val="80000"/>
              </a:lnSpc>
            </a:pPr>
            <a:r>
              <a:rPr lang="sr-Latn-CS" sz="2200" i="1" dirty="0" smtClean="0"/>
              <a:t>omladina</a:t>
            </a:r>
            <a:r>
              <a:rPr lang="sr-Latn-CS" sz="2200" dirty="0" smtClean="0"/>
              <a:t> koristi najčešće alkohol i marihuanu, </a:t>
            </a:r>
          </a:p>
          <a:p>
            <a:pPr lvl="1">
              <a:lnSpc>
                <a:spcPct val="80000"/>
              </a:lnSpc>
            </a:pPr>
            <a:r>
              <a:rPr lang="sr-Latn-CS" sz="2200" i="1" dirty="0" smtClean="0"/>
              <a:t>kasnijim godinama </a:t>
            </a:r>
            <a:r>
              <a:rPr lang="sr-Latn-CS" sz="2200" dirty="0" smtClean="0"/>
              <a:t>- alkohol i medikamenti (sedativi, </a:t>
            </a:r>
            <a:r>
              <a:rPr lang="sr-Latn-CS" sz="2200" dirty="0" err="1" smtClean="0"/>
              <a:t>hipnotici</a:t>
            </a:r>
            <a:r>
              <a:rPr lang="sr-Latn-CS" sz="2200" dirty="0" smtClean="0"/>
              <a:t>,</a:t>
            </a:r>
            <a:r>
              <a:rPr lang="en-US" sz="2200" dirty="0" smtClean="0"/>
              <a:t> </a:t>
            </a:r>
            <a:r>
              <a:rPr lang="sr-Latn-CS" sz="2200" dirty="0" err="1" smtClean="0"/>
              <a:t>analgetici</a:t>
            </a:r>
            <a:r>
              <a:rPr lang="sr-Latn-CS" sz="2200" dirty="0" smtClean="0"/>
              <a:t>,barbiturati) </a:t>
            </a:r>
          </a:p>
          <a:p>
            <a:pPr>
              <a:lnSpc>
                <a:spcPct val="80000"/>
              </a:lnSpc>
              <a:buNone/>
            </a:pPr>
            <a:r>
              <a:rPr lang="en-US" sz="2400" b="1" dirty="0" err="1" smtClean="0"/>
              <a:t>Upotreba</a:t>
            </a:r>
            <a:r>
              <a:rPr lang="en-US" sz="2400" b="1" dirty="0" smtClean="0"/>
              <a:t> </a:t>
            </a:r>
            <a:r>
              <a:rPr lang="sr-Latn-CS" sz="2400" b="1" dirty="0" smtClean="0"/>
              <a:t>ilegalnih droga: </a:t>
            </a:r>
          </a:p>
          <a:p>
            <a:pPr>
              <a:lnSpc>
                <a:spcPct val="80000"/>
              </a:lnSpc>
            </a:pPr>
            <a:r>
              <a:rPr lang="sr-Latn-CS" sz="2400" dirty="0" smtClean="0"/>
              <a:t>U svetu:  porast korišćenja počev od ranih 1990-tih, koji je udružen sa pojavom tzv. </a:t>
            </a:r>
            <a:r>
              <a:rPr lang="sr-Latn-CS" sz="2400" i="1" dirty="0" smtClean="0"/>
              <a:t>dance </a:t>
            </a:r>
            <a:r>
              <a:rPr lang="sr-Latn-CS" sz="2400" i="1" dirty="0" err="1" smtClean="0"/>
              <a:t>culture</a:t>
            </a:r>
            <a:endParaRPr lang="sr-Latn-CS" sz="2400" i="1" dirty="0" smtClean="0"/>
          </a:p>
          <a:p>
            <a:pPr>
              <a:lnSpc>
                <a:spcPct val="80000"/>
              </a:lnSpc>
            </a:pPr>
            <a:r>
              <a:rPr lang="sr-Latn-CS" sz="2400" dirty="0" smtClean="0"/>
              <a:t>Kod nas: intenzivirana kasnih 1990-tih </a:t>
            </a:r>
          </a:p>
          <a:p>
            <a:pPr>
              <a:lnSpc>
                <a:spcPct val="80000"/>
              </a:lnSpc>
              <a:buNone/>
            </a:pPr>
            <a:endParaRPr lang="sr-Latn-CS" sz="2400" dirty="0" smtClean="0"/>
          </a:p>
          <a:p>
            <a:pPr eaLnBrk="1" hangingPunct="1">
              <a:lnSpc>
                <a:spcPct val="80000"/>
              </a:lnSpc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RS" sz="3200" b="1" dirty="0" err="1" smtClean="0"/>
              <a:t>R</a:t>
            </a:r>
            <a:r>
              <a:rPr lang="en-US" sz="3200" b="1" dirty="0" smtClean="0"/>
              <a:t>a</a:t>
            </a:r>
            <a:r>
              <a:rPr lang="sr-Latn-RS" sz="3200" b="1" dirty="0" smtClean="0"/>
              <a:t>š</a:t>
            </a:r>
            <a:r>
              <a:rPr lang="en-US" sz="3200" b="1" dirty="0" err="1" smtClean="0"/>
              <a:t>irenost</a:t>
            </a:r>
            <a:r>
              <a:rPr lang="en-US" sz="3200" b="1" dirty="0" smtClean="0"/>
              <a:t> </a:t>
            </a:r>
            <a:r>
              <a:rPr lang="sr-Latn-CS" sz="3200" b="1" dirty="0" err="1" smtClean="0"/>
              <a:t>zloupot</a:t>
            </a:r>
            <a:r>
              <a:rPr lang="en-US" sz="3200" b="1" dirty="0" smtClean="0"/>
              <a:t>r</a:t>
            </a:r>
            <a:r>
              <a:rPr lang="sr-Latn-CS" sz="3200" b="1" dirty="0" err="1" smtClean="0"/>
              <a:t>ebe</a:t>
            </a:r>
            <a:r>
              <a:rPr lang="sr-Latn-CS" sz="3200" b="1" dirty="0" smtClean="0"/>
              <a:t> </a:t>
            </a:r>
            <a:r>
              <a:rPr lang="en-US" sz="3200" b="1" dirty="0" smtClean="0"/>
              <a:t>PAS</a:t>
            </a:r>
            <a:r>
              <a:rPr lang="sr-Latn-CS" sz="3200" b="1" dirty="0" smtClean="0"/>
              <a:t>/2 </a:t>
            </a:r>
            <a:endParaRPr lang="en-US" sz="3200" b="1" i="1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buNone/>
            </a:pPr>
            <a:r>
              <a:rPr lang="sr-Latn-CS" sz="2400" b="1" dirty="0" smtClean="0"/>
              <a:t>Pol: </a:t>
            </a:r>
          </a:p>
          <a:p>
            <a:pPr>
              <a:spcBef>
                <a:spcPts val="1200"/>
              </a:spcBef>
            </a:pPr>
            <a:r>
              <a:rPr lang="sr-Latn-CS" sz="2400" dirty="0" smtClean="0"/>
              <a:t>najčešće muški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tabletoma</a:t>
            </a:r>
            <a:r>
              <a:rPr lang="sr-Latn-CS" sz="2400" dirty="0" err="1" smtClean="0"/>
              <a:t>nija</a:t>
            </a:r>
            <a:r>
              <a:rPr lang="sr-Latn-CS" sz="2400" dirty="0" smtClean="0"/>
              <a:t> - prisutnija među ženama</a:t>
            </a:r>
            <a:endParaRPr lang="sr-Latn-CS" sz="2400" b="1" dirty="0" smtClean="0"/>
          </a:p>
          <a:p>
            <a:pPr eaLnBrk="1" hangingPunct="1">
              <a:lnSpc>
                <a:spcPct val="80000"/>
              </a:lnSpc>
              <a:buNone/>
            </a:pPr>
            <a:r>
              <a:rPr lang="sr-Latn-CS" sz="2400" b="1" dirty="0" smtClean="0"/>
              <a:t>Uzrast:</a:t>
            </a:r>
          </a:p>
          <a:p>
            <a:pPr>
              <a:lnSpc>
                <a:spcPct val="80000"/>
              </a:lnSpc>
            </a:pPr>
            <a:r>
              <a:rPr lang="sr-Latn-CS" sz="2400" dirty="0" smtClean="0"/>
              <a:t>Najčešće među </a:t>
            </a:r>
            <a:r>
              <a:rPr lang="sr-Latn-CS" sz="2400" dirty="0" err="1" smtClean="0"/>
              <a:t>adolescentima</a:t>
            </a:r>
            <a:r>
              <a:rPr lang="sr-Latn-CS" sz="2400" dirty="0" smtClean="0"/>
              <a:t> i mladim odraslima (kasna </a:t>
            </a:r>
            <a:r>
              <a:rPr lang="sr-Latn-CS" sz="2400" dirty="0" err="1" smtClean="0"/>
              <a:t>adolescencija</a:t>
            </a:r>
            <a:r>
              <a:rPr lang="sr-Latn-CS" sz="2400" dirty="0" smtClean="0"/>
              <a:t>): </a:t>
            </a:r>
          </a:p>
          <a:p>
            <a:pPr lvl="1">
              <a:lnSpc>
                <a:spcPct val="80000"/>
              </a:lnSpc>
            </a:pPr>
            <a:r>
              <a:rPr lang="sr-Latn-CS" dirty="0" smtClean="0"/>
              <a:t>više od 50% adolescenata eksperimentiše  sa ilegalnim drogama,</a:t>
            </a:r>
          </a:p>
          <a:p>
            <a:pPr lvl="1">
              <a:lnSpc>
                <a:spcPct val="80000"/>
              </a:lnSpc>
            </a:pPr>
            <a:r>
              <a:rPr lang="sr-Latn-CS" dirty="0" smtClean="0"/>
              <a:t>veliki broj njih prekida sa korišćenjem u 20-tim godinama</a:t>
            </a:r>
          </a:p>
          <a:p>
            <a:pPr>
              <a:lnSpc>
                <a:spcPct val="80000"/>
              </a:lnSpc>
            </a:pPr>
            <a:r>
              <a:rPr lang="sr-Latn-CS" sz="2400" dirty="0" smtClean="0"/>
              <a:t>Na uzrastu od 50-60 godina daleko ređa</a:t>
            </a:r>
          </a:p>
          <a:p>
            <a:pPr>
              <a:lnSpc>
                <a:spcPct val="80000"/>
              </a:lnSpc>
              <a:buNone/>
            </a:pPr>
            <a:endParaRPr lang="sr-Latn-CS" sz="2400" dirty="0" smtClean="0"/>
          </a:p>
          <a:p>
            <a:pPr eaLnBrk="1" hangingPunct="1">
              <a:lnSpc>
                <a:spcPct val="80000"/>
              </a:lnSpc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127711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sr-Latn-CS" sz="3200" b="1" dirty="0" smtClean="0"/>
              <a:t>ZLOUPOTREBA I ZAVISNOSTI OD PAS U ADOLESCENCIJI/1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8229600" cy="4267200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sr-Latn-CS" sz="2800" dirty="0" smtClean="0"/>
              <a:t>Dijagnoza </a:t>
            </a:r>
            <a:r>
              <a:rPr lang="sr-Latn-CS" sz="2800" b="1" i="1" dirty="0" smtClean="0"/>
              <a:t>zavisnosti</a:t>
            </a:r>
            <a:r>
              <a:rPr lang="sr-Latn-CS" sz="2800" dirty="0" smtClean="0"/>
              <a:t> od PAS </a:t>
            </a:r>
            <a:r>
              <a:rPr lang="sr-Latn-CS" sz="2800" b="1" dirty="0" smtClean="0"/>
              <a:t>ređa </a:t>
            </a:r>
            <a:r>
              <a:rPr lang="sr-Latn-CS" sz="2800" dirty="0" smtClean="0"/>
              <a:t>kod adolescenata: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sr-Latn-CS" dirty="0" smtClean="0"/>
              <a:t>relativna </a:t>
            </a:r>
            <a:r>
              <a:rPr lang="sr-Latn-CS" dirty="0" err="1" smtClean="0"/>
              <a:t>kratkotrajnost</a:t>
            </a:r>
            <a:r>
              <a:rPr lang="sr-Latn-CS" dirty="0" smtClean="0"/>
              <a:t> bolesti ne daje vreme za nastanak teške telesne </a:t>
            </a:r>
            <a:r>
              <a:rPr lang="sr-Latn-CS" dirty="0" err="1" smtClean="0"/>
              <a:t>simptomatologije</a:t>
            </a:r>
            <a:r>
              <a:rPr lang="sr-Latn-CS" dirty="0" smtClean="0"/>
              <a:t> kao kod odraslih </a:t>
            </a:r>
            <a:r>
              <a:rPr lang="sr-Latn-CS" dirty="0" err="1" smtClean="0"/>
              <a:t>zavisnika</a:t>
            </a:r>
            <a:endParaRPr lang="sr-Latn-CS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sr-Latn-CS" sz="2800" b="1" dirty="0" smtClean="0"/>
              <a:t>Zloupotreba PAS u adolescenciji </a:t>
            </a:r>
            <a:endParaRPr lang="sr-Latn-CS" sz="2800" dirty="0" smtClean="0"/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sr-Latn-CS" dirty="0" smtClean="0"/>
              <a:t>izuzetno visok rizik za </a:t>
            </a:r>
            <a:r>
              <a:rPr lang="sr-Latn-CS" b="1" dirty="0" smtClean="0"/>
              <a:t>kasniju zavisnost</a:t>
            </a:r>
            <a:r>
              <a:rPr lang="sr-Latn-CS" altLang="zh-TW" b="1" dirty="0" smtClean="0">
                <a:ea typeface="新細明體" charset="-120"/>
              </a:rPr>
              <a:t>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sr-Latn-CS" altLang="zh-TW" b="1" dirty="0" smtClean="0">
                <a:ea typeface="新細明體" charset="-120"/>
              </a:rPr>
              <a:t>psihološki i socijalni razvoj </a:t>
            </a:r>
            <a:r>
              <a:rPr lang="sr-Latn-CS" altLang="zh-TW" b="1" dirty="0" err="1" smtClean="0">
                <a:ea typeface="新細明體" charset="-120"/>
              </a:rPr>
              <a:t>adolescenta</a:t>
            </a:r>
            <a:r>
              <a:rPr lang="sr-Latn-CS" altLang="zh-TW" b="1" dirty="0" smtClean="0">
                <a:ea typeface="新細明體" charset="-120"/>
              </a:rPr>
              <a:t> </a:t>
            </a:r>
            <a:r>
              <a:rPr lang="sr-Latn-CS" altLang="zh-TW" dirty="0" smtClean="0">
                <a:ea typeface="新細明體" charset="-120"/>
              </a:rPr>
              <a:t>se menja i/ili prekida</a:t>
            </a:r>
            <a:endParaRPr lang="sr-Latn-CS" dirty="0" smtClean="0"/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sr-Latn-CS" dirty="0" smtClean="0"/>
              <a:t>ozbiljno se shvata</a:t>
            </a:r>
            <a:r>
              <a:rPr lang="sr-Latn-CS" b="1" dirty="0" smtClean="0"/>
              <a:t> </a:t>
            </a:r>
            <a:r>
              <a:rPr lang="sr-Latn-CS" dirty="0" smtClean="0"/>
              <a:t>u svrhu pružanja </a:t>
            </a:r>
            <a:r>
              <a:rPr lang="sr-Latn-CS" b="1" dirty="0" smtClean="0"/>
              <a:t>blagovremene pomoći</a:t>
            </a:r>
          </a:p>
          <a:p>
            <a:pPr>
              <a:buNone/>
            </a:pPr>
            <a:endParaRPr lang="sr-Latn-CS" sz="28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008EA-1B6A-40D8-A563-823CA34F20E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sr-Latn-CS" sz="3600" b="1" dirty="0" smtClean="0"/>
              <a:t>Zloupotreba i zavisnosti od PAS u adolescenciji/2 </a:t>
            </a:r>
            <a:endParaRPr lang="en-US" sz="3600" b="1" dirty="0" smtClean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382000" cy="4572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r-Latn-CS" altLang="zh-TW" sz="2400" dirty="0" smtClean="0">
                <a:ea typeface="新細明體" charset="-120"/>
              </a:rPr>
              <a:t>Snažna povezanost razvojnih tokova adolescencije i korišćenja PAS:</a:t>
            </a:r>
          </a:p>
          <a:p>
            <a:r>
              <a:rPr lang="sr-Latn-CS" altLang="zh-TW" sz="2400" b="1" dirty="0" smtClean="0">
                <a:ea typeface="新細明體" charset="-120"/>
              </a:rPr>
              <a:t>Dostupnost</a:t>
            </a:r>
            <a:r>
              <a:rPr lang="sr-Latn-CS" altLang="zh-TW" sz="2400" dirty="0" smtClean="0">
                <a:ea typeface="新細明體" charset="-120"/>
              </a:rPr>
              <a:t> PAS i </a:t>
            </a:r>
            <a:r>
              <a:rPr lang="sr-Latn-CS" altLang="zh-TW" sz="2400" b="1" dirty="0" smtClean="0">
                <a:ea typeface="新細明體" charset="-120"/>
              </a:rPr>
              <a:t>tolerancija</a:t>
            </a:r>
            <a:r>
              <a:rPr lang="sr-Latn-CS" altLang="zh-TW" sz="2400" dirty="0" smtClean="0">
                <a:ea typeface="新細明體" charset="-120"/>
              </a:rPr>
              <a:t> društva prema upotrebi PAS</a:t>
            </a:r>
          </a:p>
          <a:p>
            <a:r>
              <a:rPr lang="sr-Latn-CS" altLang="zh-TW" sz="2400" b="1" dirty="0" smtClean="0">
                <a:ea typeface="新細明體" charset="-120"/>
              </a:rPr>
              <a:t>Kriza adolescencije </a:t>
            </a:r>
            <a:r>
              <a:rPr lang="sr-Latn-CS" altLang="zh-TW" sz="2400" dirty="0" smtClean="0">
                <a:ea typeface="新細明體" charset="-120"/>
              </a:rPr>
              <a:t>– stresovi, nesigurnost, konfuzija, anksioznost – PAS donosi privremeno olakšanje</a:t>
            </a:r>
          </a:p>
          <a:p>
            <a:r>
              <a:rPr lang="sr-Latn-CS" altLang="zh-TW" sz="2400" b="1" dirty="0" smtClean="0">
                <a:ea typeface="新細明體" charset="-120"/>
              </a:rPr>
              <a:t>Otvorenost mladih </a:t>
            </a:r>
            <a:r>
              <a:rPr lang="sr-Latn-CS" altLang="zh-TW" sz="2400" dirty="0" smtClean="0">
                <a:ea typeface="新細明體" charset="-120"/>
              </a:rPr>
              <a:t>za novo, eksperimentisanje ulogama</a:t>
            </a:r>
          </a:p>
          <a:p>
            <a:r>
              <a:rPr lang="sr-Latn-CS" altLang="zh-TW" sz="2400" b="1" dirty="0" smtClean="0">
                <a:ea typeface="新細明體" charset="-120"/>
              </a:rPr>
              <a:t>Vršnjačke</a:t>
            </a:r>
            <a:r>
              <a:rPr lang="sr-Latn-CS" altLang="zh-TW" sz="2400" dirty="0" smtClean="0">
                <a:ea typeface="新細明體" charset="-120"/>
              </a:rPr>
              <a:t> priče i mitovi  o dejstvima PAS </a:t>
            </a:r>
          </a:p>
          <a:p>
            <a:r>
              <a:rPr lang="sr-Latn-CS" altLang="zh-TW" sz="2400" b="1" dirty="0" smtClean="0">
                <a:ea typeface="新細明體" charset="-120"/>
              </a:rPr>
              <a:t>Tolerancija</a:t>
            </a:r>
            <a:r>
              <a:rPr lang="sr-Latn-CS" altLang="zh-TW" sz="2400" dirty="0" smtClean="0">
                <a:ea typeface="新細明體" charset="-120"/>
              </a:rPr>
              <a:t> društva prema rizičnom ponašanju mladih: </a:t>
            </a:r>
            <a:r>
              <a:rPr lang="sr-Latn-CS" altLang="zh-TW" sz="2400" b="1" dirty="0" smtClean="0">
                <a:ea typeface="新細明體" charset="-120"/>
              </a:rPr>
              <a:t>moratorijum </a:t>
            </a:r>
            <a:endParaRPr lang="sr-Latn-CS" altLang="zh-TW" sz="2400" dirty="0" smtClean="0">
              <a:ea typeface="新細明體" charset="-120"/>
            </a:endParaRPr>
          </a:p>
          <a:p>
            <a:pPr>
              <a:lnSpc>
                <a:spcPct val="80000"/>
              </a:lnSpc>
              <a:buNone/>
            </a:pPr>
            <a:endParaRPr lang="sr-Latn-C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008EA-1B6A-40D8-A563-823CA34F20E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zh-TW" sz="3600" b="1" dirty="0" smtClean="0">
                <a:ea typeface="新細明體" charset="-120"/>
              </a:rPr>
              <a:t>KONTINUUM UNO</a:t>
            </a:r>
            <a:r>
              <a:rPr lang="sr-Latn-CS" altLang="zh-TW" sz="3600" b="1" dirty="0" smtClean="0">
                <a:ea typeface="新細明體" charset="-120"/>
              </a:rPr>
              <a:t>Š</a:t>
            </a:r>
            <a:r>
              <a:rPr lang="en-US" altLang="zh-TW" sz="3600" b="1" dirty="0" smtClean="0">
                <a:ea typeface="新細明體" charset="-120"/>
              </a:rPr>
              <a:t>ENJA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/>
          </a:bodyPr>
          <a:lstStyle/>
          <a:p>
            <a:pPr eaLnBrk="1" hangingPunct="1">
              <a:buNone/>
            </a:pPr>
            <a:r>
              <a:rPr lang="sr-Latn-CS" altLang="zh-TW" sz="2400" dirty="0" smtClean="0">
                <a:ea typeface="新細明體" charset="-120"/>
              </a:rPr>
              <a:t>Nastanak zavisnosti od  psihoaktivnih supstanci je kontinuiran proces</a:t>
            </a:r>
          </a:p>
          <a:p>
            <a:pPr>
              <a:lnSpc>
                <a:spcPct val="80000"/>
              </a:lnSpc>
            </a:pPr>
            <a:r>
              <a:rPr lang="sr-Latn-CS" altLang="zh-TW" sz="2400" dirty="0" smtClean="0">
                <a:ea typeface="新細明體" charset="-120"/>
              </a:rPr>
              <a:t>Prva korišćenja u </a:t>
            </a:r>
            <a:r>
              <a:rPr lang="sr-Latn-CS" altLang="zh-TW" sz="2400" b="1" dirty="0" err="1" smtClean="0">
                <a:ea typeface="新細明體" charset="-120"/>
              </a:rPr>
              <a:t>preadolescenciji</a:t>
            </a:r>
            <a:r>
              <a:rPr lang="sr-Latn-CS" altLang="zh-TW" sz="2400" b="1" dirty="0" smtClean="0">
                <a:ea typeface="新細明體" charset="-120"/>
              </a:rPr>
              <a:t> i adolescenciji</a:t>
            </a:r>
          </a:p>
          <a:p>
            <a:pPr>
              <a:lnSpc>
                <a:spcPct val="80000"/>
              </a:lnSpc>
            </a:pPr>
            <a:r>
              <a:rPr lang="sr-Latn-CS" altLang="zh-TW" sz="2400" dirty="0" smtClean="0">
                <a:ea typeface="新細明體" charset="-120"/>
              </a:rPr>
              <a:t>Povećava se </a:t>
            </a:r>
            <a:r>
              <a:rPr lang="sr-Latn-CS" altLang="zh-TW" sz="2400" b="1" dirty="0" smtClean="0">
                <a:ea typeface="新細明體" charset="-120"/>
              </a:rPr>
              <a:t>učestalost i intenzitet korišćenja: </a:t>
            </a:r>
            <a:endParaRPr lang="sr-Latn-CS" altLang="zh-TW" sz="2400" dirty="0" smtClean="0">
              <a:ea typeface="新細明體" charset="-120"/>
            </a:endParaRPr>
          </a:p>
          <a:p>
            <a:pPr lvl="1">
              <a:lnSpc>
                <a:spcPct val="80000"/>
              </a:lnSpc>
            </a:pPr>
            <a:r>
              <a:rPr lang="sr-Latn-CS" altLang="zh-TW" dirty="0" smtClean="0">
                <a:ea typeface="新細明體" charset="-120"/>
              </a:rPr>
              <a:t>iz prirodne apstinencije ili “nultog” korišćenja </a:t>
            </a:r>
          </a:p>
          <a:p>
            <a:pPr lvl="1">
              <a:lnSpc>
                <a:spcPct val="80000"/>
              </a:lnSpc>
            </a:pPr>
            <a:r>
              <a:rPr lang="sr-Latn-CS" altLang="zh-TW" dirty="0" smtClean="0">
                <a:ea typeface="新細明體" charset="-120"/>
              </a:rPr>
              <a:t>u korišćenje (“</a:t>
            </a:r>
            <a:r>
              <a:rPr lang="sr-Latn-CS" altLang="zh-TW" dirty="0" err="1" smtClean="0">
                <a:ea typeface="新細明體" charset="-120"/>
              </a:rPr>
              <a:t>use</a:t>
            </a:r>
            <a:r>
              <a:rPr lang="sr-Latn-CS" altLang="zh-TW" dirty="0" smtClean="0">
                <a:ea typeface="新細明體" charset="-120"/>
              </a:rPr>
              <a:t>”), </a:t>
            </a:r>
          </a:p>
          <a:p>
            <a:pPr lvl="1">
              <a:lnSpc>
                <a:spcPct val="80000"/>
              </a:lnSpc>
            </a:pPr>
            <a:r>
              <a:rPr lang="sr-Latn-CS" altLang="zh-TW" dirty="0" smtClean="0">
                <a:ea typeface="新細明體" charset="-120"/>
              </a:rPr>
              <a:t>a zatim - osoba se kreće </a:t>
            </a:r>
            <a:r>
              <a:rPr lang="sr-Latn-CS" altLang="zh-TW" dirty="0" smtClean="0">
                <a:ea typeface="新細明體" charset="-120"/>
                <a:sym typeface="Wingdings" pitchFamily="2" charset="2"/>
              </a:rPr>
              <a:t></a:t>
            </a:r>
            <a:r>
              <a:rPr lang="sr-Latn-CS" altLang="zh-TW" dirty="0" smtClean="0">
                <a:ea typeface="新細明體" charset="-120"/>
              </a:rPr>
              <a:t> po ovom kontinuumu </a:t>
            </a:r>
          </a:p>
          <a:p>
            <a:pPr lvl="1">
              <a:lnSpc>
                <a:spcPct val="80000"/>
              </a:lnSpc>
            </a:pPr>
            <a:r>
              <a:rPr lang="sr-Latn-CS" altLang="zh-TW" dirty="0" smtClean="0">
                <a:ea typeface="新細明體" charset="-120"/>
              </a:rPr>
              <a:t>kroz fazu zloupotrebe (“</a:t>
            </a:r>
            <a:r>
              <a:rPr lang="sr-Latn-CS" altLang="zh-TW" i="1" dirty="0" err="1" smtClean="0">
                <a:ea typeface="新細明體" charset="-120"/>
              </a:rPr>
              <a:t>abuse</a:t>
            </a:r>
            <a:r>
              <a:rPr lang="sr-Latn-CS" altLang="zh-TW" i="1" dirty="0" smtClean="0">
                <a:ea typeface="新細明體" charset="-120"/>
              </a:rPr>
              <a:t>”</a:t>
            </a:r>
            <a:r>
              <a:rPr lang="sr-Latn-CS" altLang="zh-TW" dirty="0" smtClean="0">
                <a:ea typeface="新細明體" charset="-120"/>
              </a:rPr>
              <a:t>) </a:t>
            </a:r>
          </a:p>
          <a:p>
            <a:pPr lvl="1">
              <a:lnSpc>
                <a:spcPct val="80000"/>
              </a:lnSpc>
            </a:pPr>
            <a:r>
              <a:rPr lang="sr-Latn-CS" altLang="zh-TW" dirty="0" smtClean="0">
                <a:ea typeface="新細明體" charset="-120"/>
              </a:rPr>
              <a:t>do zavisnosti (</a:t>
            </a:r>
            <a:r>
              <a:rPr lang="sr-Latn-CS" altLang="zh-TW" dirty="0" err="1" smtClean="0">
                <a:ea typeface="新細明體" charset="-120"/>
              </a:rPr>
              <a:t>adikcije</a:t>
            </a:r>
            <a:r>
              <a:rPr lang="sr-Latn-CS" altLang="zh-TW" dirty="0" smtClean="0">
                <a:ea typeface="新細明體" charset="-120"/>
              </a:rPr>
              <a:t>)</a:t>
            </a:r>
          </a:p>
          <a:p>
            <a:pPr>
              <a:lnSpc>
                <a:spcPct val="80000"/>
              </a:lnSpc>
            </a:pPr>
            <a:r>
              <a:rPr lang="sr-Latn-CS" altLang="zh-TW" dirty="0" smtClean="0">
                <a:ea typeface="新細明體" charset="-120"/>
              </a:rPr>
              <a:t>Prelazak sa “</a:t>
            </a:r>
            <a:r>
              <a:rPr lang="sr-Latn-CS" altLang="zh-TW" b="1" dirty="0" smtClean="0">
                <a:ea typeface="新細明體" charset="-120"/>
              </a:rPr>
              <a:t>slabijih” na “jače” PAS: </a:t>
            </a:r>
          </a:p>
          <a:p>
            <a:pPr lvl="1">
              <a:lnSpc>
                <a:spcPct val="80000"/>
              </a:lnSpc>
            </a:pPr>
            <a:r>
              <a:rPr lang="sr-Latn-CS" altLang="zh-TW" dirty="0" smtClean="0">
                <a:ea typeface="新細明體" charset="-120"/>
              </a:rPr>
              <a:t>od alkohola i cigareta, preko marihuane i tableta prema tzv. težim drogama – MDMA, kokain,heroin </a:t>
            </a:r>
          </a:p>
          <a:p>
            <a:pPr eaLnBrk="1" hangingPunct="1">
              <a:buFont typeface="Wingdings" pitchFamily="2" charset="2"/>
              <a:buNone/>
            </a:pPr>
            <a:endParaRPr lang="sr-Latn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008EA-1B6A-40D8-A563-823CA34F20E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10485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sr-Latn-CS" altLang="zh-TW" sz="3600" b="1" dirty="0" smtClean="0">
                <a:ea typeface="新細明體" charset="-120"/>
              </a:rPr>
              <a:t>Faze u razvoju zavisnosti od PAS sa početkom u adolescenciji/1</a:t>
            </a:r>
            <a:endParaRPr lang="en-US" altLang="zh-TW" sz="3600" b="1" dirty="0" smtClean="0">
              <a:ea typeface="新細明體" charset="-120"/>
            </a:endParaRP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/>
          </a:bodyPr>
          <a:lstStyle/>
          <a:p>
            <a:pPr marL="274320" lvl="1" indent="-274320">
              <a:buClr>
                <a:schemeClr val="accent3"/>
              </a:buClr>
              <a:buSzPct val="95000"/>
              <a:buNone/>
              <a:defRPr/>
            </a:pPr>
            <a:r>
              <a:rPr lang="sr-Latn-CS" altLang="zh-TW" b="1" dirty="0" smtClean="0">
                <a:ea typeface="新細明體" charset="-120"/>
              </a:rPr>
              <a:t>Postojanje regularnih faza u  formiranju zloupotrebe i/ili zavisnosti kod adolescenata:</a:t>
            </a:r>
          </a:p>
          <a:p>
            <a:pPr>
              <a:buNone/>
              <a:defRPr/>
            </a:pPr>
            <a:r>
              <a:rPr lang="sr-Latn-CS" altLang="zh-TW" sz="2400" b="1" dirty="0" smtClean="0">
                <a:ea typeface="新細明體" charset="-120"/>
              </a:rPr>
              <a:t>1. Eksperimentalna faza </a:t>
            </a:r>
            <a:r>
              <a:rPr lang="sr-Latn-CS" altLang="zh-TW" sz="2400" dirty="0" smtClean="0">
                <a:ea typeface="新細明體" charset="-120"/>
              </a:rPr>
              <a:t>: eksperimentisanje uzimanje iz radoznalosti, zbog opuštanja, zbog “testiranja opasnosti”: </a:t>
            </a:r>
          </a:p>
          <a:p>
            <a:pPr lvl="1">
              <a:defRPr/>
            </a:pPr>
            <a:r>
              <a:rPr lang="sr-Latn-CS" altLang="zh-TW" sz="2200" dirty="0" smtClean="0">
                <a:ea typeface="新細明體" charset="-120"/>
              </a:rPr>
              <a:t>ubeđenje da će stvari “ostati pod kontrolom” </a:t>
            </a:r>
          </a:p>
          <a:p>
            <a:pPr>
              <a:buNone/>
              <a:defRPr/>
            </a:pPr>
            <a:r>
              <a:rPr lang="sr-Latn-CS" altLang="zh-TW" sz="2400" b="1" dirty="0" smtClean="0">
                <a:ea typeface="新細明體" charset="-120"/>
              </a:rPr>
              <a:t>2. Socijalna faza</a:t>
            </a:r>
            <a:r>
              <a:rPr lang="sr-Latn-CS" altLang="zh-TW" sz="2400" dirty="0" smtClean="0">
                <a:ea typeface="新細明體" charset="-120"/>
              </a:rPr>
              <a:t> - regularno korišćenje u “socijalnim”  prilikama, prvo tokom vikenda, a kasnije i češće “sa društvom” </a:t>
            </a:r>
          </a:p>
          <a:p>
            <a:pPr lvl="1">
              <a:defRPr/>
            </a:pPr>
            <a:r>
              <a:rPr lang="sr-Latn-CS" altLang="zh-TW" sz="2200" dirty="0" smtClean="0">
                <a:ea typeface="新細明體" charset="-120"/>
              </a:rPr>
              <a:t>novi običaji u provođenju slobodnog vremena mladih: vreme, mesto i način “provoda” (izlasci, žurke, koncerti isl.) </a:t>
            </a:r>
          </a:p>
          <a:p>
            <a:pPr lvl="1">
              <a:defRPr/>
            </a:pPr>
            <a:r>
              <a:rPr lang="sr-Latn-CS" altLang="zh-TW" sz="2200" dirty="0" smtClean="0">
                <a:ea typeface="新細明體" charset="-120"/>
              </a:rPr>
              <a:t>ubeđenje da će stvari “ostati pod kontrolom”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008EA-1B6A-40D8-A563-823CA34F20E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r-Latn-CS" altLang="zh-TW" sz="3600" b="1" dirty="0" smtClean="0">
                <a:ea typeface="新細明體" charset="-120"/>
              </a:rPr>
              <a:t>Faze u razvoju zavisnosti…/2</a:t>
            </a:r>
            <a:endParaRPr lang="en-US" altLang="zh-TW" sz="3600" b="1" dirty="0" smtClean="0">
              <a:ea typeface="新細明體" charset="-120"/>
            </a:endParaRP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800600"/>
          </a:xfrm>
        </p:spPr>
        <p:txBody>
          <a:bodyPr>
            <a:normAutofit fontScale="85000" lnSpcReduction="20000"/>
          </a:bodyPr>
          <a:lstStyle/>
          <a:p>
            <a:pPr marL="274320" lvl="1" indent="-274320">
              <a:buClr>
                <a:schemeClr val="accent3"/>
              </a:buClr>
              <a:buSzPct val="95000"/>
              <a:buNone/>
              <a:defRPr/>
            </a:pPr>
            <a:r>
              <a:rPr lang="sr-Latn-CS" altLang="zh-TW" sz="2800" b="1" dirty="0" smtClean="0">
                <a:ea typeface="新細明體" charset="-120"/>
              </a:rPr>
              <a:t>3.Instrumentalna faza</a:t>
            </a:r>
            <a:r>
              <a:rPr lang="sr-Latn-CS" altLang="zh-TW" sz="2800" dirty="0" smtClean="0">
                <a:ea typeface="新細明體" charset="-120"/>
              </a:rPr>
              <a:t>: traženje “najbolje” supstance (“svoje droge”) kojom se postiže promena raspoloženja i ponašanja u svrhu:</a:t>
            </a:r>
          </a:p>
          <a:p>
            <a:pPr marL="548640" lvl="2" indent="-274320">
              <a:buClr>
                <a:schemeClr val="accent3"/>
              </a:buClr>
              <a:buSzPct val="95000"/>
              <a:defRPr/>
            </a:pPr>
            <a:r>
              <a:rPr lang="sr-Latn-CS" altLang="zh-TW" sz="2600" dirty="0" smtClean="0">
                <a:ea typeface="新細明體" charset="-120"/>
              </a:rPr>
              <a:t>boljeg “provoda”, uključujući seks: rizična seksualna ponašanja   </a:t>
            </a:r>
          </a:p>
          <a:p>
            <a:pPr marL="548640" lvl="2" indent="-274320">
              <a:buClr>
                <a:schemeClr val="accent3"/>
              </a:buClr>
              <a:buSzPct val="95000"/>
              <a:defRPr/>
            </a:pPr>
            <a:r>
              <a:rPr lang="sr-Latn-CS" altLang="zh-TW" sz="2600" dirty="0" smtClean="0">
                <a:ea typeface="新細明體" charset="-120"/>
              </a:rPr>
              <a:t>prevazilaženja stresa ili negativnog afektivnog stanja </a:t>
            </a:r>
            <a:r>
              <a:rPr lang="sr-Latn-CS" altLang="zh-TW" sz="2500" dirty="0" smtClean="0">
                <a:ea typeface="新細明體" charset="-120"/>
              </a:rPr>
              <a:t>(depresivnost, strah, anksioznost)</a:t>
            </a:r>
          </a:p>
          <a:p>
            <a:pPr marL="274320" lvl="1" indent="-274320">
              <a:buClr>
                <a:schemeClr val="accent3"/>
              </a:buClr>
              <a:buSzPct val="95000"/>
              <a:buNone/>
              <a:defRPr/>
            </a:pPr>
            <a:r>
              <a:rPr lang="sr-Latn-CS" altLang="zh-TW" sz="2800" dirty="0" smtClean="0">
                <a:ea typeface="新細明體" charset="-120"/>
              </a:rPr>
              <a:t>	Psihička zavisnost</a:t>
            </a:r>
          </a:p>
          <a:p>
            <a:pPr marL="274320" lvl="1" indent="-274320">
              <a:buClr>
                <a:schemeClr val="accent3"/>
              </a:buClr>
              <a:buSzPct val="95000"/>
              <a:buNone/>
              <a:defRPr/>
            </a:pPr>
            <a:r>
              <a:rPr lang="sr-Latn-CS" altLang="zh-TW" sz="2800" dirty="0" smtClean="0">
                <a:ea typeface="新細明體" charset="-120"/>
              </a:rPr>
              <a:t>	Ubeđenje da će stvari “ostati pod kontrolom” </a:t>
            </a:r>
          </a:p>
          <a:p>
            <a:pPr>
              <a:buNone/>
              <a:defRPr/>
            </a:pPr>
            <a:r>
              <a:rPr lang="sr-Latn-CS" altLang="zh-TW" b="1" dirty="0" smtClean="0">
                <a:ea typeface="新細明體" charset="-120"/>
              </a:rPr>
              <a:t>4. Habitualna faza:</a:t>
            </a:r>
            <a:r>
              <a:rPr lang="sr-Latn-CS" altLang="zh-TW" dirty="0" smtClean="0">
                <a:ea typeface="新細明體" charset="-120"/>
              </a:rPr>
              <a:t> navika uzimanja dve ili više PAS</a:t>
            </a:r>
          </a:p>
          <a:p>
            <a:pPr lvl="1">
              <a:defRPr/>
            </a:pPr>
            <a:r>
              <a:rPr lang="sr-Latn-CS" altLang="zh-TW" sz="2600" dirty="0" smtClean="0">
                <a:ea typeface="新細明體" charset="-120"/>
              </a:rPr>
              <a:t>Čitavo ponašanje i stil života se prilagođavaju uzimanju PAS</a:t>
            </a:r>
          </a:p>
          <a:p>
            <a:pPr lvl="1">
              <a:defRPr/>
            </a:pPr>
            <a:r>
              <a:rPr lang="sr-Latn-CS" altLang="zh-TW" sz="2600" dirty="0" smtClean="0">
                <a:ea typeface="新細明體" charset="-120"/>
              </a:rPr>
              <a:t>Svakodnevna preokupacija uzimanjem PAS</a:t>
            </a:r>
          </a:p>
          <a:p>
            <a:pPr lvl="1">
              <a:defRPr/>
            </a:pPr>
            <a:r>
              <a:rPr lang="sr-Latn-CS" sz="2600" dirty="0" smtClean="0">
                <a:ea typeface="新細明體" charset="-120"/>
              </a:rPr>
              <a:t>Negiranje i minimalizacija problema</a:t>
            </a:r>
          </a:p>
          <a:p>
            <a:pPr lvl="1">
              <a:defRPr/>
            </a:pPr>
            <a:r>
              <a:rPr lang="sr-Latn-CS" sz="2600" dirty="0" smtClean="0">
                <a:ea typeface="新細明體" charset="-120"/>
              </a:rPr>
              <a:t>Psihička zavisnost </a:t>
            </a:r>
            <a:endParaRPr lang="sr-Latn-CS" sz="2600" dirty="0" smtClean="0"/>
          </a:p>
          <a:p>
            <a:pPr lvl="1">
              <a:defRPr/>
            </a:pPr>
            <a:r>
              <a:rPr lang="sr-Latn-CS" altLang="zh-TW" sz="2600" b="1" dirty="0" smtClean="0">
                <a:ea typeface="新細明體" charset="-120"/>
              </a:rPr>
              <a:t>Prelazna faza ka fizičkoj zavisnosti</a:t>
            </a:r>
          </a:p>
          <a:p>
            <a:pPr marL="274320" lvl="1" indent="-274320">
              <a:buClr>
                <a:schemeClr val="accent3"/>
              </a:buClr>
              <a:buSzPct val="95000"/>
              <a:buNone/>
              <a:defRPr/>
            </a:pPr>
            <a:endParaRPr lang="sr-Latn-C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008EA-1B6A-40D8-A563-823CA34F20E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sr-Latn-CS" altLang="zh-TW" sz="3600" b="1" dirty="0" smtClean="0">
                <a:ea typeface="新細明體" charset="-120"/>
              </a:rPr>
              <a:t>Faze u razvoju zavisnosti…/3</a:t>
            </a:r>
            <a:endParaRPr lang="en-US" altLang="zh-TW" sz="3600" b="1" dirty="0" smtClean="0">
              <a:ea typeface="新細明體" charset="-120"/>
            </a:endParaRP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sr-Latn-CS" altLang="zh-TW" b="1" dirty="0" smtClean="0">
                <a:ea typeface="新細明體" charset="-120"/>
              </a:rPr>
              <a:t>5. </a:t>
            </a:r>
            <a:r>
              <a:rPr lang="it-IT" altLang="zh-TW" b="1" dirty="0" smtClean="0">
                <a:ea typeface="新細明體" charset="-120"/>
              </a:rPr>
              <a:t>Kompulsivna</a:t>
            </a:r>
            <a:r>
              <a:rPr lang="sr-Latn-RS" altLang="zh-TW" b="1" dirty="0" smtClean="0">
                <a:ea typeface="新細明體" charset="-120"/>
              </a:rPr>
              <a:t> / toksikomanska</a:t>
            </a:r>
            <a:r>
              <a:rPr lang="it-IT" altLang="zh-TW" b="1" dirty="0" smtClean="0">
                <a:ea typeface="新細明體" charset="-120"/>
              </a:rPr>
              <a:t> faza</a:t>
            </a:r>
            <a:r>
              <a:rPr lang="sr-Latn-CS" altLang="zh-TW" b="1" dirty="0" smtClean="0">
                <a:ea typeface="新細明體" charset="-120"/>
              </a:rPr>
              <a:t>: </a:t>
            </a:r>
            <a:r>
              <a:rPr lang="sr-Latn-CS" altLang="zh-TW" dirty="0" smtClean="0">
                <a:ea typeface="新細明體" charset="-120"/>
              </a:rPr>
              <a:t>fizička</a:t>
            </a:r>
            <a:r>
              <a:rPr lang="sr-Latn-CS" altLang="zh-TW" b="1" dirty="0" smtClean="0">
                <a:ea typeface="新細明體" charset="-120"/>
              </a:rPr>
              <a:t> </a:t>
            </a:r>
            <a:r>
              <a:rPr lang="it-IT" altLang="zh-TW" dirty="0" smtClean="0">
                <a:ea typeface="新細明體" charset="-120"/>
              </a:rPr>
              <a:t>zavisnost</a:t>
            </a:r>
            <a:endParaRPr lang="sr-Latn-CS" altLang="zh-TW" dirty="0" smtClean="0">
              <a:ea typeface="新細明體" charset="-120"/>
            </a:endParaRPr>
          </a:p>
          <a:p>
            <a:pPr marL="639763" lvl="1" indent="-296863">
              <a:lnSpc>
                <a:spcPct val="90000"/>
              </a:lnSpc>
              <a:defRPr/>
            </a:pPr>
            <a:r>
              <a:rPr lang="it-IT" altLang="zh-TW" dirty="0" smtClean="0">
                <a:ea typeface="新細明體" charset="-120"/>
              </a:rPr>
              <a:t>Uzimanje supstance slu</a:t>
            </a:r>
            <a:r>
              <a:rPr lang="sr-Latn-CS" altLang="zh-TW" dirty="0" smtClean="0">
                <a:ea typeface="新細明體" charset="-120"/>
              </a:rPr>
              <a:t>ž</a:t>
            </a:r>
            <a:r>
              <a:rPr lang="it-IT" altLang="zh-TW" dirty="0" smtClean="0">
                <a:ea typeface="新細明體" charset="-120"/>
              </a:rPr>
              <a:t>i da bi se ose</a:t>
            </a:r>
            <a:r>
              <a:rPr lang="sr-Latn-CS" altLang="zh-TW" dirty="0" smtClean="0">
                <a:ea typeface="新細明體" charset="-120"/>
              </a:rPr>
              <a:t>ć</a:t>
            </a:r>
            <a:r>
              <a:rPr lang="it-IT" altLang="zh-TW" dirty="0" smtClean="0">
                <a:ea typeface="新細明體" charset="-120"/>
              </a:rPr>
              <a:t>ao/la  “normalno”.</a:t>
            </a:r>
            <a:endParaRPr lang="sr-Latn-CS" altLang="zh-TW" dirty="0" smtClean="0">
              <a:ea typeface="新細明體" charset="-120"/>
            </a:endParaRPr>
          </a:p>
          <a:p>
            <a:pPr marL="639763" lvl="1" indent="-296863">
              <a:lnSpc>
                <a:spcPct val="90000"/>
              </a:lnSpc>
              <a:defRPr/>
            </a:pPr>
            <a:r>
              <a:rPr lang="it-IT" altLang="zh-TW" dirty="0" smtClean="0">
                <a:ea typeface="新細明體" charset="-120"/>
              </a:rPr>
              <a:t>Potp</a:t>
            </a:r>
            <a:r>
              <a:rPr lang="sr-Latn-CS" altLang="zh-TW" dirty="0" smtClean="0">
                <a:ea typeface="新細明體" charset="-120"/>
              </a:rPr>
              <a:t>u</a:t>
            </a:r>
            <a:r>
              <a:rPr lang="it-IT" altLang="zh-TW" dirty="0" smtClean="0">
                <a:ea typeface="新細明體" charset="-120"/>
              </a:rPr>
              <a:t>no prilagodjavanje svakodnevnom uzimanju, promenjen zivotni stil, vrednosni sistem </a:t>
            </a:r>
            <a:endParaRPr lang="sr-Latn-CS" altLang="zh-TW" dirty="0" smtClean="0">
              <a:ea typeface="新細明體" charset="-120"/>
            </a:endParaRPr>
          </a:p>
          <a:p>
            <a:pPr marL="639763" lvl="1" indent="-296863">
              <a:lnSpc>
                <a:spcPct val="90000"/>
              </a:lnSpc>
              <a:defRPr/>
            </a:pPr>
            <a:r>
              <a:rPr lang="sr-Latn-CS" altLang="zh-TW" dirty="0" smtClean="0">
                <a:ea typeface="新細明體" charset="-120"/>
              </a:rPr>
              <a:t>Transformacija ličnosti: “narkomanska” ili “</a:t>
            </a:r>
            <a:r>
              <a:rPr lang="sr-Latn-CS" altLang="zh-TW" dirty="0" err="1" smtClean="0">
                <a:ea typeface="新細明體" charset="-120"/>
              </a:rPr>
              <a:t>akoholičarska</a:t>
            </a:r>
            <a:r>
              <a:rPr lang="sr-Latn-CS" altLang="zh-TW" dirty="0" smtClean="0">
                <a:ea typeface="新細明體" charset="-120"/>
              </a:rPr>
              <a:t>” ličnost</a:t>
            </a:r>
          </a:p>
          <a:p>
            <a:pPr marL="639763" lvl="1" indent="-296863">
              <a:lnSpc>
                <a:spcPct val="90000"/>
              </a:lnSpc>
              <a:defRPr/>
            </a:pPr>
            <a:r>
              <a:rPr lang="it-IT" altLang="zh-TW" dirty="0" smtClean="0">
                <a:ea typeface="新細明體" charset="-120"/>
              </a:rPr>
              <a:t>Globalna disfunkcionalnost</a:t>
            </a:r>
            <a:r>
              <a:rPr lang="sr-Latn-CS" altLang="zh-TW" dirty="0" smtClean="0">
                <a:ea typeface="新細明體" charset="-120"/>
              </a:rPr>
              <a:t>: znaci propadanja, telesnog i psihičkog, napuštanje škole /posla; agresivnost u porodici, delinkvencija</a:t>
            </a:r>
          </a:p>
          <a:p>
            <a:pPr marL="639763" lvl="1" indent="-296863">
              <a:lnSpc>
                <a:spcPct val="90000"/>
              </a:lnSpc>
              <a:defRPr/>
            </a:pPr>
            <a:r>
              <a:rPr lang="sr-Latn-CS" dirty="0" smtClean="0">
                <a:ea typeface="新細明體" charset="-120"/>
              </a:rPr>
              <a:t>Negiranje i minimalizacija problema</a:t>
            </a:r>
            <a:endParaRPr lang="en-US" dirty="0" smtClean="0"/>
          </a:p>
          <a:p>
            <a:pPr marL="274320" lvl="1" indent="-274320">
              <a:buClr>
                <a:schemeClr val="accent3"/>
              </a:buClr>
              <a:buSzPct val="95000"/>
              <a:buNone/>
              <a:defRPr/>
            </a:pPr>
            <a:endParaRPr lang="sr-Latn-C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008EA-1B6A-40D8-A563-823CA34F20E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algn="l">
              <a:defRPr/>
            </a:pPr>
            <a:r>
              <a:rPr lang="sl-SI" sz="4000" dirty="0" smtClean="0"/>
              <a:t/>
            </a:r>
            <a:br>
              <a:rPr lang="sl-SI" sz="4000" dirty="0" smtClean="0"/>
            </a:br>
            <a:r>
              <a:rPr lang="sl-SI" sz="4000" dirty="0" smtClean="0"/>
              <a:t>KARAKTERISTIKE ALKOHOLIZMA</a:t>
            </a:r>
            <a:endParaRPr lang="en-U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algn="l">
              <a:defRPr/>
            </a:pPr>
            <a:r>
              <a:rPr lang="sl-SI" sz="4000" dirty="0" smtClean="0"/>
              <a:t/>
            </a:r>
            <a:br>
              <a:rPr lang="sl-SI" sz="4000" dirty="0" smtClean="0"/>
            </a:br>
            <a:r>
              <a:rPr lang="en-US" sz="4000" dirty="0" smtClean="0"/>
              <a:t>DEJSTVA PSIHOAKTIVNIH SUPSTANCI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l-SI" sz="3200" b="1" dirty="0" smtClean="0"/>
              <a:t>Prirodna istorija alkoholizma</a:t>
            </a:r>
            <a:endParaRPr lang="sr-Latn-C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935161"/>
          <a:ext cx="8229600" cy="4008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572634">
                <a:tc>
                  <a:txBody>
                    <a:bodyPr/>
                    <a:lstStyle/>
                    <a:p>
                      <a:r>
                        <a:rPr lang="sr-Latn-CS" noProof="0" dirty="0" smtClean="0"/>
                        <a:t>Ključni događaj</a:t>
                      </a:r>
                      <a:endParaRPr lang="sr-Latn-C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noProof="0" dirty="0" smtClean="0"/>
                        <a:t>Prosečni uzrast</a:t>
                      </a:r>
                      <a:endParaRPr lang="sr-Latn-CS" noProof="0" dirty="0"/>
                    </a:p>
                  </a:txBody>
                  <a:tcPr/>
                </a:tc>
              </a:tr>
              <a:tr h="572634">
                <a:tc>
                  <a:txBody>
                    <a:bodyPr/>
                    <a:lstStyle/>
                    <a:p>
                      <a:r>
                        <a:rPr lang="sr-Latn-CS" sz="1800" noProof="0" dirty="0" smtClean="0"/>
                        <a:t>Prvi kontakt sa alkoholom</a:t>
                      </a:r>
                      <a:endParaRPr lang="sr-Latn-C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noProof="0" dirty="0" smtClean="0"/>
                        <a:t>12-14</a:t>
                      </a:r>
                      <a:endParaRPr lang="sr-Latn-CS" noProof="0" dirty="0"/>
                    </a:p>
                  </a:txBody>
                  <a:tcPr/>
                </a:tc>
              </a:tr>
              <a:tr h="572634">
                <a:tc>
                  <a:txBody>
                    <a:bodyPr/>
                    <a:lstStyle/>
                    <a:p>
                      <a:r>
                        <a:rPr lang="sr-Latn-CS" sz="1800" noProof="0" smtClean="0"/>
                        <a:t>Prvo opijanje/intoksikacija</a:t>
                      </a:r>
                      <a:endParaRPr lang="sr-Latn-C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noProof="0" dirty="0" smtClean="0"/>
                        <a:t>14-18</a:t>
                      </a:r>
                      <a:endParaRPr lang="sr-Latn-CS" noProof="0" dirty="0"/>
                    </a:p>
                  </a:txBody>
                  <a:tcPr/>
                </a:tc>
              </a:tr>
              <a:tr h="572634">
                <a:tc>
                  <a:txBody>
                    <a:bodyPr/>
                    <a:lstStyle/>
                    <a:p>
                      <a:r>
                        <a:rPr lang="sr-Latn-CS" sz="1800" noProof="0" smtClean="0"/>
                        <a:t>Manji problemi sa alkoholom</a:t>
                      </a:r>
                      <a:endParaRPr lang="sr-Latn-C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noProof="0" dirty="0" smtClean="0"/>
                        <a:t>18-25</a:t>
                      </a:r>
                      <a:endParaRPr lang="sr-Latn-CS" noProof="0" dirty="0"/>
                    </a:p>
                  </a:txBody>
                  <a:tcPr/>
                </a:tc>
              </a:tr>
              <a:tr h="572634">
                <a:tc>
                  <a:txBody>
                    <a:bodyPr/>
                    <a:lstStyle/>
                    <a:p>
                      <a:r>
                        <a:rPr lang="sr-Latn-CS" sz="1800" noProof="0" dirty="0" smtClean="0"/>
                        <a:t>Pojava simptoma zavisnosti</a:t>
                      </a:r>
                      <a:endParaRPr lang="sr-Latn-C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noProof="0" dirty="0" smtClean="0"/>
                        <a:t>23-33</a:t>
                      </a:r>
                      <a:endParaRPr lang="sr-Latn-CS" noProof="0" dirty="0"/>
                    </a:p>
                  </a:txBody>
                  <a:tcPr/>
                </a:tc>
              </a:tr>
              <a:tr h="572634">
                <a:tc>
                  <a:txBody>
                    <a:bodyPr/>
                    <a:lstStyle/>
                    <a:p>
                      <a:r>
                        <a:rPr lang="sr-Latn-CS" sz="1800" noProof="0" smtClean="0"/>
                        <a:t>Prvo lečenje</a:t>
                      </a:r>
                      <a:endParaRPr lang="sr-Latn-C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noProof="0" dirty="0" smtClean="0"/>
                        <a:t>40</a:t>
                      </a:r>
                      <a:endParaRPr lang="sr-Latn-CS" noProof="0" dirty="0"/>
                    </a:p>
                  </a:txBody>
                  <a:tcPr/>
                </a:tc>
              </a:tr>
              <a:tr h="572634">
                <a:tc>
                  <a:txBody>
                    <a:bodyPr/>
                    <a:lstStyle/>
                    <a:p>
                      <a:r>
                        <a:rPr lang="sr-Latn-CS" noProof="0" smtClean="0"/>
                        <a:t>Umiranje</a:t>
                      </a:r>
                      <a:endParaRPr lang="sr-Latn-C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noProof="0" dirty="0" smtClean="0"/>
                        <a:t>55-60</a:t>
                      </a:r>
                      <a:endParaRPr lang="sr-Latn-CS" noProof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382000" cy="81991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it-IT" sz="3200" b="1" dirty="0" smtClean="0"/>
              <a:t/>
            </a:r>
            <a:br>
              <a:rPr lang="it-IT" sz="3200" b="1" dirty="0" smtClean="0"/>
            </a:br>
            <a:r>
              <a:rPr lang="sr-Latn-CS" sz="3200" b="1" dirty="0" smtClean="0"/>
              <a:t>Definisani obrasci pijenja </a:t>
            </a:r>
            <a:r>
              <a:rPr lang="sr-Latn-RS" sz="2400" b="1" dirty="0" smtClean="0"/>
              <a:t>(O‘Connor i sar., Nastasić, 60</a:t>
            </a:r>
            <a:r>
              <a:rPr lang="sr-Latn-CS" sz="2400" b="1" dirty="0" smtClean="0"/>
              <a:t>)/</a:t>
            </a:r>
            <a:r>
              <a:rPr lang="sr-Latn-CS" sz="3200" b="1" dirty="0" smtClean="0"/>
              <a:t>1</a:t>
            </a:r>
            <a:endParaRPr lang="en-US" sz="3200" b="1" dirty="0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buNone/>
              <a:defRPr/>
            </a:pPr>
            <a:r>
              <a:rPr lang="sl-SI" dirty="0" smtClean="0"/>
              <a:t>Postoji nekoliko obrazaca pijenja pre uspostavljanja pune dijagnoze sindroma zavisnosti od alkohola.</a:t>
            </a:r>
          </a:p>
          <a:p>
            <a:pPr>
              <a:lnSpc>
                <a:spcPct val="110000"/>
              </a:lnSpc>
              <a:buNone/>
              <a:defRPr/>
            </a:pPr>
            <a:r>
              <a:rPr lang="sl-SI" b="1" dirty="0" smtClean="0"/>
              <a:t>Umereno pijenje </a:t>
            </a:r>
            <a:r>
              <a:rPr lang="sl-SI" dirty="0" smtClean="0"/>
              <a:t>– najčešće ne nosi rizik po zdravlje</a:t>
            </a:r>
          </a:p>
          <a:p>
            <a:pPr>
              <a:lnSpc>
                <a:spcPct val="110000"/>
              </a:lnSpc>
              <a:defRPr/>
            </a:pPr>
            <a:r>
              <a:rPr lang="sl-SI" sz="2200" dirty="0" smtClean="0"/>
              <a:t>muškarci - do 2 pića na dan</a:t>
            </a:r>
          </a:p>
          <a:p>
            <a:pPr>
              <a:lnSpc>
                <a:spcPct val="110000"/>
              </a:lnSpc>
              <a:defRPr/>
            </a:pPr>
            <a:r>
              <a:rPr lang="sl-SI" sz="2200" dirty="0" smtClean="0"/>
              <a:t>žene - do 1 pića na dan</a:t>
            </a:r>
          </a:p>
          <a:p>
            <a:pPr>
              <a:lnSpc>
                <a:spcPct val="110000"/>
              </a:lnSpc>
              <a:defRPr/>
            </a:pPr>
            <a:r>
              <a:rPr lang="sl-SI" sz="2200" dirty="0" smtClean="0"/>
              <a:t>starije osobe oba pola - manje od 1 pića na dan</a:t>
            </a:r>
          </a:p>
          <a:p>
            <a:pPr>
              <a:lnSpc>
                <a:spcPct val="110000"/>
              </a:lnSpc>
              <a:buNone/>
              <a:defRPr/>
            </a:pPr>
            <a:r>
              <a:rPr lang="sl-SI" b="1" dirty="0" smtClean="0"/>
              <a:t>Rizično (prekomerno) pijenje</a:t>
            </a:r>
            <a:r>
              <a:rPr lang="sl-SI" dirty="0" smtClean="0"/>
              <a:t> – nosi rizik po zdravlje</a:t>
            </a:r>
          </a:p>
          <a:p>
            <a:pPr>
              <a:lnSpc>
                <a:spcPct val="110000"/>
              </a:lnSpc>
              <a:defRPr/>
            </a:pPr>
            <a:r>
              <a:rPr lang="sl-SI" sz="2200" dirty="0" smtClean="0"/>
              <a:t>muškarci - više od 14 pića nedeljno ili preko 4-5 pića tokom određene situacije</a:t>
            </a:r>
          </a:p>
          <a:p>
            <a:pPr>
              <a:lnSpc>
                <a:spcPct val="110000"/>
              </a:lnSpc>
              <a:defRPr/>
            </a:pPr>
            <a:r>
              <a:rPr lang="sl-SI" sz="2200" dirty="0" smtClean="0"/>
              <a:t>žene - više od 7 pića nedeljno ili tri pića tokom određene situacije</a:t>
            </a:r>
          </a:p>
          <a:p>
            <a:pPr>
              <a:lnSpc>
                <a:spcPct val="110000"/>
              </a:lnSpc>
              <a:defRPr/>
            </a:pPr>
            <a:r>
              <a:rPr lang="sl-SI" sz="2200" dirty="0" smtClean="0"/>
              <a:t>učestale intoksikacije (oba pola) </a:t>
            </a:r>
          </a:p>
          <a:p>
            <a:pPr marL="279400" lvl="1" indent="-279400">
              <a:lnSpc>
                <a:spcPct val="110000"/>
              </a:lnSpc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sr-Latn-RS" sz="3200" b="1" dirty="0" smtClean="0"/>
              <a:t/>
            </a:r>
            <a:br>
              <a:rPr lang="sr-Latn-RS" sz="3200" b="1" dirty="0" smtClean="0"/>
            </a:br>
            <a:r>
              <a:rPr lang="sr-Latn-RS" sz="3200" b="1" dirty="0" smtClean="0"/>
              <a:t>Definisani obrasci pijenja </a:t>
            </a:r>
            <a:r>
              <a:rPr lang="sr-Latn-RS" sz="2400" b="1" dirty="0" smtClean="0"/>
              <a:t>(‘Connor i sar., Nastasić, 60)/</a:t>
            </a:r>
            <a:r>
              <a:rPr lang="sr-Latn-RS" sz="3200" b="1" dirty="0" smtClean="0"/>
              <a:t>2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0000"/>
              </a:lnSpc>
              <a:buNone/>
              <a:defRPr/>
            </a:pPr>
            <a:r>
              <a:rPr lang="sr-Latn-RS" sz="3100" b="1" dirty="0" smtClean="0"/>
              <a:t>Štetno</a:t>
            </a:r>
            <a:r>
              <a:rPr lang="sr-Latn-RS" sz="3100" dirty="0" smtClean="0"/>
              <a:t> </a:t>
            </a:r>
            <a:r>
              <a:rPr lang="sr-Latn-RS" sz="3100" b="1" dirty="0" smtClean="0"/>
              <a:t>pijenje – </a:t>
            </a:r>
            <a:r>
              <a:rPr lang="sr-Latn-RS" sz="3100" dirty="0" smtClean="0"/>
              <a:t>konzumiranje alkohola dovelo do somatskih ili psiholoških poremećaja  </a:t>
            </a:r>
          </a:p>
          <a:p>
            <a:pPr>
              <a:lnSpc>
                <a:spcPct val="110000"/>
              </a:lnSpc>
              <a:defRPr/>
            </a:pPr>
            <a:r>
              <a:rPr lang="sr-Latn-RS" sz="2800" dirty="0" smtClean="0"/>
              <a:t>jasni dokazi o tome da je </a:t>
            </a:r>
            <a:r>
              <a:rPr lang="sr-Latn-RS" sz="2800" u="sng" dirty="0" smtClean="0"/>
              <a:t>alkohol odgovoran </a:t>
            </a:r>
            <a:r>
              <a:rPr lang="sr-Latn-RS" sz="2800" dirty="0" smtClean="0"/>
              <a:t>za takve poremećaje</a:t>
            </a:r>
            <a:endParaRPr lang="sr-Latn-RS" sz="2800" u="sng" dirty="0" smtClean="0"/>
          </a:p>
          <a:p>
            <a:pPr>
              <a:lnSpc>
                <a:spcPct val="110000"/>
              </a:lnSpc>
              <a:defRPr/>
            </a:pPr>
            <a:r>
              <a:rPr lang="sr-Latn-RS" sz="2800" dirty="0" smtClean="0"/>
              <a:t>identifikovana </a:t>
            </a:r>
            <a:r>
              <a:rPr lang="sr-Latn-RS" sz="2800" u="sng" dirty="0" smtClean="0"/>
              <a:t>priroda</a:t>
            </a:r>
            <a:r>
              <a:rPr lang="sr-Latn-RS" sz="2800" dirty="0" smtClean="0"/>
              <a:t> štetnog efekta pijenja</a:t>
            </a:r>
          </a:p>
          <a:p>
            <a:pPr>
              <a:lnSpc>
                <a:spcPct val="110000"/>
              </a:lnSpc>
              <a:defRPr/>
            </a:pPr>
            <a:r>
              <a:rPr lang="sr-Latn-RS" sz="2800" dirty="0" smtClean="0"/>
              <a:t>perzistira najmanje </a:t>
            </a:r>
            <a:r>
              <a:rPr lang="sr-Latn-RS" sz="2800" u="sng" dirty="0" smtClean="0"/>
              <a:t>mesec dana </a:t>
            </a:r>
            <a:r>
              <a:rPr lang="sr-Latn-RS" sz="2800" dirty="0" smtClean="0"/>
              <a:t>ili se </a:t>
            </a:r>
            <a:r>
              <a:rPr lang="sr-Latn-RS" sz="2800" u="sng" dirty="0" smtClean="0"/>
              <a:t>ponavlja </a:t>
            </a:r>
            <a:r>
              <a:rPr lang="sr-Latn-RS" sz="2800" dirty="0" smtClean="0"/>
              <a:t>tokom protekle </a:t>
            </a:r>
            <a:r>
              <a:rPr lang="sr-Latn-RS" sz="2800" u="sng" dirty="0" smtClean="0"/>
              <a:t>1 godine</a:t>
            </a:r>
          </a:p>
          <a:p>
            <a:pPr>
              <a:lnSpc>
                <a:spcPct val="110000"/>
              </a:lnSpc>
              <a:defRPr/>
            </a:pPr>
            <a:r>
              <a:rPr lang="sr-Latn-RS" sz="2800" u="sng" dirty="0" smtClean="0"/>
              <a:t>nema zavisnosti </a:t>
            </a:r>
            <a:r>
              <a:rPr lang="sr-Latn-RS" sz="2800" dirty="0" smtClean="0"/>
              <a:t>od alkohola </a:t>
            </a:r>
          </a:p>
          <a:p>
            <a:pPr marL="0" indent="0">
              <a:lnSpc>
                <a:spcPct val="110000"/>
              </a:lnSpc>
              <a:buNone/>
              <a:defRPr/>
            </a:pPr>
            <a:r>
              <a:rPr lang="sr-Latn-RS" sz="3100" b="1" dirty="0" smtClean="0"/>
              <a:t>Zloupotreba alkohola</a:t>
            </a:r>
            <a:r>
              <a:rPr lang="sr-Latn-RS" sz="3100" dirty="0" smtClean="0"/>
              <a:t> - prisustvo jednog ili više sa alkoholom udruženih  problema tokom 1 godine (nisu ispunjeni svi uslovi za zavisnost):</a:t>
            </a:r>
          </a:p>
          <a:p>
            <a:pPr marL="280988" indent="-280988">
              <a:lnSpc>
                <a:spcPct val="110000"/>
              </a:lnSpc>
              <a:defRPr/>
            </a:pPr>
            <a:r>
              <a:rPr lang="sr-Latn-RS" sz="2900" dirty="0" smtClean="0"/>
              <a:t>nesposobnost obavljanja </a:t>
            </a:r>
            <a:r>
              <a:rPr lang="sr-Latn-RS" sz="2900" u="sng" dirty="0" smtClean="0"/>
              <a:t>posla i ličnih obaveza</a:t>
            </a:r>
            <a:endParaRPr lang="sr-Latn-RS" sz="2900" dirty="0" smtClean="0"/>
          </a:p>
          <a:p>
            <a:pPr marL="280988" indent="-280988">
              <a:lnSpc>
                <a:spcPct val="110000"/>
              </a:lnSpc>
              <a:defRPr/>
            </a:pPr>
            <a:r>
              <a:rPr lang="sr-Latn-RS" sz="2900" dirty="0" smtClean="0"/>
              <a:t>ponavljana pijenja  u </a:t>
            </a:r>
            <a:r>
              <a:rPr lang="sr-Latn-RS" sz="2900" u="sng" dirty="0" smtClean="0"/>
              <a:t>potencijalno opasnim </a:t>
            </a:r>
            <a:r>
              <a:rPr lang="sr-Latn-RS" sz="2900" dirty="0" smtClean="0"/>
              <a:t>situacijama</a:t>
            </a:r>
          </a:p>
          <a:p>
            <a:pPr marL="280988" indent="-280988">
              <a:lnSpc>
                <a:spcPct val="110000"/>
              </a:lnSpc>
              <a:defRPr/>
            </a:pPr>
            <a:r>
              <a:rPr lang="sr-Latn-RS" sz="2900" dirty="0" smtClean="0"/>
              <a:t>problemi sa </a:t>
            </a:r>
            <a:r>
              <a:rPr lang="sr-Latn-RS" sz="2900" u="sng" dirty="0" smtClean="0"/>
              <a:t>zakonom</a:t>
            </a:r>
            <a:r>
              <a:rPr lang="sr-Latn-RS" sz="2900" dirty="0" smtClean="0"/>
              <a:t> zbog alkohol</a:t>
            </a:r>
          </a:p>
          <a:p>
            <a:pPr marL="280988" indent="-280988">
              <a:lnSpc>
                <a:spcPct val="110000"/>
              </a:lnSpc>
              <a:defRPr/>
            </a:pPr>
            <a:r>
              <a:rPr lang="sr-Latn-RS" sz="2900" u="sng" dirty="0" smtClean="0"/>
              <a:t>kontinuirana upotreba uprkos njegovom štetnom uticaju </a:t>
            </a:r>
            <a:r>
              <a:rPr lang="sr-Latn-RS" sz="2900" dirty="0" smtClean="0"/>
              <a:t>na socijalne i personalne odnose</a:t>
            </a:r>
          </a:p>
          <a:p>
            <a:pPr marL="279400" lvl="1" indent="-279400">
              <a:lnSpc>
                <a:spcPct val="110000"/>
              </a:lnSpc>
              <a:buNone/>
              <a:defRPr/>
            </a:pPr>
            <a:endParaRPr lang="sr-Latn-R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sr-Latn-RS" sz="3200" b="1" dirty="0" smtClean="0"/>
              <a:t>Glavne faze</a:t>
            </a:r>
            <a:r>
              <a:rPr lang="sr-Latn-RS" sz="3200" dirty="0" smtClean="0"/>
              <a:t> </a:t>
            </a:r>
            <a:r>
              <a:rPr lang="sr-Latn-RS" sz="3200" b="1" dirty="0" smtClean="0"/>
              <a:t>u razvoju alkoholizma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  <a:buNone/>
            </a:pPr>
            <a:r>
              <a:rPr lang="sr-Latn-RS" sz="2400" dirty="0" smtClean="0"/>
              <a:t>Dve glavne faze u razvoju alk0holizma: </a:t>
            </a:r>
          </a:p>
          <a:p>
            <a:pPr>
              <a:spcBef>
                <a:spcPts val="600"/>
              </a:spcBef>
            </a:pPr>
            <a:r>
              <a:rPr lang="sr-Latn-RS" sz="2400" b="1" dirty="0" smtClean="0"/>
              <a:t>pretoksikomanska</a:t>
            </a:r>
            <a:r>
              <a:rPr lang="sr-Latn-RS" sz="2400" dirty="0" smtClean="0"/>
              <a:t> faza</a:t>
            </a:r>
          </a:p>
          <a:p>
            <a:pPr>
              <a:spcBef>
                <a:spcPts val="600"/>
              </a:spcBef>
            </a:pPr>
            <a:r>
              <a:rPr lang="sr-Latn-RS" sz="2400" b="1" dirty="0" smtClean="0"/>
              <a:t>toksikomanska</a:t>
            </a:r>
            <a:r>
              <a:rPr lang="sr-Latn-RS" sz="2400" dirty="0" smtClean="0"/>
              <a:t> faza</a:t>
            </a:r>
          </a:p>
          <a:p>
            <a:pPr>
              <a:spcBef>
                <a:spcPts val="1200"/>
              </a:spcBef>
              <a:buNone/>
            </a:pPr>
            <a:r>
              <a:rPr lang="sr-Latn-RS" sz="2400" b="1" dirty="0" smtClean="0"/>
              <a:t>Pretoksikomanska (preadiktivna) faza</a:t>
            </a:r>
          </a:p>
          <a:p>
            <a:pPr>
              <a:spcBef>
                <a:spcPts val="600"/>
              </a:spcBef>
            </a:pPr>
            <a:r>
              <a:rPr lang="sr-Latn-RS" sz="2400" dirty="0" smtClean="0"/>
              <a:t>Psihološka zavisnost</a:t>
            </a:r>
          </a:p>
          <a:p>
            <a:pPr>
              <a:spcBef>
                <a:spcPts val="600"/>
              </a:spcBef>
            </a:pPr>
            <a:r>
              <a:rPr lang="sr-Latn-RS" sz="2400" dirty="0" smtClean="0"/>
              <a:t>Povišena tolerancija na alkohol</a:t>
            </a:r>
          </a:p>
          <a:p>
            <a:pPr>
              <a:buNone/>
            </a:pPr>
            <a:r>
              <a:rPr lang="sr-Latn-RS" sz="2400" b="1" dirty="0" smtClean="0"/>
              <a:t>Toksikomanska faza:  </a:t>
            </a:r>
            <a:r>
              <a:rPr lang="en-US" sz="2400" dirty="0" smtClean="0"/>
              <a:t>r</a:t>
            </a:r>
            <a:r>
              <a:rPr lang="sr-Latn-RS" sz="2400" dirty="0" smtClean="0"/>
              <a:t>azvijena kompletna telesna zavisnost. Ostali ključni klinički simptomi:  </a:t>
            </a:r>
          </a:p>
          <a:p>
            <a:pPr>
              <a:spcBef>
                <a:spcPts val="300"/>
              </a:spcBef>
            </a:pPr>
            <a:r>
              <a:rPr lang="sr-Latn-RS" sz="2400" dirty="0" smtClean="0"/>
              <a:t>nemogućnost apstinencije</a:t>
            </a:r>
          </a:p>
          <a:p>
            <a:pPr>
              <a:spcBef>
                <a:spcPts val="300"/>
              </a:spcBef>
            </a:pPr>
            <a:r>
              <a:rPr lang="sr-Latn-RS" sz="2400" dirty="0" smtClean="0"/>
              <a:t>gubitak kontrole nad pijenjem</a:t>
            </a:r>
          </a:p>
          <a:p>
            <a:pPr>
              <a:spcBef>
                <a:spcPts val="300"/>
              </a:spcBef>
            </a:pPr>
            <a:r>
              <a:rPr lang="sr-Latn-RS" sz="2400" dirty="0" smtClean="0"/>
              <a:t>sve češći “prekid filma” ili </a:t>
            </a:r>
            <a:r>
              <a:rPr lang="sr-Latn-RS" sz="2400" i="1" dirty="0" smtClean="0"/>
              <a:t>palimpset amnezija </a:t>
            </a:r>
          </a:p>
          <a:p>
            <a:pPr>
              <a:spcBef>
                <a:spcPts val="300"/>
              </a:spcBef>
            </a:pPr>
            <a:r>
              <a:rPr lang="sr-Latn-RS" sz="2400" dirty="0" smtClean="0"/>
              <a:t>pad tolerancije na alkohol – poslednji simptom </a:t>
            </a:r>
          </a:p>
          <a:p>
            <a:pPr>
              <a:spcBef>
                <a:spcPts val="600"/>
              </a:spcBef>
            </a:pPr>
            <a:endParaRPr lang="sr-Latn-R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sr-Latn-RS" sz="3200" b="1" dirty="0" smtClean="0"/>
              <a:t>Tipovi pretoksikomanskog alkoholizma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buNone/>
            </a:pPr>
            <a:r>
              <a:rPr lang="sr-Latn-RS" b="1" dirty="0" smtClean="0"/>
              <a:t>Dva tipa </a:t>
            </a:r>
            <a:r>
              <a:rPr lang="sr-Latn-RS" dirty="0" smtClean="0"/>
              <a:t>po Jeliniku: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sr-Latn-RS" b="1" dirty="0" smtClean="0"/>
              <a:t>Alfa tip</a:t>
            </a:r>
            <a:r>
              <a:rPr lang="sr-Latn-RS" sz="2800" b="1" dirty="0" smtClean="0"/>
              <a:t> </a:t>
            </a:r>
            <a:r>
              <a:rPr lang="sr-Latn-RS" sz="2800" dirty="0" smtClean="0"/>
              <a:t>(periodični tip) </a:t>
            </a:r>
            <a:endParaRPr lang="sr-Latn-RS" dirty="0" smtClean="0"/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sr-Latn-RS" dirty="0" smtClean="0"/>
              <a:t>retko ekscesivno pijenje 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g</a:t>
            </a:r>
            <a:r>
              <a:rPr lang="sr-Latn-RS" dirty="0" smtClean="0"/>
              <a:t>ubitak kontrole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sr-Latn-RS" b="1" dirty="0" smtClean="0"/>
              <a:t>Beta tip</a:t>
            </a:r>
            <a:r>
              <a:rPr lang="sr-Latn-RS" dirty="0" smtClean="0"/>
              <a:t> (dolivački tip)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sr-Latn-RS" dirty="0" smtClean="0"/>
              <a:t>svakodnevno uzimanje povećane količine alkohola 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sr-Latn-RS" dirty="0" smtClean="0"/>
              <a:t>telesna oštećenja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None/>
            </a:pPr>
            <a:r>
              <a:rPr lang="sr-Latn-RS" dirty="0" smtClean="0"/>
              <a:t>Nema gubitka kontrole.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sr-Latn-RS" sz="3200" b="1" dirty="0" smtClean="0"/>
              <a:t>Tipovi toksikomanskog alkoholizma</a:t>
            </a:r>
            <a:endParaRPr lang="sr-Latn-C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r-Latn-RS" sz="2400" b="1" dirty="0" smtClean="0"/>
              <a:t>Dva tipa </a:t>
            </a:r>
            <a:r>
              <a:rPr lang="sr-Latn-RS" sz="2400" dirty="0" smtClean="0"/>
              <a:t>po Jelineku: </a:t>
            </a:r>
          </a:p>
          <a:p>
            <a:pPr>
              <a:spcBef>
                <a:spcPts val="600"/>
              </a:spcBef>
            </a:pPr>
            <a:r>
              <a:rPr lang="sr-Latn-RS" sz="2000" b="1" i="1" dirty="0" smtClean="0"/>
              <a:t>Gama tip </a:t>
            </a:r>
            <a:r>
              <a:rPr lang="sr-Latn-RS" sz="2000" dirty="0" smtClean="0"/>
              <a:t>(</a:t>
            </a:r>
            <a:r>
              <a:rPr lang="sr-Latn-RS" sz="2000" b="1" dirty="0" smtClean="0"/>
              <a:t>periodični tip)</a:t>
            </a:r>
            <a:r>
              <a:rPr lang="sr-Latn-RS" sz="2000" dirty="0" smtClean="0"/>
              <a:t> - povremeno ekscesivno pijenje </a:t>
            </a:r>
          </a:p>
          <a:p>
            <a:pPr lvl="1">
              <a:spcBef>
                <a:spcPts val="600"/>
              </a:spcBef>
            </a:pPr>
            <a:r>
              <a:rPr lang="sr-Latn-RS" sz="2000" dirty="0" smtClean="0"/>
              <a:t>gubitak kontrole nad pijenjem (nemogućnost umerenog pijenja)</a:t>
            </a:r>
          </a:p>
          <a:p>
            <a:pPr lvl="1">
              <a:spcBef>
                <a:spcPts val="600"/>
              </a:spcBef>
            </a:pPr>
            <a:r>
              <a:rPr lang="sr-Latn-RS" sz="2000" dirty="0" smtClean="0"/>
              <a:t>prekid filma</a:t>
            </a:r>
          </a:p>
          <a:p>
            <a:pPr lvl="1">
              <a:spcBef>
                <a:spcPts val="600"/>
              </a:spcBef>
            </a:pPr>
            <a:r>
              <a:rPr lang="sr-Latn-RS" sz="2000" dirty="0" smtClean="0"/>
              <a:t>poremećeno (najčešće agresivno) ponašanje</a:t>
            </a:r>
          </a:p>
          <a:p>
            <a:pPr lvl="1">
              <a:spcBef>
                <a:spcPts val="600"/>
              </a:spcBef>
              <a:buNone/>
            </a:pPr>
            <a:r>
              <a:rPr lang="sr-Latn-RS" sz="2000" dirty="0" smtClean="0"/>
              <a:t>Održana mogućnost apstinencije.</a:t>
            </a:r>
          </a:p>
          <a:p>
            <a:pPr>
              <a:spcBef>
                <a:spcPts val="1200"/>
              </a:spcBef>
            </a:pPr>
            <a:r>
              <a:rPr lang="sr-Latn-RS" sz="2000" b="1" i="1" dirty="0" smtClean="0"/>
              <a:t>Delta tip </a:t>
            </a:r>
            <a:r>
              <a:rPr lang="sr-Latn-RS" sz="2000" dirty="0" smtClean="0"/>
              <a:t>(</a:t>
            </a:r>
            <a:r>
              <a:rPr lang="sr-Latn-RS" sz="2000" b="1" dirty="0" smtClean="0"/>
              <a:t>dolivački tip)</a:t>
            </a:r>
            <a:r>
              <a:rPr lang="sr-Latn-RS" sz="2000" dirty="0" smtClean="0"/>
              <a:t> - svakodnevno pijenje, najčešće piva ili vina </a:t>
            </a:r>
          </a:p>
          <a:p>
            <a:pPr lvl="1">
              <a:spcBef>
                <a:spcPts val="600"/>
              </a:spcBef>
            </a:pPr>
            <a:r>
              <a:rPr lang="sr-Latn-RS" sz="2000" dirty="0" smtClean="0"/>
              <a:t>nemogućnost apstinencije</a:t>
            </a:r>
          </a:p>
          <a:p>
            <a:pPr lvl="1">
              <a:spcBef>
                <a:spcPts val="600"/>
              </a:spcBef>
            </a:pPr>
            <a:r>
              <a:rPr lang="sr-Latn-RS" sz="2000" dirty="0" smtClean="0"/>
              <a:t>ozbiljna telesna oštećenja</a:t>
            </a:r>
          </a:p>
          <a:p>
            <a:pPr>
              <a:spcBef>
                <a:spcPts val="600"/>
              </a:spcBef>
              <a:buNone/>
            </a:pPr>
            <a:r>
              <a:rPr lang="sr-Latn-RS" sz="2000" dirty="0" smtClean="0"/>
              <a:t>	Nema gubitka kontrole, niti “prekida filma”.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Posledice zavisnosti alkohola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sr-Latn-RS" b="1" dirty="0" smtClean="0"/>
              <a:t>Somatske komplikacije</a:t>
            </a:r>
          </a:p>
          <a:p>
            <a:pPr marL="548640" lvl="2" indent="-274320">
              <a:lnSpc>
                <a:spcPct val="110000"/>
              </a:lnSpc>
              <a:spcBef>
                <a:spcPts val="600"/>
              </a:spcBef>
              <a:buClr>
                <a:schemeClr val="accent3"/>
              </a:buClr>
              <a:buSzPct val="95000"/>
            </a:pPr>
            <a:r>
              <a:rPr lang="sr-Latn-RS" sz="2400" dirty="0" smtClean="0"/>
              <a:t>karidovaskularni sistem </a:t>
            </a:r>
          </a:p>
          <a:p>
            <a:pPr marL="548640" lvl="2" indent="-274320">
              <a:lnSpc>
                <a:spcPct val="110000"/>
              </a:lnSpc>
              <a:spcBef>
                <a:spcPts val="600"/>
              </a:spcBef>
              <a:buClr>
                <a:schemeClr val="accent3"/>
              </a:buClr>
              <a:buSzPct val="95000"/>
            </a:pPr>
            <a:r>
              <a:rPr lang="sr-Latn-RS" sz="2400" dirty="0" smtClean="0"/>
              <a:t>respiratorni sistem</a:t>
            </a:r>
          </a:p>
          <a:p>
            <a:pPr marL="548640" lvl="2" indent="-274320">
              <a:lnSpc>
                <a:spcPct val="110000"/>
              </a:lnSpc>
              <a:spcBef>
                <a:spcPts val="600"/>
              </a:spcBef>
              <a:buClr>
                <a:schemeClr val="accent3"/>
              </a:buClr>
              <a:buSzPct val="95000"/>
            </a:pPr>
            <a:r>
              <a:rPr lang="sr-Latn-RS" sz="2400" dirty="0" smtClean="0"/>
              <a:t>gastrointestinalni trakt itd. 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sr-Latn-RS" dirty="0" smtClean="0"/>
              <a:t> </a:t>
            </a:r>
            <a:r>
              <a:rPr lang="sr-Latn-RS" b="1" dirty="0" smtClean="0"/>
              <a:t>Psihički problemi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sr-Latn-RS" dirty="0" smtClean="0"/>
              <a:t>Smanjeno kognitivno funkcionisanje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sr-Latn-RS" dirty="0" smtClean="0"/>
              <a:t>Smanjena odgovornost i samokontrola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sr-Latn-RS" dirty="0" smtClean="0"/>
              <a:t>Povećana emotivna distanca sa bližnjima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sr-Latn-RS" b="1" dirty="0" smtClean="0"/>
              <a:t>Socijalni problemi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sr-Latn-RS" dirty="0" smtClean="0"/>
              <a:t>Poremećeni porodični odnosi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sr-Latn-RS" dirty="0" smtClean="0"/>
              <a:t>Konflikti sa drugima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sr-Latn-RS" dirty="0" smtClean="0"/>
              <a:t>Gubitak posla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r-Latn-CS" sz="3200" b="1" dirty="0" smtClean="0"/>
              <a:t>Specifičnosti</a:t>
            </a:r>
            <a:r>
              <a:rPr lang="sr-Latn-CS" sz="3200" dirty="0" smtClean="0"/>
              <a:t> </a:t>
            </a:r>
            <a:r>
              <a:rPr lang="sl-SI" sz="3200" b="1" dirty="0" smtClean="0"/>
              <a:t>alkoholizma kod žen</a:t>
            </a:r>
            <a:r>
              <a:rPr lang="en-US" sz="3200" b="1" dirty="0" smtClean="0"/>
              <a:t>a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sr-Latn-RS" sz="2400" b="1" dirty="0" smtClean="0"/>
              <a:t>U poredjenju sa muškarcima žene  </a:t>
            </a:r>
            <a:r>
              <a:rPr lang="sr-Latn-RS" sz="2400" dirty="0" smtClean="0"/>
              <a:t>piju </a:t>
            </a:r>
            <a:r>
              <a:rPr lang="sr-Latn-RS" sz="2400" u="sng" dirty="0" smtClean="0"/>
              <a:t>manje, </a:t>
            </a:r>
            <a:r>
              <a:rPr lang="sr-Latn-RS" sz="2400" dirty="0" smtClean="0"/>
              <a:t>imaju </a:t>
            </a:r>
            <a:r>
              <a:rPr lang="sr-Latn-RS" sz="2400" u="sng" dirty="0" smtClean="0"/>
              <a:t>manje problema </a:t>
            </a:r>
            <a:r>
              <a:rPr lang="sr-Latn-RS" sz="2400" dirty="0" smtClean="0"/>
              <a:t>uzrokovanih alkoholom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sl-SI" sz="2400" b="1" dirty="0" smtClean="0"/>
              <a:t>Specifičnosti:</a:t>
            </a:r>
            <a:endParaRPr lang="sl-SI" sz="2400" dirty="0" smtClean="0"/>
          </a:p>
          <a:p>
            <a:pPr>
              <a:lnSpc>
                <a:spcPct val="90000"/>
              </a:lnSpc>
              <a:defRPr/>
            </a:pPr>
            <a:r>
              <a:rPr lang="sl-SI" sz="2400" dirty="0" smtClean="0"/>
              <a:t>razvoj zavisnosti u </a:t>
            </a:r>
            <a:r>
              <a:rPr lang="sl-SI" sz="2400" u="sng" dirty="0" smtClean="0"/>
              <a:t>starijem uzrastu </a:t>
            </a:r>
            <a:r>
              <a:rPr lang="sl-SI" sz="2400" dirty="0" smtClean="0"/>
              <a:t>(40-45 god.)</a:t>
            </a:r>
          </a:p>
          <a:p>
            <a:pPr>
              <a:lnSpc>
                <a:spcPct val="90000"/>
              </a:lnSpc>
              <a:defRPr/>
            </a:pPr>
            <a:r>
              <a:rPr lang="sl-SI" sz="2400" dirty="0" smtClean="0"/>
              <a:t>preovladjuje </a:t>
            </a:r>
            <a:r>
              <a:rPr lang="sl-SI" sz="2400" u="sng" dirty="0" smtClean="0"/>
              <a:t>simptomatski</a:t>
            </a:r>
            <a:r>
              <a:rPr lang="sl-SI" sz="2400" dirty="0" smtClean="0"/>
              <a:t> (sekundarni) </a:t>
            </a:r>
            <a:r>
              <a:rPr lang="sl-SI" sz="2400" u="sng" dirty="0" smtClean="0"/>
              <a:t>alkoholizam</a:t>
            </a:r>
            <a:r>
              <a:rPr lang="sl-SI" sz="2400" dirty="0" smtClean="0"/>
              <a:t>, kao posledica </a:t>
            </a:r>
            <a:r>
              <a:rPr lang="sr-Latn-RS" sz="2400" dirty="0" smtClean="0"/>
              <a:t>pijenje </a:t>
            </a:r>
            <a:r>
              <a:rPr lang="sr-Latn-RS" sz="2400" u="sng" dirty="0" smtClean="0"/>
              <a:t>partnera/supruga, </a:t>
            </a:r>
            <a:r>
              <a:rPr lang="sl-SI" sz="2400" dirty="0" smtClean="0"/>
              <a:t>depresije, menopauze, razvoda, ginekološke bolesti ili nekog drugog distresa</a:t>
            </a:r>
          </a:p>
          <a:p>
            <a:pPr>
              <a:lnSpc>
                <a:spcPct val="90000"/>
              </a:lnSpc>
              <a:defRPr/>
            </a:pPr>
            <a:r>
              <a:rPr lang="sl-SI" sz="2400" dirty="0" smtClean="0"/>
              <a:t>redovnije pijenje </a:t>
            </a:r>
            <a:r>
              <a:rPr lang="sl-SI" sz="2400" u="sng" dirty="0" smtClean="0"/>
              <a:t>počinje vinom ili pivom </a:t>
            </a:r>
          </a:p>
          <a:p>
            <a:pPr>
              <a:lnSpc>
                <a:spcPct val="90000"/>
              </a:lnSpc>
              <a:defRPr/>
            </a:pPr>
            <a:r>
              <a:rPr lang="sl-SI" sz="2400" dirty="0" smtClean="0"/>
              <a:t>preovladjuje tzv. </a:t>
            </a:r>
            <a:r>
              <a:rPr lang="sl-SI" sz="2400" u="sng" dirty="0" smtClean="0"/>
              <a:t>solističko pijenje</a:t>
            </a:r>
            <a:r>
              <a:rPr lang="sl-SI" sz="2400" dirty="0" smtClean="0"/>
              <a:t>(“domačićki tip”), pogotovo od trenutka kada se razvije zavisnost i žena je prepozna</a:t>
            </a:r>
          </a:p>
          <a:p>
            <a:pPr>
              <a:defRPr/>
            </a:pPr>
            <a:r>
              <a:rPr lang="sl-SI" sz="2400" dirty="0" smtClean="0"/>
              <a:t>češća je </a:t>
            </a:r>
            <a:r>
              <a:rPr lang="sl-SI" sz="2400" u="sng" dirty="0" smtClean="0"/>
              <a:t>kombinovana zavisnost </a:t>
            </a:r>
            <a:r>
              <a:rPr lang="sl-SI" sz="2400" dirty="0" smtClean="0"/>
              <a:t>– alkoholizam i zavisnost od tableta</a:t>
            </a:r>
          </a:p>
          <a:p>
            <a:pPr>
              <a:defRPr/>
            </a:pPr>
            <a:r>
              <a:rPr lang="sl-SI" sz="2400" dirty="0" smtClean="0"/>
              <a:t>teže  posledice na </a:t>
            </a:r>
            <a:r>
              <a:rPr lang="sl-SI" sz="2400" u="sng" dirty="0" smtClean="0"/>
              <a:t>imuni sistem </a:t>
            </a:r>
            <a:r>
              <a:rPr lang="sl-SI" sz="2400" dirty="0" smtClean="0"/>
              <a:t>(smanjuje dejstva estrogena), </a:t>
            </a:r>
            <a:r>
              <a:rPr lang="sl-SI" sz="2400" u="sng" dirty="0" smtClean="0"/>
              <a:t>reproduktivnii sistemi koštani sistem</a:t>
            </a:r>
            <a:endParaRPr lang="sr-Latn-RS" b="1" i="1" dirty="0" smtClean="0"/>
          </a:p>
          <a:p>
            <a:pPr algn="just" eaLnBrk="1" hangingPunct="1">
              <a:lnSpc>
                <a:spcPct val="110000"/>
              </a:lnSpc>
              <a:spcBef>
                <a:spcPts val="600"/>
              </a:spcBef>
              <a:buNone/>
              <a:defRPr/>
            </a:pPr>
            <a:endParaRPr lang="sr-Latn-RS" b="1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/>
          <a:lstStyle/>
          <a:p>
            <a:pPr>
              <a:defRPr/>
            </a:pPr>
            <a:r>
              <a:rPr lang="sr-Latn-CS" sz="3200" b="1" dirty="0" smtClean="0"/>
              <a:t>Specifičnosti</a:t>
            </a:r>
            <a:r>
              <a:rPr lang="sr-Latn-CS" sz="3200" dirty="0" smtClean="0"/>
              <a:t> </a:t>
            </a:r>
            <a:r>
              <a:rPr lang="sl-SI" sz="3200" b="1" dirty="0" smtClean="0"/>
              <a:t>alkoholizma kod adolescenata</a:t>
            </a:r>
            <a:r>
              <a:rPr lang="en-US" sz="3200" dirty="0" smtClean="0"/>
              <a:t> 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defRPr/>
            </a:pPr>
            <a:r>
              <a:rPr lang="sl-SI" b="1" dirty="0" smtClean="0"/>
              <a:t>diskontinuitet</a:t>
            </a:r>
            <a:r>
              <a:rPr lang="sl-SI" dirty="0" smtClean="0"/>
              <a:t> pijenja kroz adolescentni period: </a:t>
            </a:r>
            <a:r>
              <a:rPr lang="sr-Latn-CS" dirty="0" smtClean="0"/>
              <a:t>slaba</a:t>
            </a:r>
            <a:r>
              <a:rPr lang="it-IT" dirty="0" smtClean="0"/>
              <a:t> korelacij</a:t>
            </a:r>
            <a:r>
              <a:rPr lang="sr-Latn-CS" dirty="0" smtClean="0"/>
              <a:t>a </a:t>
            </a:r>
            <a:r>
              <a:rPr lang="it-IT" dirty="0" smtClean="0"/>
              <a:t>sa alkoholizm</a:t>
            </a:r>
            <a:r>
              <a:rPr lang="sr-Latn-CS" dirty="0" smtClean="0"/>
              <a:t>om</a:t>
            </a:r>
            <a:r>
              <a:rPr lang="it-IT" dirty="0" smtClean="0"/>
              <a:t> u odrasloj dobi</a:t>
            </a:r>
            <a:endParaRPr lang="sr-Latn-CS" dirty="0" smtClean="0"/>
          </a:p>
          <a:p>
            <a:pPr>
              <a:lnSpc>
                <a:spcPct val="120000"/>
              </a:lnSpc>
              <a:spcBef>
                <a:spcPts val="600"/>
              </a:spcBef>
              <a:defRPr/>
            </a:pPr>
            <a:r>
              <a:rPr lang="sl-SI" b="1" dirty="0" smtClean="0"/>
              <a:t>prekid filma i gubitak svesti </a:t>
            </a:r>
            <a:r>
              <a:rPr lang="sl-SI" dirty="0" smtClean="0"/>
              <a:t>- važni i česti </a:t>
            </a:r>
          </a:p>
          <a:p>
            <a:pPr>
              <a:lnSpc>
                <a:spcPct val="120000"/>
              </a:lnSpc>
              <a:spcBef>
                <a:spcPts val="600"/>
              </a:spcBef>
              <a:defRPr/>
            </a:pPr>
            <a:r>
              <a:rPr lang="sl-SI" b="1" dirty="0" smtClean="0"/>
              <a:t>psihičke tegobe, socijalni problemi </a:t>
            </a:r>
            <a:r>
              <a:rPr lang="sl-SI" dirty="0" smtClean="0"/>
              <a:t>i intepersonalni </a:t>
            </a:r>
            <a:r>
              <a:rPr lang="sl-SI" b="1" dirty="0" smtClean="0"/>
              <a:t>koflikti –</a:t>
            </a:r>
            <a:r>
              <a:rPr lang="sl-SI" dirty="0" smtClean="0"/>
              <a:t>česti i intenzivni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defRPr/>
            </a:pPr>
            <a:r>
              <a:rPr lang="sl-SI" b="1" dirty="0" smtClean="0"/>
              <a:t>intenzitet žudnje </a:t>
            </a:r>
            <a:r>
              <a:rPr lang="sl-SI" dirty="0" smtClean="0"/>
              <a:t>za alkoholom - instrumentalizacija alkohola za rešavanje raznih emocionalnih stanja u adolescenciji</a:t>
            </a:r>
            <a:endParaRPr lang="sl-SI" b="1" dirty="0" smtClean="0"/>
          </a:p>
          <a:p>
            <a:pPr lvl="1">
              <a:lnSpc>
                <a:spcPct val="120000"/>
              </a:lnSpc>
              <a:spcBef>
                <a:spcPts val="0"/>
              </a:spcBef>
              <a:defRPr/>
            </a:pPr>
            <a:r>
              <a:rPr lang="sl-SI" dirty="0" smtClean="0"/>
              <a:t>rizični</a:t>
            </a:r>
            <a:r>
              <a:rPr lang="sl-SI" b="1" dirty="0" smtClean="0"/>
              <a:t> seksualni odnosi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defRPr/>
            </a:pPr>
            <a:r>
              <a:rPr lang="sl-SI" dirty="0" smtClean="0"/>
              <a:t>napuštanje </a:t>
            </a:r>
            <a:r>
              <a:rPr lang="sl-SI" b="1" dirty="0" smtClean="0"/>
              <a:t>školovanja</a:t>
            </a:r>
            <a:endParaRPr lang="sl-SI" dirty="0" smtClean="0"/>
          </a:p>
          <a:p>
            <a:pPr>
              <a:lnSpc>
                <a:spcPct val="120000"/>
              </a:lnSpc>
              <a:spcBef>
                <a:spcPts val="600"/>
              </a:spcBef>
              <a:defRPr/>
            </a:pPr>
            <a:r>
              <a:rPr lang="sl-SI" dirty="0" smtClean="0"/>
              <a:t>količina popijenog  alkohola i  </a:t>
            </a:r>
            <a:r>
              <a:rPr lang="sl-SI" b="1" dirty="0" smtClean="0"/>
              <a:t>poremećaji u ponašanju </a:t>
            </a:r>
            <a:r>
              <a:rPr lang="sl-SI" dirty="0" smtClean="0"/>
              <a:t>su u korelaciji,  ali to u osnovi ipak mogu biti dva odvojena procesa</a:t>
            </a:r>
            <a:endParaRPr lang="sr-Latn-CS" dirty="0" smtClean="0"/>
          </a:p>
          <a:p>
            <a:pPr>
              <a:lnSpc>
                <a:spcPct val="120000"/>
              </a:lnSpc>
              <a:spcBef>
                <a:spcPts val="600"/>
              </a:spcBef>
              <a:defRPr/>
            </a:pPr>
            <a:r>
              <a:rPr lang="sl-SI" b="1" dirty="0" smtClean="0"/>
              <a:t>telesna oštećenja </a:t>
            </a:r>
            <a:r>
              <a:rPr lang="sl-SI" dirty="0" smtClean="0"/>
              <a:t>i znaci </a:t>
            </a:r>
            <a:r>
              <a:rPr lang="sl-SI" b="1" dirty="0" smtClean="0"/>
              <a:t>fizičke</a:t>
            </a:r>
            <a:r>
              <a:rPr lang="sl-SI" dirty="0" smtClean="0"/>
              <a:t> </a:t>
            </a:r>
            <a:r>
              <a:rPr lang="sl-SI" b="1" dirty="0" smtClean="0"/>
              <a:t>zavisnosti</a:t>
            </a:r>
            <a:r>
              <a:rPr lang="sl-SI" dirty="0" smtClean="0"/>
              <a:t>  se </a:t>
            </a:r>
            <a:r>
              <a:rPr lang="sl-SI" b="1" dirty="0" smtClean="0"/>
              <a:t>retko</a:t>
            </a:r>
            <a:r>
              <a:rPr lang="sl-SI" dirty="0" smtClean="0"/>
              <a:t> pokazuju, čak i kada postoje značajni psihološki i psihijatrijski poremećaji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l-SI" sz="3200" b="1" dirty="0" smtClean="0"/>
              <a:t>Alkoholizam starih (preko 65 god. života)</a:t>
            </a:r>
            <a:endParaRPr lang="en-US" sz="3200" b="1" i="1" dirty="0" smtClean="0">
              <a:solidFill>
                <a:srgbClr val="CC0000"/>
              </a:solidFill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686800" cy="4953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None/>
              <a:defRPr/>
            </a:pPr>
            <a:r>
              <a:rPr lang="sr-Latn-CS" sz="2400" b="1" dirty="0" smtClean="0"/>
              <a:t>Teže </a:t>
            </a:r>
            <a:r>
              <a:rPr lang="sr-Latn-CS" sz="2400" dirty="0" smtClean="0"/>
              <a:t>se dijagnostikuje: </a:t>
            </a:r>
          </a:p>
          <a:p>
            <a:pPr>
              <a:lnSpc>
                <a:spcPct val="90000"/>
              </a:lnSpc>
              <a:defRPr/>
            </a:pPr>
            <a:r>
              <a:rPr lang="sr-Latn-CS" sz="2200" u="sng" dirty="0" smtClean="0"/>
              <a:t>povučenost</a:t>
            </a:r>
            <a:r>
              <a:rPr lang="sr-Latn-CS" sz="2200" dirty="0" smtClean="0"/>
              <a:t> starih</a:t>
            </a:r>
          </a:p>
          <a:p>
            <a:pPr>
              <a:lnSpc>
                <a:spcPct val="90000"/>
              </a:lnSpc>
              <a:defRPr/>
            </a:pPr>
            <a:r>
              <a:rPr lang="sr-Latn-CS" sz="2200" u="sng" dirty="0" smtClean="0"/>
              <a:t>sličnost</a:t>
            </a:r>
            <a:r>
              <a:rPr lang="sr-Latn-CS" sz="2200" dirty="0" smtClean="0"/>
              <a:t> kliničke slike sa </a:t>
            </a:r>
            <a:r>
              <a:rPr lang="sr-Latn-CS" sz="2200" u="sng" dirty="0" smtClean="0"/>
              <a:t>zdravstvenim problemima </a:t>
            </a:r>
            <a:r>
              <a:rPr lang="sr-Latn-CS" sz="2200" dirty="0" smtClean="0"/>
              <a:t>vezanim za starenje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sr-Latn-CS" sz="2400" dirty="0" smtClean="0"/>
              <a:t>Dva tipa: </a:t>
            </a:r>
          </a:p>
          <a:p>
            <a:pPr>
              <a:lnSpc>
                <a:spcPct val="90000"/>
              </a:lnSpc>
              <a:defRPr/>
            </a:pPr>
            <a:r>
              <a:rPr lang="sr-Latn-CS" sz="2400" b="1" i="1" dirty="0" smtClean="0"/>
              <a:t>Prolongirani (produženi) tip </a:t>
            </a:r>
            <a:r>
              <a:rPr lang="sr-Latn-CS" sz="2400" dirty="0" smtClean="0"/>
              <a:t>– početak alkoholizma u mlađem uzrastu</a:t>
            </a:r>
          </a:p>
          <a:p>
            <a:pPr lvl="1">
              <a:lnSpc>
                <a:spcPct val="90000"/>
              </a:lnSpc>
              <a:defRPr/>
            </a:pPr>
            <a:r>
              <a:rPr lang="sr-Latn-CS" sz="2200" dirty="0" smtClean="0"/>
              <a:t>izražen </a:t>
            </a:r>
            <a:r>
              <a:rPr lang="sr-Latn-CS" sz="2200" u="sng" dirty="0" smtClean="0"/>
              <a:t>pad tolerancije</a:t>
            </a:r>
          </a:p>
          <a:p>
            <a:pPr lvl="1">
              <a:lnSpc>
                <a:spcPct val="90000"/>
              </a:lnSpc>
              <a:defRPr/>
            </a:pPr>
            <a:r>
              <a:rPr lang="sr-Latn-CS" sz="2200" u="sng" dirty="0" smtClean="0"/>
              <a:t>psiho-</a:t>
            </a:r>
            <a:r>
              <a:rPr lang="sr-Latn-CS" sz="2200" u="sng" dirty="0" err="1" smtClean="0"/>
              <a:t>somatske</a:t>
            </a:r>
            <a:r>
              <a:rPr lang="sr-Latn-CS" sz="2200" u="sng" dirty="0" smtClean="0"/>
              <a:t>  komplikacije </a:t>
            </a:r>
            <a:r>
              <a:rPr lang="sr-Latn-CS" sz="2200" dirty="0" smtClean="0"/>
              <a:t>alkoholizma (</a:t>
            </a:r>
            <a:r>
              <a:rPr lang="sr-Latn-CS" sz="2200" dirty="0" err="1" smtClean="0"/>
              <a:t>polineuropathia</a:t>
            </a:r>
            <a:r>
              <a:rPr lang="sr-Latn-CS" sz="2200" dirty="0" smtClean="0"/>
              <a:t>, oštećenja jetre, </a:t>
            </a:r>
            <a:r>
              <a:rPr lang="sr-Latn-CS" sz="2200" dirty="0" err="1" smtClean="0"/>
              <a:t>demencia</a:t>
            </a:r>
            <a:r>
              <a:rPr lang="sr-Latn-CS" sz="2200" dirty="0" smtClean="0"/>
              <a:t>, </a:t>
            </a:r>
            <a:r>
              <a:rPr lang="sr-Latn-CS" sz="2200" dirty="0" err="1" smtClean="0"/>
              <a:t>diabetes</a:t>
            </a:r>
            <a:r>
              <a:rPr lang="sr-Latn-CS" sz="2200" dirty="0" smtClean="0"/>
              <a:t> itd.)</a:t>
            </a:r>
          </a:p>
          <a:p>
            <a:pPr>
              <a:lnSpc>
                <a:spcPct val="90000"/>
              </a:lnSpc>
              <a:defRPr/>
            </a:pPr>
            <a:r>
              <a:rPr lang="sr-Latn-CS" sz="2400" dirty="0" smtClean="0"/>
              <a:t> </a:t>
            </a:r>
            <a:r>
              <a:rPr lang="sr-Latn-CS" sz="2400" b="1" i="1" dirty="0" smtClean="0"/>
              <a:t>Starački tip </a:t>
            </a:r>
            <a:r>
              <a:rPr lang="sr-Latn-CS" sz="2400" dirty="0" smtClean="0"/>
              <a:t>(</a:t>
            </a:r>
            <a:r>
              <a:rPr lang="sr-Latn-CS" sz="2400" i="1" dirty="0" smtClean="0"/>
              <a:t>alkoholizam sa kasnim početkom) </a:t>
            </a:r>
            <a:r>
              <a:rPr lang="sr-Latn-CS" sz="2400" dirty="0" smtClean="0"/>
              <a:t>- javlja se obično posle težeg </a:t>
            </a:r>
            <a:r>
              <a:rPr lang="sr-Latn-CS" sz="2400" dirty="0" err="1" smtClean="0"/>
              <a:t>distresa</a:t>
            </a:r>
            <a:r>
              <a:rPr lang="sr-Latn-CS" sz="2400" dirty="0" smtClean="0"/>
              <a:t>:</a:t>
            </a:r>
          </a:p>
          <a:p>
            <a:pPr lvl="1">
              <a:lnSpc>
                <a:spcPct val="90000"/>
              </a:lnSpc>
              <a:defRPr/>
            </a:pPr>
            <a:r>
              <a:rPr lang="sr-Latn-CS" sz="2200" u="sng" dirty="0" smtClean="0"/>
              <a:t>emocionalnog stresa</a:t>
            </a:r>
            <a:r>
              <a:rPr lang="sr-Latn-CS" sz="2200" dirty="0" smtClean="0"/>
              <a:t> (gubici - bračnog partnera, bliske osobe...)</a:t>
            </a:r>
          </a:p>
          <a:p>
            <a:pPr lvl="1">
              <a:lnSpc>
                <a:spcPct val="90000"/>
              </a:lnSpc>
              <a:defRPr/>
            </a:pPr>
            <a:r>
              <a:rPr lang="sr-Latn-CS" sz="2200" u="sng" dirty="0" smtClean="0"/>
              <a:t>trauma glave</a:t>
            </a:r>
            <a:r>
              <a:rPr lang="sr-Latn-CS" sz="2200" dirty="0" smtClean="0"/>
              <a:t> (u saobraćajnoj nesreći isl.)</a:t>
            </a:r>
          </a:p>
          <a:p>
            <a:pPr eaLnBrk="1" hangingPunct="1">
              <a:lnSpc>
                <a:spcPct val="90000"/>
              </a:lnSpc>
              <a:defRPr/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3200" b="1" dirty="0" smtClean="0"/>
              <a:t>LEGALNI ASPEKTI ZAVISNOSTI</a:t>
            </a:r>
            <a:endParaRPr lang="sr-Latn-CS" sz="3200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sr-Latn-CS" sz="2400" dirty="0" smtClean="0"/>
              <a:t>Zbog velike štetnosti po stanovništvo</a:t>
            </a:r>
            <a:r>
              <a:rPr lang="sr-Latn-CS" sz="2400" b="1" dirty="0" smtClean="0"/>
              <a:t>, proizvodnja, distribucija i posedovanje supstanci </a:t>
            </a:r>
            <a:r>
              <a:rPr lang="sr-Latn-CS" sz="2400" dirty="0" smtClean="0"/>
              <a:t>koje imaju potencijale za zloupotrebu i stvaranje zavisnosti se često reguliše </a:t>
            </a:r>
            <a:r>
              <a:rPr lang="sr-Latn-CS" sz="2400" b="1" dirty="0" smtClean="0"/>
              <a:t>propisima i zakonima zemlje.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sr-Latn-CS" sz="2400" b="1" dirty="0" smtClean="0"/>
              <a:t>Klasifikacija PAS </a:t>
            </a:r>
            <a:r>
              <a:rPr lang="sr-Latn-CS" sz="2400" dirty="0" smtClean="0"/>
              <a:t>u odnosu na </a:t>
            </a:r>
            <a:r>
              <a:rPr lang="sr-Latn-CS" sz="2400" b="1" dirty="0" smtClean="0"/>
              <a:t>zakonske regulative </a:t>
            </a:r>
            <a:r>
              <a:rPr lang="sr-Latn-CS" sz="2400" dirty="0" smtClean="0"/>
              <a:t>obuhvata: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r-Latn-CS" sz="2400" dirty="0" smtClean="0"/>
              <a:t> - </a:t>
            </a:r>
            <a:r>
              <a:rPr lang="sr-Latn-CS" sz="2400" b="1" i="1" dirty="0" smtClean="0"/>
              <a:t>legalizovane i slobodno dostupne</a:t>
            </a:r>
            <a:r>
              <a:rPr lang="sr-Latn-CS" sz="2400" dirty="0" smtClean="0"/>
              <a:t>: alkohol, duvan, kofein, isparljivi rastvarači (“lepak”)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r-Latn-CS" sz="2400" dirty="0" smtClean="0"/>
              <a:t> - </a:t>
            </a:r>
            <a:r>
              <a:rPr lang="sr-Latn-CS" sz="2400" b="1" i="1" dirty="0" smtClean="0"/>
              <a:t>odobrene za medicinsku upotrebu uz lekarski recept</a:t>
            </a:r>
            <a:r>
              <a:rPr lang="sr-Latn-CS" sz="2400" dirty="0" smtClean="0"/>
              <a:t> (</a:t>
            </a:r>
            <a:r>
              <a:rPr lang="sr-Latn-CS" sz="2400" dirty="0" err="1" smtClean="0"/>
              <a:t>hipnotici</a:t>
            </a:r>
            <a:r>
              <a:rPr lang="sr-Latn-CS" sz="2400" dirty="0" smtClean="0"/>
              <a:t>, </a:t>
            </a:r>
            <a:r>
              <a:rPr lang="sr-Latn-CS" sz="2400" dirty="0" err="1" smtClean="0"/>
              <a:t>anksiolitici</a:t>
            </a:r>
            <a:r>
              <a:rPr lang="sr-Latn-CS" sz="2400" dirty="0" smtClean="0"/>
              <a:t>, </a:t>
            </a:r>
            <a:r>
              <a:rPr lang="sr-Latn-CS" sz="2400" dirty="0" err="1" smtClean="0"/>
              <a:t>opijatni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analgetici</a:t>
            </a:r>
            <a:r>
              <a:rPr lang="sr-Latn-CS" sz="2400" dirty="0" smtClean="0"/>
              <a:t>, </a:t>
            </a:r>
            <a:r>
              <a:rPr lang="sr-Latn-CS" sz="2400" dirty="0" err="1" smtClean="0"/>
              <a:t>anbolični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steroidi</a:t>
            </a:r>
            <a:r>
              <a:rPr lang="sr-Latn-CS" sz="2400" dirty="0" smtClean="0"/>
              <a:t>)</a:t>
            </a:r>
          </a:p>
          <a:p>
            <a:pPr>
              <a:lnSpc>
                <a:spcPct val="80000"/>
              </a:lnSpc>
              <a:buNone/>
            </a:pPr>
            <a:r>
              <a:rPr lang="sr-Latn-CS" sz="2400" dirty="0" smtClean="0"/>
              <a:t> - </a:t>
            </a:r>
            <a:r>
              <a:rPr lang="sr-Latn-CS" sz="2400" b="1" i="1" dirty="0" smtClean="0"/>
              <a:t>ilegalne:</a:t>
            </a:r>
            <a:r>
              <a:rPr lang="sr-Latn-CS" sz="2400" dirty="0" smtClean="0"/>
              <a:t> definisane zakonima zemlje  </a:t>
            </a:r>
            <a:r>
              <a:rPr lang="sr-Latn-CS" sz="2400" dirty="0" smtClean="0">
                <a:sym typeface="Wingdings"/>
              </a:rPr>
              <a:t> </a:t>
            </a:r>
            <a:r>
              <a:rPr lang="sr-Latn-CS" sz="2400" b="1" dirty="0" smtClean="0"/>
              <a:t>proizvodnja, distribucija i posedovanje</a:t>
            </a:r>
            <a:r>
              <a:rPr lang="sr-Latn-CS" sz="2400" dirty="0" smtClean="0"/>
              <a:t> određenih supstanci je sankcionisana zakonskim normama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Literatura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sr-Latn-CS" dirty="0" err="1" smtClean="0"/>
              <a:t>Nastasić</a:t>
            </a:r>
            <a:r>
              <a:rPr lang="sr-Latn-CS" dirty="0" smtClean="0"/>
              <a:t>, P. (2011), Ekosistemski pristup alkoholizmu. Beograd, </a:t>
            </a:r>
            <a:r>
              <a:rPr lang="sr-Latn-CS" dirty="0" err="1" smtClean="0"/>
              <a:t>Publikum</a:t>
            </a:r>
            <a:r>
              <a:rPr lang="en-US" dirty="0" smtClean="0"/>
              <a:t>.</a:t>
            </a:r>
            <a:r>
              <a:rPr lang="sr-Latn-CS" dirty="0" smtClean="0"/>
              <a:t> </a:t>
            </a:r>
            <a:endParaRPr lang="en-US" dirty="0" smtClean="0"/>
          </a:p>
          <a:p>
            <a:pPr lvl="1"/>
            <a:r>
              <a:rPr lang="sr-Latn-CS" dirty="0" smtClean="0"/>
              <a:t>odabrana </a:t>
            </a:r>
            <a:r>
              <a:rPr lang="sr-Latn-CS" dirty="0" err="1" smtClean="0"/>
              <a:t>poglavljavlja</a:t>
            </a:r>
            <a:r>
              <a:rPr lang="sr-Latn-CS" dirty="0" smtClean="0"/>
              <a:t> </a:t>
            </a:r>
            <a:r>
              <a:rPr lang="sr-Latn-CS" dirty="0" err="1" smtClean="0"/>
              <a:t>navedna</a:t>
            </a:r>
            <a:r>
              <a:rPr lang="sr-Latn-CS" dirty="0" smtClean="0"/>
              <a:t> na </a:t>
            </a:r>
            <a:r>
              <a:rPr lang="sr-Latn-CS" dirty="0" err="1" smtClean="0"/>
              <a:t>slajdovima</a:t>
            </a:r>
            <a:r>
              <a:rPr lang="sr-Latn-CS" dirty="0" smtClean="0"/>
              <a:t> - skraćenica </a:t>
            </a:r>
            <a:r>
              <a:rPr lang="sr-Latn-CS" i="1" dirty="0" smtClean="0"/>
              <a:t>EPA</a:t>
            </a:r>
            <a:endParaRPr lang="en-US" i="1" dirty="0" smtClean="0"/>
          </a:p>
          <a:p>
            <a:pPr lvl="1"/>
            <a:r>
              <a:rPr lang="sr-Latn-CS" dirty="0" smtClean="0"/>
              <a:t>Poglavlje </a:t>
            </a:r>
            <a:r>
              <a:rPr lang="sr-Latn-CS" i="1" dirty="0" smtClean="0"/>
              <a:t>Opšti principi </a:t>
            </a:r>
            <a:r>
              <a:rPr lang="sr-Latn-CS" i="1" dirty="0" err="1" smtClean="0"/>
              <a:t>dijagnostikovanja</a:t>
            </a:r>
            <a:r>
              <a:rPr lang="sr-Latn-CS" i="1" dirty="0" smtClean="0"/>
              <a:t> alkoholizma</a:t>
            </a:r>
            <a:r>
              <a:rPr lang="en-US" i="1" dirty="0" smtClean="0"/>
              <a:t>,</a:t>
            </a:r>
            <a:r>
              <a:rPr lang="sr-Latn-CS" dirty="0" smtClean="0"/>
              <a:t> str. 55 – 75. </a:t>
            </a:r>
          </a:p>
          <a:p>
            <a:r>
              <a:rPr lang="sr-Latn-CS" dirty="0" err="1" smtClean="0"/>
              <a:t>Nastasić</a:t>
            </a:r>
            <a:r>
              <a:rPr lang="sr-Latn-CS" dirty="0" smtClean="0"/>
              <a:t>, P. (2011), </a:t>
            </a:r>
            <a:r>
              <a:rPr lang="sr-Latn-CS" i="1" dirty="0" smtClean="0"/>
              <a:t>Bolesti zavisnosti u adolescenciji</a:t>
            </a:r>
            <a:r>
              <a:rPr lang="sr-Latn-CS" dirty="0" smtClean="0"/>
              <a:t>. Beograd, </a:t>
            </a:r>
            <a:r>
              <a:rPr lang="sr-Latn-CS" dirty="0" err="1" smtClean="0"/>
              <a:t>Publikum</a:t>
            </a:r>
            <a:r>
              <a:rPr lang="sr-Latn-CS" dirty="0" smtClean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/>
          <a:lstStyle/>
          <a:p>
            <a:r>
              <a:rPr lang="en-US" sz="3200" b="1" dirty="0" smtClean="0"/>
              <a:t>Termini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534400" cy="495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sz="2400" b="1" dirty="0" smtClean="0"/>
              <a:t>Psihoaktivne supstance - PAS </a:t>
            </a:r>
            <a:r>
              <a:rPr lang="sr-Latn-CS" sz="2400" dirty="0" smtClean="0"/>
              <a:t>: hemijske supstance koje unete u sistem deluju primarno na </a:t>
            </a:r>
            <a:r>
              <a:rPr lang="sr-Latn-CS" sz="2400" b="1" dirty="0" smtClean="0"/>
              <a:t>funkcije centralnog nervnog sistema - </a:t>
            </a:r>
            <a:r>
              <a:rPr lang="sr-Latn-CS" sz="2400" dirty="0" smtClean="0"/>
              <a:t>stanje svesti, opažanje, raspoloženje, mišljenje i ponašanje. </a:t>
            </a:r>
          </a:p>
          <a:p>
            <a:pPr>
              <a:lnSpc>
                <a:spcPct val="90000"/>
              </a:lnSpc>
              <a:buNone/>
            </a:pPr>
            <a:r>
              <a:rPr lang="sr-Latn-CS" sz="2400" b="1" dirty="0" smtClean="0"/>
              <a:t>Droga </a:t>
            </a:r>
            <a:r>
              <a:rPr lang="sr-Latn-CS" sz="2400" dirty="0" smtClean="0"/>
              <a:t>u </a:t>
            </a:r>
            <a:r>
              <a:rPr lang="sr-Latn-CS" sz="2400" b="1" i="1" dirty="0" smtClean="0"/>
              <a:t>engleskom jeziku </a:t>
            </a:r>
            <a:r>
              <a:rPr lang="en-US" sz="2400" b="1" i="1" dirty="0" smtClean="0"/>
              <a:t>(</a:t>
            </a:r>
            <a:r>
              <a:rPr lang="sr-Latn-RS" sz="2400" b="1" i="1" dirty="0" smtClean="0"/>
              <a:t>“</a:t>
            </a:r>
            <a:r>
              <a:rPr lang="en-US" sz="2400" b="1" i="1" dirty="0" smtClean="0"/>
              <a:t>drug</a:t>
            </a:r>
            <a:r>
              <a:rPr lang="sr-Latn-RS" sz="2400" b="1" i="1" dirty="0" smtClean="0"/>
              <a:t>”</a:t>
            </a:r>
            <a:r>
              <a:rPr lang="en-US" sz="2400" b="1" i="1" dirty="0" smtClean="0"/>
              <a:t>)</a:t>
            </a:r>
            <a:r>
              <a:rPr lang="sr-Latn-CS" sz="2400" b="1" i="1" dirty="0" smtClean="0"/>
              <a:t>: </a:t>
            </a:r>
            <a:r>
              <a:rPr lang="sr-Latn-CS" sz="2400" dirty="0" smtClean="0"/>
              <a:t>svaka supstanca koja, unesena u organizam, može da modifikuje jednu ili više funkcija </a:t>
            </a:r>
            <a:r>
              <a:rPr lang="sr-Latn-CS" sz="2400" dirty="0" smtClean="0">
                <a:sym typeface="Wingdings"/>
              </a:rPr>
              <a:t>- </a:t>
            </a:r>
            <a:r>
              <a:rPr lang="sr-Latn-CS" sz="2400" dirty="0" smtClean="0"/>
              <a:t>obuhvata i lekove i PAS</a:t>
            </a:r>
          </a:p>
          <a:p>
            <a:pPr>
              <a:lnSpc>
                <a:spcPct val="90000"/>
              </a:lnSpc>
              <a:buNone/>
            </a:pPr>
            <a:r>
              <a:rPr lang="sr-Latn-CS" sz="2400" b="1" dirty="0" smtClean="0"/>
              <a:t>Droga </a:t>
            </a:r>
            <a:r>
              <a:rPr lang="sr-Latn-CS" sz="2400" dirty="0" smtClean="0"/>
              <a:t>u </a:t>
            </a:r>
            <a:r>
              <a:rPr lang="sr-Latn-CS" sz="2400" b="1" i="1" dirty="0" smtClean="0"/>
              <a:t>srpskom jeziku: </a:t>
            </a:r>
            <a:r>
              <a:rPr lang="sr-Latn-CS" sz="2400" dirty="0" smtClean="0"/>
              <a:t>sve</a:t>
            </a:r>
            <a:r>
              <a:rPr lang="sr-Latn-CS" sz="2400" b="1" i="1" dirty="0" smtClean="0"/>
              <a:t> </a:t>
            </a:r>
            <a:r>
              <a:rPr lang="sr-Latn-CS" sz="2400" dirty="0" smtClean="0"/>
              <a:t>farmakološke klase nelegalnih hemijskih jedinjenja, koja unesena u ljudski organizam stvaraju stanje fizičke i/ili psihičke </a:t>
            </a:r>
            <a:r>
              <a:rPr lang="sr-Latn-CS" sz="2400" b="1" dirty="0" smtClean="0"/>
              <a:t>zavisnosti </a:t>
            </a:r>
            <a:r>
              <a:rPr lang="sr-Latn-CS" sz="2400" dirty="0" smtClean="0"/>
              <a:t>i izazivaju </a:t>
            </a:r>
            <a:r>
              <a:rPr lang="sr-Latn-CS" sz="2400" b="1" dirty="0" smtClean="0"/>
              <a:t>štetu.</a:t>
            </a:r>
          </a:p>
          <a:p>
            <a:pPr>
              <a:lnSpc>
                <a:spcPct val="90000"/>
              </a:lnSpc>
              <a:buNone/>
            </a:pPr>
            <a:endParaRPr lang="sr-Latn-CS" sz="2400" dirty="0" smtClean="0"/>
          </a:p>
          <a:p>
            <a:pPr>
              <a:lnSpc>
                <a:spcPct val="90000"/>
              </a:lnSpc>
              <a:buNone/>
            </a:pPr>
            <a:endParaRPr lang="sr-Latn-CS" sz="2400" dirty="0" smtClean="0"/>
          </a:p>
          <a:p>
            <a:pPr>
              <a:lnSpc>
                <a:spcPct val="120000"/>
              </a:lnSpc>
              <a:spcBef>
                <a:spcPts val="600"/>
              </a:spcBef>
              <a:buNone/>
            </a:pPr>
            <a:endParaRPr lang="sr-Latn-CS" sz="19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Opojne droge – pravna regulativa</a:t>
            </a:r>
            <a:endParaRPr lang="sr-Latn-C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sr-Latn-CS" sz="2800" b="1" i="1" dirty="0" smtClean="0"/>
              <a:t>Opojne</a:t>
            </a:r>
            <a:r>
              <a:rPr lang="sr-Latn-CS" sz="2800" dirty="0" smtClean="0"/>
              <a:t> </a:t>
            </a:r>
            <a:r>
              <a:rPr lang="sr-Latn-CS" sz="2800" b="1" i="1" dirty="0" smtClean="0"/>
              <a:t>droge (Zakon o proizvodnji i prometu droga*)</a:t>
            </a:r>
            <a:r>
              <a:rPr lang="sr-Latn-CS" sz="2800" b="1" dirty="0" smtClean="0"/>
              <a:t>:</a:t>
            </a:r>
          </a:p>
          <a:p>
            <a:pPr>
              <a:lnSpc>
                <a:spcPct val="90000"/>
              </a:lnSpc>
            </a:pPr>
            <a:r>
              <a:rPr lang="sr-Latn-CS" sz="2800" dirty="0" smtClean="0"/>
              <a:t>Supstance prirodnog ili sintetičkog porekla čijom se upotrebom mogu stvoriti stanja </a:t>
            </a:r>
            <a:r>
              <a:rPr lang="sr-Latn-CS" sz="2800" b="1" dirty="0" smtClean="0"/>
              <a:t>zavisnosti</a:t>
            </a:r>
            <a:r>
              <a:rPr lang="sr-Latn-CS" sz="2800" dirty="0" smtClean="0"/>
              <a:t> koja mogu da izazovu </a:t>
            </a:r>
            <a:r>
              <a:rPr lang="sr-Latn-CS" sz="2800" b="1" dirty="0" smtClean="0"/>
              <a:t>oštećenja zdravlja </a:t>
            </a:r>
            <a:r>
              <a:rPr lang="sr-Latn-CS" sz="2800" dirty="0" smtClean="0"/>
              <a:t>ili da na drugi način </a:t>
            </a:r>
            <a:r>
              <a:rPr lang="sr-Latn-CS" sz="2800" b="1" dirty="0" smtClean="0"/>
              <a:t>ugroze ljudski integritet </a:t>
            </a:r>
            <a:r>
              <a:rPr lang="sr-Latn-CS" sz="2800" dirty="0" smtClean="0"/>
              <a:t>u fizičkom, psihičkom ili socijalnom smislu. </a:t>
            </a:r>
          </a:p>
          <a:p>
            <a:pPr>
              <a:lnSpc>
                <a:spcPct val="90000"/>
              </a:lnSpc>
            </a:pPr>
            <a:r>
              <a:rPr lang="sr-Latn-CS" sz="2800" dirty="0" smtClean="0"/>
              <a:t>Ipak, zvanična lista opojnih droga i </a:t>
            </a:r>
            <a:r>
              <a:rPr lang="sr-Latn-CS" sz="2800" dirty="0" err="1" smtClean="0"/>
              <a:t>psihotropnih</a:t>
            </a:r>
            <a:r>
              <a:rPr lang="sr-Latn-CS" sz="2800" dirty="0" smtClean="0"/>
              <a:t> supstanci</a:t>
            </a:r>
            <a:r>
              <a:rPr lang="sr-Latn-CS" sz="2800" b="1" i="1" dirty="0" smtClean="0"/>
              <a:t>*</a:t>
            </a:r>
            <a:r>
              <a:rPr lang="sr-Latn-CS" sz="2800" dirty="0" smtClean="0"/>
              <a:t> </a:t>
            </a:r>
            <a:r>
              <a:rPr lang="sr-Latn-CS" sz="2800" b="1" dirty="0" smtClean="0"/>
              <a:t>ne sadrži etil alkohol. </a:t>
            </a:r>
            <a:r>
              <a:rPr lang="sr-Latn-CS" sz="2800" dirty="0" smtClean="0"/>
              <a:t>Kako je u našoj kulturi upotreba </a:t>
            </a:r>
            <a:r>
              <a:rPr lang="sr-Latn-CS" sz="2800" b="1" dirty="0" smtClean="0"/>
              <a:t>alkohola</a:t>
            </a:r>
            <a:r>
              <a:rPr lang="sr-Latn-CS" sz="2800" dirty="0" smtClean="0"/>
              <a:t> integrisana u društvo i visoko tolerisana, pod nazivom </a:t>
            </a:r>
            <a:r>
              <a:rPr lang="sr-Latn-CS" sz="2800" b="1" i="1" dirty="0" smtClean="0"/>
              <a:t>droga</a:t>
            </a:r>
            <a:r>
              <a:rPr lang="sr-Latn-CS" sz="2800" dirty="0" smtClean="0"/>
              <a:t> se obično podrazumevaju sve PAS </a:t>
            </a:r>
            <a:r>
              <a:rPr lang="sr-Latn-CS" sz="2800" b="1" dirty="0" smtClean="0"/>
              <a:t>osim alkohola</a:t>
            </a:r>
            <a:r>
              <a:rPr lang="sr-Latn-CS" sz="2800" dirty="0" smtClean="0"/>
              <a:t>, koji ima posebno mesto i u dijagnostici i tretmanu. </a:t>
            </a:r>
          </a:p>
          <a:p>
            <a:pPr>
              <a:lnSpc>
                <a:spcPct val="120000"/>
              </a:lnSpc>
              <a:spcBef>
                <a:spcPts val="600"/>
              </a:spcBef>
              <a:buNone/>
            </a:pPr>
            <a:r>
              <a:rPr lang="sr-Latn-CS" sz="2400" dirty="0" smtClean="0"/>
              <a:t>*</a:t>
            </a:r>
            <a:r>
              <a:rPr lang="sr-Latn-CS" sz="2400" b="1" dirty="0" smtClean="0"/>
              <a:t> </a:t>
            </a:r>
            <a:r>
              <a:rPr lang="sr-Latn-CS" sz="2100" dirty="0" smtClean="0"/>
              <a:t>Službeni  list SRJ, br. 46/96, 37/02; Službeni glasnik RS, br. 101/2005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sr-Latn-CS" sz="2100" dirty="0" smtClean="0"/>
              <a:t>* Službeni glasnik RS, broj 24/2005</a:t>
            </a:r>
            <a:endParaRPr lang="sr-Latn-CS" sz="2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3200" b="1" dirty="0" smtClean="0"/>
              <a:t>Z</a:t>
            </a:r>
            <a:r>
              <a:rPr lang="en-US" sz="3200" b="1" dirty="0" err="1" smtClean="0"/>
              <a:t>akonska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regulativa</a:t>
            </a:r>
            <a:r>
              <a:rPr lang="sr-Latn-CS" sz="3200" b="1" dirty="0" smtClean="0"/>
              <a:t> Republike Srbije</a:t>
            </a:r>
            <a:endParaRPr lang="en-US" sz="3200" b="1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r-Cyrl-CS" sz="2000" b="1" dirty="0" smtClean="0"/>
              <a:t>1) </a:t>
            </a:r>
            <a:r>
              <a:rPr lang="sr-Cyrl-CS" sz="2200" dirty="0" smtClean="0"/>
              <a:t>Ko neovlašćeno </a:t>
            </a:r>
            <a:r>
              <a:rPr lang="sr-Cyrl-CS" sz="2200" b="1" dirty="0" smtClean="0"/>
              <a:t>proizvodi, prerađuje, prodaje ili nudi na prodaju</a:t>
            </a:r>
            <a:r>
              <a:rPr lang="sr-Cyrl-CS" sz="2200" dirty="0" smtClean="0"/>
              <a:t>, ili </a:t>
            </a:r>
            <a:r>
              <a:rPr lang="sr-Cyrl-CS" sz="2200" b="1" dirty="0" smtClean="0"/>
              <a:t>radi prodaje </a:t>
            </a:r>
            <a:r>
              <a:rPr lang="sr-Cyrl-CS" sz="2200" dirty="0" smtClean="0"/>
              <a:t>kupuje, drži ili prenosi; ili posreduje u prodaji ili kupovini, ili na drugi način neovlašćeno stavlja u promet supstancije ili preparate koji su proglašeni za </a:t>
            </a:r>
            <a:r>
              <a:rPr lang="sr-Cyrl-CS" sz="2200" b="1" i="1" dirty="0" smtClean="0"/>
              <a:t>opojne droge</a:t>
            </a:r>
            <a:r>
              <a:rPr lang="sr-Cyrl-CS" sz="2200" dirty="0" smtClean="0"/>
              <a:t>, kazniće se zatvorom </a:t>
            </a:r>
            <a:r>
              <a:rPr lang="sr-Cyrl-CS" sz="2200" u="sng" dirty="0" smtClean="0"/>
              <a:t>najmanje pet godina</a:t>
            </a:r>
            <a:r>
              <a:rPr lang="sr-Cyrl-CS" sz="2200" dirty="0" smtClean="0"/>
              <a:t>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r-Cyrl-CS" sz="2200" b="1" dirty="0" smtClean="0"/>
              <a:t>2)</a:t>
            </a:r>
            <a:r>
              <a:rPr lang="sr-Cyrl-CS" sz="2200" dirty="0" smtClean="0"/>
              <a:t> Ako je delo iz stava 1. ovog člana izvršilo </a:t>
            </a:r>
            <a:r>
              <a:rPr lang="sr-Cyrl-CS" sz="2200" b="1" dirty="0" smtClean="0"/>
              <a:t>više lica </a:t>
            </a:r>
            <a:r>
              <a:rPr lang="sr-Cyrl-CS" sz="2200" dirty="0" smtClean="0"/>
              <a:t>koja su se </a:t>
            </a:r>
            <a:r>
              <a:rPr lang="sr-Cyrl-CS" sz="2200" b="1" dirty="0" smtClean="0"/>
              <a:t>udružila</a:t>
            </a:r>
            <a:r>
              <a:rPr lang="sr-Cyrl-CS" sz="2200" dirty="0" smtClean="0"/>
              <a:t> za vršenje tih dela, ili je učinilac ovog dela organizovao kriminalnu mrežu preprodavaca ili posrednika, učinilac će se kazniti zatvorom </a:t>
            </a:r>
            <a:r>
              <a:rPr lang="sr-Cyrl-CS" sz="2200" u="sng" dirty="0" smtClean="0"/>
              <a:t>najmanje sedam godina</a:t>
            </a:r>
            <a:r>
              <a:rPr lang="sr-Cyrl-CS" sz="2200" dirty="0" smtClean="0"/>
              <a:t>.</a:t>
            </a:r>
          </a:p>
          <a:p>
            <a:pPr>
              <a:lnSpc>
                <a:spcPct val="90000"/>
              </a:lnSpc>
              <a:buNone/>
            </a:pPr>
            <a:r>
              <a:rPr lang="sr-Cyrl-CS" sz="2200" b="1" i="1" dirty="0" smtClean="0"/>
              <a:t>3)</a:t>
            </a:r>
            <a:r>
              <a:rPr lang="sr-Cyrl-CS" sz="2200" i="1" dirty="0" smtClean="0"/>
              <a:t> </a:t>
            </a:r>
            <a:r>
              <a:rPr lang="sr-Cyrl-CS" sz="2200" dirty="0" smtClean="0"/>
              <a:t>Ko neovlašćeno </a:t>
            </a:r>
            <a:r>
              <a:rPr lang="sr-Cyrl-CS" sz="2200" b="1" dirty="0" smtClean="0"/>
              <a:t>drži</a:t>
            </a:r>
            <a:r>
              <a:rPr lang="sr-Cyrl-CS" sz="2200" dirty="0" smtClean="0"/>
              <a:t> supstancije ili preparate koji su proglašeni za opojne droge, kazniće se novčanom kaznom ili zatvorom </a:t>
            </a:r>
            <a:r>
              <a:rPr lang="sr-Cyrl-CS" sz="2200" u="sng" dirty="0" smtClean="0"/>
              <a:t>do tri godine</a:t>
            </a:r>
            <a:r>
              <a:rPr lang="sr-Cyrl-CS" sz="2200" dirty="0" smtClean="0"/>
              <a:t>.</a:t>
            </a:r>
          </a:p>
          <a:p>
            <a:pPr>
              <a:lnSpc>
                <a:spcPct val="90000"/>
              </a:lnSpc>
              <a:buNone/>
            </a:pPr>
            <a:r>
              <a:rPr lang="sr-Cyrl-CS" sz="2200" b="1" dirty="0" smtClean="0"/>
              <a:t>4)</a:t>
            </a:r>
            <a:r>
              <a:rPr lang="sr-Cyrl-CS" sz="2200" dirty="0" smtClean="0"/>
              <a:t> Ko neovlašćeno pravi, nabavlja, poseduje ili daje na upotrebu </a:t>
            </a:r>
            <a:r>
              <a:rPr lang="sr-Cyrl-CS" sz="2200" b="1" dirty="0" smtClean="0"/>
              <a:t>opremu, materijal ili supstancije </a:t>
            </a:r>
            <a:r>
              <a:rPr lang="sr-Cyrl-CS" sz="2200" dirty="0" smtClean="0"/>
              <a:t>za koje zna da su namenjene za </a:t>
            </a:r>
            <a:r>
              <a:rPr lang="sr-Cyrl-CS" sz="2200" b="1" dirty="0" smtClean="0"/>
              <a:t>proizvodnju opojnih droga</a:t>
            </a:r>
            <a:r>
              <a:rPr lang="sr-Cyrl-CS" sz="2200" dirty="0" smtClean="0"/>
              <a:t>, kazniće se zatvorom od šest meseci </a:t>
            </a:r>
            <a:r>
              <a:rPr lang="sr-Cyrl-CS" sz="2200" u="sng" dirty="0" smtClean="0"/>
              <a:t>do pet godina</a:t>
            </a:r>
            <a:r>
              <a:rPr lang="sr-Cyrl-CS" sz="2200" dirty="0" smtClean="0"/>
              <a:t>.</a:t>
            </a:r>
            <a:r>
              <a:rPr lang="sr-Latn-CS" sz="2200" dirty="0" smtClean="0"/>
              <a:t>*</a:t>
            </a:r>
            <a:endParaRPr lang="sr-Cyrl-CS" sz="2200" b="1" dirty="0" smtClean="0"/>
          </a:p>
          <a:p>
            <a:pPr>
              <a:lnSpc>
                <a:spcPct val="80000"/>
              </a:lnSpc>
              <a:buNone/>
            </a:pPr>
            <a:r>
              <a:rPr lang="sr-Cyrl-CS" sz="1800" dirty="0" smtClean="0"/>
              <a:t>*</a:t>
            </a:r>
            <a:r>
              <a:rPr lang="sr-Latn-CS" sz="1600" b="1" dirty="0" smtClean="0"/>
              <a:t>Izmene i dopune Krivičnog zakona SRJ</a:t>
            </a:r>
            <a:r>
              <a:rPr lang="sr-Cyrl-CS" sz="1600" b="1" i="1" dirty="0" smtClean="0"/>
              <a:t>, član 245</a:t>
            </a:r>
            <a:r>
              <a:rPr lang="sr-Cyrl-CS" sz="1600" dirty="0" smtClean="0"/>
              <a:t>*</a:t>
            </a:r>
            <a:r>
              <a:rPr lang="sr-Latn-CS" sz="1600" dirty="0" smtClean="0"/>
              <a:t>, </a:t>
            </a:r>
            <a:r>
              <a:rPr lang="sr-Cyrl-CS" sz="1600" dirty="0" smtClean="0"/>
              <a:t>Službeni glasnik Republike Srbije broj 39</a:t>
            </a:r>
            <a:r>
              <a:rPr lang="sr-Latn-CS" sz="1600" dirty="0" smtClean="0"/>
              <a:t>.</a:t>
            </a:r>
            <a:r>
              <a:rPr lang="sr-Cyrl-CS" sz="1600" dirty="0" smtClean="0"/>
              <a:t> od 11. aprila 2003. godine</a:t>
            </a:r>
            <a:r>
              <a:rPr lang="sr-Cyrl-CS" sz="1600" dirty="0" smtClean="0">
                <a:solidFill>
                  <a:srgbClr val="FF0000"/>
                </a:solidFill>
              </a:rPr>
              <a:t> </a:t>
            </a:r>
            <a:r>
              <a:rPr lang="sr-Cyrl-CS" sz="1800" dirty="0" smtClean="0"/>
              <a:t/>
            </a:r>
            <a:br>
              <a:rPr lang="sr-Cyrl-CS" sz="1800" dirty="0" smtClean="0"/>
            </a:br>
            <a:r>
              <a:rPr lang="sr-Cyrl-CS" sz="2000" dirty="0" smtClean="0"/>
              <a:t/>
            </a:r>
            <a:br>
              <a:rPr lang="sr-Cyrl-CS" sz="2000" dirty="0" smtClean="0"/>
            </a:br>
            <a:endParaRPr lang="sr-Cyrl-CS" sz="20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r-Cyrl-CS" sz="2000" dirty="0" smtClean="0"/>
              <a:t>  </a:t>
            </a:r>
            <a:endParaRPr lang="sr-Cyrl-CS" sz="20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b="1" dirty="0" smtClean="0"/>
              <a:t>PAS</a:t>
            </a:r>
            <a:r>
              <a:rPr lang="sr-Latn-RS" sz="3200" b="1" dirty="0" smtClean="0"/>
              <a:t> </a:t>
            </a:r>
            <a:r>
              <a:rPr lang="sr-Latn-CS" sz="3200" b="1" dirty="0" smtClean="0"/>
              <a:t>i društvene norme i običaji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153400" cy="4648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sr-Latn-CS" sz="2400" dirty="0" smtClean="0"/>
              <a:t>Zloupotreba / zavisnost od </a:t>
            </a:r>
            <a:r>
              <a:rPr lang="en-US" sz="2400" dirty="0" smtClean="0"/>
              <a:t>PAS </a:t>
            </a:r>
            <a:r>
              <a:rPr lang="sr-Latn-CS" sz="2400" dirty="0" smtClean="0"/>
              <a:t>podrazumeva korišćenje:</a:t>
            </a:r>
          </a:p>
          <a:p>
            <a:pPr>
              <a:lnSpc>
                <a:spcPct val="90000"/>
              </a:lnSpc>
            </a:pPr>
            <a:r>
              <a:rPr lang="sr-Latn-CS" sz="2400" b="1" dirty="0" smtClean="0"/>
              <a:t>mimo socijalnih običaja i pravila </a:t>
            </a:r>
            <a:r>
              <a:rPr lang="sr-Latn-CS" sz="2400" dirty="0" smtClean="0"/>
              <a:t>(alkohol) </a:t>
            </a:r>
          </a:p>
          <a:p>
            <a:pPr>
              <a:lnSpc>
                <a:spcPct val="90000"/>
              </a:lnSpc>
            </a:pPr>
            <a:r>
              <a:rPr lang="sr-Latn-CS" sz="2400" b="1" dirty="0" smtClean="0"/>
              <a:t>mimo medicinskih preporuka </a:t>
            </a:r>
            <a:r>
              <a:rPr lang="sr-Latn-CS" sz="2400" dirty="0" smtClean="0"/>
              <a:t>(nikotin, kofein, lekovi - tzv. </a:t>
            </a:r>
            <a:r>
              <a:rPr lang="sr-Latn-CS" sz="2400" dirty="0" err="1" smtClean="0"/>
              <a:t>tabletomanija</a:t>
            </a:r>
            <a:r>
              <a:rPr lang="sr-Latn-CS" sz="2400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sr-Latn-CS" sz="2400" dirty="0" smtClean="0"/>
              <a:t> </a:t>
            </a:r>
            <a:r>
              <a:rPr lang="sr-Latn-CS" sz="2400" b="1" dirty="0" smtClean="0"/>
              <a:t>izvan legalnih normi i propisa </a:t>
            </a:r>
            <a:r>
              <a:rPr lang="sr-Latn-CS" sz="2400" dirty="0" smtClean="0"/>
              <a:t>(ilegalne droge</a:t>
            </a:r>
            <a:r>
              <a:rPr lang="en-US" sz="2400" dirty="0" smtClean="0"/>
              <a:t> - heroin, </a:t>
            </a:r>
            <a:r>
              <a:rPr lang="en-US" sz="2400" dirty="0" err="1" smtClean="0"/>
              <a:t>kokain</a:t>
            </a:r>
            <a:r>
              <a:rPr lang="en-US" sz="2400" dirty="0" smtClean="0"/>
              <a:t>, </a:t>
            </a:r>
            <a:r>
              <a:rPr lang="en-US" sz="2400" dirty="0" err="1" smtClean="0"/>
              <a:t>kanabioidi</a:t>
            </a:r>
            <a:r>
              <a:rPr lang="sr-Latn-CS" sz="2400" dirty="0" smtClean="0"/>
              <a:t>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r-Latn-CS" sz="2400" dirty="0" smtClean="0">
                <a:sym typeface="Wingdings" pitchFamily="2" charset="2"/>
              </a:rPr>
              <a:t></a:t>
            </a:r>
            <a:r>
              <a:rPr lang="sr-Latn-CS" sz="2400" b="1" dirty="0" smtClean="0"/>
              <a:t>Podrazumeva poremećaj socijalnog ponašanja</a:t>
            </a:r>
          </a:p>
          <a:p>
            <a:pPr>
              <a:lnSpc>
                <a:spcPct val="90000"/>
              </a:lnSpc>
              <a:buNone/>
            </a:pPr>
            <a:r>
              <a:rPr lang="sr-Latn-CS" sz="2400" dirty="0" smtClean="0"/>
              <a:t>Povezanost sa </a:t>
            </a:r>
            <a:r>
              <a:rPr lang="sr-Latn-CS" sz="2400" b="1" dirty="0" smtClean="0"/>
              <a:t>nasilnim i kriminalnim ponašanjem </a:t>
            </a:r>
            <a:r>
              <a:rPr lang="sr-Latn-CS" sz="2400" dirty="0" smtClean="0"/>
              <a:t>je česta ali ne i obavezna: </a:t>
            </a:r>
          </a:p>
          <a:p>
            <a:pPr>
              <a:lnSpc>
                <a:spcPct val="90000"/>
              </a:lnSpc>
            </a:pPr>
            <a:r>
              <a:rPr lang="sr-Latn-CS" sz="2400" dirty="0" smtClean="0"/>
              <a:t>neka dejstva droga </a:t>
            </a:r>
            <a:r>
              <a:rPr lang="sr-Latn-CS" sz="2400" u="sng" dirty="0" smtClean="0"/>
              <a:t>smanjuju rizik </a:t>
            </a:r>
            <a:r>
              <a:rPr lang="sr-Latn-CS" sz="2400" dirty="0" smtClean="0"/>
              <a:t>od kriminala</a:t>
            </a:r>
          </a:p>
          <a:p>
            <a:pPr>
              <a:lnSpc>
                <a:spcPct val="90000"/>
              </a:lnSpc>
            </a:pPr>
            <a:r>
              <a:rPr lang="sr-Latn-CS" sz="2400" dirty="0" smtClean="0"/>
              <a:t>neki korisnici mogu da održavaju upotrebu PAS u okviru koji </a:t>
            </a:r>
            <a:r>
              <a:rPr lang="sr-Latn-CS" sz="2400" u="sng" dirty="0" smtClean="0"/>
              <a:t>nije praćen </a:t>
            </a:r>
            <a:r>
              <a:rPr lang="sr-Latn-CS" sz="2400" dirty="0" smtClean="0"/>
              <a:t>antisocijalnim ponašanje</a:t>
            </a:r>
            <a:r>
              <a:rPr lang="en-US" sz="2400" dirty="0" smtClean="0"/>
              <a:t>m</a:t>
            </a:r>
            <a:r>
              <a:rPr lang="sr-Latn-CS" sz="2400" dirty="0" smtClean="0"/>
              <a:t> i sukobom sa zakonom </a:t>
            </a:r>
          </a:p>
          <a:p>
            <a:pPr>
              <a:lnSpc>
                <a:spcPct val="90000"/>
              </a:lnSpc>
            </a:pPr>
            <a:r>
              <a:rPr lang="sr-Latn-CS" sz="2400" dirty="0" smtClean="0"/>
              <a:t>veliki broj adolescenata su </a:t>
            </a:r>
            <a:r>
              <a:rPr lang="sr-Latn-CS" sz="2400" u="sng" dirty="0" smtClean="0"/>
              <a:t>u početnoj fazi zavisnosti </a:t>
            </a:r>
            <a:r>
              <a:rPr lang="sr-Latn-CS" sz="2400" dirty="0" smtClean="0"/>
              <a:t>(faza korišćenja PAS vikendom, “rekreativno”)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b="1" dirty="0" smtClean="0"/>
              <a:t>FARMAKOLO</a:t>
            </a:r>
            <a:r>
              <a:rPr lang="sr-Latn-CS" sz="3200" b="1" dirty="0" smtClean="0"/>
              <a:t>Š</a:t>
            </a:r>
            <a:r>
              <a:rPr lang="en-US" sz="3200" b="1" dirty="0" smtClean="0"/>
              <a:t>KA PODELA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38912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sr-Latn-CS" sz="2400" b="1" dirty="0" smtClean="0"/>
              <a:t>Stimulansi-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amfetamin</a:t>
            </a:r>
            <a:r>
              <a:rPr lang="sr-Latn-CS" sz="2400" dirty="0" smtClean="0"/>
              <a:t>, kokain,”</a:t>
            </a:r>
            <a:r>
              <a:rPr lang="sr-Latn-CS" sz="2400" dirty="0" err="1" smtClean="0"/>
              <a:t>ecstasy</a:t>
            </a:r>
            <a:r>
              <a:rPr lang="sr-Latn-CS" sz="2400" dirty="0" smtClean="0"/>
              <a:t>” , </a:t>
            </a:r>
            <a:r>
              <a:rPr lang="sr-Latn-CS" sz="2400" dirty="0" err="1" smtClean="0"/>
              <a:t>metamfetamin</a:t>
            </a:r>
            <a:endParaRPr lang="sr-Latn-CS" sz="2400" dirty="0" smtClean="0"/>
          </a:p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sr-Latn-CS" sz="2400" b="1" dirty="0" err="1" smtClean="0"/>
              <a:t>Halucionogeni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– LSD, </a:t>
            </a:r>
            <a:r>
              <a:rPr lang="sr-Latn-CS" sz="2400" dirty="0" err="1" smtClean="0"/>
              <a:t>psilociibin</a:t>
            </a:r>
            <a:r>
              <a:rPr lang="sr-Latn-CS" sz="2400" dirty="0" smtClean="0"/>
              <a:t>, </a:t>
            </a:r>
            <a:r>
              <a:rPr lang="sr-Latn-CS" sz="2400" dirty="0" err="1" smtClean="0"/>
              <a:t>meskalin</a:t>
            </a:r>
            <a:r>
              <a:rPr lang="sr-Latn-CS" sz="2400" dirty="0" smtClean="0"/>
              <a:t>…</a:t>
            </a:r>
          </a:p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sr-Latn-CS" sz="2400" b="1" dirty="0" err="1" smtClean="0"/>
              <a:t>Depresori</a:t>
            </a:r>
            <a:r>
              <a:rPr lang="sr-Latn-CS" sz="2400" b="1" dirty="0" smtClean="0"/>
              <a:t> centralnog nervnog sistema (CSN)</a:t>
            </a:r>
            <a:r>
              <a:rPr lang="sr-Latn-CS" sz="2400" dirty="0" smtClean="0"/>
              <a:t> - alkohol, </a:t>
            </a:r>
            <a:r>
              <a:rPr lang="sr-Latn-CS" sz="2400" dirty="0" err="1" smtClean="0"/>
              <a:t>benzodiazepini</a:t>
            </a:r>
            <a:r>
              <a:rPr lang="sr-Latn-CS" sz="2400" dirty="0" smtClean="0"/>
              <a:t>, </a:t>
            </a:r>
            <a:r>
              <a:rPr lang="sr-Latn-CS" sz="2400" dirty="0" err="1" smtClean="0"/>
              <a:t>hipnotici</a:t>
            </a:r>
            <a:r>
              <a:rPr lang="sr-Latn-CS" sz="2400" dirty="0" smtClean="0"/>
              <a:t>, barbiturati, opijum i derivati, isparljivi rastvarači)</a:t>
            </a:r>
            <a:endParaRPr lang="sr-Latn-CS" sz="2400" b="1" dirty="0" smtClean="0"/>
          </a:p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sr-Latn-CS" sz="2400" b="1" dirty="0" err="1" smtClean="0"/>
              <a:t>Kanabionidi</a:t>
            </a:r>
            <a:r>
              <a:rPr lang="sr-Latn-CS" sz="2400" dirty="0" smtClean="0"/>
              <a:t> (marihuana, hašiš)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r-Latn-CS" sz="3200" b="1" dirty="0" err="1" smtClean="0">
                <a:ea typeface="新細明體" charset="-120"/>
              </a:rPr>
              <a:t>Polinarkomanija</a:t>
            </a:r>
            <a:endParaRPr lang="sr-Latn-CS" sz="3200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r-Latn-CS" sz="2000" b="1" dirty="0" err="1" smtClean="0">
                <a:ea typeface="新細明體" charset="-120"/>
              </a:rPr>
              <a:t>Polinarkomanija</a:t>
            </a:r>
            <a:r>
              <a:rPr lang="sr-Latn-CS" sz="2000" dirty="0" smtClean="0">
                <a:ea typeface="新細明體" charset="-120"/>
              </a:rPr>
              <a:t> ili </a:t>
            </a:r>
            <a:r>
              <a:rPr lang="sr-Latn-CS" sz="2000" b="1" dirty="0" err="1" smtClean="0">
                <a:ea typeface="新細明體" charset="-120"/>
              </a:rPr>
              <a:t>politoksikomanija</a:t>
            </a:r>
            <a:r>
              <a:rPr lang="sr-Latn-CS" sz="2000" dirty="0" smtClean="0">
                <a:ea typeface="新細明體" charset="-120"/>
              </a:rPr>
              <a:t>: zloupotreba </a:t>
            </a:r>
            <a:r>
              <a:rPr lang="sr-Latn-CS" sz="2000" b="1" dirty="0" smtClean="0">
                <a:ea typeface="新細明體" charset="-120"/>
              </a:rPr>
              <a:t>tri ili više PAS </a:t>
            </a:r>
            <a:r>
              <a:rPr lang="sr-Latn-CS" sz="2000" dirty="0" smtClean="0">
                <a:ea typeface="新細明體" charset="-120"/>
              </a:rPr>
              <a:t>pri čemu </a:t>
            </a:r>
            <a:r>
              <a:rPr lang="sr-Latn-CS" sz="2000" b="1" dirty="0" smtClean="0">
                <a:ea typeface="新細明體" charset="-120"/>
              </a:rPr>
              <a:t>ni jedna od njih ne dominira</a:t>
            </a:r>
            <a:r>
              <a:rPr lang="sr-Latn-CS" sz="2000" dirty="0" smtClean="0">
                <a:ea typeface="新細明體" charset="-120"/>
              </a:rPr>
              <a:t>. </a:t>
            </a:r>
          </a:p>
          <a:p>
            <a:r>
              <a:rPr lang="sr-Latn-CS" sz="2000" dirty="0" smtClean="0">
                <a:ea typeface="新細明體" charset="-120"/>
              </a:rPr>
              <a:t>nije </a:t>
            </a:r>
            <a:r>
              <a:rPr lang="sr-Latn-CS" sz="2000" dirty="0" err="1" smtClean="0">
                <a:ea typeface="新細明體" charset="-120"/>
              </a:rPr>
              <a:t>politoksikomanija</a:t>
            </a:r>
            <a:r>
              <a:rPr lang="sr-Latn-CS" sz="2000" dirty="0" smtClean="0">
                <a:ea typeface="新細明體" charset="-120"/>
              </a:rPr>
              <a:t> kada je </a:t>
            </a:r>
            <a:r>
              <a:rPr lang="sr-Latn-CS" sz="2000" b="1" dirty="0" smtClean="0">
                <a:ea typeface="新細明體" charset="-120"/>
              </a:rPr>
              <a:t>telesna zavisnost </a:t>
            </a:r>
            <a:r>
              <a:rPr lang="sr-Latn-CS" sz="2000" dirty="0" smtClean="0">
                <a:ea typeface="新細明體" charset="-120"/>
              </a:rPr>
              <a:t>od </a:t>
            </a:r>
            <a:r>
              <a:rPr lang="sr-Latn-CS" sz="2000" b="1" dirty="0" smtClean="0">
                <a:ea typeface="新細明體" charset="-120"/>
              </a:rPr>
              <a:t>jedne PAS </a:t>
            </a:r>
            <a:r>
              <a:rPr lang="sr-Latn-CS" sz="2000" dirty="0" smtClean="0">
                <a:ea typeface="新細明體" charset="-120"/>
              </a:rPr>
              <a:t>a</a:t>
            </a:r>
            <a:r>
              <a:rPr lang="sr-Latn-CS" sz="2000" b="1" dirty="0" smtClean="0">
                <a:ea typeface="新細明體" charset="-120"/>
              </a:rPr>
              <a:t> </a:t>
            </a:r>
            <a:r>
              <a:rPr lang="sr-Latn-CS" sz="2000" dirty="0" smtClean="0">
                <a:ea typeface="新細明體" charset="-120"/>
              </a:rPr>
              <a:t>ostale PAS se korist</a:t>
            </a:r>
            <a:r>
              <a:rPr lang="en-US" sz="2000" dirty="0" smtClean="0">
                <a:ea typeface="新細明體" charset="-120"/>
              </a:rPr>
              <a:t>e</a:t>
            </a:r>
            <a:r>
              <a:rPr lang="sr-Latn-CS" sz="2000" dirty="0" smtClean="0">
                <a:ea typeface="新細明體" charset="-120"/>
              </a:rPr>
              <a:t> u nedostatku ove, </a:t>
            </a:r>
          </a:p>
          <a:p>
            <a:pPr>
              <a:buNone/>
            </a:pPr>
            <a:r>
              <a:rPr lang="it-IT" altLang="zh-TW" sz="2000" dirty="0" smtClean="0">
                <a:ea typeface="新細明體" charset="-120"/>
              </a:rPr>
              <a:t>Svaka od </a:t>
            </a:r>
            <a:r>
              <a:rPr lang="sr-Latn-RS" altLang="zh-TW" sz="2000" dirty="0" smtClean="0">
                <a:ea typeface="新細明體" charset="-120"/>
              </a:rPr>
              <a:t>PAS </a:t>
            </a:r>
            <a:r>
              <a:rPr lang="it-IT" altLang="zh-TW" sz="2000" dirty="0" smtClean="0">
                <a:ea typeface="新細明體" charset="-120"/>
              </a:rPr>
              <a:t>ima</a:t>
            </a:r>
            <a:r>
              <a:rPr lang="sr-Latn-CS" altLang="zh-TW" sz="2000" dirty="0" smtClean="0">
                <a:ea typeface="新細明體" charset="-120"/>
              </a:rPr>
              <a:t> </a:t>
            </a:r>
            <a:r>
              <a:rPr lang="it-IT" altLang="zh-TW" sz="2000" b="1" dirty="0" smtClean="0">
                <a:ea typeface="新細明體" charset="-120"/>
              </a:rPr>
              <a:t>specificne efekte dejstva</a:t>
            </a:r>
            <a:r>
              <a:rPr lang="sr-Latn-RS" altLang="zh-TW" sz="2000" b="1" dirty="0" smtClean="0">
                <a:ea typeface="新細明體" charset="-120"/>
              </a:rPr>
              <a:t>. </a:t>
            </a:r>
            <a:r>
              <a:rPr lang="it-IT" altLang="zh-TW" sz="2000" b="1" dirty="0" smtClean="0">
                <a:ea typeface="新細明體" charset="-120"/>
              </a:rPr>
              <a:t>Kombinovanje</a:t>
            </a:r>
            <a:r>
              <a:rPr lang="it-IT" altLang="zh-TW" sz="2000" dirty="0" smtClean="0">
                <a:ea typeface="新細明體" charset="-120"/>
              </a:rPr>
              <a:t> vi</a:t>
            </a:r>
            <a:r>
              <a:rPr lang="sr-Latn-CS" altLang="zh-TW" sz="2000" dirty="0" smtClean="0">
                <a:ea typeface="新細明體" charset="-120"/>
              </a:rPr>
              <a:t>š</a:t>
            </a:r>
            <a:r>
              <a:rPr lang="it-IT" altLang="zh-TW" sz="2000" dirty="0" smtClean="0">
                <a:ea typeface="新細明體" charset="-120"/>
              </a:rPr>
              <a:t>e </a:t>
            </a:r>
            <a:r>
              <a:rPr lang="sr-Latn-CS" altLang="zh-TW" sz="2000" dirty="0" smtClean="0">
                <a:ea typeface="新細明體" charset="-120"/>
              </a:rPr>
              <a:t>PAS </a:t>
            </a:r>
            <a:r>
              <a:rPr lang="it-IT" altLang="zh-TW" sz="2000" dirty="0" smtClean="0">
                <a:ea typeface="新細明體" charset="-120"/>
              </a:rPr>
              <a:t>i nepredvidljiv sastav “ul</a:t>
            </a:r>
            <a:r>
              <a:rPr lang="it-IT" altLang="zh-TW" sz="2000" b="1" dirty="0" smtClean="0">
                <a:ea typeface="新細明體" charset="-120"/>
              </a:rPr>
              <a:t>i</a:t>
            </a:r>
            <a:r>
              <a:rPr lang="sr-Latn-CS" altLang="zh-TW" sz="2000" b="1" dirty="0" smtClean="0">
                <a:ea typeface="新細明體" charset="-120"/>
              </a:rPr>
              <a:t>č</a:t>
            </a:r>
            <a:r>
              <a:rPr lang="it-IT" altLang="zh-TW" sz="2000" b="1" dirty="0" smtClean="0">
                <a:ea typeface="新細明體" charset="-120"/>
              </a:rPr>
              <a:t>nih pakovanja</a:t>
            </a:r>
            <a:r>
              <a:rPr lang="it-IT" altLang="zh-TW" sz="2000" dirty="0" smtClean="0">
                <a:ea typeface="新細明體" charset="-120"/>
              </a:rPr>
              <a:t> droge” u velikoj meri </a:t>
            </a:r>
            <a:r>
              <a:rPr lang="it-IT" altLang="zh-TW" sz="2000" b="1" dirty="0" smtClean="0">
                <a:ea typeface="新細明體" charset="-120"/>
              </a:rPr>
              <a:t>smanjuju te specifi</a:t>
            </a:r>
            <a:r>
              <a:rPr lang="sr-Latn-RS" altLang="zh-TW" sz="2000" b="1" dirty="0" smtClean="0">
                <a:ea typeface="新細明體" charset="-120"/>
              </a:rPr>
              <a:t>č</a:t>
            </a:r>
            <a:r>
              <a:rPr lang="it-IT" altLang="zh-TW" sz="2000" b="1" dirty="0" smtClean="0">
                <a:ea typeface="新細明體" charset="-120"/>
              </a:rPr>
              <a:t>nost</a:t>
            </a:r>
            <a:r>
              <a:rPr lang="sr-Latn-CS" altLang="zh-TW" sz="2000" b="1" dirty="0" smtClean="0">
                <a:ea typeface="新細明體" charset="-120"/>
              </a:rPr>
              <a:t>i </a:t>
            </a:r>
          </a:p>
          <a:p>
            <a:r>
              <a:rPr lang="sr-Latn-CS" altLang="zh-TW" sz="2000" dirty="0" smtClean="0">
                <a:ea typeface="新細明體" charset="-120"/>
              </a:rPr>
              <a:t>efekti su najčešće </a:t>
            </a:r>
            <a:r>
              <a:rPr lang="sr-Latn-CS" altLang="zh-TW" sz="2000" b="1" dirty="0" smtClean="0">
                <a:ea typeface="新細明體" charset="-120"/>
              </a:rPr>
              <a:t>pomešani, kumulativni</a:t>
            </a:r>
            <a:r>
              <a:rPr lang="sr-Latn-CS" altLang="zh-TW" sz="2000" dirty="0" smtClean="0">
                <a:ea typeface="新細明體" charset="-120"/>
              </a:rPr>
              <a:t>, pa je i </a:t>
            </a:r>
            <a:r>
              <a:rPr lang="sr-Latn-CS" altLang="zh-TW" sz="2000" dirty="0" err="1" smtClean="0">
                <a:ea typeface="新細明體" charset="-120"/>
              </a:rPr>
              <a:t>simptomatologija</a:t>
            </a:r>
            <a:r>
              <a:rPr lang="sr-Latn-CS" altLang="zh-TW" sz="2000" dirty="0" smtClean="0">
                <a:ea typeface="新細明體" charset="-120"/>
              </a:rPr>
              <a:t> </a:t>
            </a:r>
            <a:r>
              <a:rPr lang="sr-Latn-CS" altLang="zh-TW" sz="2000" b="1" dirty="0" smtClean="0">
                <a:ea typeface="新細明體" charset="-120"/>
              </a:rPr>
              <a:t>heterogena </a:t>
            </a:r>
          </a:p>
          <a:p>
            <a:pPr>
              <a:buNone/>
            </a:pPr>
            <a:r>
              <a:rPr lang="sr-Latn-RS" altLang="zh-TW" sz="2000" b="1" dirty="0" smtClean="0">
                <a:ea typeface="新細明體" charset="-120"/>
              </a:rPr>
              <a:t>Polinarkomanija česta kod mladih:</a:t>
            </a:r>
            <a:endParaRPr lang="sr-Latn-CS" altLang="zh-TW" sz="2000" b="1" dirty="0" smtClean="0">
              <a:ea typeface="新細明體" charset="-120"/>
            </a:endParaRPr>
          </a:p>
          <a:p>
            <a:r>
              <a:rPr lang="sr-Latn-CS" altLang="zh-TW" sz="2000" b="1" dirty="0" smtClean="0">
                <a:ea typeface="新細明體" charset="-120"/>
              </a:rPr>
              <a:t>najčešće zloupotrebljavaju </a:t>
            </a:r>
            <a:r>
              <a:rPr lang="it-IT" altLang="zh-TW" sz="2000" dirty="0" smtClean="0">
                <a:ea typeface="新細明體" charset="-120"/>
              </a:rPr>
              <a:t>alkohol, marihuan</a:t>
            </a:r>
            <a:r>
              <a:rPr lang="sr-Latn-CS" altLang="zh-TW" sz="2000" dirty="0" smtClean="0">
                <a:ea typeface="新細明體" charset="-120"/>
              </a:rPr>
              <a:t>u, </a:t>
            </a:r>
            <a:r>
              <a:rPr lang="it-IT" altLang="zh-TW" sz="2000" dirty="0" smtClean="0">
                <a:ea typeface="新細明體" charset="-120"/>
              </a:rPr>
              <a:t>benzodiazepin</a:t>
            </a:r>
            <a:r>
              <a:rPr lang="sr-Latn-CS" altLang="zh-TW" sz="2000" dirty="0" smtClean="0">
                <a:ea typeface="新細明體" charset="-120"/>
              </a:rPr>
              <a:t>e</a:t>
            </a:r>
            <a:r>
              <a:rPr lang="it-IT" altLang="zh-TW" sz="2000" dirty="0" smtClean="0">
                <a:ea typeface="新細明體" charset="-120"/>
              </a:rPr>
              <a:t>, tablete za spavanje</a:t>
            </a:r>
            <a:r>
              <a:rPr lang="sr-Latn-CS" altLang="zh-TW" sz="2000" dirty="0" smtClean="0">
                <a:ea typeface="新細明體" charset="-120"/>
              </a:rPr>
              <a:t>, </a:t>
            </a:r>
            <a:r>
              <a:rPr lang="it-IT" altLang="zh-TW" sz="2000" dirty="0" smtClean="0">
                <a:ea typeface="新細明體" charset="-120"/>
              </a:rPr>
              <a:t>stimulans</a:t>
            </a:r>
            <a:r>
              <a:rPr lang="sr-Latn-CS" altLang="zh-TW" sz="2000" dirty="0" smtClean="0">
                <a:ea typeface="新細明體" charset="-120"/>
              </a:rPr>
              <a:t>e</a:t>
            </a:r>
            <a:r>
              <a:rPr lang="it-IT" altLang="zh-TW" sz="2000" dirty="0" smtClean="0">
                <a:ea typeface="新細明體" charset="-120"/>
              </a:rPr>
              <a:t> </a:t>
            </a:r>
            <a:r>
              <a:rPr lang="sr-Latn-CS" altLang="zh-TW" sz="2000" dirty="0" smtClean="0">
                <a:ea typeface="新細明體" charset="-120"/>
              </a:rPr>
              <a:t>i opijate; ređe </a:t>
            </a:r>
            <a:r>
              <a:rPr lang="it-IT" altLang="zh-TW" sz="2000" dirty="0" smtClean="0">
                <a:ea typeface="新細明體" charset="-120"/>
              </a:rPr>
              <a:t>halucinogen</a:t>
            </a:r>
            <a:r>
              <a:rPr lang="sr-Latn-CS" altLang="zh-TW" sz="2000" dirty="0" smtClean="0">
                <a:ea typeface="新細明體" charset="-120"/>
              </a:rPr>
              <a:t>e</a:t>
            </a:r>
            <a:endParaRPr lang="it-IT" altLang="zh-TW" sz="2000" dirty="0" smtClean="0">
              <a:ea typeface="新細明體" charset="-120"/>
            </a:endParaRPr>
          </a:p>
          <a:p>
            <a:r>
              <a:rPr lang="sr-Latn-CS" altLang="zh-TW" sz="2000" dirty="0" smtClean="0">
                <a:ea typeface="新細明體" charset="-120"/>
              </a:rPr>
              <a:t>tokom vremena </a:t>
            </a:r>
            <a:r>
              <a:rPr lang="sr-Latn-CS" altLang="zh-TW" sz="2000" b="1" dirty="0" smtClean="0">
                <a:ea typeface="新細明體" charset="-120"/>
              </a:rPr>
              <a:t>intenziviraju uzimanje PAS  i povećavaju</a:t>
            </a:r>
            <a:r>
              <a:rPr lang="sr-Latn-CS" altLang="zh-TW" sz="2000" dirty="0" smtClean="0">
                <a:ea typeface="新細明體" charset="-120"/>
              </a:rPr>
              <a:t> </a:t>
            </a:r>
            <a:r>
              <a:rPr lang="sr-Latn-CS" altLang="zh-TW" sz="2000" b="1" dirty="0" smtClean="0">
                <a:ea typeface="新細明體" charset="-120"/>
              </a:rPr>
              <a:t>broj supstanci </a:t>
            </a:r>
            <a:r>
              <a:rPr lang="sr-Latn-CS" altLang="zh-TW" sz="2000" dirty="0" smtClean="0">
                <a:ea typeface="新細明體" charset="-120"/>
              </a:rPr>
              <a:t>koje koriste – sve je teže u svakom trenutku raspoznati efekte pojedinačne supstance</a:t>
            </a:r>
          </a:p>
          <a:p>
            <a:pPr eaLnBrk="1" hangingPunct="1">
              <a:buNone/>
            </a:pPr>
            <a:endParaRPr lang="sr-Latn-C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008EA-1B6A-40D8-A563-823CA34F20E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2826</TotalTime>
  <Words>2191</Words>
  <Application>Microsoft Office PowerPoint</Application>
  <PresentationFormat>On-screen Show (4:3)</PresentationFormat>
  <Paragraphs>275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Flow</vt:lpstr>
      <vt:lpstr>5. SOCIJALNI RAD I  BOLESTI ZAVISNOSTI  Mart 2020.</vt:lpstr>
      <vt:lpstr> DEJSTVA PSIHOAKTIVNIH SUPSTANCI</vt:lpstr>
      <vt:lpstr>LEGALNI ASPEKTI ZAVISNOSTI</vt:lpstr>
      <vt:lpstr>Termini</vt:lpstr>
      <vt:lpstr>Opojne droge – pravna regulativa</vt:lpstr>
      <vt:lpstr>Zakonska regulativa Republike Srbije</vt:lpstr>
      <vt:lpstr>PAS i društvene norme i običaji</vt:lpstr>
      <vt:lpstr>FARMAKOLOŠKA PODELA</vt:lpstr>
      <vt:lpstr>Polinarkomanija</vt:lpstr>
      <vt:lpstr>Sindrom  zloupotrebe  i/ili zavisnosti  od  više PAS kod  adolescenata</vt:lpstr>
      <vt:lpstr>RAŠIRENOST ZLOUPOTREBE PAS/1 </vt:lpstr>
      <vt:lpstr>Raširenost zloupotrebe PAS/2 </vt:lpstr>
      <vt:lpstr>ZLOUPOTREBA I ZAVISNOSTI OD PAS U ADOLESCENCIJI/1 </vt:lpstr>
      <vt:lpstr>Zloupotreba i zavisnosti od PAS u adolescenciji/2 </vt:lpstr>
      <vt:lpstr>KONTINUUM UNOŠENJA</vt:lpstr>
      <vt:lpstr>Faze u razvoju zavisnosti od PAS sa početkom u adolescenciji/1</vt:lpstr>
      <vt:lpstr>Faze u razvoju zavisnosti…/2</vt:lpstr>
      <vt:lpstr>Faze u razvoju zavisnosti…/3</vt:lpstr>
      <vt:lpstr> KARAKTERISTIKE ALKOHOLIZMA</vt:lpstr>
      <vt:lpstr>Prirodna istorija alkoholizma</vt:lpstr>
      <vt:lpstr> Definisani obrasci pijenja (O‘Connor i sar., Nastasić, 60)/1</vt:lpstr>
      <vt:lpstr> Definisani obrasci pijenja (‘Connor i sar., Nastasić, 60)/2</vt:lpstr>
      <vt:lpstr>Glavne faze u razvoju alkoholizma </vt:lpstr>
      <vt:lpstr>Tipovi pretoksikomanskog alkoholizma</vt:lpstr>
      <vt:lpstr>Tipovi toksikomanskog alkoholizma</vt:lpstr>
      <vt:lpstr>Posledice zavisnosti alkohola</vt:lpstr>
      <vt:lpstr>Specifičnosti alkoholizma kod žena</vt:lpstr>
      <vt:lpstr>Specifičnosti alkoholizma kod adolescenata </vt:lpstr>
      <vt:lpstr>Alkoholizam starih (preko 65 god. života)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Jasna</dc:creator>
  <cp:lastModifiedBy>Jasna</cp:lastModifiedBy>
  <cp:revision>89</cp:revision>
  <cp:lastPrinted>1601-01-01T00:00:00Z</cp:lastPrinted>
  <dcterms:created xsi:type="dcterms:W3CDTF">1601-01-01T00:00:00Z</dcterms:created>
  <dcterms:modified xsi:type="dcterms:W3CDTF">2020-03-04T08:53:25Z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