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</p:sldMasterIdLst>
  <p:notesMasterIdLst>
    <p:notesMasterId r:id="rId25"/>
  </p:notesMasterIdLst>
  <p:sldIdLst>
    <p:sldId id="256" r:id="rId2"/>
    <p:sldId id="337" r:id="rId3"/>
    <p:sldId id="338" r:id="rId4"/>
    <p:sldId id="339" r:id="rId5"/>
    <p:sldId id="340" r:id="rId6"/>
    <p:sldId id="341" r:id="rId7"/>
    <p:sldId id="342" r:id="rId8"/>
    <p:sldId id="343" r:id="rId9"/>
    <p:sldId id="344" r:id="rId10"/>
    <p:sldId id="345" r:id="rId11"/>
    <p:sldId id="346" r:id="rId12"/>
    <p:sldId id="347" r:id="rId13"/>
    <p:sldId id="348" r:id="rId14"/>
    <p:sldId id="349" r:id="rId15"/>
    <p:sldId id="335" r:id="rId16"/>
    <p:sldId id="258" r:id="rId17"/>
    <p:sldId id="263" r:id="rId18"/>
    <p:sldId id="265" r:id="rId19"/>
    <p:sldId id="318" r:id="rId20"/>
    <p:sldId id="270" r:id="rId21"/>
    <p:sldId id="260" r:id="rId22"/>
    <p:sldId id="283" r:id="rId23"/>
    <p:sldId id="326" r:id="rId2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rgbClr val="CC0000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rgbClr val="CC0000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rgbClr val="CC0000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rgbClr val="CC0000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rgbClr val="CC0000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rgbClr val="CC0000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rgbClr val="CC0000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rgbClr val="CC0000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rgbClr val="CC0000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CC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9" autoAdjust="0"/>
    <p:restoredTop sz="94697" autoAdjust="0"/>
  </p:normalViewPr>
  <p:slideViewPr>
    <p:cSldViewPr>
      <p:cViewPr varScale="1">
        <p:scale>
          <a:sx n="65" d="100"/>
          <a:sy n="65" d="100"/>
        </p:scale>
        <p:origin x="-123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49D8D6-078A-4B8F-86E3-2BE245E82DA6}" type="datetimeFigureOut">
              <a:rPr lang="sr-Latn-CS" smtClean="0"/>
              <a:pPr/>
              <a:t>4.3.2020</a:t>
            </a:fld>
            <a:endParaRPr lang="sr-Latn-C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C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ADDCC0-3CE1-4AB5-8157-6D4A27B12D61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5C920C-98EA-4FC6-B8B8-57A51577419A}" type="slidenum">
              <a:rPr lang="sr-Latn-CS" smtClean="0"/>
              <a:pPr/>
              <a:t>13</a:t>
            </a:fld>
            <a:endParaRPr lang="sr-Latn-C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5C920C-98EA-4FC6-B8B8-57A51577419A}" type="slidenum">
              <a:rPr lang="sr-Latn-CS" smtClean="0"/>
              <a:pPr/>
              <a:t>14</a:t>
            </a:fld>
            <a:endParaRPr lang="sr-Latn-C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737C2F-AC26-43D4-B7E5-900A6ED130F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902CCF-13D7-47E0-BCC9-FE49183F95D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943E3E-29AB-4A58-846B-82988A3F217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AAFAB-8A99-4CBC-8CA8-78616A650C0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17090E-4DDA-4921-A894-230D163FDC3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D4CB73-4F18-412E-BE18-1138F7B84E6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15AA80-8B43-47EE-9684-7C42A621FDB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212E74-E2CB-4ED2-AD70-D9CF717872C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17A375-4D7C-4786-A79E-E940B666ADA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44D5DB-8291-4D53-B27C-A21A4630726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9557A144-522F-4B79-889A-DC8EE574400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D50AD811-5FD1-4FFE-9FB7-20596BCA6AE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2057400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lang="sr-Latn-RS" sz="4800" dirty="0" smtClean="0"/>
              <a:t>4</a:t>
            </a:r>
            <a:r>
              <a:rPr lang="en-US" sz="4800" dirty="0" smtClean="0"/>
              <a:t>. </a:t>
            </a:r>
            <a:r>
              <a:rPr lang="sr-Latn-CS" sz="4800" dirty="0" smtClean="0"/>
              <a:t>SOCIJALNI RAD I </a:t>
            </a: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sr-Latn-CS" sz="4800" dirty="0" smtClean="0"/>
              <a:t>BOLESTI ZAVISNOSTI </a:t>
            </a:r>
            <a:br>
              <a:rPr lang="sr-Latn-CS" sz="4800" dirty="0" smtClean="0"/>
            </a:br>
            <a:r>
              <a:rPr lang="sr-Latn-RS" sz="4000" dirty="0" smtClean="0"/>
              <a:t>Mart </a:t>
            </a:r>
            <a:r>
              <a:rPr lang="en-US" sz="4000" smtClean="0"/>
              <a:t>2020.</a:t>
            </a:r>
            <a:endParaRPr lang="en-US" sz="4000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733800"/>
            <a:ext cx="7854696" cy="1247336"/>
          </a:xfrm>
        </p:spPr>
        <p:txBody>
          <a:bodyPr>
            <a:normAutofit fontScale="92500" lnSpcReduction="10000"/>
          </a:bodyPr>
          <a:lstStyle/>
          <a:p>
            <a:pPr marL="339725" indent="-339725" algn="l">
              <a:buFont typeface="Arial" pitchFamily="34" charset="0"/>
              <a:buChar char="•"/>
              <a:defRPr/>
            </a:pPr>
            <a:r>
              <a:rPr lang="sr-Latn-CS" sz="3900" b="1" dirty="0" smtClean="0">
                <a:latin typeface="+mj-lt"/>
              </a:rPr>
              <a:t>Ekosistemski pristup i bolesti zavisnosti</a:t>
            </a:r>
          </a:p>
          <a:p>
            <a:pPr marL="339725" indent="-339725" algn="l">
              <a:buFont typeface="Arial" pitchFamily="34" charset="0"/>
              <a:buChar char="•"/>
              <a:defRPr/>
            </a:pPr>
            <a:r>
              <a:rPr lang="sl-SI" sz="3900" b="1" dirty="0" smtClean="0">
                <a:latin typeface="+mj-lt"/>
              </a:rPr>
              <a:t>Dijagnostikovanje bolesti zavisnosti </a:t>
            </a:r>
          </a:p>
          <a:p>
            <a:pPr eaLnBrk="1" hangingPunct="1"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737C2F-AC26-43D4-B7E5-900A6ED130F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914400"/>
          </a:xfrm>
        </p:spPr>
        <p:txBody>
          <a:bodyPr>
            <a:noAutofit/>
          </a:bodyPr>
          <a:lstStyle/>
          <a:p>
            <a:r>
              <a:rPr lang="sl-SI" sz="3200" b="1" dirty="0" smtClean="0"/>
              <a:t>B) </a:t>
            </a:r>
            <a:r>
              <a:rPr lang="sl-SI" sz="3200" b="1" dirty="0"/>
              <a:t>Psihološki procesi </a:t>
            </a:r>
            <a:r>
              <a:rPr lang="sl-SI" sz="3200" b="1" dirty="0" smtClean="0"/>
              <a:t>prilagođavanja/1</a:t>
            </a:r>
            <a:endParaRPr lang="en-US" sz="1800" b="1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sr-Latn-CS" sz="2400" dirty="0" smtClean="0"/>
              <a:t>Zavisnost od PAS </a:t>
            </a:r>
            <a:r>
              <a:rPr lang="sr-Latn-CS" sz="2400" b="1" dirty="0" smtClean="0"/>
              <a:t>zaustavlja procese </a:t>
            </a:r>
            <a:r>
              <a:rPr lang="sr-Latn-CS" sz="2400" b="1" dirty="0" err="1" smtClean="0"/>
              <a:t>psihosocijalnog</a:t>
            </a:r>
            <a:r>
              <a:rPr lang="sr-Latn-CS" sz="2400" b="1" dirty="0" smtClean="0"/>
              <a:t> sazrevanja osobe</a:t>
            </a:r>
            <a:r>
              <a:rPr lang="sr-Latn-CS" sz="2400" dirty="0" smtClean="0"/>
              <a:t>:</a:t>
            </a:r>
          </a:p>
          <a:p>
            <a:pPr marL="346075" indent="-346075">
              <a:lnSpc>
                <a:spcPct val="90000"/>
              </a:lnSpc>
            </a:pPr>
            <a:r>
              <a:rPr lang="sr-Latn-CS" sz="2400" dirty="0" smtClean="0"/>
              <a:t>uzimanje supstance postaje </a:t>
            </a:r>
            <a:r>
              <a:rPr lang="sr-Latn-CS" sz="2400" i="1" dirty="0" smtClean="0"/>
              <a:t>dominantni mehanizam nošenja sa problemima</a:t>
            </a:r>
          </a:p>
          <a:p>
            <a:pPr marL="346075" indent="-346075">
              <a:lnSpc>
                <a:spcPct val="90000"/>
              </a:lnSpc>
            </a:pPr>
            <a:r>
              <a:rPr lang="sr-Latn-CS" sz="2400" dirty="0" smtClean="0"/>
              <a:t>supstanca </a:t>
            </a:r>
            <a:r>
              <a:rPr lang="sr-Latn-CS" sz="2400" i="1" dirty="0" smtClean="0"/>
              <a:t>zamenjuje </a:t>
            </a:r>
            <a:r>
              <a:rPr lang="sr-Latn-CS" sz="2400" i="1" dirty="0" err="1" smtClean="0"/>
              <a:t>interpersonal</a:t>
            </a:r>
            <a:r>
              <a:rPr lang="en-US" sz="2400" i="1" dirty="0" smtClean="0"/>
              <a:t>n</a:t>
            </a:r>
            <a:r>
              <a:rPr lang="sr-Latn-CS" sz="2400" i="1" dirty="0" smtClean="0"/>
              <a:t>e odnose</a:t>
            </a:r>
            <a:endParaRPr lang="sr-Latn-CS" sz="2400" dirty="0" smtClean="0"/>
          </a:p>
          <a:p>
            <a:pPr>
              <a:buNone/>
            </a:pPr>
            <a:r>
              <a:rPr lang="sr-Latn-CS" sz="2400" dirty="0" smtClean="0"/>
              <a:t>Suđenje i procena realnosti su smanjeni zbog uticaja supstance i </a:t>
            </a:r>
            <a:r>
              <a:rPr lang="sr-Latn-CS" sz="2400" dirty="0" err="1" smtClean="0"/>
              <a:t>disfunkcionalnog</a:t>
            </a:r>
            <a:r>
              <a:rPr lang="sr-Latn-CS" sz="2400" dirty="0" smtClean="0"/>
              <a:t> sazrevanja:</a:t>
            </a:r>
          </a:p>
          <a:p>
            <a:pPr>
              <a:buNone/>
            </a:pPr>
            <a:r>
              <a:rPr lang="sr-Latn-CS" sz="2400" dirty="0" smtClean="0"/>
              <a:t>Ispod grandiozne </a:t>
            </a:r>
            <a:r>
              <a:rPr lang="sr-Latn-CS" sz="2400" dirty="0" err="1" smtClean="0"/>
              <a:t>samoprezentacije</a:t>
            </a:r>
            <a:r>
              <a:rPr lang="sr-Latn-CS" sz="2400" dirty="0" smtClean="0"/>
              <a:t> mnogih </a:t>
            </a:r>
            <a:r>
              <a:rPr lang="sr-Latn-CS" sz="2400" dirty="0" err="1" smtClean="0"/>
              <a:t>zavisnika</a:t>
            </a:r>
            <a:r>
              <a:rPr lang="sr-Latn-CS" sz="2400" dirty="0" smtClean="0"/>
              <a:t> se kriju: </a:t>
            </a:r>
          </a:p>
          <a:p>
            <a:r>
              <a:rPr lang="sr-Latn-CS" sz="2400" dirty="0" smtClean="0"/>
              <a:t>izrazito osećanje </a:t>
            </a:r>
            <a:r>
              <a:rPr lang="sr-Latn-CS" sz="2400" dirty="0" err="1" smtClean="0"/>
              <a:t>bezvrednostii</a:t>
            </a:r>
            <a:r>
              <a:rPr lang="sr-Latn-CS" sz="2400" dirty="0" smtClean="0"/>
              <a:t> i mržnja prema sebi</a:t>
            </a:r>
          </a:p>
          <a:p>
            <a:r>
              <a:rPr lang="sr-Latn-CS" sz="2400" dirty="0" smtClean="0"/>
              <a:t>očekivanje prezira i odbacivanja od strane drugih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BAE2-C428-4C44-9A59-C5DAE5202C0C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914400"/>
          </a:xfrm>
        </p:spPr>
        <p:txBody>
          <a:bodyPr>
            <a:noAutofit/>
          </a:bodyPr>
          <a:lstStyle/>
          <a:p>
            <a:r>
              <a:rPr lang="sl-SI" sz="3200" b="1" dirty="0" smtClean="0"/>
              <a:t>B) </a:t>
            </a:r>
            <a:r>
              <a:rPr lang="sl-SI" sz="3200" b="1" dirty="0"/>
              <a:t>Psihološki procesi </a:t>
            </a:r>
            <a:r>
              <a:rPr lang="sl-SI" sz="3200" b="1" dirty="0" smtClean="0"/>
              <a:t>prilagođavanja/2</a:t>
            </a:r>
            <a:endParaRPr lang="en-US" sz="1800" b="1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>
            <a:normAutofit lnSpcReduction="10000"/>
          </a:bodyPr>
          <a:lstStyle/>
          <a:p>
            <a:pPr>
              <a:spcBef>
                <a:spcPts val="600"/>
              </a:spcBef>
              <a:buNone/>
            </a:pPr>
            <a:r>
              <a:rPr lang="sl-SI" sz="2400" b="1" dirty="0" smtClean="0"/>
              <a:t>Raznovrsnost:</a:t>
            </a:r>
          </a:p>
          <a:p>
            <a:pPr>
              <a:spcBef>
                <a:spcPts val="600"/>
              </a:spcBef>
            </a:pPr>
            <a:r>
              <a:rPr lang="sl-SI" sz="2400" dirty="0" smtClean="0"/>
              <a:t>pojavnih kliničkih oblika</a:t>
            </a:r>
          </a:p>
          <a:p>
            <a:pPr>
              <a:spcBef>
                <a:spcPts val="600"/>
              </a:spcBef>
            </a:pPr>
            <a:r>
              <a:rPr lang="sl-SI" sz="2400" dirty="0" smtClean="0"/>
              <a:t>tipova ličnosti u vreme aktivnog uzimanja i trajanja bolesti </a:t>
            </a:r>
            <a:endParaRPr lang="sl-SI" sz="2400" b="1" dirty="0" smtClean="0"/>
          </a:p>
          <a:p>
            <a:pPr>
              <a:spcBef>
                <a:spcPts val="600"/>
              </a:spcBef>
              <a:buNone/>
            </a:pPr>
            <a:r>
              <a:rPr lang="sl-SI" sz="2400" b="1" dirty="0" smtClean="0"/>
              <a:t>Psihološke karakteristike </a:t>
            </a:r>
            <a:r>
              <a:rPr lang="sl-SI" sz="2400" dirty="0" smtClean="0"/>
              <a:t>koje </a:t>
            </a:r>
            <a:r>
              <a:rPr lang="sl-SI" sz="2400" dirty="0"/>
              <a:t>se češće </a:t>
            </a:r>
            <a:r>
              <a:rPr lang="sl-SI" sz="2400" dirty="0" smtClean="0"/>
              <a:t>razvijaju</a:t>
            </a:r>
            <a:r>
              <a:rPr lang="sl-SI" sz="2400" b="1" dirty="0" smtClean="0"/>
              <a:t>: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sl-SI" sz="2400" b="1" dirty="0" smtClean="0"/>
              <a:t>mehanizmi odbrane :</a:t>
            </a:r>
            <a:r>
              <a:rPr lang="sl-SI" sz="2400" dirty="0" smtClean="0"/>
              <a:t> negiranje, minimalizacija, racionalizacija, projekcija...</a:t>
            </a:r>
            <a:endParaRPr lang="en-US" sz="2400" b="1" dirty="0" smtClean="0"/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sl-SI" sz="2400" b="1" dirty="0" smtClean="0"/>
              <a:t>antisocijalni obrazci </a:t>
            </a:r>
            <a:r>
              <a:rPr lang="sl-SI" sz="2400" dirty="0" smtClean="0"/>
              <a:t>– laganje, agresija, tuče, kriminal </a:t>
            </a:r>
          </a:p>
          <a:p>
            <a:pPr marL="822960" lvl="1" indent="-457200">
              <a:spcBef>
                <a:spcPts val="600"/>
              </a:spcBef>
            </a:pPr>
            <a:r>
              <a:rPr lang="sl-SI" sz="2200" dirty="0" smtClean="0"/>
              <a:t>usled dejstva PAS ili radi sticanja sredstava za nabavku PAS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sl-SI" sz="2400" dirty="0" smtClean="0"/>
              <a:t>karakteristični</a:t>
            </a:r>
            <a:r>
              <a:rPr lang="sl-SI" sz="2400" b="1" dirty="0" smtClean="0"/>
              <a:t> </a:t>
            </a:r>
            <a:r>
              <a:rPr lang="sl-SI" sz="2400" dirty="0" smtClean="0"/>
              <a:t>obrasci</a:t>
            </a:r>
            <a:r>
              <a:rPr lang="sl-SI" sz="2400" b="1" dirty="0" smtClean="0"/>
              <a:t> ponašanja u socijalnom okruženju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sl-SI" sz="2400" dirty="0" smtClean="0"/>
              <a:t>neki smatraju da dolazi do stvaranjastabilne strukture ličnosti o kojoj govore kao o “</a:t>
            </a:r>
            <a:r>
              <a:rPr lang="sr-Latn-CS" sz="2400" b="1" dirty="0" smtClean="0"/>
              <a:t>adiktivnoj ličnosti” </a:t>
            </a:r>
            <a:endParaRPr lang="sl-SI" sz="2400" b="1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BAE2-C428-4C44-9A59-C5DAE5202C0C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Autofit/>
          </a:bodyPr>
          <a:lstStyle/>
          <a:p>
            <a:r>
              <a:rPr lang="sr-Latn-CS" sz="2800" b="1" dirty="0" smtClean="0"/>
              <a:t>Ad 4. </a:t>
            </a:r>
            <a:r>
              <a:rPr lang="sl-SI" sz="2900" b="1" dirty="0" smtClean="0"/>
              <a:t>Obrasci ponašanja u socijalnom okruženju</a:t>
            </a:r>
            <a:endParaRPr lang="en-US" sz="2900" b="1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382000" cy="46482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r>
              <a:rPr lang="sl-SI" sz="2400" dirty="0" smtClean="0"/>
              <a:t>Karakteristični</a:t>
            </a:r>
            <a:r>
              <a:rPr lang="sl-SI" sz="2400" b="1" dirty="0" smtClean="0"/>
              <a:t> </a:t>
            </a:r>
            <a:r>
              <a:rPr lang="sl-SI" sz="2400" dirty="0" smtClean="0"/>
              <a:t>obrasci</a:t>
            </a:r>
            <a:r>
              <a:rPr lang="sl-SI" sz="2400" b="1" dirty="0" smtClean="0"/>
              <a:t>:</a:t>
            </a:r>
          </a:p>
          <a:p>
            <a:pPr>
              <a:lnSpc>
                <a:spcPct val="90000"/>
              </a:lnSpc>
            </a:pPr>
            <a:r>
              <a:rPr lang="sl-SI" sz="2400" dirty="0" smtClean="0"/>
              <a:t>“</a:t>
            </a:r>
            <a:r>
              <a:rPr lang="sl-SI" sz="2400" b="1" dirty="0" smtClean="0"/>
              <a:t>Aranžiranje</a:t>
            </a:r>
            <a:r>
              <a:rPr lang="sl-SI" sz="2400" dirty="0" smtClean="0"/>
              <a:t>” - uzimanja PAS u </a:t>
            </a:r>
            <a:r>
              <a:rPr lang="sl-SI" sz="2400" dirty="0"/>
              <a:t>što većem broju socijalnih </a:t>
            </a:r>
            <a:r>
              <a:rPr lang="sl-SI" sz="2400" dirty="0" smtClean="0"/>
              <a:t>situacija  </a:t>
            </a:r>
            <a:r>
              <a:rPr lang="sl-SI" sz="2000" dirty="0" smtClean="0"/>
              <a:t>(smišljanje </a:t>
            </a:r>
            <a:r>
              <a:rPr lang="sl-SI" sz="2000" dirty="0"/>
              <a:t>i organizovanje povoda za </a:t>
            </a:r>
            <a:r>
              <a:rPr lang="sl-SI" sz="2000" dirty="0" smtClean="0"/>
              <a:t>“provod”, pijenje,  “duvanje” svuda </a:t>
            </a:r>
            <a:r>
              <a:rPr lang="sl-SI" sz="2000" dirty="0"/>
              <a:t>i u svako </a:t>
            </a:r>
            <a:r>
              <a:rPr lang="sl-SI" sz="2000" dirty="0" smtClean="0"/>
              <a:t>vreme)</a:t>
            </a:r>
            <a:endParaRPr lang="sl-SI" sz="2000" dirty="0"/>
          </a:p>
          <a:p>
            <a:pPr>
              <a:lnSpc>
                <a:spcPct val="90000"/>
              </a:lnSpc>
            </a:pPr>
            <a:r>
              <a:rPr lang="sl-SI" sz="2400" b="1" dirty="0" smtClean="0"/>
              <a:t>Disocijalizacija </a:t>
            </a:r>
            <a:r>
              <a:rPr lang="sl-SI" sz="2400" dirty="0" smtClean="0"/>
              <a:t>– </a:t>
            </a:r>
            <a:r>
              <a:rPr lang="sl-SI" sz="2400" dirty="0"/>
              <a:t>druženje sa socijalnim grupama koje podržavaju i podstiču svaki oblik </a:t>
            </a:r>
            <a:r>
              <a:rPr lang="sl-SI" sz="2400" dirty="0" smtClean="0"/>
              <a:t>“konzumacija” supstanci, uključivanje u totalitarne socijalne grupe</a:t>
            </a:r>
          </a:p>
          <a:p>
            <a:pPr>
              <a:lnSpc>
                <a:spcPct val="90000"/>
              </a:lnSpc>
            </a:pPr>
            <a:r>
              <a:rPr lang="sl-SI" sz="2400" dirty="0" smtClean="0"/>
              <a:t>Uzimanje supstanci u sve </a:t>
            </a:r>
            <a:r>
              <a:rPr lang="sl-SI" sz="2400" b="1" dirty="0" smtClean="0"/>
              <a:t>nižim socijalnim miljeima i situacijama </a:t>
            </a:r>
            <a:r>
              <a:rPr lang="en-US" sz="2000" b="1" dirty="0" smtClean="0"/>
              <a:t> </a:t>
            </a:r>
            <a:r>
              <a:rPr lang="sr-Latn-RS" sz="2000" b="1" dirty="0" smtClean="0"/>
              <a:t>(</a:t>
            </a:r>
            <a:r>
              <a:rPr lang="sl-SI" sz="2000" dirty="0" smtClean="0"/>
              <a:t>pijenje u periferijskim kafanama,  bordelima, na pijacama; duvanje</a:t>
            </a:r>
            <a:r>
              <a:rPr lang="en-US" sz="2000" dirty="0" smtClean="0"/>
              <a:t> </a:t>
            </a:r>
            <a:r>
              <a:rPr lang="sl-SI" sz="2000" dirty="0" smtClean="0"/>
              <a:t>u zapuštenim delovima grada, mračnim javnim prostorima, napuštenim zgradama; “šmrkanje”u “jazbinama”, bordelima)</a:t>
            </a:r>
          </a:p>
          <a:p>
            <a:pPr>
              <a:lnSpc>
                <a:spcPct val="90000"/>
              </a:lnSpc>
            </a:pPr>
            <a:r>
              <a:rPr lang="sl-SI" sz="2400" b="1" dirty="0" smtClean="0"/>
              <a:t>Taktike i strategije </a:t>
            </a:r>
            <a:r>
              <a:rPr lang="sl-SI" sz="2400" dirty="0" smtClean="0"/>
              <a:t>u socijalnom ponašanju </a:t>
            </a:r>
            <a:r>
              <a:rPr lang="sl-SI" sz="2000" dirty="0" smtClean="0"/>
              <a:t>(skrivanje, laganje)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BAE2-C428-4C44-9A59-C5DAE5202C0C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1048512"/>
          </a:xfrm>
        </p:spPr>
        <p:txBody>
          <a:bodyPr>
            <a:normAutofit/>
          </a:bodyPr>
          <a:lstStyle/>
          <a:p>
            <a:r>
              <a:rPr lang="sl-SI" sz="3600" b="1" dirty="0"/>
              <a:t>II </a:t>
            </a:r>
            <a:r>
              <a:rPr lang="en-US" sz="3600" b="1" dirty="0"/>
              <a:t>P</a:t>
            </a:r>
            <a:r>
              <a:rPr lang="sl-SI" sz="3600" b="1" dirty="0"/>
              <a:t>rocesi prilagođavanja </a:t>
            </a:r>
            <a:r>
              <a:rPr lang="sl-SI" sz="3600" b="1" dirty="0" smtClean="0"/>
              <a:t>porodice</a:t>
            </a:r>
            <a:endParaRPr lang="en-US" sz="4000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Alkoholičarski/zavisnički brak </a:t>
            </a:r>
            <a:endParaRPr lang="sl-SI" dirty="0"/>
          </a:p>
          <a:p>
            <a:r>
              <a:rPr lang="sl-SI" dirty="0" smtClean="0"/>
              <a:t>Alkoholičarska/zavisnička  </a:t>
            </a:r>
            <a:r>
              <a:rPr lang="sl-SI" dirty="0"/>
              <a:t>porodica</a:t>
            </a:r>
          </a:p>
          <a:p>
            <a:r>
              <a:rPr lang="sl-SI" dirty="0" smtClean="0"/>
              <a:t>Deca iz  alkoholičarskih/zavisničkih  </a:t>
            </a:r>
            <a:r>
              <a:rPr lang="sl-SI" dirty="0"/>
              <a:t>porodica</a:t>
            </a:r>
          </a:p>
          <a:p>
            <a:r>
              <a:rPr lang="sl-SI" dirty="0" smtClean="0"/>
              <a:t>Transgeneracijska transmisija </a:t>
            </a:r>
            <a:r>
              <a:rPr lang="sl-SI" dirty="0"/>
              <a:t>zavisnosti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BAE2-C428-4C44-9A59-C5DAE5202C0C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ZAKLJUČAK</a:t>
            </a:r>
            <a:endParaRPr lang="en-US" sz="3200" b="1" dirty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it-IT" dirty="0"/>
              <a:t>Za kompletno razumevanje </a:t>
            </a:r>
            <a:r>
              <a:rPr lang="it-IT" dirty="0" smtClean="0"/>
              <a:t>mnogostruk</a:t>
            </a:r>
            <a:r>
              <a:rPr lang="sr-Latn-CS" dirty="0" smtClean="0"/>
              <a:t>ih</a:t>
            </a:r>
            <a:r>
              <a:rPr lang="it-IT" dirty="0" smtClean="0"/>
              <a:t> form</a:t>
            </a:r>
            <a:r>
              <a:rPr lang="sr-Latn-CS" dirty="0" smtClean="0"/>
              <a:t>i</a:t>
            </a:r>
            <a:r>
              <a:rPr lang="it-IT" dirty="0" smtClean="0"/>
              <a:t> kliničkog ispoljavanja </a:t>
            </a:r>
            <a:r>
              <a:rPr lang="sr-Latn-CS" dirty="0" smtClean="0"/>
              <a:t>tj. </a:t>
            </a:r>
            <a:r>
              <a:rPr lang="it-IT" dirty="0" smtClean="0"/>
              <a:t>subtipova zavisnika</a:t>
            </a:r>
            <a:r>
              <a:rPr lang="sr-Latn-CS" dirty="0" smtClean="0"/>
              <a:t> potrebno je sagledati:</a:t>
            </a:r>
            <a:endParaRPr lang="it-IT" dirty="0"/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it-IT" dirty="0" smtClean="0"/>
              <a:t>biološk</a:t>
            </a:r>
            <a:r>
              <a:rPr lang="sr-Latn-CS" dirty="0" smtClean="0"/>
              <a:t>e</a:t>
            </a:r>
            <a:r>
              <a:rPr lang="it-IT" dirty="0" smtClean="0"/>
              <a:t> </a:t>
            </a:r>
            <a:r>
              <a:rPr lang="it-IT" dirty="0"/>
              <a:t>i </a:t>
            </a:r>
            <a:r>
              <a:rPr lang="it-IT" dirty="0" smtClean="0"/>
              <a:t>psihološk</a:t>
            </a:r>
            <a:r>
              <a:rPr lang="sr-Latn-CS" dirty="0" smtClean="0"/>
              <a:t>e</a:t>
            </a:r>
            <a:r>
              <a:rPr lang="it-IT" dirty="0" smtClean="0"/>
              <a:t> proces</a:t>
            </a:r>
            <a:r>
              <a:rPr lang="sr-Latn-CS" dirty="0" smtClean="0"/>
              <a:t>e</a:t>
            </a:r>
            <a:r>
              <a:rPr lang="it-IT" dirty="0" smtClean="0"/>
              <a:t> </a:t>
            </a:r>
            <a:r>
              <a:rPr lang="it-IT" b="1" dirty="0"/>
              <a:t>pojedinca</a:t>
            </a:r>
            <a:r>
              <a:rPr lang="it-IT" dirty="0"/>
              <a:t> (komorbiditet</a:t>
            </a:r>
            <a:r>
              <a:rPr lang="it-IT" dirty="0" smtClean="0"/>
              <a:t>)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it-IT" dirty="0" smtClean="0"/>
              <a:t>interakcijsk</a:t>
            </a:r>
            <a:r>
              <a:rPr lang="sr-Latn-CS" dirty="0" smtClean="0"/>
              <a:t>e</a:t>
            </a:r>
            <a:r>
              <a:rPr lang="it-IT" dirty="0" smtClean="0"/>
              <a:t> </a:t>
            </a:r>
            <a:r>
              <a:rPr lang="sr-Latn-RS" dirty="0" smtClean="0"/>
              <a:t>procese održavanja homeostaze </a:t>
            </a:r>
            <a:r>
              <a:rPr lang="it-IT" b="1" dirty="0" smtClean="0"/>
              <a:t>u </a:t>
            </a:r>
            <a:r>
              <a:rPr lang="it-IT" b="1"/>
              <a:t>sistemima </a:t>
            </a:r>
            <a:r>
              <a:rPr lang="sr-Latn-CS" b="1" smtClean="0"/>
              <a:t>kojimapojedinac </a:t>
            </a:r>
            <a:r>
              <a:rPr lang="sr-Latn-CS" b="1" dirty="0" smtClean="0"/>
              <a:t>pripada</a:t>
            </a:r>
            <a:r>
              <a:rPr lang="it-IT" dirty="0" smtClean="0"/>
              <a:t> </a:t>
            </a:r>
            <a:r>
              <a:rPr lang="it-IT" dirty="0"/>
              <a:t>(porodični, širi porodični, šire socijalne grupe, profesionalna sredina i široko socijalno </a:t>
            </a:r>
            <a:r>
              <a:rPr lang="it-IT" dirty="0" smtClean="0"/>
              <a:t>okruženje</a:t>
            </a:r>
            <a:r>
              <a:rPr lang="sr-Latn-RS" dirty="0" smtClean="0"/>
              <a:t>)</a:t>
            </a:r>
            <a:r>
              <a:rPr lang="it-IT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BAE2-C428-4C44-9A59-C5DAE5202C0C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2438400"/>
          </a:xfrm>
        </p:spPr>
        <p:txBody>
          <a:bodyPr/>
          <a:lstStyle/>
          <a:p>
            <a:pPr algn="l">
              <a:defRPr/>
            </a:pPr>
            <a:r>
              <a:rPr lang="sl-SI" sz="4000" dirty="0" smtClean="0"/>
              <a:t>DIJAGNOSTIKOVANJE BOLESTI ZAVISNOSTI </a:t>
            </a:r>
            <a:endParaRPr lang="en-US" sz="4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sl-SI" sz="3200" b="1" dirty="0" smtClean="0"/>
              <a:t>Određivanje dijagnoze bolesni zavisnosti </a:t>
            </a:r>
            <a:endParaRPr lang="sr-Latn-CS" sz="3200" b="1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sl-SI" sz="2400" dirty="0" smtClean="0"/>
              <a:t>Pod </a:t>
            </a:r>
            <a:r>
              <a:rPr lang="sl-SI" sz="2400" b="1" dirty="0" smtClean="0"/>
              <a:t>dijagnozom</a:t>
            </a:r>
            <a:r>
              <a:rPr lang="sl-SI" sz="2400" dirty="0" smtClean="0"/>
              <a:t> se podrazumeva </a:t>
            </a:r>
            <a:r>
              <a:rPr lang="sl-SI" sz="2400" b="1" dirty="0" smtClean="0"/>
              <a:t>aktivan proces </a:t>
            </a:r>
            <a:r>
              <a:rPr lang="sl-SI" sz="2400" dirty="0" smtClean="0"/>
              <a:t>utvrđivanja postojanja nekog medicinskog poremećaja, koji: </a:t>
            </a:r>
          </a:p>
          <a:p>
            <a:pPr>
              <a:defRPr/>
            </a:pPr>
            <a:r>
              <a:rPr lang="sl-SI" sz="2400" dirty="0" smtClean="0"/>
              <a:t>ima svoju </a:t>
            </a:r>
            <a:r>
              <a:rPr lang="sl-SI" sz="2400" b="1" dirty="0" smtClean="0"/>
              <a:t>metodologiju</a:t>
            </a:r>
          </a:p>
          <a:p>
            <a:pPr>
              <a:defRPr/>
            </a:pPr>
            <a:r>
              <a:rPr lang="sl-SI" sz="2400" dirty="0" smtClean="0"/>
              <a:t>ima za </a:t>
            </a:r>
            <a:r>
              <a:rPr lang="sl-SI" sz="2400" b="1" dirty="0" smtClean="0"/>
              <a:t>cilj:</a:t>
            </a:r>
            <a:r>
              <a:rPr lang="sl-SI" sz="2400" dirty="0" smtClean="0"/>
              <a:t> </a:t>
            </a:r>
            <a:endParaRPr lang="en-US" sz="2400" dirty="0" smtClean="0"/>
          </a:p>
          <a:p>
            <a:pPr lvl="1">
              <a:spcBef>
                <a:spcPts val="600"/>
              </a:spcBef>
              <a:defRPr/>
            </a:pPr>
            <a:r>
              <a:rPr lang="sl-SI" dirty="0" smtClean="0"/>
              <a:t>određivanje </a:t>
            </a:r>
            <a:r>
              <a:rPr lang="sl-SI" b="1" dirty="0" smtClean="0"/>
              <a:t>prognoze bolesti  </a:t>
            </a:r>
            <a:endParaRPr lang="en-US" b="1" dirty="0" smtClean="0"/>
          </a:p>
          <a:p>
            <a:pPr lvl="1">
              <a:spcBef>
                <a:spcPts val="600"/>
              </a:spcBef>
              <a:defRPr/>
            </a:pPr>
            <a:r>
              <a:rPr lang="sl-SI" dirty="0" smtClean="0"/>
              <a:t>ukazivanje na mogućnosti </a:t>
            </a:r>
            <a:r>
              <a:rPr lang="sl-SI" b="1" dirty="0" smtClean="0"/>
              <a:t>lečenja</a:t>
            </a:r>
            <a:r>
              <a:rPr lang="sl-SI" dirty="0" smtClean="0"/>
              <a:t> (tretmana, terapije)</a:t>
            </a:r>
          </a:p>
          <a:p>
            <a:pPr>
              <a:buNone/>
              <a:defRPr/>
            </a:pPr>
            <a:r>
              <a:rPr lang="sl-SI" sz="2400" b="1" i="1" dirty="0" smtClean="0"/>
              <a:t>Deo je kontinuuma koji počinje od prvih simptoma poremećaja do okončanja procesa terapije  </a:t>
            </a:r>
          </a:p>
          <a:p>
            <a:pPr eaLnBrk="1" hangingPunct="1">
              <a:buNone/>
              <a:defRPr/>
            </a:pP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AAFAB-8A99-4CBC-8CA8-78616A650C0E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sr-Latn-RS" sz="3200" b="1" dirty="0" smtClean="0"/>
              <a:t>Faze d</a:t>
            </a:r>
            <a:r>
              <a:rPr lang="sr-Latn-CS" sz="3200" b="1" dirty="0" smtClean="0"/>
              <a:t>i</a:t>
            </a:r>
            <a:r>
              <a:rPr lang="sl-SI" sz="3200" b="1" dirty="0" smtClean="0"/>
              <a:t>jagnostičkog procesa i tretmana </a:t>
            </a:r>
            <a:endParaRPr lang="en-US" sz="3200" b="1" dirty="0" smtClean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229600" cy="4876800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buNone/>
              <a:defRPr/>
            </a:pPr>
            <a:r>
              <a:rPr lang="sl-SI" sz="2400" dirty="0" smtClean="0"/>
              <a:t>Uobičajene </a:t>
            </a:r>
            <a:r>
              <a:rPr lang="sl-SI" sz="2400" b="1" dirty="0" smtClean="0"/>
              <a:t>faze </a:t>
            </a:r>
            <a:r>
              <a:rPr lang="sr-Latn-CS" sz="2400" b="1" dirty="0" smtClean="0"/>
              <a:t>u dijagnostikovanju i tretmanu bolesti zavisnosti</a:t>
            </a:r>
            <a:r>
              <a:rPr lang="sr-Latn-CS" sz="2400" dirty="0" smtClean="0"/>
              <a:t>:</a:t>
            </a:r>
          </a:p>
          <a:p>
            <a:pPr marL="457200" indent="-457200">
              <a:spcBef>
                <a:spcPts val="600"/>
              </a:spcBef>
              <a:buNone/>
              <a:defRPr/>
            </a:pPr>
            <a:r>
              <a:rPr lang="sr-Latn-CS" sz="2400" b="1" dirty="0" smtClean="0"/>
              <a:t>1. i</a:t>
            </a:r>
            <a:r>
              <a:rPr lang="sl-SI" sz="2400" b="1" dirty="0" smtClean="0"/>
              <a:t>dentifikacija problema </a:t>
            </a:r>
            <a:r>
              <a:rPr lang="sl-SI" sz="2400" dirty="0" smtClean="0"/>
              <a:t>(dijagnostika – DG) </a:t>
            </a:r>
          </a:p>
          <a:p>
            <a:pPr marL="274320" lvl="1" indent="-274320">
              <a:spcBef>
                <a:spcPts val="600"/>
              </a:spcBef>
              <a:buClr>
                <a:schemeClr val="accent3"/>
              </a:buClr>
              <a:buSzPct val="95000"/>
              <a:buNone/>
              <a:defRPr/>
            </a:pPr>
            <a:r>
              <a:rPr lang="en-US" sz="2400" dirty="0" smtClean="0"/>
              <a:t>2. </a:t>
            </a:r>
            <a:r>
              <a:rPr lang="sl-SI" sz="2400" b="1" smtClean="0"/>
              <a:t>dijagnostikovanje</a:t>
            </a:r>
            <a:r>
              <a:rPr lang="sl-SI" sz="2400" smtClean="0"/>
              <a:t> bolesti zavisnosti </a:t>
            </a:r>
            <a:r>
              <a:rPr lang="sl-SI" sz="2400" b="1" smtClean="0"/>
              <a:t>u</a:t>
            </a:r>
            <a:r>
              <a:rPr lang="sl-SI" sz="2400" smtClean="0"/>
              <a:t> </a:t>
            </a:r>
            <a:r>
              <a:rPr lang="sl-SI" sz="2400" b="1" dirty="0" smtClean="0"/>
              <a:t>zdravstvenim ustanovama </a:t>
            </a:r>
            <a:r>
              <a:rPr lang="sl-SI" sz="2400" dirty="0" smtClean="0"/>
              <a:t>(DG) </a:t>
            </a:r>
          </a:p>
          <a:p>
            <a:pPr>
              <a:spcBef>
                <a:spcPts val="600"/>
              </a:spcBef>
              <a:buNone/>
              <a:defRPr/>
            </a:pPr>
            <a:r>
              <a:rPr lang="en-US" sz="2400" dirty="0" smtClean="0"/>
              <a:t>3. </a:t>
            </a:r>
            <a:r>
              <a:rPr lang="sr-Latn-RS" sz="2400" b="1" dirty="0" smtClean="0"/>
              <a:t>motivacija</a:t>
            </a:r>
            <a:r>
              <a:rPr lang="sr-Latn-RS" sz="2400" dirty="0" smtClean="0"/>
              <a:t> klijenta za tretman </a:t>
            </a:r>
            <a:r>
              <a:rPr lang="sl-SI" sz="2400" dirty="0" smtClean="0"/>
              <a:t> (T)</a:t>
            </a:r>
            <a:endParaRPr lang="sr-Latn-RS" sz="2400" dirty="0" smtClean="0"/>
          </a:p>
          <a:p>
            <a:pPr>
              <a:spcBef>
                <a:spcPts val="600"/>
              </a:spcBef>
              <a:buNone/>
              <a:defRPr/>
            </a:pPr>
            <a:r>
              <a:rPr lang="sl-SI" sz="2400" dirty="0" smtClean="0"/>
              <a:t>4. </a:t>
            </a:r>
            <a:r>
              <a:rPr lang="sl-SI" sz="2400" b="1" dirty="0" smtClean="0"/>
              <a:t>tretman</a:t>
            </a:r>
            <a:r>
              <a:rPr lang="sl-SI" sz="2400" dirty="0" smtClean="0"/>
              <a:t> / lečenje (T)</a:t>
            </a:r>
          </a:p>
          <a:p>
            <a:pPr>
              <a:spcBef>
                <a:spcPts val="600"/>
              </a:spcBef>
              <a:buNone/>
              <a:defRPr/>
            </a:pPr>
            <a:r>
              <a:rPr lang="sl-SI" sz="2400" dirty="0" smtClean="0"/>
              <a:t>5. </a:t>
            </a:r>
            <a:r>
              <a:rPr lang="sl-SI" sz="2400" b="1" dirty="0" smtClean="0"/>
              <a:t>evaluacija</a:t>
            </a:r>
            <a:r>
              <a:rPr lang="sl-SI" sz="2400" dirty="0" smtClean="0"/>
              <a:t> terapijskog procesa (DG) </a:t>
            </a:r>
            <a:endParaRPr lang="en-US" sz="2400" dirty="0" smtClean="0"/>
          </a:p>
          <a:p>
            <a:pPr>
              <a:spcBef>
                <a:spcPts val="600"/>
              </a:spcBef>
              <a:buNone/>
              <a:defRPr/>
            </a:pPr>
            <a:r>
              <a:rPr lang="sr-Latn-RS" sz="2400" dirty="0" smtClean="0"/>
              <a:t>6</a:t>
            </a:r>
            <a:r>
              <a:rPr lang="en-US" sz="2400" dirty="0" smtClean="0"/>
              <a:t>. </a:t>
            </a:r>
            <a:r>
              <a:rPr lang="sr-Latn-CS" sz="2400" b="1" dirty="0" smtClean="0"/>
              <a:t>kontinuirana nega </a:t>
            </a:r>
            <a:r>
              <a:rPr lang="sl-SI" sz="2400" dirty="0" smtClean="0"/>
              <a:t>(T)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AAFAB-8A99-4CBC-8CA8-78616A650C0E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200" b="1" dirty="0" smtClean="0"/>
              <a:t>I </a:t>
            </a:r>
            <a:r>
              <a:rPr lang="sl-SI" sz="3200" b="1" dirty="0" smtClean="0"/>
              <a:t>Faza identifikacije problema/1</a:t>
            </a:r>
            <a:endParaRPr lang="en-US" sz="3200" b="1" dirty="0" smtClean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382000" cy="4267200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buNone/>
              <a:defRPr/>
            </a:pPr>
            <a:r>
              <a:rPr lang="sr-Latn-CS" sz="2200" dirty="0" smtClean="0"/>
              <a:t>Početak identifikacije je iniciran nekom “</a:t>
            </a:r>
            <a:r>
              <a:rPr lang="sr-Latn-CS" sz="2200" b="1" dirty="0" smtClean="0"/>
              <a:t>krizom u sistemu</a:t>
            </a:r>
            <a:r>
              <a:rPr lang="sr-Latn-CS" sz="2200" dirty="0" smtClean="0"/>
              <a:t>”, izazvanom  zavisnošću </a:t>
            </a:r>
            <a:r>
              <a:rPr lang="sr-Latn-CS" sz="2200" dirty="0" err="1" smtClean="0"/>
              <a:t>adikta</a:t>
            </a:r>
            <a:r>
              <a:rPr lang="sr-Latn-CS" sz="2200" dirty="0" smtClean="0"/>
              <a:t>. </a:t>
            </a:r>
          </a:p>
          <a:p>
            <a:pPr>
              <a:spcBef>
                <a:spcPts val="600"/>
              </a:spcBef>
              <a:buNone/>
              <a:defRPr/>
            </a:pPr>
            <a:r>
              <a:rPr lang="sr-Latn-CS" sz="2200" dirty="0" smtClean="0"/>
              <a:t>Kriza postaje društveno vidljiva usled nekog neposrednog povoda  - </a:t>
            </a:r>
            <a:r>
              <a:rPr lang="sr-Latn-CS" sz="2200" b="1" dirty="0" smtClean="0"/>
              <a:t>konkretnog događaja</a:t>
            </a:r>
            <a:r>
              <a:rPr lang="sr-Latn-CS" sz="2200" dirty="0" smtClean="0"/>
              <a:t>. To mogu biti:</a:t>
            </a:r>
          </a:p>
          <a:p>
            <a:pPr eaLnBrk="1" hangingPunct="1">
              <a:spcBef>
                <a:spcPts val="600"/>
              </a:spcBef>
              <a:buNone/>
              <a:defRPr/>
            </a:pPr>
            <a:r>
              <a:rPr lang="sr-Latn-CS" sz="2200" i="1" dirty="0" smtClean="0"/>
              <a:t>1. Događaji iz domena </a:t>
            </a:r>
            <a:r>
              <a:rPr lang="sr-Latn-CS" sz="2200" b="1" i="1" dirty="0" smtClean="0"/>
              <a:t>šire socijalne vidljivosti</a:t>
            </a:r>
          </a:p>
          <a:p>
            <a:pPr marL="403225" lvl="1" indent="-233363">
              <a:spcBef>
                <a:spcPts val="0"/>
              </a:spcBef>
              <a:defRPr/>
            </a:pPr>
            <a:r>
              <a:rPr lang="sr-Latn-CS" sz="2200" b="1" dirty="0" smtClean="0"/>
              <a:t>radna</a:t>
            </a:r>
            <a:r>
              <a:rPr lang="sr-Latn-CS" sz="2200" dirty="0" smtClean="0"/>
              <a:t> neefikasnost i prekršaji radne discipline </a:t>
            </a:r>
          </a:p>
          <a:p>
            <a:pPr marL="403225" lvl="1" indent="-233363">
              <a:spcBef>
                <a:spcPts val="0"/>
              </a:spcBef>
              <a:defRPr/>
            </a:pPr>
            <a:r>
              <a:rPr lang="sr-Latn-CS" sz="2200" dirty="0" smtClean="0"/>
              <a:t>više puta ponavljana </a:t>
            </a:r>
            <a:r>
              <a:rPr lang="sr-Latn-CS" sz="2200" b="1" dirty="0" smtClean="0"/>
              <a:t>vožnja</a:t>
            </a:r>
            <a:r>
              <a:rPr lang="sr-Latn-CS" sz="2200" dirty="0" smtClean="0"/>
              <a:t> pod uticajem PAS</a:t>
            </a:r>
          </a:p>
          <a:p>
            <a:pPr marL="403225" lvl="1" indent="-233363">
              <a:spcBef>
                <a:spcPts val="0"/>
              </a:spcBef>
              <a:defRPr/>
            </a:pPr>
            <a:r>
              <a:rPr lang="sr-Latn-CS" sz="2200" b="1" dirty="0" smtClean="0"/>
              <a:t>antisocijalno ponašanje:</a:t>
            </a:r>
          </a:p>
          <a:p>
            <a:pPr marL="403225" lvl="1" indent="0">
              <a:spcBef>
                <a:spcPts val="0"/>
              </a:spcBef>
              <a:defRPr/>
            </a:pPr>
            <a:r>
              <a:rPr lang="sr-Latn-CS" sz="2200" dirty="0" smtClean="0"/>
              <a:t> višestruko ponavljano bračno i porodično </a:t>
            </a:r>
            <a:r>
              <a:rPr lang="sr-Latn-CS" sz="2200" u="sng" dirty="0" smtClean="0"/>
              <a:t>nasilje</a:t>
            </a:r>
          </a:p>
          <a:p>
            <a:pPr marL="403225" lvl="1" indent="0">
              <a:spcBef>
                <a:spcPts val="0"/>
              </a:spcBef>
              <a:defRPr/>
            </a:pPr>
            <a:r>
              <a:rPr lang="sr-Latn-CS" sz="2200" dirty="0" smtClean="0"/>
              <a:t> </a:t>
            </a:r>
            <a:r>
              <a:rPr lang="sr-Latn-CS" sz="2200" u="sng" dirty="0" smtClean="0"/>
              <a:t>ispadi i tuče</a:t>
            </a:r>
            <a:endParaRPr lang="sr-Latn-CS" sz="2200" dirty="0" smtClean="0"/>
          </a:p>
          <a:p>
            <a:pPr marL="403225" lvl="1" indent="0">
              <a:spcBef>
                <a:spcPts val="0"/>
              </a:spcBef>
              <a:defRPr/>
            </a:pPr>
            <a:r>
              <a:rPr lang="sr-Latn-CS" sz="2200" dirty="0" smtClean="0"/>
              <a:t>ozbiljne </a:t>
            </a:r>
            <a:r>
              <a:rPr lang="sr-Latn-CS" sz="2200" u="sng" dirty="0" smtClean="0"/>
              <a:t>pretnje i nasrtaji </a:t>
            </a:r>
            <a:r>
              <a:rPr lang="sr-Latn-CS" sz="2200" dirty="0" smtClean="0"/>
              <a:t>na druge </a:t>
            </a:r>
          </a:p>
          <a:p>
            <a:pPr marL="573088" lvl="1" indent="-169863">
              <a:spcBef>
                <a:spcPts val="0"/>
              </a:spcBef>
              <a:defRPr/>
            </a:pPr>
            <a:r>
              <a:rPr lang="sr-Latn-CS" sz="2200" u="sng" dirty="0" smtClean="0"/>
              <a:t>demoliranje</a:t>
            </a:r>
            <a:r>
              <a:rPr lang="sr-Latn-CS" sz="2200" dirty="0" smtClean="0"/>
              <a:t> stvari/objekata</a:t>
            </a:r>
          </a:p>
          <a:p>
            <a:pPr eaLnBrk="1" hangingPunct="1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sr-Latn-CS" sz="2200" i="1" dirty="0" smtClean="0"/>
              <a:t> </a:t>
            </a:r>
            <a:endParaRPr lang="sr-Latn-CS" sz="2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AAFAB-8A99-4CBC-8CA8-78616A650C0E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I </a:t>
            </a:r>
            <a:r>
              <a:rPr lang="sl-SI" sz="3200" b="1" dirty="0" smtClean="0"/>
              <a:t>Faza identifikacije problema/2</a:t>
            </a:r>
            <a:endParaRPr lang="sr-Latn-C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334000"/>
          </a:xfrm>
        </p:spPr>
        <p:txBody>
          <a:bodyPr>
            <a:normAutofit fontScale="92500" lnSpcReduction="10000"/>
          </a:bodyPr>
          <a:lstStyle/>
          <a:p>
            <a:pPr marL="457200" lvl="1" indent="-457200">
              <a:spcBef>
                <a:spcPts val="0"/>
              </a:spcBef>
              <a:buNone/>
              <a:defRPr/>
            </a:pPr>
            <a:r>
              <a:rPr lang="sr-Latn-CS" i="1" dirty="0" smtClean="0"/>
              <a:t>2. Događaji u </a:t>
            </a:r>
            <a:r>
              <a:rPr lang="sr-Latn-CS" b="1" i="1" dirty="0" smtClean="0"/>
              <a:t>porodici </a:t>
            </a:r>
            <a:endParaRPr lang="sr-Latn-CS" i="1" dirty="0" smtClean="0"/>
          </a:p>
          <a:p>
            <a:pPr marL="635000" indent="-355600">
              <a:spcBef>
                <a:spcPts val="300"/>
              </a:spcBef>
              <a:defRPr/>
            </a:pPr>
            <a:r>
              <a:rPr lang="sr-Latn-CS" sz="2400" b="1" dirty="0" smtClean="0"/>
              <a:t>Partnerski odnosi</a:t>
            </a:r>
            <a:r>
              <a:rPr lang="sr-Latn-CS" sz="2400" dirty="0" smtClean="0"/>
              <a:t> </a:t>
            </a:r>
          </a:p>
          <a:p>
            <a:pPr marL="852488" lvl="1" indent="-217488">
              <a:spcBef>
                <a:spcPts val="0"/>
              </a:spcBef>
              <a:defRPr/>
            </a:pPr>
            <a:r>
              <a:rPr lang="sr-Latn-CS" dirty="0" smtClean="0"/>
              <a:t>partnerske </a:t>
            </a:r>
            <a:r>
              <a:rPr lang="sr-Latn-CS" u="sng" dirty="0" err="1" smtClean="0"/>
              <a:t>disfunkcije</a:t>
            </a:r>
            <a:r>
              <a:rPr lang="sr-Latn-CS" dirty="0" smtClean="0"/>
              <a:t> </a:t>
            </a:r>
          </a:p>
          <a:p>
            <a:pPr marL="852488" lvl="1" indent="-217488">
              <a:spcBef>
                <a:spcPts val="0"/>
              </a:spcBef>
              <a:defRPr/>
            </a:pPr>
            <a:r>
              <a:rPr lang="sr-Latn-CS" dirty="0" smtClean="0"/>
              <a:t>zahtev za </a:t>
            </a:r>
            <a:r>
              <a:rPr lang="sr-Latn-CS" u="sng" dirty="0" smtClean="0"/>
              <a:t>razvod usled zavisnosti</a:t>
            </a:r>
          </a:p>
          <a:p>
            <a:pPr marL="852488" lvl="1" indent="-217488">
              <a:spcBef>
                <a:spcPts val="0"/>
              </a:spcBef>
              <a:defRPr/>
            </a:pPr>
            <a:r>
              <a:rPr lang="sr-Latn-CS" u="sng" dirty="0" smtClean="0"/>
              <a:t>zlostavljanje</a:t>
            </a:r>
            <a:r>
              <a:rPr lang="sr-Latn-CS" dirty="0" smtClean="0"/>
              <a:t> i </a:t>
            </a:r>
            <a:r>
              <a:rPr lang="sr-Latn-CS" u="sng" dirty="0" smtClean="0"/>
              <a:t>nasilje</a:t>
            </a:r>
            <a:r>
              <a:rPr lang="sr-Latn-CS" dirty="0" smtClean="0"/>
              <a:t> nad partnerom</a:t>
            </a:r>
          </a:p>
          <a:p>
            <a:pPr lvl="1">
              <a:spcBef>
                <a:spcPts val="0"/>
              </a:spcBef>
              <a:defRPr/>
            </a:pPr>
            <a:r>
              <a:rPr lang="sr-Latn-CS" b="1" dirty="0" smtClean="0"/>
              <a:t>Deca</a:t>
            </a:r>
            <a:r>
              <a:rPr lang="sr-Latn-CS" sz="2200" dirty="0" smtClean="0"/>
              <a:t> </a:t>
            </a:r>
          </a:p>
          <a:p>
            <a:pPr lvl="2">
              <a:spcBef>
                <a:spcPts val="0"/>
              </a:spcBef>
              <a:defRPr/>
            </a:pPr>
            <a:r>
              <a:rPr lang="sr-Latn-CS" sz="2400" u="sng" dirty="0" smtClean="0"/>
              <a:t>zanemarivanje</a:t>
            </a:r>
            <a:r>
              <a:rPr lang="sr-Latn-CS" sz="2400" dirty="0" smtClean="0"/>
              <a:t> i </a:t>
            </a:r>
            <a:r>
              <a:rPr lang="sr-Latn-CS" sz="2400" u="sng" dirty="0" smtClean="0"/>
              <a:t>zlostavljanje </a:t>
            </a:r>
          </a:p>
          <a:p>
            <a:pPr lvl="2">
              <a:spcBef>
                <a:spcPts val="0"/>
              </a:spcBef>
              <a:defRPr/>
            </a:pPr>
            <a:r>
              <a:rPr lang="sr-Latn-CS" sz="2400" u="sng" dirty="0" smtClean="0"/>
              <a:t>simptomi ili povrede </a:t>
            </a:r>
            <a:r>
              <a:rPr lang="sr-Latn-CS" sz="2400" dirty="0" smtClean="0"/>
              <a:t>dece </a:t>
            </a:r>
          </a:p>
          <a:p>
            <a:pPr marL="457200" lvl="1" indent="-457200">
              <a:spcBef>
                <a:spcPts val="600"/>
              </a:spcBef>
              <a:buNone/>
              <a:defRPr/>
            </a:pPr>
            <a:r>
              <a:rPr lang="sr-Latn-CS" i="1" dirty="0" smtClean="0"/>
              <a:t>3. Događaji iz oblasti </a:t>
            </a:r>
            <a:r>
              <a:rPr lang="sr-Latn-CS" b="1" i="1" dirty="0" smtClean="0"/>
              <a:t>zdravstvenih oštećenja</a:t>
            </a:r>
            <a:endParaRPr lang="sr-Latn-CS" i="1" dirty="0" smtClean="0"/>
          </a:p>
          <a:p>
            <a:pPr lvl="1">
              <a:spcBef>
                <a:spcPts val="300"/>
              </a:spcBef>
              <a:defRPr/>
            </a:pPr>
            <a:r>
              <a:rPr lang="sl-SI" u="sng" dirty="0" smtClean="0"/>
              <a:t>epileptički</a:t>
            </a:r>
            <a:r>
              <a:rPr lang="sl-SI" dirty="0" smtClean="0"/>
              <a:t> napadi </a:t>
            </a:r>
          </a:p>
          <a:p>
            <a:pPr lvl="1">
              <a:spcBef>
                <a:spcPts val="300"/>
              </a:spcBef>
              <a:defRPr/>
            </a:pPr>
            <a:r>
              <a:rPr lang="sl-SI" u="sng" dirty="0" smtClean="0"/>
              <a:t>ciroza</a:t>
            </a:r>
            <a:r>
              <a:rPr lang="sl-SI" dirty="0" smtClean="0"/>
              <a:t> jetre</a:t>
            </a:r>
          </a:p>
          <a:p>
            <a:pPr lvl="1">
              <a:spcBef>
                <a:spcPts val="300"/>
              </a:spcBef>
              <a:defRPr/>
            </a:pPr>
            <a:r>
              <a:rPr lang="sl-SI" u="sng" dirty="0" smtClean="0"/>
              <a:t>teže intoksikacije </a:t>
            </a:r>
            <a:r>
              <a:rPr lang="sl-SI" dirty="0" smtClean="0"/>
              <a:t>PAS</a:t>
            </a:r>
          </a:p>
          <a:p>
            <a:pPr lvl="1">
              <a:spcBef>
                <a:spcPts val="300"/>
              </a:spcBef>
              <a:defRPr/>
            </a:pPr>
            <a:r>
              <a:rPr lang="sl-SI" u="sng" dirty="0" smtClean="0"/>
              <a:t>povrede</a:t>
            </a:r>
            <a:r>
              <a:rPr lang="sl-SI" dirty="0" smtClean="0"/>
              <a:t> u saobraćajnim udesima ili drugde</a:t>
            </a:r>
          </a:p>
          <a:p>
            <a:pPr lvl="1">
              <a:spcBef>
                <a:spcPts val="300"/>
              </a:spcBef>
              <a:defRPr/>
            </a:pPr>
            <a:r>
              <a:rPr lang="sl-SI" dirty="0" smtClean="0"/>
              <a:t>pokušaji </a:t>
            </a:r>
            <a:r>
              <a:rPr lang="sl-SI" u="sng" dirty="0" smtClean="0"/>
              <a:t>suicida ili samopovređivanja </a:t>
            </a:r>
          </a:p>
          <a:p>
            <a:pPr marL="290513" lvl="1" indent="-290513">
              <a:spcBef>
                <a:spcPts val="300"/>
              </a:spcBef>
              <a:buNone/>
              <a:defRPr/>
            </a:pPr>
            <a:r>
              <a:rPr lang="sr-Latn-CS" dirty="0" smtClean="0"/>
              <a:t>Prilikom </a:t>
            </a:r>
            <a:r>
              <a:rPr lang="sr-Latn-CS" u="sng" dirty="0" smtClean="0"/>
              <a:t>pružanja medicinske pomoći</a:t>
            </a:r>
            <a:r>
              <a:rPr lang="sr-Latn-CS" dirty="0" smtClean="0"/>
              <a:t> u zdravstvenim ustanovama, može se uspostaviti i </a:t>
            </a:r>
            <a:r>
              <a:rPr lang="sr-Latn-CS" u="sng" dirty="0" smtClean="0"/>
              <a:t>dijagnoza</a:t>
            </a:r>
            <a:r>
              <a:rPr lang="sr-Latn-CS" dirty="0" smtClean="0"/>
              <a:t> zavisnosti(II faza)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AAFAB-8A99-4CBC-8CA8-78616A650C0E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2438400"/>
          </a:xfrm>
        </p:spPr>
        <p:txBody>
          <a:bodyPr/>
          <a:lstStyle/>
          <a:p>
            <a:pPr marL="350838" indent="-350838" algn="l"/>
            <a:r>
              <a:rPr lang="sr-Latn-CS" sz="4000" dirty="0" smtClean="0"/>
              <a:t>Ekosistemski pristup i bolesti zavisnosti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02DE49-DF00-4841-92C9-BF3C6D5D77C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96875" indent="-396875" eaLnBrk="1" hangingPunct="1">
              <a:defRPr/>
            </a:pPr>
            <a:r>
              <a:rPr lang="en-US" sz="3200" b="1" dirty="0" smtClean="0"/>
              <a:t>II </a:t>
            </a:r>
            <a:r>
              <a:rPr lang="sl-SI" sz="3200" b="1" dirty="0" smtClean="0"/>
              <a:t>Faza dijagnostikovanja zavisnosti u zdravstvenim ustanovama</a:t>
            </a:r>
            <a:endParaRPr lang="en-US" sz="3200" b="1" dirty="0" smtClean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57400"/>
            <a:ext cx="8229600" cy="4267200"/>
          </a:xfrm>
        </p:spPr>
        <p:txBody>
          <a:bodyPr>
            <a:normAutofit fontScale="85000" lnSpcReduction="20000"/>
          </a:bodyPr>
          <a:lstStyle/>
          <a:p>
            <a:pPr>
              <a:buNone/>
              <a:defRPr/>
            </a:pPr>
            <a:r>
              <a:rPr lang="sl-SI" sz="2800" dirty="0" smtClean="0"/>
              <a:t>Uspostavlja se medicinska dijagnoza, </a:t>
            </a:r>
            <a:r>
              <a:rPr lang="sr-Latn-RS" sz="2800" dirty="0" smtClean="0"/>
              <a:t>najčešće u </a:t>
            </a:r>
            <a:r>
              <a:rPr lang="sl-SI" sz="2800" b="1" dirty="0" smtClean="0"/>
              <a:t>vanbolničkim uslovima</a:t>
            </a:r>
            <a:r>
              <a:rPr lang="sl-SI" sz="2800" dirty="0" smtClean="0"/>
              <a:t>: </a:t>
            </a:r>
            <a:endParaRPr lang="en-US" sz="2800" dirty="0" smtClean="0"/>
          </a:p>
          <a:p>
            <a:pPr>
              <a:defRPr/>
            </a:pPr>
            <a:r>
              <a:rPr lang="sl-SI" sz="2800" b="1" dirty="0" smtClean="0"/>
              <a:t>u primarnoj zdravstvenoj zaštiti - </a:t>
            </a:r>
            <a:r>
              <a:rPr lang="sr-Latn-CS" sz="2800" dirty="0" smtClean="0"/>
              <a:t>preopterećeni lekari opšte medicine često </a:t>
            </a:r>
            <a:r>
              <a:rPr lang="sr-Latn-CS" sz="2800" u="sng" dirty="0" smtClean="0"/>
              <a:t>izbegavaju da dijagnostikuju i verifikuju</a:t>
            </a:r>
            <a:r>
              <a:rPr lang="sr-Latn-CS" sz="2800" dirty="0" smtClean="0"/>
              <a:t> čak i sasvim očigledan alkoholizam.</a:t>
            </a:r>
            <a:endParaRPr lang="en-US" sz="2800" dirty="0" smtClean="0"/>
          </a:p>
          <a:p>
            <a:pPr eaLnBrk="1" hangingPunct="1">
              <a:defRPr/>
            </a:pPr>
            <a:r>
              <a:rPr lang="sl-SI" sz="2800" b="1" dirty="0" smtClean="0"/>
              <a:t>u specijalizovanim medicinsim ustanovama: </a:t>
            </a:r>
            <a:r>
              <a:rPr lang="sl-SI" sz="2800" dirty="0" smtClean="0"/>
              <a:t>psihijatrijskom dispanzeru, centrima za mentalno zdravlje..</a:t>
            </a:r>
            <a:endParaRPr lang="sl-SI" sz="2200" dirty="0" smtClean="0"/>
          </a:p>
          <a:p>
            <a:pPr lvl="1">
              <a:defRPr/>
            </a:pPr>
            <a:r>
              <a:rPr lang="sl-SI" sz="2000" dirty="0" smtClean="0"/>
              <a:t>ciljana </a:t>
            </a:r>
            <a:r>
              <a:rPr lang="sl-SI" sz="2000" b="1" dirty="0" smtClean="0"/>
              <a:t>brza procena </a:t>
            </a:r>
            <a:r>
              <a:rPr lang="sl-SI" sz="2000" dirty="0" smtClean="0"/>
              <a:t>(“skrining”) – kada problem nije jasno evidentan</a:t>
            </a:r>
            <a:endParaRPr lang="sr-Latn-RS" sz="2000" dirty="0" smtClean="0"/>
          </a:p>
          <a:p>
            <a:pPr lvl="1">
              <a:defRPr/>
            </a:pPr>
            <a:r>
              <a:rPr lang="sl-SI" sz="2000" b="1" dirty="0" smtClean="0"/>
              <a:t>medicinski pregled </a:t>
            </a:r>
            <a:r>
              <a:rPr lang="sl-SI" sz="2000" dirty="0" smtClean="0"/>
              <a:t>u lekarskim ordinacijama – kada je problem očigledniji </a:t>
            </a:r>
            <a:endParaRPr lang="en-US" dirty="0" smtClean="0"/>
          </a:p>
          <a:p>
            <a:pPr eaLnBrk="1" hangingPunct="1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sl-SI" sz="2800" b="1" dirty="0" smtClean="0"/>
              <a:t>Savremeni pristup – </a:t>
            </a:r>
            <a:r>
              <a:rPr lang="sl-SI" sz="2800" dirty="0" smtClean="0"/>
              <a:t>simultano:</a:t>
            </a:r>
          </a:p>
          <a:p>
            <a:pPr>
              <a:lnSpc>
                <a:spcPct val="110000"/>
              </a:lnSpc>
              <a:spcBef>
                <a:spcPts val="0"/>
              </a:spcBef>
              <a:defRPr/>
            </a:pPr>
            <a:r>
              <a:rPr lang="sl-SI" sz="2800" dirty="0" smtClean="0"/>
              <a:t>postavljanje </a:t>
            </a:r>
            <a:r>
              <a:rPr lang="sl-SI" sz="2800" b="1" dirty="0" smtClean="0"/>
              <a:t>dijagnoze</a:t>
            </a:r>
            <a:r>
              <a:rPr lang="sl-SI" sz="2800" dirty="0" smtClean="0"/>
              <a:t> i</a:t>
            </a:r>
          </a:p>
          <a:p>
            <a:pPr>
              <a:lnSpc>
                <a:spcPct val="110000"/>
              </a:lnSpc>
              <a:spcBef>
                <a:spcPts val="0"/>
              </a:spcBef>
              <a:defRPr/>
            </a:pPr>
            <a:r>
              <a:rPr lang="sl-SI" sz="2800" b="1" dirty="0" smtClean="0"/>
              <a:t>motivacija</a:t>
            </a:r>
            <a:r>
              <a:rPr lang="sl-SI" sz="2800" dirty="0" smtClean="0"/>
              <a:t> za  prihvatanje lečenja</a:t>
            </a:r>
          </a:p>
          <a:p>
            <a:pPr eaLnBrk="1" hangingPunct="1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sl-SI" sz="2800" b="1" dirty="0" smtClean="0">
                <a:sym typeface="Wingdings"/>
              </a:rPr>
              <a:t> </a:t>
            </a:r>
            <a:r>
              <a:rPr lang="sl-SI" sz="2800" b="1" dirty="0" smtClean="0"/>
              <a:t>dijagnostičko-motivacioni intervju</a:t>
            </a:r>
            <a:r>
              <a:rPr lang="sl-SI" sz="2800" dirty="0" smtClean="0"/>
              <a:t> </a:t>
            </a:r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AAFAB-8A99-4CBC-8CA8-78616A650C0E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305800" cy="6675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sl-SI" sz="3200" b="1" dirty="0" smtClean="0"/>
              <a:t>Metodologija “pravljenja mozaika”/1</a:t>
            </a:r>
            <a:endParaRPr lang="en-US" sz="3200" b="1" dirty="0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0"/>
            <a:ext cx="8229600" cy="4876800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sl-SI" sz="2200" dirty="0" smtClean="0"/>
              <a:t>Savremena dijagnoza se uspostavlja primenom metodologije “</a:t>
            </a:r>
            <a:r>
              <a:rPr lang="sl-SI" sz="2200" b="1" dirty="0" smtClean="0"/>
              <a:t>pravljenja mozaika</a:t>
            </a:r>
            <a:r>
              <a:rPr lang="sl-SI" sz="2200" dirty="0" smtClean="0"/>
              <a:t>” - integracijom svih prikupljenih podataka u više sistema:</a:t>
            </a:r>
          </a:p>
          <a:p>
            <a:pPr>
              <a:defRPr/>
            </a:pPr>
            <a:r>
              <a:rPr lang="sl-SI" sz="2200" dirty="0" smtClean="0"/>
              <a:t>u </a:t>
            </a:r>
            <a:r>
              <a:rPr lang="sl-SI" sz="2200" b="1" dirty="0" smtClean="0"/>
              <a:t>individualnom sistemu </a:t>
            </a:r>
            <a:r>
              <a:rPr lang="sl-SI" sz="2200" dirty="0" smtClean="0"/>
              <a:t>(pojedinac)</a:t>
            </a:r>
          </a:p>
          <a:p>
            <a:pPr lvl="1">
              <a:spcBef>
                <a:spcPts val="0"/>
              </a:spcBef>
              <a:defRPr/>
            </a:pPr>
            <a:r>
              <a:rPr lang="sl-SI" sz="2000" dirty="0" smtClean="0"/>
              <a:t>trenutno telesno, psihološko i socijalno </a:t>
            </a:r>
            <a:r>
              <a:rPr lang="sl-SI" sz="2000" b="1" dirty="0" smtClean="0"/>
              <a:t>stanje osobe</a:t>
            </a:r>
            <a:endParaRPr lang="en-US" sz="2000" b="1" dirty="0" smtClean="0"/>
          </a:p>
          <a:p>
            <a:pPr lvl="1">
              <a:spcBef>
                <a:spcPts val="0"/>
              </a:spcBef>
              <a:defRPr/>
            </a:pPr>
            <a:r>
              <a:rPr lang="sl-SI" sz="2000" dirty="0" smtClean="0"/>
              <a:t>razvoj  zavisnosti - </a:t>
            </a:r>
            <a:r>
              <a:rPr lang="sl-SI" sz="2000" b="1" dirty="0" smtClean="0"/>
              <a:t>prirodna istorija zavisnosti </a:t>
            </a:r>
            <a:r>
              <a:rPr lang="sl-SI" sz="1700" dirty="0" smtClean="0"/>
              <a:t>(uzrast u kome su se desili događaji ključnih za razvoj zavisnosti - sledeći slajd)</a:t>
            </a:r>
            <a:endParaRPr lang="sl-SI" sz="1800" dirty="0" smtClean="0"/>
          </a:p>
          <a:p>
            <a:pPr>
              <a:defRPr/>
            </a:pPr>
            <a:r>
              <a:rPr lang="sl-SI" sz="2200" dirty="0" smtClean="0"/>
              <a:t>u </a:t>
            </a:r>
            <a:r>
              <a:rPr lang="sl-SI" sz="2200" b="1" dirty="0" smtClean="0"/>
              <a:t>porodičnom</a:t>
            </a:r>
            <a:r>
              <a:rPr lang="sl-SI" sz="2200" dirty="0" smtClean="0"/>
              <a:t> </a:t>
            </a:r>
            <a:r>
              <a:rPr lang="sl-SI" sz="2200" b="1" dirty="0" smtClean="0"/>
              <a:t>sistemu</a:t>
            </a:r>
          </a:p>
          <a:p>
            <a:pPr lvl="1">
              <a:spcBef>
                <a:spcPts val="0"/>
              </a:spcBef>
              <a:defRPr/>
            </a:pPr>
            <a:r>
              <a:rPr lang="sl-SI" sz="2000" dirty="0" smtClean="0"/>
              <a:t>porodični odnosi i uloge svih članova porodice</a:t>
            </a:r>
          </a:p>
          <a:p>
            <a:pPr lvl="1">
              <a:spcBef>
                <a:spcPts val="0"/>
              </a:spcBef>
              <a:defRPr/>
            </a:pPr>
            <a:r>
              <a:rPr lang="sl-SI" sz="2000" dirty="0" smtClean="0"/>
              <a:t>prilagodjavanje ostalih članova porodice ponašanju zavisnika</a:t>
            </a:r>
          </a:p>
          <a:p>
            <a:pPr>
              <a:defRPr/>
            </a:pPr>
            <a:r>
              <a:rPr lang="sl-SI" sz="2200" dirty="0" smtClean="0"/>
              <a:t> u </a:t>
            </a:r>
            <a:r>
              <a:rPr lang="sl-SI" sz="2200" b="1" dirty="0" smtClean="0"/>
              <a:t>drugim socijalnim sistemima</a:t>
            </a:r>
            <a:endParaRPr lang="en-US" sz="2200" dirty="0" smtClean="0"/>
          </a:p>
          <a:p>
            <a:pPr lvl="1">
              <a:spcBef>
                <a:spcPts val="0"/>
              </a:spcBef>
              <a:defRPr/>
            </a:pPr>
            <a:r>
              <a:rPr lang="sl-SI" sz="2000" dirty="0" smtClean="0"/>
              <a:t>u radnom/ profesionalnom okruženju</a:t>
            </a:r>
            <a:endParaRPr lang="en-US" sz="2000" dirty="0" smtClean="0"/>
          </a:p>
          <a:p>
            <a:pPr lvl="1">
              <a:spcBef>
                <a:spcPts val="0"/>
              </a:spcBef>
              <a:defRPr/>
            </a:pPr>
            <a:r>
              <a:rPr lang="sl-SI" sz="2000" dirty="0" smtClean="0"/>
              <a:t>u širem socijalnom okruženju (nasilje, kriminalitet...) </a:t>
            </a:r>
            <a:endParaRPr lang="en-US" sz="2000" dirty="0" smtClean="0"/>
          </a:p>
          <a:p>
            <a:pPr lvl="1">
              <a:spcBef>
                <a:spcPts val="0"/>
              </a:spcBef>
              <a:defRPr/>
            </a:pPr>
            <a:r>
              <a:rPr lang="sl-SI" sz="2000" dirty="0" smtClean="0"/>
              <a:t>proces disocijalizacije</a:t>
            </a:r>
            <a:endParaRPr lang="en-US" sz="2000" dirty="0" smtClean="0"/>
          </a:p>
          <a:p>
            <a:pPr>
              <a:buNone/>
              <a:defRPr/>
            </a:pPr>
            <a:endParaRPr lang="sl-SI" sz="2200" dirty="0" smtClean="0">
              <a:solidFill>
                <a:srgbClr val="CC0000"/>
              </a:solidFill>
            </a:endParaRPr>
          </a:p>
          <a:p>
            <a:pPr>
              <a:buNone/>
              <a:defRPr/>
            </a:pPr>
            <a:endParaRPr lang="sr-Latn-CS" sz="2200" i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AAFAB-8A99-4CBC-8CA8-78616A650C0E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sl-SI" sz="3200" b="1" dirty="0" smtClean="0"/>
              <a:t>Metodologija “pravljenja mozaika”/2</a:t>
            </a:r>
            <a:endParaRPr lang="en-US" sz="3200" b="1" dirty="0" smtClean="0"/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48006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  <a:defRPr/>
            </a:pPr>
            <a:r>
              <a:rPr lang="sl-SI" sz="2400" dirty="0" smtClean="0"/>
              <a:t>Dijagnoza alkoholozima obuhvata:</a:t>
            </a:r>
          </a:p>
          <a:p>
            <a:pPr>
              <a:spcBef>
                <a:spcPts val="600"/>
              </a:spcBef>
              <a:defRPr/>
            </a:pPr>
            <a:r>
              <a:rPr lang="sl-SI" sz="2300" dirty="0" smtClean="0"/>
              <a:t>postavljanje </a:t>
            </a:r>
            <a:r>
              <a:rPr lang="sl-SI" sz="2300" b="1" dirty="0" smtClean="0"/>
              <a:t>dijagnoze</a:t>
            </a:r>
            <a:r>
              <a:rPr lang="sl-SI" sz="2300" dirty="0" smtClean="0"/>
              <a:t> zavisnosti</a:t>
            </a:r>
          </a:p>
          <a:p>
            <a:pPr>
              <a:spcBef>
                <a:spcPts val="600"/>
              </a:spcBef>
              <a:defRPr/>
            </a:pPr>
            <a:r>
              <a:rPr lang="sl-SI" sz="2300" dirty="0" smtClean="0"/>
              <a:t>utvrdjivanje </a:t>
            </a:r>
            <a:r>
              <a:rPr lang="sl-SI" sz="2300" b="1" dirty="0" smtClean="0"/>
              <a:t>posledica </a:t>
            </a:r>
            <a:r>
              <a:rPr lang="sl-SI" sz="2300" dirty="0" smtClean="0"/>
              <a:t>zavisnosti: </a:t>
            </a:r>
            <a:endParaRPr lang="en-US" sz="2300" dirty="0" smtClean="0"/>
          </a:p>
          <a:p>
            <a:pPr lvl="1">
              <a:spcBef>
                <a:spcPts val="0"/>
              </a:spcBef>
              <a:defRPr/>
            </a:pPr>
            <a:r>
              <a:rPr lang="sl-SI" sz="2300" i="1" dirty="0" smtClean="0"/>
              <a:t>somatskih</a:t>
            </a:r>
            <a:r>
              <a:rPr lang="sl-SI" sz="2300" dirty="0" smtClean="0"/>
              <a:t> komplikacija</a:t>
            </a:r>
            <a:endParaRPr lang="en-US" sz="2300" dirty="0" smtClean="0"/>
          </a:p>
          <a:p>
            <a:pPr lvl="1">
              <a:spcBef>
                <a:spcPts val="0"/>
              </a:spcBef>
              <a:defRPr/>
            </a:pPr>
            <a:r>
              <a:rPr lang="sl-SI" sz="2300" i="1" dirty="0" smtClean="0"/>
              <a:t>psihičkih</a:t>
            </a:r>
            <a:r>
              <a:rPr lang="sl-SI" sz="2300" b="1" dirty="0" smtClean="0"/>
              <a:t> </a:t>
            </a:r>
            <a:r>
              <a:rPr lang="sl-SI" sz="2300" dirty="0" smtClean="0"/>
              <a:t>problema</a:t>
            </a:r>
          </a:p>
          <a:p>
            <a:pPr lvl="1">
              <a:spcBef>
                <a:spcPts val="0"/>
              </a:spcBef>
              <a:defRPr/>
            </a:pPr>
            <a:r>
              <a:rPr lang="sl-SI" sz="2300" i="1" dirty="0" smtClean="0"/>
              <a:t>socijalnih</a:t>
            </a:r>
            <a:r>
              <a:rPr lang="sl-SI" sz="2300" b="1" dirty="0" smtClean="0"/>
              <a:t> </a:t>
            </a:r>
            <a:r>
              <a:rPr lang="sl-SI" sz="2300" dirty="0" smtClean="0"/>
              <a:t>problema</a:t>
            </a:r>
            <a:r>
              <a:rPr lang="sl-SI" sz="2300" b="1" dirty="0" smtClean="0"/>
              <a:t> </a:t>
            </a:r>
          </a:p>
          <a:p>
            <a:pPr marL="274320" lvl="1" indent="-274320">
              <a:spcBef>
                <a:spcPts val="600"/>
              </a:spcBef>
              <a:buClr>
                <a:schemeClr val="accent3"/>
              </a:buClr>
              <a:buSzPct val="95000"/>
              <a:defRPr/>
            </a:pPr>
            <a:r>
              <a:rPr lang="sl-SI" sz="2300" dirty="0" smtClean="0"/>
              <a:t>utvrdjivanje </a:t>
            </a:r>
            <a:r>
              <a:rPr lang="sl-SI" sz="2300" b="1" dirty="0" smtClean="0"/>
              <a:t>dualnih </a:t>
            </a:r>
            <a:r>
              <a:rPr lang="sl-SI" sz="2300" dirty="0" smtClean="0"/>
              <a:t>mentalnih poremećaja</a:t>
            </a:r>
            <a:endParaRPr lang="en-US" sz="2300" dirty="0" smtClean="0"/>
          </a:p>
          <a:p>
            <a:pPr>
              <a:spcBef>
                <a:spcPts val="600"/>
              </a:spcBef>
              <a:defRPr/>
            </a:pPr>
            <a:r>
              <a:rPr lang="sl-SI" sz="2300" dirty="0" smtClean="0"/>
              <a:t>postavljanje dijagnoze za </a:t>
            </a:r>
            <a:r>
              <a:rPr lang="sl-SI" sz="2300" b="1" dirty="0" smtClean="0"/>
              <a:t>posebne populacije zavisnika</a:t>
            </a:r>
            <a:r>
              <a:rPr lang="sl-SI" sz="2300" dirty="0" smtClean="0"/>
              <a:t>:</a:t>
            </a:r>
          </a:p>
          <a:p>
            <a:pPr lvl="1">
              <a:spcBef>
                <a:spcPts val="0"/>
              </a:spcBef>
              <a:defRPr/>
            </a:pPr>
            <a:r>
              <a:rPr lang="sl-SI" sz="2300" b="1" dirty="0" smtClean="0"/>
              <a:t>žene</a:t>
            </a:r>
          </a:p>
          <a:p>
            <a:pPr lvl="1">
              <a:spcBef>
                <a:spcPts val="0"/>
              </a:spcBef>
              <a:defRPr/>
            </a:pPr>
            <a:r>
              <a:rPr lang="sl-SI" sz="2300" dirty="0" smtClean="0"/>
              <a:t>vrlo </a:t>
            </a:r>
            <a:r>
              <a:rPr lang="sl-SI" sz="2300" b="1" dirty="0" smtClean="0"/>
              <a:t>mladi</a:t>
            </a:r>
            <a:r>
              <a:rPr lang="sl-SI" sz="2300" dirty="0" smtClean="0"/>
              <a:t> i </a:t>
            </a:r>
            <a:r>
              <a:rPr lang="sl-SI" sz="2300" b="1" dirty="0" smtClean="0"/>
              <a:t>stari</a:t>
            </a:r>
            <a:r>
              <a:rPr lang="sl-SI" sz="2300" dirty="0" smtClean="0"/>
              <a:t> korisnici</a:t>
            </a:r>
          </a:p>
          <a:p>
            <a:pPr lvl="1">
              <a:spcBef>
                <a:spcPts val="0"/>
              </a:spcBef>
              <a:defRPr/>
            </a:pPr>
            <a:r>
              <a:rPr lang="sl-SI" sz="2300" dirty="0" smtClean="0"/>
              <a:t>članovi </a:t>
            </a:r>
            <a:r>
              <a:rPr lang="sl-SI" sz="2300" b="1" dirty="0" smtClean="0"/>
              <a:t>etničkih manjina </a:t>
            </a:r>
          </a:p>
          <a:p>
            <a:pPr lvl="1">
              <a:spcBef>
                <a:spcPts val="0"/>
              </a:spcBef>
              <a:defRPr/>
            </a:pPr>
            <a:r>
              <a:rPr lang="sl-SI" sz="2300" dirty="0" smtClean="0"/>
              <a:t>osobe sa izazovima vezanim za </a:t>
            </a:r>
            <a:r>
              <a:rPr lang="sl-SI" sz="2300" b="1" dirty="0" smtClean="0"/>
              <a:t>seksualni identitet</a:t>
            </a:r>
          </a:p>
          <a:p>
            <a:pPr lvl="1">
              <a:lnSpc>
                <a:spcPct val="90000"/>
              </a:lnSpc>
              <a:defRPr/>
            </a:pPr>
            <a:endParaRPr lang="sl-SI" sz="2300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sz="2400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sz="2400" dirty="0" smtClean="0">
              <a:latin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AAFAB-8A99-4CBC-8CA8-78616A650C0E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sr-Latn-CS" sz="3200" b="1" dirty="0" smtClean="0"/>
              <a:t>Literatura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lnSpcReduction="10000"/>
          </a:bodyPr>
          <a:lstStyle/>
          <a:p>
            <a:r>
              <a:rPr lang="sr-Latn-CS" dirty="0" smtClean="0"/>
              <a:t>Nastasić, P. (2011), Ekosistemski pristup alkoholizmu.</a:t>
            </a:r>
            <a:r>
              <a:rPr lang="en-US" dirty="0" smtClean="0"/>
              <a:t>*</a:t>
            </a:r>
            <a:r>
              <a:rPr lang="sr-Latn-CS" dirty="0" smtClean="0"/>
              <a:t> Beograd, </a:t>
            </a:r>
            <a:r>
              <a:rPr lang="sr-Latn-CS" dirty="0" err="1" smtClean="0"/>
              <a:t>Publikum</a:t>
            </a:r>
            <a:r>
              <a:rPr lang="en-US" dirty="0" smtClean="0"/>
              <a:t>.</a:t>
            </a:r>
            <a:endParaRPr lang="sr-Latn-CS" dirty="0" smtClean="0"/>
          </a:p>
          <a:p>
            <a:pPr lvl="1"/>
            <a:r>
              <a:rPr lang="sr-Latn-CS" dirty="0" smtClean="0"/>
              <a:t>Poglavlje </a:t>
            </a:r>
            <a:r>
              <a:rPr lang="sr-Latn-CS" i="1" dirty="0" smtClean="0"/>
              <a:t>Opšti principi </a:t>
            </a:r>
            <a:r>
              <a:rPr lang="sr-Latn-CS" i="1" dirty="0" err="1" smtClean="0"/>
              <a:t>dijagnostikovanja</a:t>
            </a:r>
            <a:r>
              <a:rPr lang="sr-Latn-CS" i="1" dirty="0" smtClean="0"/>
              <a:t> alkoholizma</a:t>
            </a:r>
            <a:r>
              <a:rPr lang="en-US" i="1" dirty="0" smtClean="0"/>
              <a:t>,</a:t>
            </a:r>
            <a:r>
              <a:rPr lang="sr-Latn-CS" dirty="0" smtClean="0"/>
              <a:t> str. 55 – 75. 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marL="236538" lvl="1" indent="-119063">
              <a:buNone/>
            </a:pPr>
            <a:r>
              <a:rPr lang="en-US" dirty="0" smtClean="0"/>
              <a:t>*S</a:t>
            </a:r>
            <a:r>
              <a:rPr lang="sr-Latn-CS" dirty="0" err="1" smtClean="0"/>
              <a:t>kraćenica</a:t>
            </a:r>
            <a:r>
              <a:rPr lang="sr-Latn-CS" dirty="0" smtClean="0"/>
              <a:t> u prezentacijama “EPA”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BAE2-C428-4C44-9A59-C5DAE5202C0C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301625" y="1447800"/>
            <a:ext cx="8504238" cy="5181600"/>
          </a:xfrm>
        </p:spPr>
        <p:txBody>
          <a:bodyPr>
            <a:noAutofit/>
          </a:bodyPr>
          <a:lstStyle/>
          <a:p>
            <a:pPr marL="346075" indent="-346075">
              <a:spcBef>
                <a:spcPts val="1200"/>
              </a:spcBef>
              <a:buNone/>
            </a:pPr>
            <a:r>
              <a:rPr lang="sr-Latn-CS" sz="2800" b="1" dirty="0" smtClean="0"/>
              <a:t>S</a:t>
            </a:r>
            <a:r>
              <a:rPr lang="sr-Latn-CS" sz="2800" b="1" i="1" dirty="0" smtClean="0"/>
              <a:t>istem</a:t>
            </a:r>
            <a:r>
              <a:rPr lang="sr-Latn-CS" sz="2800" dirty="0" smtClean="0"/>
              <a:t> je skup jedinica koje su u međusobnom odnosu i u odnosu sa okolinom - </a:t>
            </a:r>
            <a:r>
              <a:rPr lang="sr-Latn-CS" sz="2800" b="1" dirty="0" smtClean="0"/>
              <a:t>stanje</a:t>
            </a:r>
            <a:r>
              <a:rPr lang="sr-Latn-CS" sz="2800" dirty="0" smtClean="0"/>
              <a:t> svake jedinice je određeno onim drugih jedinica.</a:t>
            </a:r>
          </a:p>
          <a:p>
            <a:pPr marL="346075" indent="-346075">
              <a:spcBef>
                <a:spcPts val="1200"/>
              </a:spcBef>
              <a:buNone/>
            </a:pPr>
            <a:r>
              <a:rPr lang="pl-PL" sz="2800" dirty="0" smtClean="0"/>
              <a:t>Članovi sistema su međusobno uslovljeni u stalnoj dinamičkoj ravnoteži - </a:t>
            </a:r>
            <a:r>
              <a:rPr lang="pl-PL" sz="2800" b="1" dirty="0" smtClean="0"/>
              <a:t>cirkularna kauzalnost</a:t>
            </a:r>
          </a:p>
          <a:p>
            <a:pPr marL="346075" indent="-346075">
              <a:spcBef>
                <a:spcPts val="1200"/>
              </a:spcBef>
              <a:buNone/>
            </a:pPr>
            <a:r>
              <a:rPr lang="pl-PL" sz="2800" dirty="0" smtClean="0"/>
              <a:t>Živi sistemi imaju dve suprotne težnje:</a:t>
            </a:r>
          </a:p>
          <a:p>
            <a:pPr marL="711835" lvl="1" indent="-346075">
              <a:spcBef>
                <a:spcPts val="0"/>
              </a:spcBef>
            </a:pPr>
            <a:r>
              <a:rPr lang="pl-PL" sz="2800" dirty="0" smtClean="0"/>
              <a:t>za održanjem </a:t>
            </a:r>
            <a:r>
              <a:rPr lang="pl-PL" sz="2800" b="1" dirty="0" smtClean="0"/>
              <a:t>homeostaze</a:t>
            </a:r>
            <a:r>
              <a:rPr lang="pl-PL" sz="2800" dirty="0" smtClean="0"/>
              <a:t> </a:t>
            </a:r>
          </a:p>
          <a:p>
            <a:pPr marL="711835" lvl="1" indent="-346075">
              <a:spcBef>
                <a:spcPts val="0"/>
              </a:spcBef>
            </a:pPr>
            <a:r>
              <a:rPr lang="pl-PL" sz="2800" dirty="0" smtClean="0"/>
              <a:t>za </a:t>
            </a:r>
            <a:r>
              <a:rPr lang="pl-PL" sz="2800" b="1" dirty="0" smtClean="0"/>
              <a:t>razvojem</a:t>
            </a:r>
          </a:p>
          <a:p>
            <a:pPr marL="381000" indent="-381000">
              <a:spcBef>
                <a:spcPts val="300"/>
              </a:spcBef>
            </a:pPr>
            <a:endParaRPr lang="pl-PL" sz="2800" dirty="0" smtClean="0"/>
          </a:p>
          <a:p>
            <a:pPr marL="381000" indent="-381000">
              <a:spcBef>
                <a:spcPts val="300"/>
              </a:spcBef>
            </a:pPr>
            <a:endParaRPr lang="pl-PL" sz="2800" dirty="0" smtClean="0"/>
          </a:p>
        </p:txBody>
      </p:sp>
      <p:sp>
        <p:nvSpPr>
          <p:cNvPr id="6147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pPr eaLnBrk="1" hangingPunct="1"/>
            <a:r>
              <a:rPr lang="sr-Latn-CS" sz="3200" b="1" dirty="0" smtClean="0"/>
              <a:t>EKOSISTEMSKI PRISTUP/1</a:t>
            </a:r>
            <a:endParaRPr lang="sr-Latn-CS" sz="2400" b="1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459962-654B-4A1C-AC9F-4F876C313A96}" type="slidenum">
              <a:rPr lang="sr-Latn-CS" smtClean="0"/>
              <a:pPr>
                <a:defRPr/>
              </a:pPr>
              <a:t>3</a:t>
            </a:fld>
            <a:endParaRPr lang="sr-Latn-C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301625" y="1447800"/>
            <a:ext cx="8504238" cy="5181600"/>
          </a:xfrm>
        </p:spPr>
        <p:txBody>
          <a:bodyPr>
            <a:noAutofit/>
          </a:bodyPr>
          <a:lstStyle/>
          <a:p>
            <a:pPr marL="381000" indent="-381000">
              <a:spcBef>
                <a:spcPts val="1200"/>
              </a:spcBef>
              <a:buNone/>
            </a:pPr>
            <a:r>
              <a:rPr lang="sr-Latn-CS" sz="2400" b="1" dirty="0" smtClean="0"/>
              <a:t>Regulatorni mehanizmi </a:t>
            </a:r>
            <a:r>
              <a:rPr lang="sr-Latn-CS" sz="2400" dirty="0" smtClean="0"/>
              <a:t>sistema imaju za cilj očuvanje njegove </a:t>
            </a:r>
            <a:r>
              <a:rPr lang="sr-Latn-CS" sz="2400" dirty="0" err="1" smtClean="0"/>
              <a:t>homeostaze</a:t>
            </a:r>
            <a:r>
              <a:rPr lang="sr-Latn-CS" sz="2400" dirty="0" smtClean="0"/>
              <a:t> . </a:t>
            </a:r>
          </a:p>
          <a:p>
            <a:pPr marL="381000" indent="-381000">
              <a:spcBef>
                <a:spcPts val="1200"/>
              </a:spcBef>
              <a:buNone/>
            </a:pPr>
            <a:r>
              <a:rPr lang="pl-PL" sz="2400" b="1" dirty="0" smtClean="0"/>
              <a:t>SIMPTOM</a:t>
            </a:r>
            <a:r>
              <a:rPr lang="pl-PL" sz="2400" dirty="0" smtClean="0"/>
              <a:t> - </a:t>
            </a:r>
            <a:r>
              <a:rPr lang="pl-PL" sz="2400" b="1" dirty="0" smtClean="0"/>
              <a:t>sistemska adaptacija na njegov totalni kontekst</a:t>
            </a:r>
            <a:r>
              <a:rPr lang="pl-PL" sz="2400" dirty="0" smtClean="0"/>
              <a:t>, u funkciji </a:t>
            </a:r>
            <a:r>
              <a:rPr lang="pl-PL" sz="2400" b="1" dirty="0" smtClean="0"/>
              <a:t>održanja homeostaze </a:t>
            </a:r>
            <a:r>
              <a:rPr lang="pl-PL" sz="2400" dirty="0" smtClean="0"/>
              <a:t>sistema koji se opire razvoju/promeni</a:t>
            </a:r>
          </a:p>
          <a:p>
            <a:pPr marL="0" indent="0" algn="ctr">
              <a:spcBef>
                <a:spcPts val="1200"/>
              </a:spcBef>
              <a:buNone/>
            </a:pPr>
            <a:r>
              <a:rPr lang="sl-SI" sz="2400" b="1" dirty="0" smtClean="0"/>
              <a:t>SISTEM ODRŽAVA SIMPTOM  </a:t>
            </a:r>
            <a:r>
              <a:rPr lang="en-US" sz="2400" b="1" dirty="0" smtClean="0">
                <a:sym typeface="Wingdings" pitchFamily="2" charset="2"/>
              </a:rPr>
              <a:t> </a:t>
            </a:r>
            <a:r>
              <a:rPr lang="sr-Latn-CS" sz="2400" b="1" dirty="0" smtClean="0">
                <a:sym typeface="Wingdings" pitchFamily="2" charset="2"/>
              </a:rPr>
              <a:t/>
            </a:r>
            <a:br>
              <a:rPr lang="sr-Latn-CS" sz="2400" b="1" dirty="0" smtClean="0">
                <a:sym typeface="Wingdings" pitchFamily="2" charset="2"/>
              </a:rPr>
            </a:br>
            <a:r>
              <a:rPr lang="en-US" sz="2400" b="1" dirty="0" smtClean="0">
                <a:sym typeface="Wingdings" pitchFamily="2" charset="2"/>
              </a:rPr>
              <a:t></a:t>
            </a:r>
            <a:r>
              <a:rPr lang="sl-SI" sz="2400" b="1" dirty="0" smtClean="0"/>
              <a:t> SIMPTOM ODRŽAVA SISTEM</a:t>
            </a:r>
            <a:r>
              <a:rPr lang="en-US" sz="2400" b="1" dirty="0" smtClean="0"/>
              <a:t> </a:t>
            </a:r>
            <a:endParaRPr lang="sl-SI" sz="2400" dirty="0" smtClean="0"/>
          </a:p>
          <a:p>
            <a:pPr marL="381000" indent="-381000">
              <a:spcBef>
                <a:spcPts val="1200"/>
              </a:spcBef>
              <a:buNone/>
            </a:pPr>
            <a:r>
              <a:rPr lang="pl-PL" sz="2400" b="1" dirty="0" smtClean="0"/>
              <a:t>Ekosistemski pristup </a:t>
            </a:r>
            <a:r>
              <a:rPr lang="pl-PL" sz="2400" b="1" dirty="0" smtClean="0">
                <a:solidFill>
                  <a:srgbClr val="FF0000"/>
                </a:solidFill>
              </a:rPr>
              <a:t>– osnovn e karakteristike</a:t>
            </a:r>
            <a:r>
              <a:rPr lang="pl-PL" sz="2400" b="1" dirty="0" smtClean="0"/>
              <a:t>: </a:t>
            </a:r>
          </a:p>
          <a:p>
            <a:pPr marL="381000" indent="-381000">
              <a:spcBef>
                <a:spcPts val="300"/>
              </a:spcBef>
            </a:pPr>
            <a:r>
              <a:rPr lang="pl-PL" sz="2000" dirty="0" smtClean="0"/>
              <a:t>svaka osoba istovremeno pripada </a:t>
            </a:r>
            <a:r>
              <a:rPr lang="pl-PL" sz="2000" u="sng" dirty="0" smtClean="0"/>
              <a:t>nekoliko sistema</a:t>
            </a:r>
            <a:endParaRPr lang="pl-PL" sz="2000" dirty="0" smtClean="0"/>
          </a:p>
          <a:p>
            <a:pPr marL="381000" indent="-381000">
              <a:spcBef>
                <a:spcPts val="300"/>
              </a:spcBef>
            </a:pPr>
            <a:r>
              <a:rPr lang="pl-PL" sz="2000" dirty="0" smtClean="0"/>
              <a:t>ovi sistemi su u stalnoj </a:t>
            </a:r>
            <a:r>
              <a:rPr lang="pl-PL" sz="2000" u="sng" dirty="0" smtClean="0"/>
              <a:t>interakciji</a:t>
            </a:r>
            <a:r>
              <a:rPr lang="pl-PL" sz="2000" dirty="0" smtClean="0"/>
              <a:t> (porodica i škola). </a:t>
            </a:r>
          </a:p>
          <a:p>
            <a:pPr marL="381000" indent="-381000">
              <a:spcBef>
                <a:spcPts val="300"/>
              </a:spcBef>
            </a:pPr>
            <a:r>
              <a:rPr lang="pl-PL" sz="2000" dirty="0" smtClean="0"/>
              <a:t>mnogi sistemi su „</a:t>
            </a:r>
            <a:r>
              <a:rPr lang="pl-PL" sz="2000" u="sng" dirty="0" smtClean="0"/>
              <a:t>ugnježdeni</a:t>
            </a:r>
            <a:r>
              <a:rPr lang="pl-PL" sz="2000" dirty="0" smtClean="0"/>
              <a:t>” jedan u drugi (npr. pojedinac u prodicu, porodica  u susedstvo, susedstvo u širu zajednicu itd.) </a:t>
            </a:r>
          </a:p>
          <a:p>
            <a:pPr marL="381000" indent="-381000">
              <a:spcBef>
                <a:spcPts val="1200"/>
              </a:spcBef>
            </a:pPr>
            <a:endParaRPr lang="pl-PL" sz="2800" dirty="0" smtClean="0"/>
          </a:p>
          <a:p>
            <a:pPr marL="381000" indent="-381000">
              <a:spcBef>
                <a:spcPts val="1200"/>
              </a:spcBef>
            </a:pPr>
            <a:endParaRPr lang="pl-PL" sz="2800" dirty="0" smtClean="0"/>
          </a:p>
        </p:txBody>
      </p:sp>
      <p:sp>
        <p:nvSpPr>
          <p:cNvPr id="6147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pPr eaLnBrk="1" hangingPunct="1"/>
            <a:r>
              <a:rPr lang="sr-Latn-CS" sz="3200" b="1" dirty="0" smtClean="0"/>
              <a:t>EKOSISTEMSKI PRISTUP/2</a:t>
            </a:r>
            <a:endParaRPr lang="sr-Latn-CS" sz="2400" b="1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459962-654B-4A1C-AC9F-4F876C313A96}" type="slidenum">
              <a:rPr lang="sr-Latn-CS" smtClean="0"/>
              <a:pPr>
                <a:defRPr/>
              </a:pPr>
              <a:t>4</a:t>
            </a:fld>
            <a:endParaRPr lang="sr-Latn-C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504238" cy="518160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spcBef>
                <a:spcPts val="1200"/>
              </a:spcBef>
              <a:buFont typeface="Wingdings" pitchFamily="2" charset="2"/>
              <a:buNone/>
            </a:pPr>
            <a:r>
              <a:rPr lang="sl-SI" sz="2400" b="1" dirty="0" smtClean="0"/>
              <a:t>Fenomen zavisnosti se održava kroz regulatorne mehanizmi  međusobno “ugnježdenih” sistema </a:t>
            </a:r>
            <a:r>
              <a:rPr lang="sl-SI" sz="2400" dirty="0" smtClean="0"/>
              <a:t>(u cilju </a:t>
            </a:r>
            <a:r>
              <a:rPr lang="sr-Latn-CS" sz="2400" dirty="0" smtClean="0"/>
              <a:t>očuvanja njegove </a:t>
            </a:r>
            <a:r>
              <a:rPr lang="sr-Latn-CS" sz="2400" dirty="0" err="1" smtClean="0"/>
              <a:t>homeostaze</a:t>
            </a:r>
            <a:r>
              <a:rPr lang="sr-Latn-CS" sz="2400" dirty="0" smtClean="0"/>
              <a:t>)</a:t>
            </a:r>
            <a:r>
              <a:rPr lang="sl-SI" sz="2400" b="1" dirty="0" smtClean="0"/>
              <a:t>:</a:t>
            </a:r>
            <a:endParaRPr lang="sl-SI" sz="2400" dirty="0" smtClean="0"/>
          </a:p>
          <a:p>
            <a:pPr>
              <a:lnSpc>
                <a:spcPct val="80000"/>
              </a:lnSpc>
              <a:spcBef>
                <a:spcPts val="1200"/>
              </a:spcBef>
            </a:pPr>
            <a:r>
              <a:rPr lang="sl-SI" sz="2400" b="1" dirty="0" smtClean="0"/>
              <a:t>društvenih sistema - </a:t>
            </a:r>
            <a:r>
              <a:rPr lang="sl-SI" sz="2400" dirty="0" smtClean="0"/>
              <a:t>socijalna i kulturalna pravila, povoljna očekivanja, norme, zakone, kazne, rituale, verovanja u vezi korišćenj</a:t>
            </a:r>
            <a:r>
              <a:rPr lang="en-US" sz="2400" dirty="0" smtClean="0"/>
              <a:t>a </a:t>
            </a:r>
            <a:r>
              <a:rPr lang="sl-SI" sz="2400" dirty="0" smtClean="0"/>
              <a:t>psihoaktivnih supstanci</a:t>
            </a:r>
            <a:r>
              <a:rPr lang="en-US" sz="2400" dirty="0" smtClean="0"/>
              <a:t> (</a:t>
            </a:r>
            <a:r>
              <a:rPr lang="sr-Latn-RS" sz="2400" dirty="0" smtClean="0"/>
              <a:t>pijenja</a:t>
            </a:r>
            <a:r>
              <a:rPr lang="en-US" sz="2400" dirty="0" smtClean="0"/>
              <a:t>…)</a:t>
            </a:r>
            <a:endParaRPr lang="sl-SI" sz="2400" dirty="0" smtClean="0"/>
          </a:p>
          <a:p>
            <a:pPr>
              <a:lnSpc>
                <a:spcPct val="80000"/>
              </a:lnSpc>
              <a:spcBef>
                <a:spcPts val="1200"/>
              </a:spcBef>
            </a:pPr>
            <a:r>
              <a:rPr lang="sl-SI" sz="2400" b="1" dirty="0" smtClean="0"/>
              <a:t>interpesonalnih sistema kojima osoba pripada </a:t>
            </a:r>
            <a:endParaRPr lang="sl-SI" sz="2400" dirty="0" smtClean="0"/>
          </a:p>
          <a:p>
            <a:pPr lvl="1">
              <a:spcBef>
                <a:spcPts val="300"/>
              </a:spcBef>
            </a:pPr>
            <a:r>
              <a:rPr lang="sl-SI" sz="2200" b="1" dirty="0" smtClean="0"/>
              <a:t>horizontalna dimenzija</a:t>
            </a:r>
            <a:r>
              <a:rPr lang="sl-SI" sz="2200" dirty="0" smtClean="0"/>
              <a:t>: sistemi kojima osoba pripada u trenutku posmatranja (biološki, individualni, dijadni, porodični, lokalni socijalni, širi socijalni, nacionalni...)</a:t>
            </a:r>
          </a:p>
          <a:p>
            <a:pPr lvl="1">
              <a:spcBef>
                <a:spcPts val="300"/>
              </a:spcBef>
            </a:pPr>
            <a:r>
              <a:rPr lang="sl-SI" sz="2200" b="1" dirty="0" smtClean="0"/>
              <a:t>vertikalna dimenzija</a:t>
            </a:r>
            <a:r>
              <a:rPr lang="sl-SI" sz="2200" dirty="0" smtClean="0"/>
              <a:t>: prethodni  sistemi/članovi sistema kojima osoba pripada; posebno značajno -  transgeneracijsko prenošenje</a:t>
            </a:r>
            <a:endParaRPr lang="sl-SI" sz="2000" dirty="0" smtClean="0"/>
          </a:p>
          <a:p>
            <a:pPr>
              <a:lnSpc>
                <a:spcPct val="80000"/>
              </a:lnSpc>
              <a:spcBef>
                <a:spcPts val="1200"/>
              </a:spcBef>
            </a:pPr>
            <a:r>
              <a:rPr lang="sl-SI" sz="2400" b="1" dirty="0" smtClean="0"/>
              <a:t>biološkog i psihološkog sistema pojedinca</a:t>
            </a:r>
            <a:r>
              <a:rPr lang="sl-SI" sz="2400" dirty="0" smtClean="0"/>
              <a:t> </a:t>
            </a:r>
            <a:r>
              <a:rPr lang="sl-SI" sz="2400" b="1" dirty="0" smtClean="0"/>
              <a:t>-</a:t>
            </a:r>
            <a:r>
              <a:rPr lang="sl-SI" sz="2400" dirty="0" smtClean="0"/>
              <a:t> predvidljiv tok razvoja bolesti</a:t>
            </a:r>
          </a:p>
          <a:p>
            <a:pPr marL="381000" indent="-381000">
              <a:spcBef>
                <a:spcPts val="300"/>
              </a:spcBef>
              <a:buNone/>
            </a:pPr>
            <a:endParaRPr lang="pl-PL" sz="2400" dirty="0" smtClean="0"/>
          </a:p>
          <a:p>
            <a:pPr marL="381000" indent="-381000">
              <a:spcBef>
                <a:spcPts val="300"/>
              </a:spcBef>
            </a:pPr>
            <a:endParaRPr lang="pl-PL" sz="2400" dirty="0" smtClean="0"/>
          </a:p>
        </p:txBody>
      </p:sp>
      <p:sp>
        <p:nvSpPr>
          <p:cNvPr id="6147" name="Title 1"/>
          <p:cNvSpPr>
            <a:spLocks noGrp="1"/>
          </p:cNvSpPr>
          <p:nvPr>
            <p:ph type="title"/>
          </p:nvPr>
        </p:nvSpPr>
        <p:spPr>
          <a:xfrm>
            <a:off x="381000" y="704088"/>
            <a:ext cx="8305800" cy="667512"/>
          </a:xfrm>
        </p:spPr>
        <p:txBody>
          <a:bodyPr>
            <a:normAutofit/>
          </a:bodyPr>
          <a:lstStyle/>
          <a:p>
            <a:r>
              <a:rPr lang="it-IT" sz="3200" b="1" dirty="0" smtClean="0"/>
              <a:t>ZAVISNOST KAO SISTEMSKI PROCES</a:t>
            </a:r>
            <a:r>
              <a:rPr lang="sr-Latn-CS" sz="3200" b="1" dirty="0" smtClean="0"/>
              <a:t> </a:t>
            </a:r>
            <a:endParaRPr lang="sr-Latn-CS" sz="2400" b="1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459962-654B-4A1C-AC9F-4F876C313A96}" type="slidenum">
              <a:rPr lang="sr-Latn-CS" smtClean="0"/>
              <a:pPr>
                <a:defRPr/>
              </a:pPr>
              <a:t>5</a:t>
            </a:fld>
            <a:endParaRPr lang="sr-Latn-C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850"/>
            <a:ext cx="8229600" cy="742950"/>
          </a:xfrm>
        </p:spPr>
        <p:txBody>
          <a:bodyPr/>
          <a:lstStyle/>
          <a:p>
            <a:r>
              <a:rPr lang="sl-SI" sz="3200" b="1" dirty="0" smtClean="0"/>
              <a:t>Regulatorni mehanizmi društvenih sistema</a:t>
            </a:r>
            <a:endParaRPr lang="en-US" sz="3200" b="1" dirty="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r-Latn-CS" sz="2400" dirty="0" smtClean="0"/>
              <a:t>Bez obzira što je poodavno prepoznato da korišćenje PAS može da stvara ogromnu štetu, </a:t>
            </a:r>
            <a:r>
              <a:rPr lang="sr-Latn-RS" sz="2400" dirty="0" smtClean="0"/>
              <a:t>društvene zajednice </a:t>
            </a:r>
            <a:r>
              <a:rPr lang="it-IT" sz="2400" dirty="0" smtClean="0"/>
              <a:t>od pamtiveka </a:t>
            </a:r>
            <a:r>
              <a:rPr lang="sr-Latn-RS" sz="2400" dirty="0" smtClean="0"/>
              <a:t>koriste neke PAS kao </a:t>
            </a:r>
            <a:r>
              <a:rPr lang="it-IT" sz="2400" dirty="0" smtClean="0"/>
              <a:t>legitim</a:t>
            </a:r>
            <a:r>
              <a:rPr lang="sr-Latn-RS" sz="2400" dirty="0" smtClean="0"/>
              <a:t>no sredstvo  za</a:t>
            </a:r>
            <a:r>
              <a:rPr lang="sr-Latn-CS" sz="2400" dirty="0" smtClean="0"/>
              <a:t>:</a:t>
            </a:r>
            <a:endParaRPr lang="sr-Latn-RS" sz="2400" dirty="0" smtClean="0"/>
          </a:p>
          <a:p>
            <a:pPr lvl="1"/>
            <a:r>
              <a:rPr lang="sr-Latn-CS" sz="2200" dirty="0" smtClean="0"/>
              <a:t>poboljšanje  </a:t>
            </a:r>
            <a:r>
              <a:rPr lang="sr-Latn-CS" sz="2200" b="1" dirty="0" smtClean="0"/>
              <a:t>adaptacije osobe</a:t>
            </a:r>
            <a:r>
              <a:rPr lang="sr-Latn-CS" sz="2200" dirty="0" smtClean="0"/>
              <a:t> na zahteve sredine (uklapanje u društvo, stabilizovanje porodičnih odnose, uspešno izvođenje neke aktivnost) </a:t>
            </a:r>
            <a:endParaRPr lang="it-IT" sz="2200" dirty="0" smtClean="0"/>
          </a:p>
          <a:p>
            <a:pPr lvl="1"/>
            <a:r>
              <a:rPr lang="it-IT" sz="2200" b="1" dirty="0" smtClean="0"/>
              <a:t>olak</a:t>
            </a:r>
            <a:r>
              <a:rPr lang="sr-Latn-CS" sz="2200" b="1" dirty="0" smtClean="0"/>
              <a:t>š</a:t>
            </a:r>
            <a:r>
              <a:rPr lang="it-IT" sz="2200" b="1" dirty="0" smtClean="0"/>
              <a:t>a</a:t>
            </a:r>
            <a:r>
              <a:rPr lang="sr-Latn-RS" sz="2200" b="1" dirty="0" smtClean="0"/>
              <a:t>vanje</a:t>
            </a:r>
            <a:r>
              <a:rPr lang="it-IT" sz="2200" b="1" dirty="0" smtClean="0"/>
              <a:t> do</a:t>
            </a:r>
            <a:r>
              <a:rPr lang="sr-Latn-CS" sz="2200" b="1" dirty="0" smtClean="0"/>
              <a:t>ž</a:t>
            </a:r>
            <a:r>
              <a:rPr lang="it-IT" sz="2200" b="1" dirty="0" smtClean="0"/>
              <a:t>ivlja</a:t>
            </a:r>
            <a:r>
              <a:rPr lang="sr-Latn-RS" sz="2200" b="1" dirty="0" smtClean="0"/>
              <a:t>ja</a:t>
            </a:r>
            <a:r>
              <a:rPr lang="it-IT" sz="2200" b="1" dirty="0" smtClean="0"/>
              <a:t> </a:t>
            </a:r>
            <a:r>
              <a:rPr lang="sr-Latn-CS" sz="2200" b="1" dirty="0" smtClean="0"/>
              <a:t>sebe i svoje realnosti </a:t>
            </a:r>
            <a:r>
              <a:rPr lang="it-IT" sz="2200" dirty="0" smtClean="0"/>
              <a:t>(poprav</a:t>
            </a:r>
            <a:r>
              <a:rPr lang="sr-Latn-RS" sz="2200" dirty="0" smtClean="0"/>
              <a:t>ljanje</a:t>
            </a:r>
            <a:r>
              <a:rPr lang="it-IT" sz="2200" dirty="0" smtClean="0"/>
              <a:t> raspolo</a:t>
            </a:r>
            <a:r>
              <a:rPr lang="sr-Latn-CS" sz="2200" dirty="0" smtClean="0"/>
              <a:t>ž</a:t>
            </a:r>
            <a:r>
              <a:rPr lang="it-IT" sz="2200" dirty="0" smtClean="0"/>
              <a:t>enj</a:t>
            </a:r>
            <a:r>
              <a:rPr lang="sr-Latn-RS" sz="2200" dirty="0" smtClean="0"/>
              <a:t>a</a:t>
            </a:r>
            <a:r>
              <a:rPr lang="it-IT" sz="2200" dirty="0" smtClean="0"/>
              <a:t>, </a:t>
            </a:r>
            <a:r>
              <a:rPr lang="sr-Latn-CS" sz="2200" dirty="0" smtClean="0"/>
              <a:t>slobodnije </a:t>
            </a:r>
            <a:r>
              <a:rPr lang="it-IT" sz="2200" dirty="0" smtClean="0"/>
              <a:t>izra</a:t>
            </a:r>
            <a:r>
              <a:rPr lang="sr-Latn-RS" sz="2200" dirty="0" smtClean="0"/>
              <a:t>žavanje</a:t>
            </a:r>
            <a:r>
              <a:rPr lang="sr-Latn-CS" sz="2200" dirty="0" smtClean="0"/>
              <a:t>,</a:t>
            </a:r>
            <a:r>
              <a:rPr lang="it-IT" sz="2200" dirty="0" smtClean="0"/>
              <a:t> </a:t>
            </a:r>
            <a:r>
              <a:rPr lang="sr-Latn-CS" sz="2200" dirty="0" smtClean="0"/>
              <a:t>da bekstvo od problema, umanjenje neprijatnost…)</a:t>
            </a:r>
            <a:r>
              <a:rPr lang="en-US" sz="2200" dirty="0" smtClean="0"/>
              <a:t> </a:t>
            </a:r>
          </a:p>
          <a:p>
            <a:pPr marL="280988" indent="-280988">
              <a:buNone/>
            </a:pPr>
            <a:r>
              <a:rPr lang="sr-Latn-CS" sz="2400" dirty="0" smtClean="0"/>
              <a:t>U nekim društvima je to alkohol, a u drugima su to druge supstance - opijum, marihuana, koka…</a:t>
            </a:r>
          </a:p>
          <a:p>
            <a:pPr marL="280988" indent="-280988">
              <a:buNone/>
            </a:pPr>
            <a:r>
              <a:rPr lang="sr-Latn-CS" sz="2400" dirty="0" smtClean="0"/>
              <a:t>Podržava se: </a:t>
            </a:r>
          </a:p>
          <a:p>
            <a:pPr marL="280988" indent="-280988"/>
            <a:r>
              <a:rPr lang="sr-Latn-CS" sz="2400" u="sng" dirty="0" smtClean="0"/>
              <a:t>Grupna upotreba</a:t>
            </a:r>
            <a:r>
              <a:rPr lang="sr-Latn-CS" sz="2400" dirty="0" smtClean="0"/>
              <a:t> - porodični rituali, religijski obredi, </a:t>
            </a:r>
          </a:p>
          <a:p>
            <a:pPr marL="280988" indent="-280988"/>
            <a:r>
              <a:rPr lang="en-US" sz="2400" dirty="0" smtClean="0"/>
              <a:t>I</a:t>
            </a:r>
            <a:r>
              <a:rPr lang="sr-Latn-RS" sz="2400" u="sng" dirty="0" smtClean="0"/>
              <a:t>ndividualna upotreba</a:t>
            </a:r>
            <a:r>
              <a:rPr lang="sr-Latn-RS" sz="2400" dirty="0" smtClean="0"/>
              <a:t>  - u posebnim situacijama, uz obrok...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420C56-73C9-4DD4-9201-3DE5EDBCD3A5}" type="slidenum">
              <a:rPr lang="en-US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38200"/>
            <a:ext cx="8229600" cy="762000"/>
          </a:xfrm>
        </p:spPr>
        <p:txBody>
          <a:bodyPr>
            <a:normAutofit/>
          </a:bodyPr>
          <a:lstStyle/>
          <a:p>
            <a:pPr marL="279400" indent="-279400"/>
            <a:r>
              <a:rPr lang="sl-SI" sz="3200" b="1" dirty="0" smtClean="0"/>
              <a:t>Procesi prilagođavanja </a:t>
            </a:r>
            <a:r>
              <a:rPr lang="sl-SI" sz="2400" b="1" dirty="0" smtClean="0"/>
              <a:t>(Nastasić, EPA, str. 22, 29)</a:t>
            </a:r>
            <a:endParaRPr lang="en-US" sz="2400" b="1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382000" cy="4541520"/>
          </a:xfrm>
        </p:spPr>
        <p:txBody>
          <a:bodyPr>
            <a:normAutofit/>
          </a:bodyPr>
          <a:lstStyle/>
          <a:p>
            <a:pPr marL="398463" indent="-398463">
              <a:buNone/>
            </a:pPr>
            <a:r>
              <a:rPr lang="sr-Latn-CS" sz="2400" b="1" dirty="0" smtClean="0"/>
              <a:t>Unošenje PAS </a:t>
            </a:r>
            <a:r>
              <a:rPr lang="sr-Latn-CS" sz="2400" dirty="0" smtClean="0"/>
              <a:t>u organizam dovodi do bioloških i psiholoških promena kod pojedinca, time vršeći aktivan uticaj na sve ostale sisteme kojima pojedinac pripada. </a:t>
            </a:r>
          </a:p>
          <a:p>
            <a:pPr>
              <a:buNone/>
            </a:pPr>
            <a:r>
              <a:rPr lang="sr-Latn-CS" sz="2400" dirty="0" smtClean="0">
                <a:sym typeface="Wingdings"/>
              </a:rPr>
              <a:t> </a:t>
            </a:r>
            <a:r>
              <a:rPr lang="sr-Latn-CS" sz="2400" dirty="0" smtClean="0"/>
              <a:t>Dolazi do </a:t>
            </a:r>
            <a:r>
              <a:rPr lang="sr-Latn-CS" sz="2400" b="1" dirty="0" smtClean="0"/>
              <a:t>procesa prilagođavanja </a:t>
            </a:r>
            <a:r>
              <a:rPr lang="sr-Latn-CS" sz="2400" dirty="0" smtClean="0"/>
              <a:t>ovom novom “članu” u funkciji </a:t>
            </a:r>
            <a:r>
              <a:rPr lang="sr-Latn-CS" sz="2400" b="1" dirty="0" smtClean="0"/>
              <a:t>održanja </a:t>
            </a:r>
            <a:r>
              <a:rPr lang="sr-Latn-CS" sz="2400" dirty="0" smtClean="0"/>
              <a:t>prisustva PAS (što pokazuje da je PAS važna za održanje sistema)</a:t>
            </a:r>
          </a:p>
          <a:p>
            <a:pPr>
              <a:buNone/>
            </a:pPr>
            <a:r>
              <a:rPr lang="sr-Latn-CS" sz="2400" b="1" dirty="0" smtClean="0"/>
              <a:t>Ključno</a:t>
            </a:r>
            <a:r>
              <a:rPr lang="sr-Latn-CS" sz="2400" dirty="0" smtClean="0"/>
              <a:t> za razumevanje sistemskog pristupa BZ je </a:t>
            </a:r>
            <a:r>
              <a:rPr lang="sr-Latn-CS" sz="2400" b="1" dirty="0" smtClean="0"/>
              <a:t>razumevanje</a:t>
            </a:r>
            <a:r>
              <a:rPr lang="sr-Latn-CS" sz="2400" dirty="0" smtClean="0"/>
              <a:t> </a:t>
            </a:r>
            <a:r>
              <a:rPr lang="sr-Latn-CS" sz="2400" b="1" dirty="0" smtClean="0"/>
              <a:t>procesa prilagođavanja </a:t>
            </a:r>
            <a:r>
              <a:rPr lang="sr-Latn-CS" sz="2400" dirty="0" smtClean="0"/>
              <a:t>u sistemima: </a:t>
            </a:r>
          </a:p>
          <a:p>
            <a:pPr lvl="1">
              <a:buNone/>
            </a:pPr>
            <a:r>
              <a:rPr lang="sr-Latn-CS" sz="2200" b="1" dirty="0" smtClean="0"/>
              <a:t>I     pojedinca</a:t>
            </a:r>
            <a:r>
              <a:rPr lang="sr-Latn-CS" sz="2200" dirty="0" smtClean="0"/>
              <a:t> </a:t>
            </a:r>
          </a:p>
          <a:p>
            <a:pPr lvl="1">
              <a:buNone/>
            </a:pPr>
            <a:r>
              <a:rPr lang="sr-Latn-CS" sz="2200" b="1" dirty="0" smtClean="0"/>
              <a:t>II    porodice</a:t>
            </a:r>
            <a:r>
              <a:rPr lang="sr-Latn-CS" sz="2200" dirty="0" smtClean="0"/>
              <a:t> </a:t>
            </a:r>
          </a:p>
          <a:p>
            <a:pPr lvl="1">
              <a:buNone/>
            </a:pPr>
            <a:r>
              <a:rPr lang="sr-Latn-CS" sz="2200" b="1" dirty="0" smtClean="0"/>
              <a:t>III  društva</a:t>
            </a:r>
          </a:p>
          <a:p>
            <a:pPr>
              <a:buNone/>
            </a:pPr>
            <a:endParaRPr lang="sr-Latn-CS" sz="2400" dirty="0" smtClean="0"/>
          </a:p>
          <a:p>
            <a:pPr>
              <a:buNone/>
            </a:pPr>
            <a:endParaRPr lang="sr-Latn-CS" sz="2400" dirty="0" smtClean="0"/>
          </a:p>
          <a:p>
            <a:pPr marL="639763" lvl="1" indent="-639763">
              <a:buNone/>
            </a:pPr>
            <a:endParaRPr lang="sr-Latn-CS" dirty="0" smtClean="0"/>
          </a:p>
          <a:p>
            <a:pPr>
              <a:buFont typeface="Wingdings" pitchFamily="2" charset="2"/>
              <a:buNone/>
            </a:pPr>
            <a:endParaRPr lang="sr-Latn-CS" sz="2400" dirty="0" smtClean="0"/>
          </a:p>
          <a:p>
            <a:endParaRPr lang="sr-Latn-C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BAE2-C428-4C44-9A59-C5DAE5202C0C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38200"/>
            <a:ext cx="8229600" cy="762000"/>
          </a:xfrm>
        </p:spPr>
        <p:txBody>
          <a:bodyPr>
            <a:normAutofit/>
          </a:bodyPr>
          <a:lstStyle/>
          <a:p>
            <a:pPr marL="279400" indent="-279400"/>
            <a:r>
              <a:rPr lang="sl-SI" sz="3200" b="1" dirty="0"/>
              <a:t>I </a:t>
            </a:r>
            <a:r>
              <a:rPr lang="sl-SI" sz="3200" dirty="0">
                <a:solidFill>
                  <a:schemeClr val="accent1"/>
                </a:solidFill>
              </a:rPr>
              <a:t>   </a:t>
            </a:r>
            <a:r>
              <a:rPr lang="sl-SI" sz="3200" b="1" dirty="0"/>
              <a:t>Procesi prilagođavanja pojedinca </a:t>
            </a:r>
            <a:endParaRPr lang="en-US" sz="3200" b="1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382000" cy="45415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l-SI" sz="2800" dirty="0" smtClean="0"/>
              <a:t>Ekscesivno unosenje droge ili pijenje i prateće psihopatološko ponašanje zavisnika su aktivni i neprekidni </a:t>
            </a:r>
            <a:r>
              <a:rPr lang="sl-SI" sz="2800" b="1" dirty="0" smtClean="0"/>
              <a:t>adaptivni procesi </a:t>
            </a:r>
            <a:r>
              <a:rPr lang="sl-SI" sz="2800" dirty="0" smtClean="0"/>
              <a:t>(emocionalni i komunikacioni) u cilju istovremenog održavanja:</a:t>
            </a:r>
            <a:endParaRPr lang="en-US" sz="2800" dirty="0" smtClean="0"/>
          </a:p>
          <a:p>
            <a:pPr lvl="1"/>
            <a:r>
              <a:rPr lang="sl-SI" sz="2800" i="1" dirty="0" smtClean="0"/>
              <a:t>sistema</a:t>
            </a:r>
            <a:r>
              <a:rPr lang="sl-SI" sz="2800" dirty="0" smtClean="0"/>
              <a:t> - odnosa sa bliskim i značajnim osobama</a:t>
            </a:r>
          </a:p>
          <a:p>
            <a:pPr lvl="1"/>
            <a:r>
              <a:rPr lang="sl-SI" sz="2800" i="1" dirty="0" smtClean="0"/>
              <a:t>simptoma</a:t>
            </a:r>
            <a:r>
              <a:rPr lang="sl-SI" sz="2800" dirty="0" smtClean="0"/>
              <a:t> – pijenja / uzimanja droge</a:t>
            </a:r>
          </a:p>
          <a:p>
            <a:pPr>
              <a:buNone/>
            </a:pPr>
            <a:endParaRPr lang="sl-SI" dirty="0" smtClean="0"/>
          </a:p>
          <a:p>
            <a:pPr marL="639763" lvl="1" indent="-639763">
              <a:buNone/>
            </a:pPr>
            <a:endParaRPr lang="sl-SI" dirty="0" smtClean="0"/>
          </a:p>
          <a:p>
            <a:pPr>
              <a:buFont typeface="Wingdings" pitchFamily="2" charset="2"/>
              <a:buNone/>
            </a:pPr>
            <a:endParaRPr lang="en-US" sz="2800" dirty="0" smtClean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BAE2-C428-4C44-9A59-C5DAE5202C0C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pPr marL="635000" indent="-635000"/>
            <a:r>
              <a:rPr lang="sl-SI" sz="3200" b="1" dirty="0" smtClean="0"/>
              <a:t>A) Organski </a:t>
            </a:r>
            <a:r>
              <a:rPr lang="sl-SI" sz="3200" b="1" dirty="0"/>
              <a:t>(biološki) procesi </a:t>
            </a:r>
            <a:r>
              <a:rPr lang="sl-SI" sz="3200" b="1" dirty="0" smtClean="0"/>
              <a:t>prilagodjavanja</a:t>
            </a:r>
            <a:endParaRPr lang="en-US" sz="2700" b="1" dirty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229600" cy="44958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sl-SI" dirty="0" smtClean="0"/>
              <a:t>Organski, </a:t>
            </a:r>
            <a:r>
              <a:rPr lang="sl-SI" dirty="0"/>
              <a:t>adaptivni procesi u neurobiohemizmu i metabolizmu pojedinca koji unosi psihoaktivne supstance </a:t>
            </a:r>
            <a:r>
              <a:rPr lang="sl-SI" dirty="0" smtClean="0"/>
              <a:t>- na </a:t>
            </a:r>
            <a:r>
              <a:rPr lang="sl-SI" dirty="0"/>
              <a:t>nivou ćelije i na molekularnom </a:t>
            </a:r>
            <a:r>
              <a:rPr lang="sl-SI" dirty="0" smtClean="0"/>
              <a:t>nivou.</a:t>
            </a:r>
            <a:endParaRPr lang="sl-SI" dirty="0"/>
          </a:p>
          <a:p>
            <a:r>
              <a:rPr lang="sl-SI" b="1" dirty="0" smtClean="0">
                <a:solidFill>
                  <a:schemeClr val="accent1"/>
                </a:solidFill>
              </a:rPr>
              <a:t>Fenomen tolerancije: </a:t>
            </a:r>
            <a:r>
              <a:rPr lang="sl-SI" dirty="0" smtClean="0"/>
              <a:t>porast ili pad tolerancije</a:t>
            </a:r>
          </a:p>
          <a:p>
            <a:r>
              <a:rPr lang="sl-SI" b="1" dirty="0" smtClean="0">
                <a:solidFill>
                  <a:schemeClr val="accent1"/>
                </a:solidFill>
              </a:rPr>
              <a:t>Fenomen zavisnosti: </a:t>
            </a:r>
            <a:r>
              <a:rPr lang="sl-SI" dirty="0" smtClean="0"/>
              <a:t>psihološka i telesna/fiziološka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BAE2-C428-4C44-9A59-C5DAE5202C0C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1409</TotalTime>
  <Words>1409</Words>
  <Application>Microsoft Office PowerPoint</Application>
  <PresentationFormat>On-screen Show (4:3)</PresentationFormat>
  <Paragraphs>201</Paragraphs>
  <Slides>23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Flow</vt:lpstr>
      <vt:lpstr>4. SOCIJALNI RAD I  BOLESTI ZAVISNOSTI  Mart 2020.</vt:lpstr>
      <vt:lpstr>Ekosistemski pristup i bolesti zavisnosti</vt:lpstr>
      <vt:lpstr>EKOSISTEMSKI PRISTUP/1</vt:lpstr>
      <vt:lpstr>EKOSISTEMSKI PRISTUP/2</vt:lpstr>
      <vt:lpstr>ZAVISNOST KAO SISTEMSKI PROCES </vt:lpstr>
      <vt:lpstr>Regulatorni mehanizmi društvenih sistema</vt:lpstr>
      <vt:lpstr>Procesi prilagođavanja (Nastasić, EPA, str. 22, 29)</vt:lpstr>
      <vt:lpstr>I    Procesi prilagođavanja pojedinca </vt:lpstr>
      <vt:lpstr>A) Organski (biološki) procesi prilagodjavanja</vt:lpstr>
      <vt:lpstr>B) Psihološki procesi prilagođavanja/1</vt:lpstr>
      <vt:lpstr>B) Psihološki procesi prilagođavanja/2</vt:lpstr>
      <vt:lpstr>Ad 4. Obrasci ponašanja u socijalnom okruženju</vt:lpstr>
      <vt:lpstr>II Procesi prilagođavanja porodice</vt:lpstr>
      <vt:lpstr>ZAKLJUČAK</vt:lpstr>
      <vt:lpstr>DIJAGNOSTIKOVANJE BOLESTI ZAVISNOSTI </vt:lpstr>
      <vt:lpstr>Određivanje dijagnoze bolesni zavisnosti </vt:lpstr>
      <vt:lpstr>Faze dijagnostičkog procesa i tretmana </vt:lpstr>
      <vt:lpstr>I Faza identifikacije problema/1</vt:lpstr>
      <vt:lpstr>I Faza identifikacije problema/2</vt:lpstr>
      <vt:lpstr>II Faza dijagnostikovanja zavisnosti u zdravstvenim ustanovama</vt:lpstr>
      <vt:lpstr>Metodologija “pravljenja mozaika”/1</vt:lpstr>
      <vt:lpstr>Metodologija “pravljenja mozaika”/2</vt:lpstr>
      <vt:lpstr>Literatura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Jasna</dc:creator>
  <cp:lastModifiedBy>Jasna</cp:lastModifiedBy>
  <cp:revision>102</cp:revision>
  <cp:lastPrinted>1601-01-01T00:00:00Z</cp:lastPrinted>
  <dcterms:created xsi:type="dcterms:W3CDTF">1601-01-01T00:00:00Z</dcterms:created>
  <dcterms:modified xsi:type="dcterms:W3CDTF">2020-03-04T09:11:47Z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