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8"/>
  </p:normalViewPr>
  <p:slideViewPr>
    <p:cSldViewPr snapToGrid="0" snapToObjects="1">
      <p:cViewPr varScale="1">
        <p:scale>
          <a:sx n="84" d="100"/>
          <a:sy n="84" d="100"/>
        </p:scale>
        <p:origin x="-595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Oval 5"/>
          <p:cNvSpPr/>
          <p:nvPr/>
        </p:nvSpPr>
        <p:spPr>
          <a:xfrm>
            <a:off x="0" y="0"/>
            <a:ext cx="12192000" cy="45720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BC60ECF-C6A7-4228-8ACF-042D3CCCAABA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BBE2E-A9FC-419B-A648-EE5B7B9C0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1F375-BD78-45D1-847D-DC5A5E0BB887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71260-DFC6-49B5-B0B5-A9EE5B6AE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 flipV="1">
            <a:off x="10058400" y="58738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21D4E-0E33-4A41-B5E4-2E24882005AB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29AC7-9316-48A1-A809-0F8A6BC2D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EAC55-5EFE-400A-89FE-A4670B9978AD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715AF-3436-443E-A2DA-3752772AE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Oval 5"/>
          <p:cNvSpPr/>
          <p:nvPr/>
        </p:nvSpPr>
        <p:spPr>
          <a:xfrm>
            <a:off x="0" y="0"/>
            <a:ext cx="12192000" cy="45720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/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B1428-8EA3-44A8-AEBB-391B6DB2EC02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E58A4-1465-4601-8DA6-CEE575C9B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31D1D-0EE2-453E-9692-DEA84F4713AC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7840D-19D9-4DBD-AB25-9D7419FFA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9C295-2E93-4E1A-B671-87486A1E875F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75C5C-4BBC-4980-96B8-A9F4D3C39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F65A-F483-4F3B-8D48-9AE32AD1ED2F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FD42A-8243-4BEA-81D9-3FE34AACA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5635E-332B-432B-8AB3-A467F77D08C5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2A2B9-63A4-4706-BEE3-874822BB6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B371F-E15C-47EF-978F-476EA69A2D9B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6F171-3162-48DC-A5D0-A5B5AA3E5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1FB44-D882-4E0B-A806-538D37061B50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282FE-5A7A-4ED6-9E0D-F0B7719F4A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9720262" cy="1498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23938" y="2286000"/>
            <a:ext cx="9720262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3938" y="6470650"/>
            <a:ext cx="21542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0F3D8A53-CF4E-4946-B1F9-FF9FE697F4A7}" type="datetimeFigureOut">
              <a:rPr lang="en-US"/>
              <a:pPr>
                <a:defRPr/>
              </a:pPr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3463" y="6470650"/>
            <a:ext cx="59007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863" y="6470650"/>
            <a:ext cx="9731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E8B2696A-6FCB-4896-945E-DA6B4326E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7088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2" r:id="rId2"/>
    <p:sldLayoutId id="2147483689" r:id="rId3"/>
    <p:sldLayoutId id="2147483683" r:id="rId4"/>
    <p:sldLayoutId id="2147483684" r:id="rId5"/>
    <p:sldLayoutId id="2147483685" r:id="rId6"/>
    <p:sldLayoutId id="2147483690" r:id="rId7"/>
    <p:sldLayoutId id="2147483686" r:id="rId8"/>
    <p:sldLayoutId id="2147483691" r:id="rId9"/>
    <p:sldLayoutId id="2147483687" r:id="rId10"/>
    <p:sldLayoutId id="2147483692" r:id="rId11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 kern="1200" cap="all" spc="100">
          <a:solidFill>
            <a:srgbClr val="0D0D0D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13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44767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372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6288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cdda.europa.eu/publications/insights/models-addiction_en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Y9DcIMGxMs" TargetMode="External"/><Relationship Id="rId2" Type="http://schemas.openxmlformats.org/officeDocument/2006/relationships/hyperlink" Target="https://www.ted.com/talks/johann_hari_everything_you_think_you_know_about_addiction_is_wrong?language=en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59350"/>
            <a:ext cx="7772400" cy="14636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5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</a:t>
            </a:r>
            <a:r>
              <a:rPr lang="sr-Latn-RS" sz="5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lasifikacija osnovnih modela i teorija zavisnosti</a:t>
            </a:r>
            <a:r>
              <a:rPr lang="en-US" sz="5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53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5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59350"/>
            <a:ext cx="3200400" cy="146367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en-GB" dirty="0"/>
          </a:p>
          <a:p>
            <a:pPr eaLnBrk="1" fontAlgn="auto" hangingPunct="1">
              <a:defRPr/>
            </a:pPr>
            <a:r>
              <a:rPr lang="en-US" sz="1600" dirty="0" err="1" smtClean="0">
                <a:solidFill>
                  <a:srgbClr val="0070C0"/>
                </a:solidFill>
              </a:rPr>
              <a:t>Asist</a:t>
            </a:r>
            <a:r>
              <a:rPr lang="en-US" sz="1600" dirty="0" smtClean="0">
                <a:solidFill>
                  <a:srgbClr val="0070C0"/>
                </a:solidFill>
              </a:rPr>
              <a:t>. M</a:t>
            </a:r>
            <a:r>
              <a:rPr lang="sr-Latn-RS" sz="1600" dirty="0" smtClean="0">
                <a:solidFill>
                  <a:srgbClr val="0070C0"/>
                </a:solidFill>
              </a:rPr>
              <a:t>A</a:t>
            </a:r>
            <a:r>
              <a:rPr lang="en-US" sz="1600" dirty="0" smtClean="0">
                <a:solidFill>
                  <a:srgbClr val="0070C0"/>
                </a:solidFill>
              </a:rPr>
              <a:t> Marija Vučinić Jovanović</a:t>
            </a:r>
            <a:endParaRPr lang="sr-Latn-RS" sz="1600" dirty="0" smtClean="0">
              <a:solidFill>
                <a:srgbClr val="0070C0"/>
              </a:solidFill>
            </a:endParaRPr>
          </a:p>
          <a:p>
            <a:pPr eaLnBrk="1" fontAlgn="auto" hangingPunct="1">
              <a:defRPr/>
            </a:pPr>
            <a:r>
              <a:rPr lang="sr-Latn-RS" sz="1600" dirty="0" smtClean="0">
                <a:solidFill>
                  <a:srgbClr val="0070C0"/>
                </a:solidFill>
              </a:rPr>
              <a:t>Mart 2020. godine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10728325" cy="1498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4800" dirty="0" smtClean="0">
                <a:solidFill>
                  <a:srgbClr val="0070C0"/>
                </a:solidFill>
              </a:rPr>
              <a:t>2. Medicinski model – osnovne pretpostavke 3/3</a:t>
            </a:r>
            <a:endParaRPr lang="en-U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 eaLnBrk="1" hangingPunct="1">
              <a:buFont typeface="Wingdings" pitchFamily="2" charset="2"/>
              <a:buNone/>
            </a:pPr>
            <a:r>
              <a:rPr lang="en-US" b="1" u="sng" smtClean="0">
                <a:solidFill>
                  <a:srgbClr val="0070C0"/>
                </a:solidFill>
              </a:rPr>
              <a:t>	Društvena reakcija: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mtClean="0"/>
              <a:t>	osoba koja se suočava sa zavisnošću je </a:t>
            </a:r>
            <a:r>
              <a:rPr lang="en-US" b="1" smtClean="0">
                <a:solidFill>
                  <a:srgbClr val="002060"/>
                </a:solidFill>
              </a:rPr>
              <a:t>bolesna</a:t>
            </a:r>
            <a:r>
              <a:rPr lang="en-US" b="1" smtClean="0"/>
              <a:t> </a:t>
            </a:r>
            <a:r>
              <a:rPr lang="en-US" smtClean="0"/>
              <a:t>i treba je </a:t>
            </a:r>
            <a:r>
              <a:rPr lang="en-US" b="1" smtClean="0">
                <a:solidFill>
                  <a:srgbClr val="002060"/>
                </a:solidFill>
              </a:rPr>
              <a:t>lečiti</a:t>
            </a:r>
            <a:r>
              <a:rPr lang="en-US" smtClean="0">
                <a:solidFill>
                  <a:srgbClr val="002060"/>
                </a:solidFill>
              </a:rPr>
              <a:t> </a:t>
            </a:r>
            <a:r>
              <a:rPr lang="en-US" smtClean="0"/>
              <a:t>u okviru postojećeg zdravstvenog sistema</a:t>
            </a:r>
          </a:p>
          <a:p>
            <a:pPr algn="just" eaLnBrk="1" hangingPunct="1"/>
            <a:endParaRPr lang="en-US" b="1" u="sng" smtClean="0"/>
          </a:p>
          <a:p>
            <a:pPr algn="just" eaLnBrk="1" hangingPunct="1">
              <a:buFont typeface="Wingdings" pitchFamily="2" charset="2"/>
              <a:buNone/>
            </a:pPr>
            <a:r>
              <a:rPr lang="en-US" b="1" u="sng" smtClean="0">
                <a:solidFill>
                  <a:srgbClr val="0070C0"/>
                </a:solidFill>
              </a:rPr>
              <a:t>	Cilj tretmana</a:t>
            </a:r>
            <a:r>
              <a:rPr lang="en-US" u="sng" smtClean="0">
                <a:solidFill>
                  <a:srgbClr val="0070C0"/>
                </a:solidFill>
              </a:rPr>
              <a:t>: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mtClean="0"/>
              <a:t>	postizanje potpune </a:t>
            </a:r>
            <a:r>
              <a:rPr lang="en-US" b="1" smtClean="0">
                <a:solidFill>
                  <a:srgbClr val="002060"/>
                </a:solidFill>
              </a:rPr>
              <a:t>apstinencije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2. </a:t>
            </a:r>
            <a:r>
              <a:rPr lang="en-US" dirty="0" smtClean="0">
                <a:solidFill>
                  <a:srgbClr val="0070C0"/>
                </a:solidFill>
              </a:rPr>
              <a:t>M</a:t>
            </a:r>
            <a:r>
              <a:rPr lang="sr-Latn-RS" dirty="0" smtClean="0">
                <a:solidFill>
                  <a:srgbClr val="0070C0"/>
                </a:solidFill>
              </a:rPr>
              <a:t>edicinski model – doprinosi 1/2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N</a:t>
            </a:r>
            <a:r>
              <a:rPr lang="sr-Latn-RS" sz="2400" dirty="0" smtClean="0"/>
              <a:t>astojanje da se zavisnost objasni na </a:t>
            </a:r>
            <a:r>
              <a:rPr lang="sr-Latn-RS" sz="2400" b="1" dirty="0" smtClean="0">
                <a:solidFill>
                  <a:srgbClr val="002060"/>
                </a:solidFill>
              </a:rPr>
              <a:t>naučan</a:t>
            </a:r>
            <a:r>
              <a:rPr lang="sr-Latn-RS" sz="2400" dirty="0" smtClean="0">
                <a:solidFill>
                  <a:srgbClr val="002060"/>
                </a:solidFill>
              </a:rPr>
              <a:t> </a:t>
            </a:r>
            <a:r>
              <a:rPr lang="sr-Latn-RS" sz="2400" dirty="0" smtClean="0"/>
              <a:t>način i veliki broj istraživanja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Zavisnost postaje </a:t>
            </a:r>
            <a:r>
              <a:rPr lang="sr-Latn-RS" sz="2400" b="1" dirty="0" smtClean="0">
                <a:solidFill>
                  <a:srgbClr val="002060"/>
                </a:solidFill>
              </a:rPr>
              <a:t>medicinski</a:t>
            </a:r>
            <a:r>
              <a:rPr lang="sr-Latn-RS" sz="2400" dirty="0" smtClean="0">
                <a:solidFill>
                  <a:srgbClr val="002060"/>
                </a:solidFill>
              </a:rPr>
              <a:t> </a:t>
            </a:r>
            <a:r>
              <a:rPr lang="sr-Latn-RS" sz="2400" b="1" dirty="0" smtClean="0">
                <a:solidFill>
                  <a:srgbClr val="002060"/>
                </a:solidFill>
              </a:rPr>
              <a:t>problem</a:t>
            </a:r>
            <a:r>
              <a:rPr lang="sr-Latn-RS" sz="2400" dirty="0" smtClean="0"/>
              <a:t>, ne samo legalan</a:t>
            </a:r>
          </a:p>
          <a:p>
            <a:pPr marL="274320" lvl="1" indent="-274320" algn="just" eaLnBrk="1" fontAlgn="auto" hangingPunct="1">
              <a:spcBef>
                <a:spcPts val="600"/>
              </a:spcBef>
              <a:spcAft>
                <a:spcPts val="0"/>
              </a:spcAft>
              <a:buSzPct val="70000"/>
              <a:buFont typeface="Wingdings" pitchFamily="2" charset="2"/>
              <a:buChar char="§"/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Smanjuje</a:t>
            </a:r>
            <a:r>
              <a:rPr lang="sr-Latn-RS" sz="2400" dirty="0" smtClean="0"/>
              <a:t> društvenu/moralnu osudu i </a:t>
            </a:r>
            <a:r>
              <a:rPr lang="sr-Latn-RS" sz="2400" b="1" dirty="0" smtClean="0">
                <a:solidFill>
                  <a:srgbClr val="002060"/>
                </a:solidFill>
              </a:rPr>
              <a:t>stigmu</a:t>
            </a:r>
            <a:r>
              <a:rPr lang="sr-Latn-RS" sz="2400" dirty="0" smtClean="0"/>
              <a:t>, jer se pojedinci ne vide kao direktno odgovorni za razvoj zavisnosti: </a:t>
            </a:r>
            <a:r>
              <a:rPr lang="it-IT" sz="2400" b="1" dirty="0" smtClean="0">
                <a:solidFill>
                  <a:srgbClr val="002060"/>
                </a:solidFill>
              </a:rPr>
              <a:t>solidarnost zdravih </a:t>
            </a:r>
            <a:r>
              <a:rPr lang="it-IT" sz="2400" dirty="0" smtClean="0"/>
              <a:t>za pomoć bolesnima</a:t>
            </a:r>
            <a:endParaRPr lang="sr-Latn-RS" sz="2400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Čini </a:t>
            </a:r>
            <a:r>
              <a:rPr lang="sr-Latn-RS" sz="2400" b="1" dirty="0" smtClean="0">
                <a:solidFill>
                  <a:srgbClr val="002060"/>
                </a:solidFill>
              </a:rPr>
              <a:t>tretman dostupnim</a:t>
            </a:r>
            <a:r>
              <a:rPr lang="sr-Latn-RS" sz="2400" dirty="0" smtClean="0">
                <a:solidFill>
                  <a:srgbClr val="002060"/>
                </a:solidFill>
              </a:rPr>
              <a:t> </a:t>
            </a:r>
            <a:r>
              <a:rPr lang="sr-Latn-RS" sz="2400" dirty="0" smtClean="0"/>
              <a:t>i osobe koje se suočavaju sa zavisnošću se lakše odlučuju da zatraže pomoć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Nudi </a:t>
            </a:r>
            <a:r>
              <a:rPr lang="sr-Latn-RS" sz="2400" b="1" dirty="0" smtClean="0">
                <a:solidFill>
                  <a:srgbClr val="002060"/>
                </a:solidFill>
              </a:rPr>
              <a:t>jasna uputstva </a:t>
            </a:r>
            <a:r>
              <a:rPr lang="sr-Latn-RS" sz="2400" dirty="0" smtClean="0"/>
              <a:t>vezano za to kako se suočiti sa bolešću i voditi život bez PAS / zavisničkog ponašanja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2. </a:t>
            </a:r>
            <a:r>
              <a:rPr lang="en-US" dirty="0" smtClean="0">
                <a:solidFill>
                  <a:srgbClr val="0070C0"/>
                </a:solidFill>
              </a:rPr>
              <a:t>M</a:t>
            </a:r>
            <a:r>
              <a:rPr lang="sr-Latn-RS" dirty="0" smtClean="0">
                <a:solidFill>
                  <a:srgbClr val="0070C0"/>
                </a:solidFill>
              </a:rPr>
              <a:t>edicinski model – doprinosi 2/2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2286000"/>
            <a:ext cx="10042525" cy="4022725"/>
          </a:xfrm>
        </p:spPr>
        <p:txBody>
          <a:bodyPr rtlCol="0" anchor="ctr">
            <a:normAutofit/>
          </a:bodyPr>
          <a:lstStyle/>
          <a:p>
            <a:pPr marL="274320" lvl="1" indent="-274320" algn="just" eaLnBrk="1" fontAlgn="auto" hangingPunct="1">
              <a:spcBef>
                <a:spcPts val="600"/>
              </a:spcBef>
              <a:spcAft>
                <a:spcPts val="0"/>
              </a:spcAft>
              <a:buSzPct val="70000"/>
              <a:buFont typeface="Wingdings" pitchFamily="2" charset="2"/>
              <a:buChar char="§"/>
              <a:defRPr/>
            </a:pPr>
            <a:r>
              <a:rPr lang="sr-Latn-RS" sz="2400" dirty="0" smtClean="0"/>
              <a:t>Jasan </a:t>
            </a:r>
            <a:r>
              <a:rPr lang="sr-Latn-RS" sz="2400" b="1" dirty="0" smtClean="0">
                <a:solidFill>
                  <a:srgbClr val="002060"/>
                </a:solidFill>
              </a:rPr>
              <a:t>cilj tretmana </a:t>
            </a:r>
            <a:r>
              <a:rPr lang="sr-Latn-RS" sz="2400" dirty="0" smtClean="0"/>
              <a:t>– apstinencija. Nudi tretman koji je pogodan za neke osobe koje se suočavaju sa zavisnošću.</a:t>
            </a:r>
          </a:p>
          <a:p>
            <a:pPr marL="274320" lvl="1" indent="-274320" algn="just" eaLnBrk="1" fontAlgn="auto" hangingPunct="1">
              <a:spcBef>
                <a:spcPts val="600"/>
              </a:spcBef>
              <a:spcAft>
                <a:spcPts val="0"/>
              </a:spcAft>
              <a:buSzPct val="70000"/>
              <a:buFont typeface="Wingdings" pitchFamily="2" charset="2"/>
              <a:buChar char="§"/>
              <a:defRPr/>
            </a:pPr>
            <a:endParaRPr lang="sr-Latn-RS" sz="2400" dirty="0" smtClean="0"/>
          </a:p>
          <a:p>
            <a:pPr marL="274320" lvl="1" indent="-274320" algn="just" eaLnBrk="1" fontAlgn="auto" hangingPunct="1">
              <a:spcBef>
                <a:spcPts val="600"/>
              </a:spcBef>
              <a:spcAft>
                <a:spcPts val="0"/>
              </a:spcAft>
              <a:buSzPct val="70000"/>
              <a:buFont typeface="Wingdings" pitchFamily="2" charset="2"/>
              <a:buChar char="§"/>
              <a:defRPr/>
            </a:pPr>
            <a:r>
              <a:rPr lang="en-US" sz="2400" dirty="0" smtClean="0"/>
              <a:t>O</a:t>
            </a:r>
            <a:r>
              <a:rPr lang="sr-Latn-RS" sz="2400" dirty="0" smtClean="0"/>
              <a:t>mogućava </a:t>
            </a:r>
            <a:r>
              <a:rPr lang="it-IT" sz="2400" dirty="0" smtClean="0"/>
              <a:t>svrstavanje u </a:t>
            </a:r>
            <a:r>
              <a:rPr lang="it-IT" sz="2400" b="1" dirty="0" smtClean="0">
                <a:solidFill>
                  <a:srgbClr val="002060"/>
                </a:solidFill>
              </a:rPr>
              <a:t>medicinske klasifikacije</a:t>
            </a:r>
            <a:r>
              <a:rPr lang="sr-Latn-RS" sz="2400" b="1" dirty="0" smtClean="0">
                <a:solidFill>
                  <a:srgbClr val="7030A0"/>
                </a:solidFill>
              </a:rPr>
              <a:t>, </a:t>
            </a:r>
            <a:r>
              <a:rPr lang="sr-Latn-RS" sz="2400" dirty="0" smtClean="0"/>
              <a:t>koje obezbeđuju </a:t>
            </a:r>
          </a:p>
          <a:p>
            <a:pPr marL="640080" lvl="1" indent="-274320" algn="just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uniformnu</a:t>
            </a:r>
            <a:r>
              <a:rPr lang="sr-Latn-RS" sz="2400" dirty="0" smtClean="0">
                <a:solidFill>
                  <a:srgbClr val="002060"/>
                </a:solidFill>
              </a:rPr>
              <a:t> </a:t>
            </a:r>
            <a:r>
              <a:rPr lang="sr-Latn-RS" sz="2400" b="1" dirty="0" smtClean="0">
                <a:solidFill>
                  <a:srgbClr val="002060"/>
                </a:solidFill>
              </a:rPr>
              <a:t>terminologiju</a:t>
            </a:r>
            <a:r>
              <a:rPr lang="sr-Latn-RS" sz="2400" dirty="0" smtClean="0">
                <a:solidFill>
                  <a:srgbClr val="002060"/>
                </a:solidFill>
              </a:rPr>
              <a:t> </a:t>
            </a:r>
            <a:r>
              <a:rPr lang="sr-Latn-RS" sz="2400" dirty="0" smtClean="0"/>
              <a:t>i jasnu komunikaciju između stručnjaka/ kliničara</a:t>
            </a:r>
          </a:p>
          <a:p>
            <a:pPr marL="640080" lvl="1" indent="-274320" algn="just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2400" b="1" dirty="0" smtClean="0">
                <a:solidFill>
                  <a:srgbClr val="002060"/>
                </a:solidFill>
              </a:rPr>
              <a:t>rano dijagnostikovanje </a:t>
            </a:r>
          </a:p>
          <a:p>
            <a:pPr marL="640080" lvl="1" indent="-274320" algn="just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b="1" dirty="0" smtClean="0">
                <a:solidFill>
                  <a:srgbClr val="002060"/>
                </a:solidFill>
              </a:rPr>
              <a:t>epidemiološka praćenja</a:t>
            </a:r>
            <a:r>
              <a:rPr lang="sr-Latn-CS" sz="2400" b="1" dirty="0" smtClean="0">
                <a:solidFill>
                  <a:srgbClr val="002060"/>
                </a:solidFill>
              </a:rPr>
              <a:t> </a:t>
            </a:r>
            <a:r>
              <a:rPr lang="sr-Latn-CS" sz="2400" dirty="0" smtClean="0"/>
              <a:t>- </a:t>
            </a:r>
            <a:r>
              <a:rPr lang="it-IT" sz="2400" dirty="0" smtClean="0"/>
              <a:t>stopa morbiditeta i mortalitet</a:t>
            </a:r>
            <a:r>
              <a:rPr lang="sr-Latn-RS" sz="2400" dirty="0" smtClean="0"/>
              <a:t>a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9720262" cy="1068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2. </a:t>
            </a:r>
            <a:r>
              <a:rPr lang="en-US" dirty="0" smtClean="0">
                <a:solidFill>
                  <a:srgbClr val="0070C0"/>
                </a:solidFill>
              </a:rPr>
              <a:t>M</a:t>
            </a:r>
            <a:r>
              <a:rPr lang="sr-Latn-RS" dirty="0" smtClean="0">
                <a:solidFill>
                  <a:srgbClr val="0070C0"/>
                </a:solidFill>
              </a:rPr>
              <a:t>edicinski model – nedostaci 1/2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654175"/>
            <a:ext cx="9720262" cy="4840288"/>
          </a:xfrm>
        </p:spPr>
        <p:txBody>
          <a:bodyPr rtlCol="0"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>
                <a:solidFill>
                  <a:srgbClr val="002060"/>
                </a:solidFill>
              </a:rPr>
              <a:t>Pristup </a:t>
            </a:r>
            <a:r>
              <a:rPr lang="sr-Latn-RS" b="1" dirty="0" smtClean="0">
                <a:solidFill>
                  <a:srgbClr val="002060"/>
                </a:solidFill>
              </a:rPr>
              <a:t>sve ili ništa 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200" dirty="0" smtClean="0"/>
              <a:t>isključuje sve one koji se ne uklapaju u koncept zavisnosti kao bolesti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200" dirty="0" smtClean="0"/>
              <a:t>nema opcija tretmana za one koji ne mogu ili ne žele da uspostave totalnu apstinenciju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b="1" dirty="0" smtClean="0">
                <a:solidFill>
                  <a:srgbClr val="002060"/>
                </a:solidFill>
              </a:rPr>
              <a:t>Farmakološki determinizam </a:t>
            </a:r>
            <a:r>
              <a:rPr lang="sr-Latn-RS" dirty="0" smtClean="0"/>
              <a:t>(da farmakološke osobine supstance dovode do adikcije) </a:t>
            </a:r>
            <a:r>
              <a:rPr lang="sr-Latn-RS" b="1" dirty="0" smtClean="0">
                <a:solidFill>
                  <a:srgbClr val="002060"/>
                </a:solidFill>
              </a:rPr>
              <a:t>nije potvrđen istraživanjima </a:t>
            </a:r>
            <a:r>
              <a:rPr lang="sr-Latn-RS" dirty="0" smtClean="0"/>
              <a:t>kod ljudi koji su koristili PAS u medicinske svrhe (Alexander, 1978)</a:t>
            </a:r>
          </a:p>
          <a:p>
            <a:pPr marL="630936" lvl="2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200" dirty="0" smtClean="0"/>
              <a:t>Biološki procesi su nužno uključeni u zavisnička ponašanja, baš kao što su uključeni i u sve druge oblike ponašanja.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b="1" dirty="0" smtClean="0">
                <a:solidFill>
                  <a:srgbClr val="002060"/>
                </a:solidFill>
              </a:rPr>
              <a:t>Smanjuje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002060"/>
                </a:solidFill>
              </a:rPr>
              <a:t>ličnu odgovornost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200" dirty="0" smtClean="0"/>
              <a:t>nudi izgovor za “devijantna” ponašanja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/>
              <a:t>Rizik od </a:t>
            </a:r>
            <a:r>
              <a:rPr lang="sr-Latn-RS" b="1" dirty="0" smtClean="0">
                <a:solidFill>
                  <a:srgbClr val="002060"/>
                </a:solidFill>
              </a:rPr>
              <a:t>etiketiranja</a:t>
            </a:r>
            <a:r>
              <a:rPr lang="sr-Latn-RS" dirty="0" smtClean="0"/>
              <a:t> (upotrebom termina iz zvaničnih klasifikacija mentalnih poremećaja)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sr-Latn-RS" sz="2000" dirty="0" smtClean="0"/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2. </a:t>
            </a:r>
            <a:r>
              <a:rPr lang="en-US" dirty="0" smtClean="0">
                <a:solidFill>
                  <a:srgbClr val="0070C0"/>
                </a:solidFill>
              </a:rPr>
              <a:t>M</a:t>
            </a:r>
            <a:r>
              <a:rPr lang="sr-Latn-RS" dirty="0" smtClean="0">
                <a:solidFill>
                  <a:srgbClr val="0070C0"/>
                </a:solidFill>
              </a:rPr>
              <a:t>edicinski model – nedostaci 2/2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720850"/>
            <a:ext cx="9720262" cy="4587875"/>
          </a:xfrm>
        </p:spPr>
        <p:txBody>
          <a:bodyPr rtlCol="0">
            <a:normAutofit fontScale="925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Uprošćavanje etiologije </a:t>
            </a:r>
            <a:r>
              <a:rPr lang="sr-Latn-RS" sz="2400" dirty="0" smtClean="0"/>
              <a:t>zavisnosti, a time i tretmana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400" dirty="0" smtClean="0"/>
              <a:t>Uprkos brojnim istraživanjima, nije pronađen “zavisnički gen”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I</a:t>
            </a:r>
            <a:r>
              <a:rPr lang="sr-Latn-RS" sz="2400" dirty="0" smtClean="0"/>
              <a:t>gnoriše psihološke i socijalne faktore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400" dirty="0" smtClean="0"/>
              <a:t>Medikalizacija i farmakoterapija bez kombinovanja sa drugim oblicima tretmana su se pokazale kao nedovoljne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Biomedicinski jezik usmerava na </a:t>
            </a:r>
            <a:r>
              <a:rPr lang="sr-Latn-RS" sz="2400" b="1" dirty="0" smtClean="0">
                <a:solidFill>
                  <a:srgbClr val="002060"/>
                </a:solidFill>
              </a:rPr>
              <a:t>viđenje adikcije samo kao individualnog problema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Zavisnost ≠ (samo) fizička zavisnost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Iako nastoji da zavisnost objasni u terminima bioloških procesa,  sama dijagnoza se postavlja na osnovu podataka o psihosocijalnom funkcionisanju i subjektivnim stanjima (simptomima) opisanim od strane “pacijenta/kinje”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Apstinencija</a:t>
            </a:r>
            <a:r>
              <a:rPr lang="sr-Latn-RS" sz="2400" dirty="0" smtClean="0"/>
              <a:t> kao cilj tretmana </a:t>
            </a:r>
            <a:r>
              <a:rPr lang="sr-Latn-RS" sz="2400" b="1" dirty="0" smtClean="0">
                <a:solidFill>
                  <a:srgbClr val="002060"/>
                </a:solidFill>
              </a:rPr>
              <a:t>nije uvek moguća</a:t>
            </a:r>
            <a:r>
              <a:rPr lang="sr-Latn-RS" sz="2400" dirty="0" smtClean="0"/>
              <a:t>, niti poželjna </a:t>
            </a:r>
            <a:endParaRPr lang="sr-Latn-RS" sz="2400" b="1" dirty="0" smtClean="0">
              <a:solidFill>
                <a:srgbClr val="7030A0"/>
              </a:solidFill>
            </a:endParaRP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npr. kada je u pitanju zavisnost od hrane, seksa, kupovine...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endParaRPr lang="sr-Latn-RS" sz="2400" dirty="0" smtClean="0"/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10929937" cy="11763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3. </a:t>
            </a:r>
            <a:r>
              <a:rPr lang="en-US" dirty="0" smtClean="0">
                <a:solidFill>
                  <a:srgbClr val="0070C0"/>
                </a:solidFill>
              </a:rPr>
              <a:t>P</a:t>
            </a:r>
            <a:r>
              <a:rPr lang="sr-Latn-RS" dirty="0" smtClean="0">
                <a:solidFill>
                  <a:srgbClr val="0070C0"/>
                </a:solidFill>
              </a:rPr>
              <a:t>sihološki model – osnovne pretpostavke 1/2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762125"/>
            <a:ext cx="9720262" cy="4546600"/>
          </a:xfrm>
        </p:spPr>
        <p:txBody>
          <a:bodyPr rtlCol="0">
            <a:normAutofit fontScale="92500"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dirty="0" smtClean="0"/>
              <a:t>Nije jedinstven, obuhvata značajan broj teorija.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dirty="0" smtClean="0"/>
              <a:t>Zajedničko: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/>
              <a:t>fokus na </a:t>
            </a:r>
            <a:r>
              <a:rPr lang="sr-Latn-RS" b="1" dirty="0" smtClean="0">
                <a:solidFill>
                  <a:srgbClr val="002060"/>
                </a:solidFill>
              </a:rPr>
              <a:t>pojedinca, internalizovane procese i interakciju </a:t>
            </a:r>
            <a:r>
              <a:rPr lang="sr-Latn-RS" dirty="0" smtClean="0"/>
              <a:t>osoba – ponašanje – okruženje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b="1" dirty="0" smtClean="0">
                <a:solidFill>
                  <a:srgbClr val="002060"/>
                </a:solidFill>
              </a:rPr>
              <a:t>uzroke</a:t>
            </a:r>
            <a:r>
              <a:rPr lang="sr-Latn-RS" dirty="0" smtClean="0"/>
              <a:t> zavisnosti vide u </a:t>
            </a:r>
            <a:r>
              <a:rPr lang="sr-Latn-RS" b="1" dirty="0" smtClean="0">
                <a:solidFill>
                  <a:srgbClr val="002060"/>
                </a:solidFill>
              </a:rPr>
              <a:t>nezadovoljenim psihološkim potrebama</a:t>
            </a:r>
            <a:r>
              <a:rPr lang="sr-Latn-RS" dirty="0" smtClean="0"/>
              <a:t>, koje najčešće potiču iz perioda detinjstva ili adolescencije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b="1" dirty="0" smtClean="0"/>
              <a:t>	</a:t>
            </a:r>
            <a:r>
              <a:rPr lang="sr-Latn-RS" b="1" u="sng" dirty="0" smtClean="0">
                <a:solidFill>
                  <a:srgbClr val="0070C0"/>
                </a:solidFill>
              </a:rPr>
              <a:t>Viđenje zavisnosti: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/>
              <a:t>Zavisnost se razume kao </a:t>
            </a:r>
            <a:r>
              <a:rPr lang="sr-Latn-RS" b="1" dirty="0" smtClean="0">
                <a:solidFill>
                  <a:srgbClr val="002060"/>
                </a:solidFill>
              </a:rPr>
              <a:t>mehanizam za prevladavanje </a:t>
            </a:r>
            <a:r>
              <a:rPr lang="sr-Latn-RS" dirty="0" smtClean="0"/>
              <a:t>i sekundarna je u odnosu na postojanje nekog drugog mentalnog poremećaja ili psihološkog uzroka. 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Zavisnost kao </a:t>
            </a:r>
            <a:r>
              <a:rPr lang="sr-Latn-RS" sz="2400" b="1" dirty="0" smtClean="0">
                <a:solidFill>
                  <a:srgbClr val="002060"/>
                </a:solidFill>
              </a:rPr>
              <a:t>oblik samolečenja </a:t>
            </a:r>
            <a:r>
              <a:rPr lang="sr-Latn-RS" sz="2400" dirty="0" smtClean="0"/>
              <a:t>– self-medikacije (neprijatnih osećanja, traumatičnih događaja, nemogućnosti da sebe adekvatno zaštite, umire, uteše, niskog samopouzdanja i samopoštovanja, neadekvatnih i nezadovoljavajućih odnosa sa drugima)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/>
              <a:t>Pretpostavlja se postojanje tzv. </a:t>
            </a:r>
            <a:r>
              <a:rPr lang="sr-Latn-RS" b="1" dirty="0" smtClean="0">
                <a:solidFill>
                  <a:srgbClr val="002060"/>
                </a:solidFill>
              </a:rPr>
              <a:t>adiktivne ličnosti</a:t>
            </a:r>
            <a:r>
              <a:rPr lang="sr-Latn-RS" b="1" dirty="0" smtClean="0"/>
              <a:t>. 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10917237" cy="1498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3. </a:t>
            </a:r>
            <a:r>
              <a:rPr lang="en-US" dirty="0" smtClean="0">
                <a:solidFill>
                  <a:srgbClr val="0070C0"/>
                </a:solidFill>
              </a:rPr>
              <a:t>P</a:t>
            </a:r>
            <a:r>
              <a:rPr lang="sr-Latn-RS" dirty="0" smtClean="0">
                <a:solidFill>
                  <a:srgbClr val="0070C0"/>
                </a:solidFill>
              </a:rPr>
              <a:t>sihološki model – osnovne pretpostavke 2/2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909763"/>
            <a:ext cx="9720262" cy="4398962"/>
          </a:xfrm>
        </p:spPr>
        <p:txBody>
          <a:bodyPr rtlCol="0"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b="1" dirty="0" smtClean="0"/>
              <a:t> </a:t>
            </a:r>
            <a:r>
              <a:rPr lang="sr-Latn-RS" b="1" u="sng" dirty="0" smtClean="0">
                <a:solidFill>
                  <a:srgbClr val="0070C0"/>
                </a:solidFill>
              </a:rPr>
              <a:t>Društvena reakcija: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dirty="0" smtClean="0"/>
              <a:t> usmerena ka </a:t>
            </a:r>
            <a:r>
              <a:rPr lang="sr-Latn-RS" b="1" dirty="0" smtClean="0">
                <a:solidFill>
                  <a:srgbClr val="002060"/>
                </a:solidFill>
              </a:rPr>
              <a:t>ličnosti osobe</a:t>
            </a:r>
            <a:r>
              <a:rPr lang="sr-Latn-RS" dirty="0" smtClean="0"/>
              <a:t>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b="1" dirty="0" smtClean="0">
                <a:solidFill>
                  <a:srgbClr val="002060"/>
                </a:solidFill>
              </a:rPr>
              <a:t>Razrešenje primarnog problema </a:t>
            </a:r>
            <a:r>
              <a:rPr lang="sr-Latn-RS" dirty="0" smtClean="0"/>
              <a:t>dovešće do smanjenja / kontrole upotrebe PAS</a:t>
            </a:r>
            <a:r>
              <a:rPr lang="en-US" dirty="0" smtClean="0"/>
              <a:t> </a:t>
            </a:r>
            <a:r>
              <a:rPr lang="sr-Latn-RS" dirty="0" smtClean="0"/>
              <a:t>/</a:t>
            </a:r>
            <a:r>
              <a:rPr lang="en-US" dirty="0" smtClean="0"/>
              <a:t> </a:t>
            </a:r>
            <a:r>
              <a:rPr lang="sr-Latn-RS" dirty="0" smtClean="0"/>
              <a:t>zavisničkog ponašanja.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/>
              <a:t>Osobu treba </a:t>
            </a:r>
            <a:r>
              <a:rPr lang="sr-Latn-RS" b="1" dirty="0" smtClean="0">
                <a:solidFill>
                  <a:srgbClr val="002060"/>
                </a:solidFill>
              </a:rPr>
              <a:t>motivisati i naučiti </a:t>
            </a:r>
            <a:r>
              <a:rPr lang="sr-Latn-RS" dirty="0" smtClean="0"/>
              <a:t>drugačijim načinima za rešavanje problema uz tretiranje primarnog uzroka.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sr-Latn-RS" b="1" u="sng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b="1" dirty="0" smtClean="0"/>
              <a:t> </a:t>
            </a:r>
            <a:r>
              <a:rPr lang="sr-Latn-RS" b="1" u="sng" dirty="0" smtClean="0">
                <a:solidFill>
                  <a:srgbClr val="0070C0"/>
                </a:solidFill>
              </a:rPr>
              <a:t>Cilj tretmana</a:t>
            </a:r>
            <a:r>
              <a:rPr lang="sr-Latn-RS" dirty="0" smtClean="0"/>
              <a:t>: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b="1" dirty="0" smtClean="0">
                <a:solidFill>
                  <a:srgbClr val="002060"/>
                </a:solidFill>
              </a:rPr>
              <a:t>razrešenje psihičkih teškoća</a:t>
            </a:r>
            <a:r>
              <a:rPr lang="sr-Latn-RS" dirty="0" smtClean="0"/>
              <a:t>;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b="1" dirty="0" smtClean="0">
                <a:solidFill>
                  <a:srgbClr val="002060"/>
                </a:solidFill>
              </a:rPr>
              <a:t>promena ponašanja </a:t>
            </a:r>
            <a:r>
              <a:rPr lang="sr-Latn-RS" dirty="0" smtClean="0"/>
              <a:t>kroz učenje novih veština i adaptivnih strategija prevladavanja</a:t>
            </a:r>
            <a:endParaRPr lang="en-US" dirty="0" smtClean="0"/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3. Psihološki model - doprinosi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 anchor="ctr"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3200" dirty="0" smtClean="0"/>
              <a:t>Adresira </a:t>
            </a:r>
            <a:r>
              <a:rPr lang="sr-Latn-RS" sz="3200" b="1" dirty="0" smtClean="0">
                <a:solidFill>
                  <a:srgbClr val="002060"/>
                </a:solidFill>
              </a:rPr>
              <a:t>niz problema</a:t>
            </a:r>
            <a:r>
              <a:rPr lang="sr-Latn-RS" sz="3200" dirty="0" smtClean="0"/>
              <a:t>, a ne samo zavisnost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3200" b="1" dirty="0" smtClean="0">
                <a:solidFill>
                  <a:srgbClr val="002060"/>
                </a:solidFill>
              </a:rPr>
              <a:t>Smanjuje</a:t>
            </a:r>
            <a:r>
              <a:rPr lang="sr-Latn-RS" sz="3200" b="1" dirty="0" smtClean="0">
                <a:solidFill>
                  <a:srgbClr val="7030A0"/>
                </a:solidFill>
              </a:rPr>
              <a:t> </a:t>
            </a:r>
            <a:r>
              <a:rPr lang="sr-Latn-RS" sz="3200" dirty="0" smtClean="0"/>
              <a:t>osećaj stida i</a:t>
            </a:r>
            <a:r>
              <a:rPr lang="sr-Latn-RS" sz="3200" dirty="0" smtClean="0">
                <a:solidFill>
                  <a:srgbClr val="002060"/>
                </a:solidFill>
              </a:rPr>
              <a:t> </a:t>
            </a:r>
            <a:r>
              <a:rPr lang="sr-Latn-RS" sz="3200" b="1" dirty="0" smtClean="0">
                <a:solidFill>
                  <a:srgbClr val="002060"/>
                </a:solidFill>
              </a:rPr>
              <a:t>stigmu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200" dirty="0" smtClean="0"/>
              <a:t>P</a:t>
            </a:r>
            <a:r>
              <a:rPr lang="sr-Latn-RS" sz="3200" dirty="0" smtClean="0"/>
              <a:t>utem razrešenja problema koji leže “ispod zavisnosti”, </a:t>
            </a:r>
            <a:r>
              <a:rPr lang="sr-Latn-RS" sz="3200" b="1" dirty="0" smtClean="0">
                <a:solidFill>
                  <a:srgbClr val="002060"/>
                </a:solidFill>
              </a:rPr>
              <a:t>smanjuje</a:t>
            </a:r>
            <a:r>
              <a:rPr lang="sr-Latn-RS" sz="3200" dirty="0" smtClean="0"/>
              <a:t> se rizik od </a:t>
            </a:r>
            <a:r>
              <a:rPr lang="sr-Latn-RS" sz="3200" b="1" dirty="0" smtClean="0">
                <a:solidFill>
                  <a:srgbClr val="002060"/>
                </a:solidFill>
              </a:rPr>
              <a:t>recidiva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200" dirty="0" smtClean="0"/>
              <a:t>D</a:t>
            </a:r>
            <a:r>
              <a:rPr lang="sr-Latn-RS" sz="3200" dirty="0" smtClean="0"/>
              <a:t>aje </a:t>
            </a:r>
            <a:r>
              <a:rPr lang="sr-Latn-RS" sz="3200" b="1" dirty="0" smtClean="0">
                <a:solidFill>
                  <a:srgbClr val="002060"/>
                </a:solidFill>
              </a:rPr>
              <a:t>nadu</a:t>
            </a:r>
            <a:r>
              <a:rPr lang="sr-Latn-RS" sz="3200" dirty="0" smtClean="0"/>
              <a:t> da je </a:t>
            </a:r>
            <a:r>
              <a:rPr lang="sr-Latn-RS" sz="3200" b="1" dirty="0" smtClean="0">
                <a:solidFill>
                  <a:srgbClr val="002060"/>
                </a:solidFill>
              </a:rPr>
              <a:t>oporavak moguć </a:t>
            </a:r>
            <a:r>
              <a:rPr lang="sr-Latn-RS" sz="3200" dirty="0" smtClean="0"/>
              <a:t>ukoliko se razreše problemi u osnovi zavisnosti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9720262" cy="987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3. Psihološki model - nedostaci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789113"/>
            <a:ext cx="9720262" cy="4519612"/>
          </a:xfrm>
        </p:spPr>
        <p:txBody>
          <a:bodyPr rtlCol="0" anchor="ctr"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/>
              <a:t>N</a:t>
            </a:r>
            <a:r>
              <a:rPr lang="sr-Latn-RS" sz="2800" dirty="0" smtClean="0"/>
              <a:t>ije holistički model, može biti </a:t>
            </a:r>
            <a:r>
              <a:rPr lang="sr-Latn-RS" sz="2800" b="1" dirty="0" smtClean="0">
                <a:solidFill>
                  <a:srgbClr val="002060"/>
                </a:solidFill>
              </a:rPr>
              <a:t>preuzak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800" dirty="0" smtClean="0"/>
              <a:t>Fokus prvenstveno na ličnost i pojedinca, </a:t>
            </a:r>
            <a:r>
              <a:rPr lang="sr-Latn-RS" sz="2800" b="1" dirty="0" smtClean="0">
                <a:solidFill>
                  <a:srgbClr val="002060"/>
                </a:solidFill>
              </a:rPr>
              <a:t>zanemarivanje konteksta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800" b="1" dirty="0" smtClean="0">
                <a:solidFill>
                  <a:srgbClr val="002060"/>
                </a:solidFill>
              </a:rPr>
              <a:t>Često pojednostavljivanje etiologije </a:t>
            </a:r>
            <a:r>
              <a:rPr lang="sr-Latn-RS" sz="2800" dirty="0" smtClean="0"/>
              <a:t>za iskustva u periodu detinjstva ili adolescencije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/>
              <a:t>P</a:t>
            </a:r>
            <a:r>
              <a:rPr lang="sr-Latn-RS" sz="2800" dirty="0" smtClean="0"/>
              <a:t>okušaji da se identifikuje set ključnih karakteristika zajedničkih za sve ljude koji se suočavaju sa zavisnošću, tzv. </a:t>
            </a:r>
            <a:r>
              <a:rPr lang="sr-Latn-RS" sz="2800" dirty="0" smtClean="0">
                <a:solidFill>
                  <a:srgbClr val="002060"/>
                </a:solidFill>
              </a:rPr>
              <a:t>“</a:t>
            </a:r>
            <a:r>
              <a:rPr lang="sr-Latn-RS" sz="2800" b="1" dirty="0" smtClean="0">
                <a:solidFill>
                  <a:srgbClr val="002060"/>
                </a:solidFill>
              </a:rPr>
              <a:t>adiktivnu ličnost</a:t>
            </a:r>
            <a:r>
              <a:rPr lang="sr-Latn-RS" sz="2800" dirty="0" smtClean="0">
                <a:solidFill>
                  <a:srgbClr val="002060"/>
                </a:solidFill>
              </a:rPr>
              <a:t>” </a:t>
            </a:r>
            <a:r>
              <a:rPr lang="sr-Latn-RS" sz="2800" dirty="0" smtClean="0"/>
              <a:t>su se pokazali kao </a:t>
            </a:r>
            <a:r>
              <a:rPr lang="sr-Latn-RS" sz="2800" b="1" dirty="0" smtClean="0">
                <a:solidFill>
                  <a:srgbClr val="002060"/>
                </a:solidFill>
              </a:rPr>
              <a:t>neuspešni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800" b="1" dirty="0" smtClean="0">
                <a:solidFill>
                  <a:srgbClr val="002060"/>
                </a:solidFill>
              </a:rPr>
              <a:t>Zanemaruje</a:t>
            </a:r>
            <a:r>
              <a:rPr lang="sr-Latn-RS" sz="2800" dirty="0" smtClean="0"/>
              <a:t> da se </a:t>
            </a:r>
            <a:r>
              <a:rPr lang="sr-Latn-RS" sz="2800" b="1" dirty="0" smtClean="0">
                <a:solidFill>
                  <a:srgbClr val="002060"/>
                </a:solidFill>
              </a:rPr>
              <a:t>neki problemi </a:t>
            </a:r>
            <a:r>
              <a:rPr lang="sr-Latn-RS" sz="2800" dirty="0" smtClean="0"/>
              <a:t>u psihičkom funkcionisanju mogu javiti kao </a:t>
            </a:r>
            <a:r>
              <a:rPr lang="sr-Latn-RS" sz="2800" b="1" dirty="0" smtClean="0">
                <a:solidFill>
                  <a:srgbClr val="002060"/>
                </a:solidFill>
              </a:rPr>
              <a:t>posledica zavisnosti</a:t>
            </a:r>
            <a:r>
              <a:rPr lang="sr-Latn-RS" sz="2800" dirty="0" smtClean="0"/>
              <a:t>, ne moraju nužno biti njen uzrok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11168062" cy="1041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4.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sr-Latn-RS" dirty="0" smtClean="0">
                <a:solidFill>
                  <a:srgbClr val="0070C0"/>
                </a:solidFill>
              </a:rPr>
              <a:t>ociokulturni model – osnovne pretpostavke 1/2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855788"/>
            <a:ext cx="9720262" cy="4452937"/>
          </a:xfrm>
        </p:spPr>
        <p:txBody>
          <a:bodyPr rtlCol="0">
            <a:normAutofit fontScale="850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600" dirty="0" smtClean="0"/>
              <a:t>Značajan uticaj sociologa čikaške škole i teorije etiketiranja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600" dirty="0" smtClean="0"/>
              <a:t>Fokus na društvo u celini, a ne samo na pojedince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sz="2600" b="1" dirty="0" smtClean="0"/>
              <a:t>   </a:t>
            </a:r>
            <a:r>
              <a:rPr lang="sr-Latn-RS" sz="2600" b="1" u="sng" dirty="0" smtClean="0">
                <a:solidFill>
                  <a:srgbClr val="0070C0"/>
                </a:solidFill>
              </a:rPr>
              <a:t>Viđenje zavisnosti</a:t>
            </a:r>
            <a:r>
              <a:rPr lang="sr-Latn-RS" sz="2600" u="sng" dirty="0" smtClean="0">
                <a:solidFill>
                  <a:srgbClr val="0070C0"/>
                </a:solidFill>
              </a:rPr>
              <a:t>: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err="1" smtClean="0"/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bismo</a:t>
            </a:r>
            <a:r>
              <a:rPr lang="en-US" sz="2400" dirty="0" smtClean="0"/>
              <a:t> </a:t>
            </a:r>
            <a:r>
              <a:rPr lang="en-US" sz="2400" dirty="0" err="1" smtClean="0"/>
              <a:t>razumeli</a:t>
            </a:r>
            <a:r>
              <a:rPr lang="en-US" sz="2400" dirty="0" smtClean="0"/>
              <a:t> </a:t>
            </a:r>
            <a:r>
              <a:rPr lang="en-US" sz="2400" dirty="0" err="1" smtClean="0"/>
              <a:t>individuu</a:t>
            </a:r>
            <a:r>
              <a:rPr lang="en-US" sz="2400" dirty="0" smtClean="0"/>
              <a:t> </a:t>
            </a:r>
            <a:r>
              <a:rPr lang="en-US" sz="2400" dirty="0" err="1" smtClean="0"/>
              <a:t>neophodno</a:t>
            </a:r>
            <a:r>
              <a:rPr lang="en-US" sz="2400" dirty="0" smtClean="0"/>
              <a:t> je </a:t>
            </a:r>
            <a:r>
              <a:rPr lang="en-US" sz="2400" dirty="0" err="1" smtClean="0"/>
              <a:t>da</a:t>
            </a:r>
            <a:r>
              <a:rPr lang="en-US" sz="2400" dirty="0" smtClean="0"/>
              <a:t> je </a:t>
            </a:r>
            <a:r>
              <a:rPr lang="en-US" sz="2400" dirty="0" err="1" smtClean="0"/>
              <a:t>posmatramo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u </a:t>
            </a:r>
            <a:r>
              <a:rPr lang="en-US" sz="2400" b="1" dirty="0" err="1" smtClean="0">
                <a:solidFill>
                  <a:srgbClr val="002060"/>
                </a:solidFill>
              </a:rPr>
              <a:t>relaciji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njenim</a:t>
            </a:r>
            <a:r>
              <a:rPr lang="en-US" sz="2400" b="1" dirty="0" smtClean="0"/>
              <a:t> </a:t>
            </a:r>
            <a:r>
              <a:rPr lang="en-US" sz="2400" dirty="0" err="1" smtClean="0"/>
              <a:t>okruženjem</a:t>
            </a:r>
            <a:r>
              <a:rPr lang="sr-Latn-RS" sz="2400" dirty="0" smtClean="0"/>
              <a:t>. </a:t>
            </a:r>
            <a:r>
              <a:rPr lang="en-US" sz="2400" dirty="0" err="1" smtClean="0"/>
              <a:t>Stoga</a:t>
            </a:r>
            <a:r>
              <a:rPr lang="en-US" sz="2400" dirty="0" smtClean="0"/>
              <a:t> je </a:t>
            </a:r>
            <a:r>
              <a:rPr lang="en-US" sz="2400" dirty="0" err="1" smtClean="0"/>
              <a:t>zavisnost</a:t>
            </a:r>
            <a:r>
              <a:rPr lang="sr-Latn-RS" sz="2600" dirty="0" smtClean="0"/>
              <a:t> </a:t>
            </a:r>
            <a:r>
              <a:rPr lang="sr-Latn-RS" sz="2600" b="1" dirty="0" smtClean="0">
                <a:solidFill>
                  <a:srgbClr val="002060"/>
                </a:solidFill>
              </a:rPr>
              <a:t>društveni problem</a:t>
            </a:r>
            <a:r>
              <a:rPr lang="sr-Latn-RS" sz="2600" dirty="0" smtClean="0">
                <a:solidFill>
                  <a:srgbClr val="002060"/>
                </a:solidFill>
              </a:rPr>
              <a:t>, </a:t>
            </a:r>
            <a:r>
              <a:rPr lang="sr-Latn-RS" sz="2600" dirty="0" smtClean="0"/>
              <a:t>socijalno i kulturno konstruisan.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600" dirty="0" smtClean="0"/>
              <a:t>To je društveno uslovljeno ponašanje </a:t>
            </a:r>
            <a:r>
              <a:rPr lang="sr-Latn-RS" sz="2600" b="1" dirty="0" smtClean="0">
                <a:solidFill>
                  <a:srgbClr val="002060"/>
                </a:solidFill>
              </a:rPr>
              <a:t>naučeno na sistemskom nivou. </a:t>
            </a:r>
            <a:r>
              <a:rPr lang="en-US" sz="2400" b="1" dirty="0" smtClean="0">
                <a:solidFill>
                  <a:srgbClr val="002060"/>
                </a:solidFill>
              </a:rPr>
              <a:t>Tip </a:t>
            </a:r>
            <a:r>
              <a:rPr lang="en-US" sz="2400" b="1" dirty="0" err="1" smtClean="0">
                <a:solidFill>
                  <a:srgbClr val="002060"/>
                </a:solidFill>
              </a:rPr>
              <a:t>društva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/>
              <a:t>u </a:t>
            </a:r>
            <a:r>
              <a:rPr lang="en-US" sz="2400" dirty="0" err="1" smtClean="0"/>
              <a:t>kome</a:t>
            </a:r>
            <a:r>
              <a:rPr lang="en-US" sz="2400" dirty="0" smtClean="0"/>
              <a:t> </a:t>
            </a:r>
            <a:r>
              <a:rPr lang="en-US" sz="2400" dirty="0" err="1" smtClean="0"/>
              <a:t>živimo</a:t>
            </a:r>
            <a:r>
              <a:rPr lang="en-US" sz="2400" dirty="0" smtClean="0"/>
              <a:t> </a:t>
            </a:r>
            <a:r>
              <a:rPr lang="en-US" sz="2400" dirty="0" err="1" smtClean="0"/>
              <a:t>ima</a:t>
            </a:r>
            <a:r>
              <a:rPr lang="en-US" sz="2400" dirty="0" smtClean="0"/>
              <a:t> </a:t>
            </a:r>
            <a:r>
              <a:rPr lang="en-US" sz="2400" dirty="0" err="1" smtClean="0"/>
              <a:t>uticaja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nastanak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održavanje</a:t>
            </a:r>
            <a:r>
              <a:rPr lang="en-US" sz="2400" dirty="0" smtClean="0"/>
              <a:t> </a:t>
            </a:r>
            <a:r>
              <a:rPr lang="en-US" sz="2400" dirty="0" err="1" smtClean="0"/>
              <a:t>zavisnosti</a:t>
            </a:r>
            <a:r>
              <a:rPr lang="en-US" sz="2400" dirty="0" smtClean="0"/>
              <a:t>. </a:t>
            </a:r>
            <a:r>
              <a:rPr lang="en-US" sz="2400" dirty="0" err="1" smtClean="0"/>
              <a:t>Usvojena</a:t>
            </a:r>
            <a:r>
              <a:rPr lang="en-US" sz="2400" dirty="0" smtClean="0"/>
              <a:t> je </a:t>
            </a:r>
            <a:r>
              <a:rPr lang="en-US" sz="2400" dirty="0" err="1" smtClean="0"/>
              <a:t>kroz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socijalizacij</a:t>
            </a:r>
            <a:r>
              <a:rPr lang="en-US" sz="2400" dirty="0" err="1" smtClean="0"/>
              <a:t>u</a:t>
            </a:r>
            <a:r>
              <a:rPr lang="en-US" sz="2400" dirty="0" smtClean="0"/>
              <a:t> </a:t>
            </a:r>
            <a:r>
              <a:rPr lang="en-US" sz="2400" dirty="0" err="1" smtClean="0"/>
              <a:t>preko</a:t>
            </a:r>
            <a:r>
              <a:rPr lang="en-US" sz="2400" dirty="0" smtClean="0"/>
              <a:t> </a:t>
            </a:r>
            <a:r>
              <a:rPr lang="en-US" sz="2400" dirty="0" err="1" smtClean="0"/>
              <a:t>različitih</a:t>
            </a:r>
            <a:r>
              <a:rPr lang="en-US" sz="2400" dirty="0" smtClean="0"/>
              <a:t> </a:t>
            </a:r>
            <a:r>
              <a:rPr lang="en-US" sz="2400" dirty="0" err="1" smtClean="0"/>
              <a:t>agenasa</a:t>
            </a:r>
            <a:r>
              <a:rPr lang="en-US" sz="2400" dirty="0" smtClean="0"/>
              <a:t>: </a:t>
            </a:r>
            <a:r>
              <a:rPr lang="en-US" sz="2400" dirty="0" err="1" smtClean="0"/>
              <a:t>porodice</a:t>
            </a:r>
            <a:r>
              <a:rPr lang="en-US" sz="2400" dirty="0" smtClean="0"/>
              <a:t>, </a:t>
            </a:r>
            <a:r>
              <a:rPr lang="en-US" sz="2400" dirty="0" err="1" smtClean="0"/>
              <a:t>vršnjačke</a:t>
            </a:r>
            <a:r>
              <a:rPr lang="en-US" sz="2400" dirty="0" smtClean="0"/>
              <a:t> </a:t>
            </a:r>
            <a:r>
              <a:rPr lang="en-US" sz="2400" dirty="0" err="1" smtClean="0"/>
              <a:t>grupe</a:t>
            </a:r>
            <a:r>
              <a:rPr lang="en-US" sz="2400" dirty="0" smtClean="0"/>
              <a:t>, </a:t>
            </a:r>
            <a:r>
              <a:rPr lang="en-US" sz="2400" dirty="0" err="1" smtClean="0"/>
              <a:t>subkulture</a:t>
            </a:r>
            <a:r>
              <a:rPr lang="en-US" sz="2400" dirty="0" smtClean="0"/>
              <a:t>, </a:t>
            </a:r>
            <a:r>
              <a:rPr lang="en-US" sz="2400" dirty="0" err="1" smtClean="0"/>
              <a:t>medija</a:t>
            </a:r>
            <a:r>
              <a:rPr lang="en-US" sz="2400" dirty="0" smtClean="0"/>
              <a:t>, </a:t>
            </a:r>
            <a:r>
              <a:rPr lang="en-US" sz="2400" dirty="0" err="1" smtClean="0"/>
              <a:t>kao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kroz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preuzimanje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društvene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uloge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zavisnika</a:t>
            </a:r>
            <a:r>
              <a:rPr lang="sr-Latn-RS" sz="2400" b="1" dirty="0" smtClean="0">
                <a:solidFill>
                  <a:srgbClr val="002060"/>
                </a:solidFill>
              </a:rPr>
              <a:t>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err="1" smtClean="0"/>
              <a:t>Zavisnost</a:t>
            </a:r>
            <a:r>
              <a:rPr lang="en-US" sz="2400" dirty="0" smtClean="0"/>
              <a:t> </a:t>
            </a:r>
            <a:r>
              <a:rPr lang="en-US" sz="2400" dirty="0" err="1" smtClean="0"/>
              <a:t>nastaje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održava</a:t>
            </a:r>
            <a:r>
              <a:rPr lang="en-US" sz="2400" dirty="0" smtClean="0"/>
              <a:t> se </a:t>
            </a:r>
            <a:r>
              <a:rPr lang="en-US" sz="2400" dirty="0" err="1" smtClean="0"/>
              <a:t>kao</a:t>
            </a:r>
            <a:r>
              <a:rPr lang="en-US" sz="2400" dirty="0" smtClean="0"/>
              <a:t> </a:t>
            </a:r>
            <a:r>
              <a:rPr lang="en-US" sz="2400" dirty="0" err="1" smtClean="0"/>
              <a:t>oblik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adaptacije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na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socijalne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stresore</a:t>
            </a:r>
            <a:r>
              <a:rPr lang="en-US" sz="2400" dirty="0" smtClean="0"/>
              <a:t>. Ti </a:t>
            </a:r>
            <a:r>
              <a:rPr lang="en-US" sz="2400" dirty="0" err="1" smtClean="0"/>
              <a:t>stresori</a:t>
            </a:r>
            <a:r>
              <a:rPr lang="en-US" sz="2400" dirty="0" smtClean="0"/>
              <a:t> </a:t>
            </a:r>
            <a:r>
              <a:rPr lang="en-US" sz="2400" dirty="0" err="1" smtClean="0"/>
              <a:t>mogu</a:t>
            </a:r>
            <a:r>
              <a:rPr lang="en-US" sz="2400" dirty="0" smtClean="0"/>
              <a:t> </a:t>
            </a:r>
            <a:r>
              <a:rPr lang="en-US" sz="2400" dirty="0" err="1" smtClean="0"/>
              <a:t>biti</a:t>
            </a:r>
            <a:r>
              <a:rPr lang="en-US" sz="2400" dirty="0" smtClean="0"/>
              <a:t>:  </a:t>
            </a:r>
            <a:r>
              <a:rPr lang="en-US" sz="2400" dirty="0" err="1" smtClean="0"/>
              <a:t>nezaposlenost</a:t>
            </a:r>
            <a:r>
              <a:rPr lang="en-US" sz="2400" dirty="0" smtClean="0"/>
              <a:t>, </a:t>
            </a:r>
            <a:r>
              <a:rPr lang="en-US" sz="2400" dirty="0" err="1" smtClean="0"/>
              <a:t>siromaštvo</a:t>
            </a:r>
            <a:r>
              <a:rPr lang="en-US" sz="2400" dirty="0" smtClean="0"/>
              <a:t>, </a:t>
            </a:r>
            <a:r>
              <a:rPr lang="en-US" sz="2400" dirty="0" err="1" smtClean="0"/>
              <a:t>nasilje</a:t>
            </a:r>
            <a:r>
              <a:rPr lang="en-US" sz="2400" dirty="0" smtClean="0"/>
              <a:t>, </a:t>
            </a:r>
            <a:r>
              <a:rPr lang="en-US" sz="2400" dirty="0" err="1" smtClean="0"/>
              <a:t>porodična</a:t>
            </a:r>
            <a:r>
              <a:rPr lang="en-US" sz="2400" dirty="0" smtClean="0"/>
              <a:t> </a:t>
            </a:r>
            <a:r>
              <a:rPr lang="en-US" sz="2400" dirty="0" err="1" smtClean="0"/>
              <a:t>disfunkcionalnost</a:t>
            </a:r>
            <a:r>
              <a:rPr lang="en-US" sz="2400" dirty="0" smtClean="0"/>
              <a:t>, </a:t>
            </a:r>
            <a:r>
              <a:rPr lang="en-US" sz="2400" dirty="0" err="1" smtClean="0"/>
              <a:t>društvene</a:t>
            </a:r>
            <a:r>
              <a:rPr lang="en-US" sz="2400" dirty="0" smtClean="0"/>
              <a:t> </a:t>
            </a:r>
            <a:r>
              <a:rPr lang="en-US" sz="2400" dirty="0" err="1" smtClean="0"/>
              <a:t>nejednakosti</a:t>
            </a:r>
            <a:r>
              <a:rPr lang="en-US" sz="2400" dirty="0" smtClean="0"/>
              <a:t>. </a:t>
            </a:r>
            <a:r>
              <a:rPr lang="en-US" sz="2400" dirty="0" err="1" smtClean="0"/>
              <a:t>Tako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dirty="0" err="1" smtClean="0"/>
              <a:t>ljudi</a:t>
            </a:r>
            <a:r>
              <a:rPr lang="en-US" sz="2400" dirty="0" smtClean="0"/>
              <a:t> </a:t>
            </a:r>
            <a:r>
              <a:rPr lang="en-US" sz="2400" dirty="0" err="1" smtClean="0"/>
              <a:t>koji</a:t>
            </a:r>
            <a:r>
              <a:rPr lang="en-US" sz="2400" dirty="0" smtClean="0"/>
              <a:t> </a:t>
            </a:r>
            <a:r>
              <a:rPr lang="en-US" sz="2400" dirty="0" err="1" smtClean="0"/>
              <a:t>pripadaju</a:t>
            </a:r>
            <a:r>
              <a:rPr lang="en-US" sz="2400" dirty="0" smtClean="0"/>
              <a:t> </a:t>
            </a:r>
            <a:r>
              <a:rPr lang="en-US" sz="2400" dirty="0" err="1" smtClean="0"/>
              <a:t>društvenim</a:t>
            </a:r>
            <a:r>
              <a:rPr lang="en-US" sz="2400" dirty="0" smtClean="0"/>
              <a:t> </a:t>
            </a:r>
            <a:r>
              <a:rPr lang="en-US" sz="2400" dirty="0" err="1" smtClean="0"/>
              <a:t>grupama</a:t>
            </a:r>
            <a:r>
              <a:rPr lang="en-US" sz="2400" dirty="0" smtClean="0"/>
              <a:t> </a:t>
            </a:r>
            <a:r>
              <a:rPr lang="en-US" sz="2400" dirty="0" err="1" smtClean="0"/>
              <a:t>koje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obespravljene</a:t>
            </a:r>
            <a:r>
              <a:rPr lang="en-US" sz="2400" b="1" dirty="0" smtClean="0">
                <a:solidFill>
                  <a:srgbClr val="002060"/>
                </a:solidFill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</a:rPr>
              <a:t>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marginalizovane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/>
              <a:t>u </a:t>
            </a:r>
            <a:r>
              <a:rPr lang="en-US" sz="2400" dirty="0" err="1" smtClean="0"/>
              <a:t>povećanom</a:t>
            </a:r>
            <a:r>
              <a:rPr lang="en-US" sz="2400" dirty="0" smtClean="0"/>
              <a:t> </a:t>
            </a:r>
            <a:r>
              <a:rPr lang="en-US" sz="2400" dirty="0" err="1" smtClean="0"/>
              <a:t>riziku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zavisnost</a:t>
            </a:r>
            <a:r>
              <a:rPr lang="en-US" sz="2400" dirty="0" smtClean="0"/>
              <a:t>. </a:t>
            </a:r>
            <a:endParaRPr lang="sr-Latn-RS" sz="2400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b="1" dirty="0" err="1" smtClean="0">
                <a:solidFill>
                  <a:srgbClr val="002060"/>
                </a:solidFill>
              </a:rPr>
              <a:t>Etiketiranje</a:t>
            </a:r>
            <a:r>
              <a:rPr lang="en-US" sz="2400" b="1" dirty="0" smtClean="0"/>
              <a:t> </a:t>
            </a:r>
            <a:r>
              <a:rPr lang="en-US" sz="2400" dirty="0" err="1" smtClean="0"/>
              <a:t>osoba</a:t>
            </a:r>
            <a:r>
              <a:rPr lang="en-US" sz="2400" b="1" dirty="0" smtClean="0"/>
              <a:t> </a:t>
            </a:r>
            <a:r>
              <a:rPr lang="en-US" sz="2400" dirty="0" err="1" smtClean="0"/>
              <a:t>koje</a:t>
            </a:r>
            <a:r>
              <a:rPr lang="en-US" sz="2400" dirty="0" smtClean="0"/>
              <a:t> se </a:t>
            </a:r>
            <a:r>
              <a:rPr lang="en-US" sz="2400" dirty="0" err="1" smtClean="0"/>
              <a:t>suočavaju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zavisnošću</a:t>
            </a:r>
            <a:r>
              <a:rPr lang="en-US" sz="2400" dirty="0" smtClean="0"/>
              <a:t> </a:t>
            </a:r>
            <a:r>
              <a:rPr lang="en-US" sz="2400" dirty="0" err="1" smtClean="0"/>
              <a:t>povećava</a:t>
            </a:r>
            <a:r>
              <a:rPr lang="en-US" sz="2400" dirty="0" smtClean="0"/>
              <a:t> </a:t>
            </a:r>
            <a:r>
              <a:rPr lang="en-US" sz="2400" dirty="0" err="1" smtClean="0"/>
              <a:t>rizik</a:t>
            </a:r>
            <a:r>
              <a:rPr lang="en-US" sz="2400" dirty="0" smtClean="0"/>
              <a:t> </a:t>
            </a:r>
            <a:r>
              <a:rPr lang="en-US" sz="2400" dirty="0" err="1" smtClean="0"/>
              <a:t>od</a:t>
            </a:r>
            <a:r>
              <a:rPr lang="en-US" sz="2400" dirty="0" smtClean="0"/>
              <a:t> </a:t>
            </a:r>
            <a:r>
              <a:rPr lang="en-US" sz="2400" dirty="0" err="1" smtClean="0"/>
              <a:t>obespravljenosti</a:t>
            </a:r>
            <a:r>
              <a:rPr lang="en-US" sz="2400" dirty="0" smtClean="0"/>
              <a:t>, </a:t>
            </a:r>
            <a:r>
              <a:rPr lang="en-US" sz="2400" dirty="0" err="1" smtClean="0"/>
              <a:t>marginalizacije</a:t>
            </a:r>
            <a:r>
              <a:rPr lang="en-US" sz="2400" dirty="0" smtClean="0"/>
              <a:t>, </a:t>
            </a:r>
            <a:r>
              <a:rPr lang="en-US" sz="2400" dirty="0" err="1" smtClean="0"/>
              <a:t>socijalne</a:t>
            </a:r>
            <a:r>
              <a:rPr lang="en-US" sz="2400" dirty="0" smtClean="0"/>
              <a:t> </a:t>
            </a:r>
            <a:r>
              <a:rPr lang="en-US" sz="2400" dirty="0" err="1" smtClean="0"/>
              <a:t>isključenosti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preuzimanja</a:t>
            </a:r>
            <a:r>
              <a:rPr lang="en-US" sz="2400" dirty="0" smtClean="0"/>
              <a:t> </a:t>
            </a:r>
            <a:r>
              <a:rPr lang="en-US" sz="2400" dirty="0" err="1" smtClean="0"/>
              <a:t>društvene</a:t>
            </a:r>
            <a:r>
              <a:rPr lang="en-US" sz="2400" dirty="0" smtClean="0"/>
              <a:t> </a:t>
            </a:r>
            <a:r>
              <a:rPr lang="en-US" sz="2400" dirty="0" err="1" smtClean="0"/>
              <a:t>uloge</a:t>
            </a:r>
            <a:r>
              <a:rPr lang="en-US" sz="2400" dirty="0" smtClean="0"/>
              <a:t> </a:t>
            </a:r>
            <a:r>
              <a:rPr lang="en-US" sz="2400" dirty="0" err="1" smtClean="0"/>
              <a:t>zavisnika</a:t>
            </a:r>
            <a:r>
              <a:rPr lang="en-US" sz="2400" dirty="0" smtClean="0"/>
              <a:t> </a:t>
            </a:r>
            <a:endParaRPr lang="sr-Latn-RS" sz="2600" dirty="0" smtClean="0">
              <a:solidFill>
                <a:srgbClr val="7030A0"/>
              </a:solidFill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sr-Latn-RS" sz="2600" b="1" dirty="0" smtClean="0">
              <a:solidFill>
                <a:srgbClr val="002060"/>
              </a:solidFill>
            </a:endParaRP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9720262" cy="11128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b="1" dirty="0" smtClean="0">
                <a:solidFill>
                  <a:srgbClr val="0070C0"/>
                </a:solidFill>
              </a:rPr>
              <a:t>Uloga i značaj modela zavisnosti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698625"/>
            <a:ext cx="9720262" cy="4610100"/>
          </a:xfrm>
        </p:spPr>
        <p:txBody>
          <a:bodyPr rtlCol="0">
            <a:normAutofit lnSpcReduction="10000"/>
          </a:bodyPr>
          <a:lstStyle/>
          <a:p>
            <a:pPr marL="91440" indent="-91440" eaLnBrk="1" fontAlgn="auto" hangingPunct="1">
              <a:buFont typeface="Wingdings" pitchFamily="2" charset="2"/>
              <a:buChar char="§"/>
              <a:defRPr/>
            </a:pPr>
            <a:r>
              <a:rPr lang="sr-Latn-RS" dirty="0" smtClean="0"/>
              <a:t> </a:t>
            </a:r>
            <a:r>
              <a:rPr lang="sr-Latn-RS" sz="2800" dirty="0" smtClean="0"/>
              <a:t>Nude objašnjenje i odgovore na pitanja:</a:t>
            </a:r>
          </a:p>
          <a:p>
            <a:pPr marL="594360" lvl="3" indent="-137160" eaLnBrk="1" fontAlgn="auto" hangingPunct="1">
              <a:buFont typeface="Wingdings" pitchFamily="2" charset="2"/>
              <a:buChar char="ü"/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Šta je zavisnost?</a:t>
            </a:r>
          </a:p>
          <a:p>
            <a:pPr marL="594360" lvl="3" indent="-137160" eaLnBrk="1" fontAlgn="auto" hangingPunct="1">
              <a:buFont typeface="Wingdings" pitchFamily="2" charset="2"/>
              <a:buChar char="ü"/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Šta su osnovni uzroci i elementi zavisnosti?</a:t>
            </a:r>
          </a:p>
          <a:p>
            <a:pPr marL="594360" lvl="3" indent="-137160" eaLnBrk="1" fontAlgn="auto" hangingPunct="1">
              <a:buFont typeface="Wingdings" pitchFamily="2" charset="2"/>
              <a:buChar char="ü"/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Šta su ciljevi tretmana?</a:t>
            </a:r>
          </a:p>
          <a:p>
            <a:pPr marL="594360" lvl="3" indent="-137160" eaLnBrk="1" fontAlgn="auto" hangingPunct="1">
              <a:buFont typeface="Wingdings" pitchFamily="2" charset="2"/>
              <a:buChar char="ü"/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Kakva je društvena reakcija?</a:t>
            </a:r>
          </a:p>
          <a:p>
            <a:pPr marL="594360" lvl="3" indent="-137160" eaLnBrk="1" fontAlgn="auto" hangingPunct="1">
              <a:buFont typeface="Wingdings 3" pitchFamily="18" charset="2"/>
              <a:buNone/>
              <a:defRPr/>
            </a:pPr>
            <a:endParaRPr lang="sr-Latn-RS" dirty="0" smtClean="0"/>
          </a:p>
          <a:p>
            <a:pPr marL="91440" indent="-91440" eaLnBrk="1" fontAlgn="auto" hangingPunct="1">
              <a:buFont typeface="Wingdings" pitchFamily="2" charset="2"/>
              <a:buChar char="§"/>
              <a:defRPr/>
            </a:pPr>
            <a:r>
              <a:rPr lang="sr-Latn-RS" sz="2400" dirty="0" smtClean="0"/>
              <a:t> </a:t>
            </a:r>
            <a:r>
              <a:rPr lang="sr-Latn-RS" sz="2800" dirty="0" smtClean="0"/>
              <a:t>Način na koji je zavisnost konstruisana direktno se odražava na:</a:t>
            </a:r>
          </a:p>
          <a:p>
            <a:pPr marL="265176" lvl="1" indent="-137160" algn="just" eaLnBrk="1" fontAlgn="auto" hangingPunct="1">
              <a:buFont typeface="Arial" pitchFamily="34" charset="0"/>
              <a:buChar char="•"/>
              <a:defRPr/>
            </a:pPr>
            <a:r>
              <a:rPr lang="sr-Latn-RS" sz="2400" dirty="0" smtClean="0"/>
              <a:t> naše</a:t>
            </a:r>
            <a:r>
              <a:rPr lang="sr-Latn-RS" sz="2400" b="1" dirty="0" smtClean="0"/>
              <a:t> </a:t>
            </a:r>
            <a:r>
              <a:rPr lang="sr-Latn-RS" sz="2400" b="1" dirty="0" smtClean="0">
                <a:solidFill>
                  <a:srgbClr val="002060"/>
                </a:solidFill>
              </a:rPr>
              <a:t>razumevanje</a:t>
            </a:r>
            <a:r>
              <a:rPr lang="sr-Latn-RS" sz="2400" b="1" dirty="0" smtClean="0"/>
              <a:t> </a:t>
            </a:r>
          </a:p>
          <a:p>
            <a:pPr marL="265176" lvl="1" indent="-137160" algn="just" eaLnBrk="1" fontAlgn="auto" hangingPunct="1">
              <a:buFont typeface="Arial" pitchFamily="34" charset="0"/>
              <a:buChar char="•"/>
              <a:defRPr/>
            </a:pPr>
            <a:r>
              <a:rPr lang="sr-Latn-RS" sz="2400" dirty="0" smtClean="0"/>
              <a:t> </a:t>
            </a:r>
            <a:r>
              <a:rPr lang="sr-Latn-RS" sz="2400" b="1" dirty="0" smtClean="0">
                <a:solidFill>
                  <a:srgbClr val="002060"/>
                </a:solidFill>
              </a:rPr>
              <a:t>odnos</a:t>
            </a:r>
            <a:r>
              <a:rPr lang="sr-Latn-RS" sz="2400" dirty="0" smtClean="0"/>
              <a:t> prema i </a:t>
            </a:r>
            <a:r>
              <a:rPr lang="sr-Latn-RS" sz="2400" b="1" dirty="0" smtClean="0">
                <a:solidFill>
                  <a:srgbClr val="002060"/>
                </a:solidFill>
              </a:rPr>
              <a:t>položaj</a:t>
            </a:r>
            <a:r>
              <a:rPr lang="sr-Latn-RS" sz="2400" dirty="0" smtClean="0"/>
              <a:t> osoba koje se suočavaju sa zavisnošću (i njihovih porodica)</a:t>
            </a:r>
          </a:p>
          <a:p>
            <a:pPr marL="265176" lvl="1" indent="-137160" algn="just" eaLnBrk="1" fontAlgn="auto" hangingPunct="1">
              <a:buFont typeface="Arial" pitchFamily="34" charset="0"/>
              <a:buChar char="•"/>
              <a:defRPr/>
            </a:pPr>
            <a:r>
              <a:rPr lang="sr-Latn-RS" sz="2400" dirty="0" smtClean="0"/>
              <a:t> (ne)raznovrsnost, dostupnost i kvalitet </a:t>
            </a:r>
            <a:r>
              <a:rPr lang="sr-Latn-RS" sz="2400" b="1" dirty="0" smtClean="0">
                <a:solidFill>
                  <a:srgbClr val="002060"/>
                </a:solidFill>
              </a:rPr>
              <a:t>usluga </a:t>
            </a:r>
          </a:p>
          <a:p>
            <a:pPr marL="265176" lvl="1" indent="-137160" algn="just" eaLnBrk="1" fontAlgn="auto" hangingPunct="1">
              <a:buFont typeface="Arial" pitchFamily="34" charset="0"/>
              <a:buChar char="•"/>
              <a:defRPr/>
            </a:pPr>
            <a:r>
              <a:rPr lang="sr-Latn-RS" sz="2400" dirty="0" smtClean="0">
                <a:solidFill>
                  <a:srgbClr val="002060"/>
                </a:solidFill>
              </a:rPr>
              <a:t> </a:t>
            </a:r>
            <a:r>
              <a:rPr lang="sr-Latn-RS" sz="2400" b="1" dirty="0" smtClean="0">
                <a:solidFill>
                  <a:srgbClr val="002060"/>
                </a:solidFill>
              </a:rPr>
              <a:t>sredstva</a:t>
            </a:r>
            <a:r>
              <a:rPr lang="sr-Latn-RS" sz="2400" dirty="0" smtClean="0">
                <a:solidFill>
                  <a:srgbClr val="002060"/>
                </a:solidFill>
              </a:rPr>
              <a:t> </a:t>
            </a:r>
            <a:r>
              <a:rPr lang="sr-Latn-RS" sz="2400" dirty="0" smtClean="0"/>
              <a:t>koja se izdvajaju za finansiranje programa i usluga, istraživanja...</a:t>
            </a:r>
            <a:endParaRPr lang="en-US" sz="2400" dirty="0" smtClean="0"/>
          </a:p>
          <a:p>
            <a:pPr marL="91440" indent="-91440" eaLnBrk="1" fontAlgn="auto" hangingPunct="1">
              <a:buFont typeface="Wingdings" pitchFamily="2" charset="2"/>
              <a:buChar char="§"/>
              <a:defRPr/>
            </a:pPr>
            <a:endParaRPr lang="sr-Latn-RS" dirty="0" smtClean="0"/>
          </a:p>
          <a:p>
            <a:pPr marL="91440" indent="-91440" eaLnBrk="1" fontAlgn="auto" hangingPunct="1">
              <a:buFont typeface="Wingdings" pitchFamily="2" charset="2"/>
              <a:buChar char="§"/>
              <a:defRPr/>
            </a:pPr>
            <a:endParaRPr lang="sr-Latn-RS" dirty="0" smtClean="0"/>
          </a:p>
          <a:p>
            <a:pPr marL="594360" lvl="3" indent="-137160" eaLnBrk="1" fontAlgn="auto" hangingPunct="1">
              <a:buFont typeface="Wingdings 3" pitchFamily="18" charset="2"/>
              <a:buNone/>
              <a:defRPr/>
            </a:pPr>
            <a:endParaRPr lang="sr-Latn-RS" sz="2000" dirty="0" smtClean="0"/>
          </a:p>
          <a:p>
            <a:pPr marL="594360" lvl="3" indent="-137160" eaLnBrk="1" fontAlgn="auto" hangingPunct="1">
              <a:buFont typeface="Wingdings 3" pitchFamily="18" charset="2"/>
              <a:buNone/>
              <a:defRPr/>
            </a:pPr>
            <a:endParaRPr lang="en-US" sz="2000" dirty="0" smtClean="0"/>
          </a:p>
          <a:p>
            <a:pPr marL="91440" indent="-91440" eaLnBrk="1" fontAlgn="auto" hangingPunct="1">
              <a:buFont typeface="Wingdings" pitchFamily="2" charset="2"/>
              <a:buChar char="ü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11168062" cy="1041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4800" dirty="0" smtClean="0">
                <a:solidFill>
                  <a:srgbClr val="0070C0"/>
                </a:solidFill>
              </a:rPr>
              <a:t>4. </a:t>
            </a:r>
            <a:r>
              <a:rPr lang="en-US" sz="4800" dirty="0" smtClean="0">
                <a:solidFill>
                  <a:srgbClr val="0070C0"/>
                </a:solidFill>
              </a:rPr>
              <a:t>S</a:t>
            </a:r>
            <a:r>
              <a:rPr lang="sr-Latn-RS" sz="4800" dirty="0" smtClean="0">
                <a:solidFill>
                  <a:srgbClr val="0070C0"/>
                </a:solidFill>
              </a:rPr>
              <a:t>ociokulturni model – osnovne pretpostavke 2/2</a:t>
            </a:r>
            <a:endParaRPr lang="en-U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627188"/>
            <a:ext cx="9720262" cy="4681537"/>
          </a:xfrm>
        </p:spPr>
        <p:txBody>
          <a:bodyPr rtlCol="0">
            <a:normAutofit fontScale="550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sz="5600" b="1" dirty="0" smtClean="0"/>
              <a:t>  </a:t>
            </a:r>
            <a:r>
              <a:rPr lang="sr-Latn-RS" sz="5600" b="1" u="sng" dirty="0" smtClean="0">
                <a:solidFill>
                  <a:srgbClr val="0070C0"/>
                </a:solidFill>
              </a:rPr>
              <a:t>Društvena reakcija: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sz="5600" dirty="0" smtClean="0"/>
              <a:t>  usmerena ka </a:t>
            </a:r>
            <a:r>
              <a:rPr lang="sr-Latn-RS" sz="5500" b="1" dirty="0" smtClean="0">
                <a:solidFill>
                  <a:srgbClr val="002060"/>
                </a:solidFill>
              </a:rPr>
              <a:t>čitavom društvu</a:t>
            </a:r>
            <a:r>
              <a:rPr lang="sr-Latn-RS" sz="5600" dirty="0" smtClean="0"/>
              <a:t>, a ne ka pojedincima.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5500" b="1" dirty="0" smtClean="0">
                <a:solidFill>
                  <a:srgbClr val="002060"/>
                </a:solidFill>
              </a:rPr>
              <a:t>Društvo</a:t>
            </a:r>
            <a:r>
              <a:rPr lang="sr-Latn-RS" sz="5500" b="1" dirty="0" smtClean="0">
                <a:solidFill>
                  <a:srgbClr val="7030A0"/>
                </a:solidFill>
              </a:rPr>
              <a:t> </a:t>
            </a:r>
            <a:r>
              <a:rPr lang="sr-Latn-RS" sz="5600" dirty="0" smtClean="0"/>
              <a:t>predstavlja mesto gde problem nastaje, samim tim je odgovorno da reaguje </a:t>
            </a:r>
            <a:r>
              <a:rPr lang="sr-Latn-RS" sz="5500" b="1" dirty="0" smtClean="0">
                <a:solidFill>
                  <a:srgbClr val="002060"/>
                </a:solidFill>
              </a:rPr>
              <a:t>preventivno.</a:t>
            </a:r>
            <a:r>
              <a:rPr lang="sr-Latn-RS" sz="5500" b="1" dirty="0" smtClean="0">
                <a:solidFill>
                  <a:srgbClr val="7030A0"/>
                </a:solidFill>
              </a:rPr>
              <a:t> 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5200" dirty="0" smtClean="0"/>
              <a:t>Organizovane akcije za </a:t>
            </a:r>
            <a:r>
              <a:rPr lang="sr-Latn-RS" sz="5300" dirty="0" smtClean="0"/>
              <a:t>suzbijanje problema zavisnosti i uslova koji doprinose njenom nastanku i održavanju. 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5400" dirty="0" smtClean="0"/>
              <a:t>Šire društvene promene u smislu smanjivanja dostupnosti PAS ili eliminisanja društvenih nejednakosti, siromaštva, problema stanovanja.</a:t>
            </a:r>
            <a:endParaRPr lang="sr-Latn-RS" sz="5300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sz="5600" b="1" dirty="0" smtClean="0"/>
              <a:t>  </a:t>
            </a:r>
            <a:r>
              <a:rPr lang="sr-Latn-RS" sz="5600" b="1" u="sng" dirty="0" smtClean="0">
                <a:solidFill>
                  <a:srgbClr val="0070C0"/>
                </a:solidFill>
              </a:rPr>
              <a:t>Cilj tretmana: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sz="5500" b="1" dirty="0" smtClean="0">
                <a:solidFill>
                  <a:srgbClr val="002060"/>
                </a:solidFill>
              </a:rPr>
              <a:t>   promene u okruženju </a:t>
            </a:r>
            <a:r>
              <a:rPr lang="sr-Latn-RS" sz="5600" dirty="0" smtClean="0"/>
              <a:t>u smislu </a:t>
            </a:r>
            <a:r>
              <a:rPr lang="sr-Latn-RS" sz="5500" b="1" dirty="0" smtClean="0">
                <a:solidFill>
                  <a:srgbClr val="002060"/>
                </a:solidFill>
              </a:rPr>
              <a:t>stvaranja  uslova  za bolje socijalno funkcionisanje. 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9720262" cy="1149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4.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sr-Latn-RS" dirty="0" smtClean="0">
                <a:solidFill>
                  <a:srgbClr val="0070C0"/>
                </a:solidFill>
              </a:rPr>
              <a:t>ociokulturni model - doprinosi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735138"/>
            <a:ext cx="9720262" cy="4573587"/>
          </a:xfrm>
        </p:spPr>
        <p:txBody>
          <a:bodyPr rtlCol="0"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 smtClean="0"/>
              <a:t>O</a:t>
            </a:r>
            <a:r>
              <a:rPr lang="sr-Latn-RS" sz="2000" dirty="0" smtClean="0"/>
              <a:t>hrabruje i promoviše </a:t>
            </a:r>
            <a:r>
              <a:rPr lang="sr-Latn-RS" sz="2000" b="1" dirty="0" smtClean="0">
                <a:solidFill>
                  <a:srgbClr val="002060"/>
                </a:solidFill>
              </a:rPr>
              <a:t>društvenu odgovornost </a:t>
            </a:r>
            <a:r>
              <a:rPr lang="sr-Latn-RS" sz="2000" dirty="0" smtClean="0"/>
              <a:t>za postoj</a:t>
            </a:r>
            <a:r>
              <a:rPr lang="en-US" sz="2000" dirty="0" smtClean="0"/>
              <a:t>a</a:t>
            </a:r>
            <a:r>
              <a:rPr lang="sr-Latn-RS" sz="2000" dirty="0" smtClean="0"/>
              <a:t>nje određenih društvenih normi i odnosa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000" dirty="0" smtClean="0"/>
              <a:t>Ne smatra pojedince odgovornima za postojanje zavisnosti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000" dirty="0" smtClean="0"/>
              <a:t>Poziva na uključivanje i aktivan odnos zajednice i strukturalne promene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000" dirty="0" smtClean="0"/>
              <a:t>Može dosegnuti veći broj ljudi</a:t>
            </a:r>
          </a:p>
          <a:p>
            <a:pPr marL="274320" indent="-274320" algn="just" eaLnBrk="1" fontAlgn="auto" hangingPunct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S</a:t>
            </a:r>
            <a:r>
              <a:rPr lang="sr-Latn-RS" sz="2000" b="1" dirty="0" smtClean="0">
                <a:solidFill>
                  <a:srgbClr val="002060"/>
                </a:solidFill>
              </a:rPr>
              <a:t>istemski </a:t>
            </a:r>
            <a:r>
              <a:rPr lang="sr-Latn-RS" sz="2000" dirty="0" smtClean="0"/>
              <a:t>pristup</a:t>
            </a:r>
          </a:p>
          <a:p>
            <a:pPr marL="274320" indent="-274320" algn="just" eaLnBrk="1" fontAlgn="auto" hangingPunct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P</a:t>
            </a:r>
            <a:r>
              <a:rPr lang="sr-Latn-RS" sz="2000" b="1" dirty="0" smtClean="0">
                <a:solidFill>
                  <a:srgbClr val="002060"/>
                </a:solidFill>
              </a:rPr>
              <a:t>revencija </a:t>
            </a:r>
            <a:r>
              <a:rPr lang="sr-Latn-RS" sz="2000" dirty="0" smtClean="0"/>
              <a:t>je ključni faktor u ublažavanju problema povezanim sa zavisnošću</a:t>
            </a:r>
          </a:p>
          <a:p>
            <a:pPr marL="274320" indent="-274320" algn="just" eaLnBrk="1" fontAlgn="auto" hangingPunct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000" dirty="0" smtClean="0"/>
              <a:t>Direktno </a:t>
            </a:r>
            <a:r>
              <a:rPr lang="sr-Latn-RS" sz="2000" b="1" dirty="0" smtClean="0">
                <a:solidFill>
                  <a:srgbClr val="002060"/>
                </a:solidFill>
              </a:rPr>
              <a:t>adresira</a:t>
            </a:r>
            <a:r>
              <a:rPr lang="sr-Latn-RS" sz="2000" dirty="0" smtClean="0"/>
              <a:t> </a:t>
            </a:r>
            <a:r>
              <a:rPr lang="sr-Latn-RS" sz="2000" b="1" dirty="0" smtClean="0">
                <a:solidFill>
                  <a:srgbClr val="002060"/>
                </a:solidFill>
              </a:rPr>
              <a:t>stigmu i marginalizaciju</a:t>
            </a:r>
          </a:p>
          <a:p>
            <a:pPr marL="274320" indent="-274320" algn="just" eaLnBrk="1" fontAlgn="auto" hangingPunct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000" dirty="0" smtClean="0"/>
              <a:t>Ukazuje na to da </a:t>
            </a:r>
            <a:r>
              <a:rPr lang="sr-Latn-RS" sz="2000" b="1" dirty="0" smtClean="0">
                <a:solidFill>
                  <a:srgbClr val="002060"/>
                </a:solidFill>
              </a:rPr>
              <a:t>nauka</a:t>
            </a:r>
            <a:r>
              <a:rPr lang="sr-Latn-RS" sz="2000" dirty="0" smtClean="0"/>
              <a:t>, medicina i medicinska praksa nisu objektivne niti vrednosno neutralne, već čine </a:t>
            </a:r>
            <a:r>
              <a:rPr lang="sr-Latn-RS" sz="2000" b="1" dirty="0" smtClean="0">
                <a:solidFill>
                  <a:srgbClr val="002060"/>
                </a:solidFill>
              </a:rPr>
              <a:t>političko sredstvo </a:t>
            </a:r>
            <a:r>
              <a:rPr lang="sr-Latn-RS" sz="2000" dirty="0" smtClean="0"/>
              <a:t>koje može biti korišćeno za r</a:t>
            </a:r>
            <a:r>
              <a:rPr lang="en-US" sz="2000" dirty="0" smtClean="0"/>
              <a:t>e</a:t>
            </a:r>
            <a:r>
              <a:rPr lang="sr-Latn-RS" sz="2000" dirty="0" smtClean="0"/>
              <a:t>presivne prakse “za dobro” osoba koje se suočavaju sa zavisnošću i opšte dobro.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 smtClean="0"/>
              <a:t>P</a:t>
            </a:r>
            <a:r>
              <a:rPr lang="sr-Latn-RS" sz="2000" dirty="0" smtClean="0"/>
              <a:t>omaže u: 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000" dirty="0" smtClean="0"/>
              <a:t>identifikovanju </a:t>
            </a:r>
            <a:r>
              <a:rPr lang="sr-Latn-RS" sz="2000" b="1" dirty="0" smtClean="0">
                <a:solidFill>
                  <a:srgbClr val="002060"/>
                </a:solidFill>
              </a:rPr>
              <a:t>populacija pod povećanim rizikom </a:t>
            </a:r>
            <a:r>
              <a:rPr lang="sr-Latn-RS" sz="2000" dirty="0" smtClean="0"/>
              <a:t>koje zahtevaju dodatnu podršku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000" dirty="0" smtClean="0"/>
              <a:t>razumevanju uticaja </a:t>
            </a:r>
            <a:r>
              <a:rPr lang="sr-Latn-RS" sz="2000" b="1" dirty="0" smtClean="0">
                <a:solidFill>
                  <a:srgbClr val="002060"/>
                </a:solidFill>
              </a:rPr>
              <a:t>društvenih normi </a:t>
            </a:r>
          </a:p>
          <a:p>
            <a:pPr marL="640080" lvl="1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000" dirty="0" smtClean="0"/>
              <a:t>razumevanju procesa usvajanja </a:t>
            </a:r>
            <a:r>
              <a:rPr lang="sr-Latn-RS" sz="2000" b="1" dirty="0" smtClean="0">
                <a:solidFill>
                  <a:srgbClr val="002060"/>
                </a:solidFill>
              </a:rPr>
              <a:t>društvene uloge zavisnika/ce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4.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sr-Latn-RS" dirty="0" smtClean="0">
                <a:solidFill>
                  <a:srgbClr val="0070C0"/>
                </a:solidFill>
              </a:rPr>
              <a:t>ociokulturni model - nedostaci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 anchor="ctr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800" b="1" dirty="0" smtClean="0">
                <a:solidFill>
                  <a:srgbClr val="002060"/>
                </a:solidFill>
              </a:rPr>
              <a:t>Ne nudi jasan plan tretmana </a:t>
            </a:r>
            <a:r>
              <a:rPr lang="sr-Latn-RS" sz="2800" dirty="0" smtClean="0"/>
              <a:t>na pojedinačnom nivou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F</a:t>
            </a:r>
            <a:r>
              <a:rPr lang="sr-Latn-RS" sz="2800" b="1" dirty="0" smtClean="0">
                <a:solidFill>
                  <a:srgbClr val="002060"/>
                </a:solidFill>
              </a:rPr>
              <a:t>okus </a:t>
            </a:r>
            <a:r>
              <a:rPr lang="sr-Latn-RS" sz="2800" dirty="0" smtClean="0"/>
              <a:t>je pre </a:t>
            </a:r>
            <a:r>
              <a:rPr lang="sr-Latn-RS" sz="2800" b="1" dirty="0" smtClean="0">
                <a:solidFill>
                  <a:srgbClr val="002060"/>
                </a:solidFill>
              </a:rPr>
              <a:t>izvan</a:t>
            </a:r>
            <a:r>
              <a:rPr lang="sr-Latn-RS" sz="2800" dirty="0" smtClean="0"/>
              <a:t> nego unutar osobe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P</a:t>
            </a:r>
            <a:r>
              <a:rPr lang="sr-Latn-RS" sz="2800" b="1" dirty="0" smtClean="0">
                <a:solidFill>
                  <a:srgbClr val="002060"/>
                </a:solidFill>
              </a:rPr>
              <a:t>romene zahtevaju</a:t>
            </a:r>
            <a:r>
              <a:rPr lang="sr-Latn-RS" sz="2800" dirty="0" smtClean="0">
                <a:solidFill>
                  <a:srgbClr val="002060"/>
                </a:solidFill>
              </a:rPr>
              <a:t> </a:t>
            </a:r>
            <a:r>
              <a:rPr lang="sr-Latn-RS" sz="2800" dirty="0" smtClean="0"/>
              <a:t>veći broj ljudi kroz proces koji je sporiji i kompleksniji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O</a:t>
            </a:r>
            <a:r>
              <a:rPr lang="sr-Latn-RS" sz="2800" b="1" dirty="0" smtClean="0">
                <a:solidFill>
                  <a:srgbClr val="002060"/>
                </a:solidFill>
              </a:rPr>
              <a:t>dgovornost  </a:t>
            </a:r>
            <a:r>
              <a:rPr lang="sr-Latn-RS" sz="2800" dirty="0" smtClean="0"/>
              <a:t>može u potpunosti biti prebačena sa pojedinca na </a:t>
            </a:r>
            <a:r>
              <a:rPr lang="sr-Latn-RS" sz="2800" b="1" dirty="0" smtClean="0">
                <a:solidFill>
                  <a:srgbClr val="002060"/>
                </a:solidFill>
              </a:rPr>
              <a:t>društvo/kulturu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/>
              <a:t>M</a:t>
            </a:r>
            <a:r>
              <a:rPr lang="sr-Latn-RS" sz="2800" dirty="0" smtClean="0"/>
              <a:t>ože da dovede do </a:t>
            </a:r>
            <a:r>
              <a:rPr lang="sr-Latn-RS" sz="2800" b="1" dirty="0" smtClean="0">
                <a:solidFill>
                  <a:srgbClr val="002060"/>
                </a:solidFill>
              </a:rPr>
              <a:t>kulturnih ili rasnih stereotipa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585788"/>
            <a:ext cx="11385550" cy="1498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4400" dirty="0" smtClean="0">
                <a:solidFill>
                  <a:srgbClr val="0070C0"/>
                </a:solidFill>
              </a:rPr>
              <a:t>5. bio-psiho-socijalni model – osnovne pretpostavke 1/2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762125"/>
            <a:ext cx="9720262" cy="4546600"/>
          </a:xfrm>
        </p:spPr>
        <p:txBody>
          <a:bodyPr rtlCol="0">
            <a:normAutofit fontScale="925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dirty="0" smtClean="0"/>
              <a:t> 	</a:t>
            </a:r>
            <a:r>
              <a:rPr lang="sr-Latn-RS" b="1" dirty="0" smtClean="0"/>
              <a:t>Bio-psiho-socijalno-spiritualni model ?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dirty="0" smtClean="0"/>
              <a:t>	</a:t>
            </a:r>
            <a:r>
              <a:rPr lang="sr-Latn-RS" b="1" dirty="0" smtClean="0">
                <a:solidFill>
                  <a:srgbClr val="002060"/>
                </a:solidFill>
              </a:rPr>
              <a:t>Integrativni model </a:t>
            </a:r>
            <a:r>
              <a:rPr lang="sr-Latn-RS" dirty="0" smtClean="0"/>
              <a:t>koji nastoji da uvaži doprinose prethodnih modela i pruži šire i sveobuhvatnije razumevanje fenomena zavisnosti.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b="1" dirty="0" smtClean="0"/>
              <a:t>	</a:t>
            </a:r>
            <a:r>
              <a:rPr lang="sr-Latn-RS" b="1" u="sng" dirty="0" smtClean="0">
                <a:solidFill>
                  <a:srgbClr val="0070C0"/>
                </a:solidFill>
              </a:rPr>
              <a:t>Viđenje zavisnosti: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/>
              <a:t>Zavisnost je </a:t>
            </a:r>
            <a:r>
              <a:rPr lang="sr-Latn-RS" b="1" dirty="0" smtClean="0">
                <a:solidFill>
                  <a:srgbClr val="002060"/>
                </a:solidFill>
              </a:rPr>
              <a:t>kompleksni i multidimenzionalni obrazac ponašanja </a:t>
            </a:r>
            <a:r>
              <a:rPr lang="sr-Latn-RS" dirty="0" smtClean="0"/>
              <a:t>koji ima biološke, psihološke, društvene i spiritualne komponente.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U</a:t>
            </a:r>
            <a:r>
              <a:rPr lang="sr-Latn-RS" sz="2200" dirty="0" smtClean="0"/>
              <a:t>slovljena je većim brojem faktora koji su u sadejstvu.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200" dirty="0" smtClean="0"/>
              <a:t>Podrazumeva da kompleksna kombinacija uzroka može voditi sličnom ishodu – zavisnosti.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/>
              <a:t>Zavisnost je </a:t>
            </a:r>
            <a:r>
              <a:rPr lang="sr-Latn-RS" b="1" dirty="0" smtClean="0">
                <a:solidFill>
                  <a:srgbClr val="002060"/>
                </a:solidFill>
              </a:rPr>
              <a:t>deo iskustva </a:t>
            </a:r>
            <a:r>
              <a:rPr lang="sr-Latn-RS" dirty="0" smtClean="0"/>
              <a:t>osobe i ne određuje je.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/>
              <a:t>Zavisnost </a:t>
            </a:r>
            <a:r>
              <a:rPr lang="en-US" b="1" dirty="0" smtClean="0">
                <a:solidFill>
                  <a:srgbClr val="002060"/>
                </a:solidFill>
              </a:rPr>
              <a:t>u</a:t>
            </a:r>
            <a:r>
              <a:rPr lang="sr-Latn-RS" b="1" dirty="0" smtClean="0">
                <a:solidFill>
                  <a:srgbClr val="002060"/>
                </a:solidFill>
              </a:rPr>
              <a:t>ključuje</a:t>
            </a:r>
            <a:r>
              <a:rPr lang="sr-Latn-RS" dirty="0" smtClean="0">
                <a:solidFill>
                  <a:srgbClr val="002060"/>
                </a:solidFill>
              </a:rPr>
              <a:t>: 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200" dirty="0" smtClean="0"/>
              <a:t>subjektivno iskustvo žudnje, 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200" dirty="0" smtClean="0"/>
              <a:t>kratkoročne gratifikacije koja stoji u vezi sa dugoročnom štetom i 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200" dirty="0" smtClean="0"/>
              <a:t>značajne promene na planu fizičkog, psihičkog i društvenog funkcionisanja.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750" y="585788"/>
            <a:ext cx="11398250" cy="1122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4400" dirty="0" smtClean="0">
                <a:solidFill>
                  <a:srgbClr val="0070C0"/>
                </a:solidFill>
              </a:rPr>
              <a:t>5. bio-psiho-socijalni model – osnovne pretpostavke 2/2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708150"/>
            <a:ext cx="9720262" cy="4600575"/>
          </a:xfrm>
        </p:spPr>
        <p:txBody>
          <a:bodyPr rtlCol="0">
            <a:normAutofit fontScale="850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b="1" u="sng" dirty="0" smtClean="0">
                <a:solidFill>
                  <a:srgbClr val="0070C0"/>
                </a:solidFill>
              </a:rPr>
              <a:t>Odlike modela: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/>
              <a:t>U</a:t>
            </a:r>
            <a:r>
              <a:rPr lang="sr-Latn-RS" dirty="0" smtClean="0"/>
              <a:t>zima u obzir kako samu </a:t>
            </a:r>
            <a:r>
              <a:rPr lang="sr-Latn-RS" sz="2000" b="1" dirty="0" smtClean="0">
                <a:solidFill>
                  <a:srgbClr val="002060"/>
                </a:solidFill>
              </a:rPr>
              <a:t>zavisnost</a:t>
            </a:r>
            <a:r>
              <a:rPr lang="sr-Latn-RS" dirty="0" smtClean="0"/>
              <a:t> tako i </a:t>
            </a:r>
            <a:r>
              <a:rPr lang="sr-Latn-RS" sz="2000" b="1" dirty="0" smtClean="0">
                <a:solidFill>
                  <a:srgbClr val="002060"/>
                </a:solidFill>
              </a:rPr>
              <a:t>probleme indirektno povezane </a:t>
            </a:r>
            <a:r>
              <a:rPr lang="sr-Latn-RS" dirty="0" smtClean="0"/>
              <a:t>sa zavisnošću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dirty="0" smtClean="0"/>
              <a:t>Zavisnost podrazumeva </a:t>
            </a:r>
            <a:r>
              <a:rPr lang="sr-Latn-RS" sz="2000" dirty="0" smtClean="0"/>
              <a:t>čitav </a:t>
            </a:r>
            <a:r>
              <a:rPr lang="sr-Latn-RS" sz="2000" b="1" dirty="0" smtClean="0">
                <a:solidFill>
                  <a:srgbClr val="002060"/>
                </a:solidFill>
              </a:rPr>
              <a:t>kontinuum</a:t>
            </a:r>
            <a:r>
              <a:rPr lang="sr-Latn-RS" sz="2000" dirty="0" smtClean="0">
                <a:solidFill>
                  <a:srgbClr val="7030A0"/>
                </a:solidFill>
              </a:rPr>
              <a:t> </a:t>
            </a:r>
            <a:r>
              <a:rPr lang="sr-Latn-RS" dirty="0" smtClean="0"/>
              <a:t>u smislu izraženosti i težine posledica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N</a:t>
            </a:r>
            <a:r>
              <a:rPr lang="sr-Latn-RS" sz="2000" b="1" dirty="0" smtClean="0">
                <a:solidFill>
                  <a:srgbClr val="002060"/>
                </a:solidFill>
              </a:rPr>
              <a:t>e vodi </a:t>
            </a:r>
            <a:r>
              <a:rPr lang="sr-Latn-RS" dirty="0" smtClean="0"/>
              <a:t>svaki oblik i stepen zavisnosti nužno </a:t>
            </a:r>
            <a:r>
              <a:rPr lang="sr-Latn-RS" sz="2000" b="1" dirty="0" smtClean="0">
                <a:solidFill>
                  <a:srgbClr val="002060"/>
                </a:solidFill>
              </a:rPr>
              <a:t>smrtnom</a:t>
            </a:r>
            <a:r>
              <a:rPr lang="sr-Latn-RS" dirty="0" smtClean="0"/>
              <a:t> ishodu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N</a:t>
            </a:r>
            <a:r>
              <a:rPr lang="sr-Latn-RS" sz="2000" b="1" dirty="0" smtClean="0">
                <a:solidFill>
                  <a:srgbClr val="002060"/>
                </a:solidFill>
              </a:rPr>
              <a:t>e</a:t>
            </a:r>
            <a:r>
              <a:rPr lang="sr-Latn-RS" sz="2000" b="1" dirty="0" smtClean="0">
                <a:solidFill>
                  <a:srgbClr val="7030A0"/>
                </a:solidFill>
              </a:rPr>
              <a:t> </a:t>
            </a:r>
            <a:r>
              <a:rPr lang="sr-Latn-RS" dirty="0" smtClean="0"/>
              <a:t>postoji </a:t>
            </a:r>
            <a:r>
              <a:rPr lang="sr-Latn-RS" sz="2000" b="1" dirty="0" smtClean="0">
                <a:solidFill>
                  <a:srgbClr val="002060"/>
                </a:solidFill>
              </a:rPr>
              <a:t>jedan univerzalan i superioran oblik tretmana </a:t>
            </a:r>
            <a:r>
              <a:rPr lang="sr-Latn-RS" dirty="0" smtClean="0"/>
              <a:t>za sve osobe koje se suočavaju sa zavisnošću, budući da se i individualna iskustva zavisnosti međusobno razlikuju.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/>
              <a:t>P</a:t>
            </a:r>
            <a:r>
              <a:rPr lang="sr-Latn-RS" dirty="0" smtClean="0"/>
              <a:t>opulacija osoba koje se suočavaju sa zavisnošću je izrazito </a:t>
            </a:r>
            <a:r>
              <a:rPr lang="sr-Latn-RS" sz="2000" b="1" dirty="0" smtClean="0">
                <a:solidFill>
                  <a:srgbClr val="002060"/>
                </a:solidFill>
              </a:rPr>
              <a:t>heterogena</a:t>
            </a:r>
            <a:r>
              <a:rPr lang="sr-Latn-RS" sz="2000" b="1" dirty="0" smtClean="0">
                <a:solidFill>
                  <a:srgbClr val="7030A0"/>
                </a:solidFill>
              </a:rPr>
              <a:t> </a:t>
            </a:r>
            <a:r>
              <a:rPr lang="sr-Latn-RS" dirty="0" smtClean="0"/>
              <a:t>i opire se stereotipiziranju.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/>
              <a:t>U</a:t>
            </a:r>
            <a:r>
              <a:rPr lang="sr-Latn-RS" dirty="0" smtClean="0"/>
              <a:t>spešnost tretmana zavisi od pouzdanos</a:t>
            </a:r>
            <a:r>
              <a:rPr lang="sr-Latn-RS" sz="2000" dirty="0" smtClean="0"/>
              <a:t>ti</a:t>
            </a:r>
            <a:r>
              <a:rPr lang="sr-Latn-RS" dirty="0" smtClean="0"/>
              <a:t> i sveobuhvatnosti </a:t>
            </a:r>
            <a:r>
              <a:rPr lang="sr-Latn-RS" sz="2000" b="1" dirty="0" smtClean="0">
                <a:solidFill>
                  <a:srgbClr val="002060"/>
                </a:solidFill>
              </a:rPr>
              <a:t>procene</a:t>
            </a:r>
            <a:r>
              <a:rPr lang="sr-Latn-RS" dirty="0" smtClean="0"/>
              <a:t> i obezbeđivanja </a:t>
            </a:r>
            <a:r>
              <a:rPr lang="sr-Latn-RS" sz="2000" b="1" dirty="0" smtClean="0">
                <a:solidFill>
                  <a:srgbClr val="002060"/>
                </a:solidFill>
              </a:rPr>
              <a:t>odgovarajućeg oblika tretmana </a:t>
            </a:r>
            <a:r>
              <a:rPr lang="sr-Latn-RS" dirty="0" smtClean="0"/>
              <a:t>za tu datu osobu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/>
              <a:t>O</a:t>
            </a:r>
            <a:r>
              <a:rPr lang="sr-Latn-RS" dirty="0" smtClean="0"/>
              <a:t>poravak </a:t>
            </a:r>
            <a:r>
              <a:rPr lang="sr-Latn-RS" sz="2000" b="1" dirty="0" smtClean="0">
                <a:solidFill>
                  <a:srgbClr val="002060"/>
                </a:solidFill>
              </a:rPr>
              <a:t>može i ne mora </a:t>
            </a:r>
            <a:r>
              <a:rPr lang="sr-Latn-RS" dirty="0" smtClean="0"/>
              <a:t>podrazumevati </a:t>
            </a:r>
            <a:r>
              <a:rPr lang="sr-Latn-RS" sz="2000" b="1" dirty="0" smtClean="0">
                <a:solidFill>
                  <a:srgbClr val="002060"/>
                </a:solidFill>
              </a:rPr>
              <a:t>apstinenciju</a:t>
            </a:r>
            <a:r>
              <a:rPr lang="sr-Latn-RS" dirty="0" smtClean="0"/>
              <a:t>, u zavisnosti od stepena i oblika zavisnosti.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b="1" u="sng" dirty="0" smtClean="0">
                <a:solidFill>
                  <a:srgbClr val="0070C0"/>
                </a:solidFill>
              </a:rPr>
              <a:t>Cilj tretmana:</a:t>
            </a:r>
            <a:endParaRPr lang="sr-Latn-RS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 smtClean="0"/>
              <a:t>života</a:t>
            </a:r>
            <a:r>
              <a:rPr lang="sr-Latn-RS" dirty="0" smtClean="0"/>
              <a:t> i poboljšanje fizičkog, psihičkog i društvenog funkcionisanja</a:t>
            </a:r>
            <a:r>
              <a:rPr lang="en-US" dirty="0" smtClean="0"/>
              <a:t>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tretiranje</a:t>
            </a:r>
            <a:r>
              <a:rPr lang="en-US" dirty="0" smtClean="0"/>
              <a:t> </a:t>
            </a:r>
            <a:r>
              <a:rPr lang="en-US" dirty="0" err="1" smtClean="0"/>
              <a:t>zavisnosti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 </a:t>
            </a:r>
            <a:r>
              <a:rPr lang="en-US" dirty="0" err="1" smtClean="0"/>
              <a:t>povezanih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zavisnošću</a:t>
            </a:r>
            <a:r>
              <a:rPr lang="en-US" dirty="0" smtClean="0"/>
              <a:t>.</a:t>
            </a:r>
            <a:r>
              <a:rPr lang="sr-Latn-RS" dirty="0" smtClean="0"/>
              <a:t> Individualizovani pristup planiranju i odabiru tretmana.</a:t>
            </a:r>
            <a:endParaRPr lang="en-US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sr-Latn-RS" dirty="0" smtClean="0"/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10056812" cy="12033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5400" dirty="0" smtClean="0">
                <a:solidFill>
                  <a:srgbClr val="0070C0"/>
                </a:solidFill>
              </a:rPr>
              <a:t>5. bio-psiho-socijalni model – doprinosi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789113"/>
            <a:ext cx="9720262" cy="4519612"/>
          </a:xfrm>
        </p:spPr>
        <p:txBody>
          <a:bodyPr rtlCol="0"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S</a:t>
            </a:r>
            <a:r>
              <a:rPr lang="sr-Latn-RS" sz="2400" b="1" dirty="0" smtClean="0">
                <a:solidFill>
                  <a:srgbClr val="002060"/>
                </a:solidFill>
              </a:rPr>
              <a:t>veobuhvatan, multidimenzionalan</a:t>
            </a:r>
            <a:r>
              <a:rPr lang="sr-Latn-RS" sz="2400" dirty="0" smtClean="0"/>
              <a:t>,  nije redukcionistički, omogućava sintezu saznanja pristupa koji su mu prethodili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P</a:t>
            </a:r>
            <a:r>
              <a:rPr lang="sr-Latn-RS" sz="2400" dirty="0" smtClean="0"/>
              <a:t>romoviše </a:t>
            </a:r>
            <a:r>
              <a:rPr lang="sr-Latn-RS" sz="2400" b="1" dirty="0" smtClean="0">
                <a:solidFill>
                  <a:srgbClr val="002060"/>
                </a:solidFill>
              </a:rPr>
              <a:t>timski i multidisciplinarni </a:t>
            </a:r>
            <a:r>
              <a:rPr lang="sr-Latn-RS" sz="2400" dirty="0" smtClean="0"/>
              <a:t>pristup tretmanu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I</a:t>
            </a:r>
            <a:r>
              <a:rPr lang="sr-Latn-RS" sz="2400" b="1" dirty="0" smtClean="0">
                <a:solidFill>
                  <a:srgbClr val="002060"/>
                </a:solidFill>
              </a:rPr>
              <a:t>ndividualizovani</a:t>
            </a:r>
            <a:r>
              <a:rPr lang="sr-Latn-RS" sz="2400" dirty="0" smtClean="0"/>
              <a:t>, holistički, fleksibilni </a:t>
            </a:r>
            <a:r>
              <a:rPr lang="sr-Latn-RS" sz="2400" b="1" dirty="0" smtClean="0">
                <a:solidFill>
                  <a:srgbClr val="002060"/>
                </a:solidFill>
              </a:rPr>
              <a:t>planovi tretmana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U</a:t>
            </a:r>
            <a:r>
              <a:rPr lang="sr-Latn-RS" sz="2400" dirty="0" smtClean="0"/>
              <a:t>zima u obzir </a:t>
            </a:r>
            <a:r>
              <a:rPr lang="sr-Latn-RS" sz="2400" b="1" dirty="0" smtClean="0">
                <a:solidFill>
                  <a:srgbClr val="002060"/>
                </a:solidFill>
              </a:rPr>
              <a:t>različite aspekte osobe</a:t>
            </a:r>
            <a:r>
              <a:rPr lang="sr-Latn-RS" sz="2400" dirty="0" smtClean="0"/>
              <a:t> i njenog funkcionisanja i integriše ih u tretman.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R</a:t>
            </a:r>
            <a:r>
              <a:rPr lang="sr-Latn-RS" sz="2400" dirty="0" smtClean="0"/>
              <a:t>azmatra </a:t>
            </a:r>
            <a:r>
              <a:rPr lang="sr-Latn-RS" sz="2400" b="1" dirty="0" smtClean="0">
                <a:solidFill>
                  <a:srgbClr val="002060"/>
                </a:solidFill>
              </a:rPr>
              <a:t>više od jednog gledišta </a:t>
            </a:r>
            <a:r>
              <a:rPr lang="sr-Latn-RS" sz="2400" dirty="0" smtClean="0"/>
              <a:t>u procesu procene i tretmana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R</a:t>
            </a:r>
            <a:r>
              <a:rPr lang="sr-Latn-RS" sz="2400" dirty="0" smtClean="0"/>
              <a:t>azumevanje kontinuuma zavisnosti rezultira </a:t>
            </a:r>
            <a:r>
              <a:rPr lang="sr-Latn-RS" sz="2400" b="1" dirty="0" smtClean="0">
                <a:solidFill>
                  <a:srgbClr val="002060"/>
                </a:solidFill>
              </a:rPr>
              <a:t>kontinuumom usluga i oblika tretmana</a:t>
            </a:r>
            <a:r>
              <a:rPr lang="sr-Latn-RS" sz="2400" dirty="0" smtClean="0"/>
              <a:t>, uključujući i programe Smanjenja štete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4800" dirty="0" smtClean="0">
                <a:solidFill>
                  <a:srgbClr val="0070C0"/>
                </a:solidFill>
              </a:rPr>
              <a:t>5. bio-psiho-socijalni model – nedostaci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 anchor="ctr"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200" dirty="0" smtClean="0"/>
              <a:t>P</a:t>
            </a:r>
            <a:r>
              <a:rPr lang="sr-Latn-RS" sz="3200" dirty="0" smtClean="0"/>
              <a:t>itanje </a:t>
            </a:r>
            <a:r>
              <a:rPr lang="sr-Latn-RS" sz="3200" b="1" dirty="0" smtClean="0">
                <a:solidFill>
                  <a:srgbClr val="002060"/>
                </a:solidFill>
              </a:rPr>
              <a:t>odakle početi</a:t>
            </a:r>
            <a:r>
              <a:rPr lang="sr-Latn-RS" sz="3200" dirty="0" smtClean="0"/>
              <a:t>, može biti izuzetno kompleksan proces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200" dirty="0" smtClean="0"/>
              <a:t>M</a:t>
            </a:r>
            <a:r>
              <a:rPr lang="sr-Latn-RS" sz="3200" dirty="0" smtClean="0"/>
              <a:t>ože stvoriti </a:t>
            </a:r>
            <a:r>
              <a:rPr lang="sr-Latn-RS" sz="3200" b="1" dirty="0" smtClean="0">
                <a:solidFill>
                  <a:srgbClr val="002060"/>
                </a:solidFill>
              </a:rPr>
              <a:t>konfuziju i preplavljenost informacijama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3200" b="1" dirty="0" smtClean="0">
                <a:solidFill>
                  <a:srgbClr val="002060"/>
                </a:solidFill>
              </a:rPr>
              <a:t>Filozofska nekoherentnost pristupa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3200" b="1" dirty="0" smtClean="0">
                <a:solidFill>
                  <a:srgbClr val="002060"/>
                </a:solidFill>
              </a:rPr>
              <a:t>Upitno obezbeđivanje ravnomerne zastupljenosti sva tri aspekta </a:t>
            </a:r>
            <a:r>
              <a:rPr lang="sr-Latn-RS" sz="3200" dirty="0" smtClean="0"/>
              <a:t>bez hegemonije ili nedovoljne zastupljenosti nekog od njih</a:t>
            </a:r>
          </a:p>
          <a:p>
            <a:pPr marL="91440" indent="-91440" eaLnBrk="1" fontAlgn="auto" hangingPunct="1">
              <a:defRPr/>
            </a:pPr>
            <a:endParaRPr lang="sr-Latn-RS" dirty="0" smtClean="0"/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9350"/>
            <a:ext cx="7772400" cy="14636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Klasifikacija teorija zavisnosti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59350"/>
            <a:ext cx="3200400" cy="1463675"/>
          </a:xfrm>
        </p:spPr>
        <p:txBody>
          <a:bodyPr rtlCol="0"/>
          <a:lstStyle/>
          <a:p>
            <a:pPr eaLnBrk="1" fontAlgn="auto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Klasifikacija teorija zavisnosti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841500"/>
            <a:ext cx="9720262" cy="4467225"/>
          </a:xfrm>
        </p:spPr>
        <p:txBody>
          <a:bodyPr rtlCol="0">
            <a:normAutofit fontScale="925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sz="2600" b="1" dirty="0" smtClean="0"/>
              <a:t>Modeli zavisnosti </a:t>
            </a:r>
            <a:r>
              <a:rPr lang="sr-Latn-RS" sz="2600" dirty="0" smtClean="0"/>
              <a:t>daju osnov za razvoj </a:t>
            </a:r>
            <a:r>
              <a:rPr lang="sr-Latn-RS" sz="2600" b="1" dirty="0" smtClean="0"/>
              <a:t>brojnih</a:t>
            </a:r>
            <a:r>
              <a:rPr lang="sr-Latn-RS" sz="2600" dirty="0" smtClean="0"/>
              <a:t> </a:t>
            </a:r>
            <a:r>
              <a:rPr lang="sr-Latn-RS" sz="2600" b="1" dirty="0" smtClean="0"/>
              <a:t>teorija zavisnosti*.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sz="2600" b="1" dirty="0" smtClean="0"/>
              <a:t>Teorije zavisnosti </a:t>
            </a:r>
            <a:r>
              <a:rPr lang="sr-Latn-RS" sz="2600" dirty="0" smtClean="0"/>
              <a:t>se mogu podeliti u odnosu na </a:t>
            </a:r>
            <a:r>
              <a:rPr lang="sr-Latn-RS" sz="2600" b="1" dirty="0" smtClean="0"/>
              <a:t>etiologiju</a:t>
            </a:r>
            <a:r>
              <a:rPr lang="sr-Latn-RS" sz="2600" dirty="0" smtClean="0"/>
              <a:t> – činioce za koje se smatra da leže u osnovi zavisnosti, u tri velike kategorije: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b="1" dirty="0" err="1" smtClean="0">
                <a:solidFill>
                  <a:srgbClr val="0070C0"/>
                </a:solidFill>
              </a:rPr>
              <a:t>Biološke</a:t>
            </a:r>
            <a:r>
              <a:rPr lang="en-US" sz="2600" b="1" dirty="0" smtClean="0">
                <a:solidFill>
                  <a:srgbClr val="7030A0"/>
                </a:solidFill>
              </a:rPr>
              <a:t>, </a:t>
            </a:r>
            <a:r>
              <a:rPr lang="en-US" sz="2600" dirty="0" smtClean="0"/>
              <a:t>u </a:t>
            </a:r>
            <a:r>
              <a:rPr lang="en-US" sz="2600" dirty="0" err="1" smtClean="0"/>
              <a:t>čijem</a:t>
            </a:r>
            <a:r>
              <a:rPr lang="en-US" sz="2600" dirty="0" smtClean="0"/>
              <a:t> </a:t>
            </a:r>
            <a:r>
              <a:rPr lang="en-US" sz="2600" dirty="0" err="1" smtClean="0"/>
              <a:t>fokusu</a:t>
            </a:r>
            <a:r>
              <a:rPr lang="en-US" sz="2600" dirty="0" smtClean="0"/>
              <a:t> </a:t>
            </a:r>
            <a:r>
              <a:rPr lang="en-US" sz="2600" dirty="0" err="1" smtClean="0"/>
              <a:t>su</a:t>
            </a:r>
            <a:r>
              <a:rPr lang="en-US" sz="2600" dirty="0" smtClean="0"/>
              <a:t> </a:t>
            </a:r>
            <a:r>
              <a:rPr lang="en-US" sz="2600" dirty="0" err="1" smtClean="0"/>
              <a:t>genetički</a:t>
            </a:r>
            <a:r>
              <a:rPr lang="en-US" sz="2600" dirty="0" smtClean="0"/>
              <a:t>, </a:t>
            </a:r>
            <a:r>
              <a:rPr lang="en-US" sz="2600" dirty="0" err="1" smtClean="0"/>
              <a:t>biohemiijski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metabolički</a:t>
            </a:r>
            <a:r>
              <a:rPr lang="en-US" sz="2600" dirty="0" smtClean="0"/>
              <a:t> </a:t>
            </a:r>
            <a:r>
              <a:rPr lang="en-US" sz="2600" dirty="0" err="1" smtClean="0"/>
              <a:t>faktori</a:t>
            </a:r>
            <a:r>
              <a:rPr lang="en-US" sz="2600" dirty="0" smtClean="0"/>
              <a:t>.</a:t>
            </a:r>
            <a:endParaRPr lang="sr-Latn-RS" sz="2600" dirty="0" smtClean="0"/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b="1" dirty="0" err="1" smtClean="0">
                <a:solidFill>
                  <a:srgbClr val="0070C0"/>
                </a:solidFill>
              </a:rPr>
              <a:t>Individualno</a:t>
            </a:r>
            <a:r>
              <a:rPr lang="sr-Latn-RS" sz="2600" b="1" dirty="0" smtClean="0">
                <a:solidFill>
                  <a:srgbClr val="0070C0"/>
                </a:solidFill>
              </a:rPr>
              <a:t>-</a:t>
            </a:r>
            <a:r>
              <a:rPr lang="en-US" sz="2600" b="1" dirty="0" err="1" smtClean="0">
                <a:solidFill>
                  <a:srgbClr val="0070C0"/>
                </a:solidFill>
              </a:rPr>
              <a:t>personalističke</a:t>
            </a:r>
            <a:r>
              <a:rPr lang="en-US" sz="2600" b="1" dirty="0" smtClean="0">
                <a:solidFill>
                  <a:srgbClr val="0070C0"/>
                </a:solidFill>
              </a:rPr>
              <a:t> </a:t>
            </a:r>
            <a:r>
              <a:rPr lang="en-US" sz="2600" dirty="0" smtClean="0"/>
              <a:t>(</a:t>
            </a:r>
            <a:r>
              <a:rPr lang="en-US" sz="2600" dirty="0" err="1" smtClean="0"/>
              <a:t>psihoanalitička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psihodinamska</a:t>
            </a:r>
            <a:r>
              <a:rPr lang="en-US" sz="2600" dirty="0" smtClean="0"/>
              <a:t> </a:t>
            </a:r>
            <a:r>
              <a:rPr lang="en-US" sz="2600" dirty="0" err="1" smtClean="0"/>
              <a:t>teorija</a:t>
            </a:r>
            <a:r>
              <a:rPr lang="en-US" sz="2600" dirty="0" smtClean="0"/>
              <a:t>, </a:t>
            </a:r>
            <a:r>
              <a:rPr lang="en-US" sz="2600" dirty="0" err="1" smtClean="0"/>
              <a:t>teorija</a:t>
            </a:r>
            <a:r>
              <a:rPr lang="en-US" sz="2600" dirty="0" smtClean="0"/>
              <a:t> </a:t>
            </a:r>
            <a:r>
              <a:rPr lang="en-US" sz="2600" dirty="0" err="1" smtClean="0"/>
              <a:t>učenja</a:t>
            </a:r>
            <a:r>
              <a:rPr lang="en-US" sz="2600" dirty="0" smtClean="0"/>
              <a:t>, </a:t>
            </a:r>
            <a:r>
              <a:rPr lang="en-US" sz="2600" dirty="0" err="1" smtClean="0"/>
              <a:t>kognitivno-bihejvioralni</a:t>
            </a:r>
            <a:r>
              <a:rPr lang="en-US" sz="2600" dirty="0" smtClean="0"/>
              <a:t> </a:t>
            </a:r>
            <a:r>
              <a:rPr lang="en-US" sz="2600" dirty="0" err="1" smtClean="0"/>
              <a:t>pristup</a:t>
            </a:r>
            <a:r>
              <a:rPr lang="en-US" sz="2600" dirty="0" smtClean="0"/>
              <a:t>), </a:t>
            </a:r>
            <a:r>
              <a:rPr lang="en-US" sz="2600" dirty="0" err="1" smtClean="0"/>
              <a:t>koje</a:t>
            </a:r>
            <a:r>
              <a:rPr lang="en-US" sz="2600" dirty="0" smtClean="0"/>
              <a:t> </a:t>
            </a:r>
            <a:r>
              <a:rPr lang="en-US" sz="2600" dirty="0" err="1" smtClean="0"/>
              <a:t>naglašavaju</a:t>
            </a:r>
            <a:r>
              <a:rPr lang="en-US" sz="2600" dirty="0" smtClean="0"/>
              <a:t> </a:t>
            </a:r>
            <a:r>
              <a:rPr lang="en-US" sz="2600" dirty="0" err="1" smtClean="0"/>
              <a:t>ulogu</a:t>
            </a:r>
            <a:r>
              <a:rPr lang="en-US" sz="2600" dirty="0" smtClean="0"/>
              <a:t> </a:t>
            </a:r>
            <a:r>
              <a:rPr lang="en-US" sz="2600" dirty="0" err="1" smtClean="0"/>
              <a:t>ličnosti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ponašanja</a:t>
            </a:r>
            <a:r>
              <a:rPr lang="en-US" sz="2600" dirty="0" smtClean="0"/>
              <a:t> </a:t>
            </a:r>
            <a:r>
              <a:rPr lang="en-US" sz="2600" dirty="0" err="1" smtClean="0"/>
              <a:t>osobe</a:t>
            </a:r>
            <a:r>
              <a:rPr lang="en-US" sz="2600" dirty="0" smtClean="0"/>
              <a:t>.</a:t>
            </a:r>
            <a:endParaRPr lang="sr-Latn-RS" sz="2600" dirty="0" smtClean="0"/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b="1" dirty="0" err="1" smtClean="0">
                <a:solidFill>
                  <a:srgbClr val="0070C0"/>
                </a:solidFill>
              </a:rPr>
              <a:t>Etnoantropološke</a:t>
            </a:r>
            <a:r>
              <a:rPr lang="en-US" sz="2600" b="1" dirty="0" smtClean="0">
                <a:solidFill>
                  <a:srgbClr val="0070C0"/>
                </a:solidFill>
              </a:rPr>
              <a:t>, </a:t>
            </a:r>
            <a:r>
              <a:rPr lang="en-US" sz="2600" b="1" dirty="0" err="1" smtClean="0">
                <a:solidFill>
                  <a:srgbClr val="0070C0"/>
                </a:solidFill>
              </a:rPr>
              <a:t>sociološke</a:t>
            </a:r>
            <a:r>
              <a:rPr lang="en-US" sz="2600" b="1" dirty="0" smtClean="0">
                <a:solidFill>
                  <a:srgbClr val="0070C0"/>
                </a:solidFill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</a:rPr>
              <a:t>i</a:t>
            </a:r>
            <a:r>
              <a:rPr lang="en-US" sz="2600" b="1" dirty="0" smtClean="0">
                <a:solidFill>
                  <a:srgbClr val="0070C0"/>
                </a:solidFill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</a:rPr>
              <a:t>sociokulturološke</a:t>
            </a:r>
            <a:r>
              <a:rPr lang="en-US" sz="2600" b="1" dirty="0" smtClean="0">
                <a:solidFill>
                  <a:srgbClr val="0070C0"/>
                </a:solidFill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</a:rPr>
              <a:t>teorije</a:t>
            </a:r>
            <a:r>
              <a:rPr lang="en-US" sz="2600" b="1" dirty="0" smtClean="0">
                <a:solidFill>
                  <a:srgbClr val="7030A0"/>
                </a:solidFill>
              </a:rPr>
              <a:t>,</a:t>
            </a:r>
            <a:r>
              <a:rPr lang="en-US" sz="2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2600" dirty="0" err="1" smtClean="0"/>
              <a:t>koje</a:t>
            </a:r>
            <a:r>
              <a:rPr lang="en-US" sz="2600" dirty="0" smtClean="0"/>
              <a:t> </a:t>
            </a:r>
            <a:r>
              <a:rPr lang="en-US" sz="2600" dirty="0" err="1" smtClean="0"/>
              <a:t>naglašavaju</a:t>
            </a:r>
            <a:r>
              <a:rPr lang="en-US" sz="2600" dirty="0" smtClean="0"/>
              <a:t> </a:t>
            </a:r>
            <a:r>
              <a:rPr lang="en-US" sz="2600" dirty="0" err="1" smtClean="0"/>
              <a:t>društvene</a:t>
            </a:r>
            <a:r>
              <a:rPr lang="en-US" sz="2600" dirty="0" smtClean="0"/>
              <a:t> </a:t>
            </a:r>
            <a:r>
              <a:rPr lang="en-US" sz="2600" dirty="0" err="1" smtClean="0"/>
              <a:t>faktore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uticaj</a:t>
            </a:r>
            <a:r>
              <a:rPr lang="en-US" sz="2600" dirty="0" smtClean="0"/>
              <a:t> </a:t>
            </a:r>
            <a:r>
              <a:rPr lang="en-US" sz="2600" dirty="0" err="1" smtClean="0"/>
              <a:t>porodice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društva</a:t>
            </a:r>
            <a:r>
              <a:rPr lang="en-US" sz="2600" dirty="0" smtClean="0"/>
              <a:t> </a:t>
            </a:r>
            <a:r>
              <a:rPr lang="sr-Latn-RS" sz="2600" dirty="0" smtClean="0"/>
              <a:t>(</a:t>
            </a:r>
            <a:r>
              <a:rPr lang="en-US" sz="2600" dirty="0" err="1" smtClean="0"/>
              <a:t>teorije</a:t>
            </a:r>
            <a:r>
              <a:rPr lang="en-US" sz="2600" dirty="0" smtClean="0"/>
              <a:t> </a:t>
            </a:r>
            <a:r>
              <a:rPr lang="en-US" sz="2600" dirty="0" err="1" smtClean="0"/>
              <a:t>sistema</a:t>
            </a:r>
            <a:r>
              <a:rPr lang="sr-Latn-RS" sz="2600" dirty="0" smtClean="0"/>
              <a:t>)</a:t>
            </a:r>
            <a:r>
              <a:rPr lang="en-US" sz="2600" dirty="0" smtClean="0"/>
              <a:t>.</a:t>
            </a:r>
            <a:endParaRPr lang="sr-Latn-RS" sz="2600" dirty="0" smtClean="0"/>
          </a:p>
          <a:p>
            <a:pPr marL="91440" indent="-91440" eaLnBrk="1" fontAlgn="auto" hangingPunct="1">
              <a:defRPr/>
            </a:pPr>
            <a:endParaRPr lang="sr-Latn-RS" dirty="0" smtClean="0"/>
          </a:p>
          <a:p>
            <a:pPr marL="91440" indent="-91440" algn="just" eaLnBrk="1" fontAlgn="auto" hangingPunct="1">
              <a:defRPr/>
            </a:pPr>
            <a:r>
              <a:rPr lang="en-US" dirty="0" smtClean="0"/>
              <a:t> </a:t>
            </a:r>
            <a:r>
              <a:rPr lang="sr-Latn-RS" dirty="0" smtClean="0"/>
              <a:t> *Na linku </a:t>
            </a:r>
            <a:r>
              <a:rPr lang="en-US" dirty="0" smtClean="0">
                <a:hlinkClick r:id="rId2"/>
              </a:rPr>
              <a:t>http://www.emcdda.europa.eu/publications/insights/models-addiction_en</a:t>
            </a:r>
            <a:r>
              <a:rPr lang="sr-Latn-RS" dirty="0" smtClean="0"/>
              <a:t> možete        pronaći publikaciju </a:t>
            </a:r>
            <a:r>
              <a:rPr lang="en-US" dirty="0" err="1" smtClean="0"/>
              <a:t>Evropsk</a:t>
            </a:r>
            <a:r>
              <a:rPr lang="sr-Latn-RS" dirty="0" smtClean="0"/>
              <a:t>og</a:t>
            </a:r>
            <a:r>
              <a:rPr lang="en-US" dirty="0" smtClean="0"/>
              <a:t> cent</a:t>
            </a:r>
            <a:r>
              <a:rPr lang="sr-Latn-RS" dirty="0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monitoring </a:t>
            </a:r>
            <a:r>
              <a:rPr lang="en-US" dirty="0" err="1" smtClean="0"/>
              <a:t>droga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zavisnosti</a:t>
            </a:r>
            <a:r>
              <a:rPr lang="en-US" dirty="0" smtClean="0"/>
              <a:t> </a:t>
            </a:r>
            <a:r>
              <a:rPr lang="sr-Latn-RS" dirty="0" smtClean="0"/>
              <a:t>	</a:t>
            </a:r>
            <a:r>
              <a:rPr lang="en-US" dirty="0" smtClean="0"/>
              <a:t>(European Monitoring Centre for Drugs and Drug Addiction – EMCDDA) u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sr-Latn-RS" dirty="0" smtClean="0"/>
              <a:t>se 	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 smtClean="0"/>
              <a:t>detalj</a:t>
            </a:r>
            <a:r>
              <a:rPr lang="sr-Latn-RS" dirty="0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sistematizacij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modela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zavisnosti</a:t>
            </a:r>
            <a:r>
              <a:rPr lang="en-US" dirty="0" smtClean="0"/>
              <a:t>. 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471488"/>
            <a:ext cx="4389437" cy="17367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b="1" dirty="0" smtClean="0">
                <a:solidFill>
                  <a:srgbClr val="002060"/>
                </a:solidFill>
              </a:rPr>
              <a:t>Johann Hari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sr-Latn-RS" b="1" dirty="0" smtClean="0">
                <a:solidFill>
                  <a:srgbClr val="002060"/>
                </a:solidFill>
              </a:rPr>
              <a:t/>
            </a:r>
            <a:br>
              <a:rPr lang="sr-Latn-RS" b="1" dirty="0" smtClean="0">
                <a:solidFill>
                  <a:srgbClr val="002060"/>
                </a:solidFill>
              </a:rPr>
            </a:br>
            <a:r>
              <a:rPr lang="sr-Latn-RS" b="1" dirty="0" smtClean="0">
                <a:solidFill>
                  <a:srgbClr val="002060"/>
                </a:solidFill>
              </a:rPr>
              <a:t>Ted Global London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5715000" y="822325"/>
            <a:ext cx="5678488" cy="5184775"/>
          </a:xfrm>
        </p:spPr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https://www.ted.com/talks/johann_hari_everything_you_think_you_know_about_addiction_is_wrong?language=en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hlinkClick r:id="rId3"/>
              </a:rPr>
              <a:t>https://www.youtube.com/watch?v=PY9DcIMGxMs</a:t>
            </a: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3584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3938" y="2257425"/>
            <a:ext cx="4389437" cy="376237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rgbClr val="0070C0"/>
                </a:solidFill>
              </a:rPr>
              <a:t>Everything you think you know about addiction is wrong</a:t>
            </a:r>
          </a:p>
          <a:p>
            <a:pPr eaLnBrk="1" hangingPunct="1"/>
            <a:r>
              <a:rPr lang="en-US" sz="3200" smtClean="0">
                <a:solidFill>
                  <a:srgbClr val="0070C0"/>
                </a:solidFill>
              </a:rPr>
              <a:t>(Sve što mislite da znate o zavisnosti je pogrešno)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8050"/>
            <a:ext cx="7772400" cy="2139950"/>
          </a:xfrm>
        </p:spPr>
        <p:txBody>
          <a:bodyPr>
            <a:normAutofit fontScale="90000"/>
          </a:bodyPr>
          <a:lstStyle/>
          <a:p>
            <a:pPr marL="914400" indent="-9144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b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sr-Latn-RS" sz="4400" b="1" dirty="0" smtClean="0">
                <a:solidFill>
                  <a:srgbClr val="0070C0"/>
                </a:solidFill>
              </a:rPr>
              <a:t>Osnovni modeli zavisnosti:</a:t>
            </a:r>
            <a:br>
              <a:rPr lang="sr-Latn-RS" sz="4400" b="1" dirty="0" smtClean="0">
                <a:solidFill>
                  <a:srgbClr val="0070C0"/>
                </a:solidFill>
              </a:rPr>
            </a:br>
            <a:r>
              <a:rPr lang="en-US" sz="2400" b="1" dirty="0" smtClean="0">
                <a:solidFill>
                  <a:srgbClr val="7030A0"/>
                </a:solidFill>
              </a:rPr>
              <a:t/>
            </a:r>
            <a:br>
              <a:rPr lang="en-US" sz="2400" b="1" dirty="0" smtClean="0">
                <a:solidFill>
                  <a:srgbClr val="7030A0"/>
                </a:solidFill>
              </a:rPr>
            </a:br>
            <a:r>
              <a:rPr lang="sr-Latn-RS" sz="2700" b="1" dirty="0" smtClean="0">
                <a:solidFill>
                  <a:srgbClr val="7030A0"/>
                </a:solidFill>
              </a:rPr>
              <a:t/>
            </a:r>
            <a:br>
              <a:rPr lang="sr-Latn-RS" sz="2700" b="1" dirty="0" smtClean="0">
                <a:solidFill>
                  <a:srgbClr val="7030A0"/>
                </a:solidFill>
              </a:rPr>
            </a:br>
            <a:r>
              <a:rPr lang="sr-Latn-RS" sz="2700" b="1" dirty="0" smtClean="0">
                <a:solidFill>
                  <a:srgbClr val="7030A0"/>
                </a:solidFill>
              </a:rPr>
              <a:t/>
            </a:r>
            <a:br>
              <a:rPr lang="sr-Latn-RS" sz="2700" b="1" dirty="0" smtClean="0">
                <a:solidFill>
                  <a:srgbClr val="7030A0"/>
                </a:solidFill>
              </a:rPr>
            </a:br>
            <a:r>
              <a:rPr lang="sr-Latn-RS" sz="4400" b="1" dirty="0" smtClean="0">
                <a:solidFill>
                  <a:srgbClr val="7030A0"/>
                </a:solidFill>
              </a:rPr>
              <a:t/>
            </a:r>
            <a:br>
              <a:rPr lang="sr-Latn-RS" sz="4400" b="1" dirty="0" smtClean="0">
                <a:solidFill>
                  <a:srgbClr val="7030A0"/>
                </a:solidFill>
              </a:rPr>
            </a:br>
            <a:r>
              <a:rPr lang="sr-Latn-RS" sz="4400" b="1" dirty="0" smtClean="0">
                <a:solidFill>
                  <a:srgbClr val="7030A0"/>
                </a:solidFill>
              </a:rPr>
              <a:t/>
            </a:r>
            <a:br>
              <a:rPr lang="sr-Latn-RS" sz="4400" b="1" dirty="0" smtClean="0">
                <a:solidFill>
                  <a:srgbClr val="7030A0"/>
                </a:solidFill>
              </a:rPr>
            </a:b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9463" y="4724400"/>
            <a:ext cx="3789362" cy="2133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defRPr/>
            </a:pPr>
            <a:r>
              <a:rPr lang="sr-Latn-RS" sz="2400" b="1" dirty="0" smtClean="0">
                <a:solidFill>
                  <a:srgbClr val="002060"/>
                </a:solidFill>
              </a:rPr>
              <a:t>1. Moralistički model</a:t>
            </a:r>
            <a:br>
              <a:rPr lang="sr-Latn-RS" sz="2400" b="1" dirty="0" smtClean="0">
                <a:solidFill>
                  <a:srgbClr val="002060"/>
                </a:solidFill>
              </a:rPr>
            </a:br>
            <a:r>
              <a:rPr lang="sr-Latn-RS" sz="2400" b="1" dirty="0" smtClean="0">
                <a:solidFill>
                  <a:srgbClr val="002060"/>
                </a:solidFill>
              </a:rPr>
              <a:t>2. Medicinski model</a:t>
            </a:r>
            <a:br>
              <a:rPr lang="sr-Latn-RS" sz="2400" b="1" dirty="0" smtClean="0">
                <a:solidFill>
                  <a:srgbClr val="002060"/>
                </a:solidFill>
              </a:rPr>
            </a:br>
            <a:r>
              <a:rPr lang="sr-Latn-RS" sz="2400" b="1" dirty="0" smtClean="0">
                <a:solidFill>
                  <a:srgbClr val="002060"/>
                </a:solidFill>
              </a:rPr>
              <a:t>3. Psihološki model</a:t>
            </a:r>
            <a:br>
              <a:rPr lang="sr-Latn-RS" sz="2400" b="1" dirty="0" smtClean="0">
                <a:solidFill>
                  <a:srgbClr val="002060"/>
                </a:solidFill>
              </a:rPr>
            </a:br>
            <a:r>
              <a:rPr lang="sr-Latn-RS" sz="2400" b="1" dirty="0" smtClean="0">
                <a:solidFill>
                  <a:srgbClr val="002060"/>
                </a:solidFill>
              </a:rPr>
              <a:t>4. Sociokulturni model</a:t>
            </a:r>
            <a:br>
              <a:rPr lang="sr-Latn-RS" sz="2400" b="1" dirty="0" smtClean="0">
                <a:solidFill>
                  <a:srgbClr val="002060"/>
                </a:solidFill>
              </a:rPr>
            </a:br>
            <a:r>
              <a:rPr lang="sr-Latn-RS" sz="2400" b="1" dirty="0" smtClean="0">
                <a:solidFill>
                  <a:srgbClr val="002060"/>
                </a:solidFill>
              </a:rPr>
              <a:t>5. Bio-psiho-socijalni (integrativni) model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0" y="0"/>
            <a:ext cx="12188825" cy="4572000"/>
          </a:xfrm>
        </p:spPr>
      </p:sp>
      <p:sp>
        <p:nvSpPr>
          <p:cNvPr id="11" name="Picture Placeholder 9"/>
          <p:cNvSpPr txBox="1">
            <a:spLocks/>
          </p:cNvSpPr>
          <p:nvPr/>
        </p:nvSpPr>
        <p:spPr>
          <a:xfrm>
            <a:off x="152400" y="0"/>
            <a:ext cx="12036425" cy="472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sp>
      <p:pic>
        <p:nvPicPr>
          <p:cNvPr id="922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938"/>
            <a:ext cx="12192000" cy="472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b="1" dirty="0" smtClean="0">
                <a:solidFill>
                  <a:srgbClr val="0070C0"/>
                </a:solidFill>
              </a:rPr>
              <a:t>1. Moralistički model – osnovne pretpostavke 1/2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2260600"/>
            <a:ext cx="9720262" cy="4322763"/>
          </a:xfrm>
        </p:spPr>
        <p:txBody>
          <a:bodyPr rtlCol="0">
            <a:noAutofit/>
          </a:bodyPr>
          <a:lstStyle/>
          <a:p>
            <a:pPr marL="91440" indent="-91440" algn="just" eaLnBrk="1" fontAlgn="auto" hangingPunct="1">
              <a:buFont typeface="Tw Cen MT" pitchFamily="34" charset="0"/>
              <a:buNone/>
              <a:defRPr/>
            </a:pPr>
            <a:r>
              <a:rPr lang="en-US" sz="2400" dirty="0" smtClean="0"/>
              <a:t>N</a:t>
            </a:r>
            <a:r>
              <a:rPr lang="sr-Latn-RS" sz="2400" dirty="0" smtClean="0"/>
              <a:t>ajstariji model. Nenaučna perspektiva koja ima korene u religiji i klasičnoj misli koja pretpostavlja racionalnost subjekta.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Latn-RS" sz="2400" b="1" dirty="0" smtClean="0">
                <a:solidFill>
                  <a:srgbClr val="0070C0"/>
                </a:solidFill>
              </a:rPr>
              <a:t>	</a:t>
            </a:r>
            <a:r>
              <a:rPr lang="sr-Latn-RS" sz="2400" b="1" u="sng" dirty="0" smtClean="0">
                <a:solidFill>
                  <a:srgbClr val="0070C0"/>
                </a:solidFill>
              </a:rPr>
              <a:t>Viđenje zavisnosti: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Zavisnost je direktno kršenje moralnih i pravnih normi, ona je </a:t>
            </a:r>
            <a:r>
              <a:rPr lang="sr-Latn-RS" sz="2400" b="1" dirty="0" smtClean="0">
                <a:solidFill>
                  <a:srgbClr val="002060"/>
                </a:solidFill>
              </a:rPr>
              <a:t>porok, greh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Zavisnost je </a:t>
            </a:r>
            <a:r>
              <a:rPr lang="sr-Latn-RS" sz="2400" b="1" dirty="0" smtClean="0">
                <a:solidFill>
                  <a:srgbClr val="002060"/>
                </a:solidFill>
              </a:rPr>
              <a:t>izbor</a:t>
            </a:r>
            <a:r>
              <a:rPr lang="sr-Latn-RS" sz="2400" dirty="0" smtClean="0"/>
              <a:t> pojedinca: neki pojedinci svesno i samovoljno odlučuju da regularno koriste PAS ili se uključe u druga zavisnička ponašanja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Zavisnost je </a:t>
            </a:r>
            <a:r>
              <a:rPr lang="sr-Latn-RS" sz="2400" b="1" dirty="0" smtClean="0">
                <a:solidFill>
                  <a:srgbClr val="002060"/>
                </a:solidFill>
              </a:rPr>
              <a:t>posledica slabe volje</a:t>
            </a:r>
            <a:r>
              <a:rPr lang="sr-Latn-RS" sz="2400" dirty="0" smtClean="0"/>
              <a:t>, lošeg karaktera, pogrešnih izbora ili neadekvatnog spiritualnog/religijskog života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b="1" dirty="0" smtClean="0">
                <a:solidFill>
                  <a:srgbClr val="0070C0"/>
                </a:solidFill>
              </a:rPr>
              <a:t>1. Moralistički model – osnovne pretpostavke 2/2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u="sng" smtClean="0">
                <a:solidFill>
                  <a:srgbClr val="0070C0"/>
                </a:solidFill>
              </a:rPr>
              <a:t>Društvena reakcija</a:t>
            </a:r>
            <a:r>
              <a:rPr lang="en-US" b="1" smtClean="0">
                <a:solidFill>
                  <a:srgbClr val="0070C0"/>
                </a:solidFill>
              </a:rPr>
              <a:t>: </a:t>
            </a:r>
          </a:p>
          <a:p>
            <a:pPr algn="just" eaLnBrk="1" hangingPunct="1"/>
            <a:r>
              <a:rPr lang="en-US" b="1" smtClean="0">
                <a:solidFill>
                  <a:srgbClr val="002060"/>
                </a:solidFill>
              </a:rPr>
              <a:t>osuda</a:t>
            </a:r>
            <a:r>
              <a:rPr lang="en-US" smtClean="0"/>
              <a:t>, osoba je lično odgovorna za to što je zavisna i ne zaslužuje empatiju ili podršku šire zajednice. </a:t>
            </a:r>
            <a:r>
              <a:rPr lang="en-US" b="1" smtClean="0">
                <a:solidFill>
                  <a:srgbClr val="002060"/>
                </a:solidFill>
              </a:rPr>
              <a:t>Kažnjavanje</a:t>
            </a:r>
            <a:r>
              <a:rPr lang="en-US" smtClean="0"/>
              <a:t>.</a:t>
            </a:r>
          </a:p>
          <a:p>
            <a:pPr algn="just" eaLnBrk="1" hangingPunct="1"/>
            <a:endParaRPr lang="en-US" smtClean="0"/>
          </a:p>
          <a:p>
            <a:pPr algn="just" eaLnBrk="1" hangingPunct="1"/>
            <a:r>
              <a:rPr lang="en-US" b="1" u="sng" smtClean="0">
                <a:solidFill>
                  <a:srgbClr val="0070C0"/>
                </a:solidFill>
              </a:rPr>
              <a:t>Cilj tretmana</a:t>
            </a:r>
            <a:r>
              <a:rPr lang="en-US" smtClean="0">
                <a:solidFill>
                  <a:srgbClr val="0070C0"/>
                </a:solidFill>
              </a:rPr>
              <a:t>:</a:t>
            </a:r>
          </a:p>
          <a:p>
            <a:pPr algn="just" eaLnBrk="1" hangingPunct="1"/>
            <a:r>
              <a:rPr lang="en-US" smtClean="0"/>
              <a:t>Osuda i kažnjavanje treba da dovedu do </a:t>
            </a:r>
            <a:r>
              <a:rPr lang="en-US" b="1" smtClean="0">
                <a:solidFill>
                  <a:srgbClr val="002060"/>
                </a:solidFill>
              </a:rPr>
              <a:t>korekcije “lošeg” ponašanja</a:t>
            </a:r>
            <a:r>
              <a:rPr lang="en-US" smtClean="0"/>
              <a:t>. </a:t>
            </a:r>
            <a:r>
              <a:rPr lang="en-US" b="1" smtClean="0">
                <a:solidFill>
                  <a:srgbClr val="002060"/>
                </a:solidFill>
              </a:rPr>
              <a:t>Kriminalizacija i represivne mere</a:t>
            </a:r>
            <a:r>
              <a:rPr lang="en-US" smtClean="0"/>
              <a:t>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1. Moralistički model - doprinosi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Zagovara </a:t>
            </a:r>
            <a:r>
              <a:rPr lang="sr-Latn-RS" sz="2400" b="1" dirty="0" smtClean="0">
                <a:solidFill>
                  <a:srgbClr val="002060"/>
                </a:solidFill>
              </a:rPr>
              <a:t>ličnu odgovornost</a:t>
            </a:r>
            <a:r>
              <a:rPr lang="sr-Latn-RS" sz="2400" dirty="0" smtClean="0"/>
              <a:t>, koja je značajna ne samo za razvoj zavisnosti, već i za tretman i lični razvoj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Uvažava </a:t>
            </a:r>
            <a:r>
              <a:rPr lang="sr-Latn-RS" sz="2400" b="1" dirty="0" smtClean="0">
                <a:solidFill>
                  <a:srgbClr val="002060"/>
                </a:solidFill>
              </a:rPr>
              <a:t>vrednosnu komponentu</a:t>
            </a:r>
            <a:r>
              <a:rPr lang="sr-Latn-RS" sz="2400" dirty="0" smtClean="0"/>
              <a:t>, koja ima značajnu ulogu u motivaciji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Osnažuje osobe da načine </a:t>
            </a:r>
            <a:r>
              <a:rPr lang="sr-Latn-RS" sz="2400" b="1" dirty="0" smtClean="0">
                <a:solidFill>
                  <a:srgbClr val="002060"/>
                </a:solidFill>
              </a:rPr>
              <a:t>izbor</a:t>
            </a:r>
            <a:r>
              <a:rPr lang="sr-Latn-RS" sz="2400" dirty="0" smtClean="0"/>
              <a:t> da prestanu sa štetnom upotrebom PAS i zavisničkim ponašanjem uopšte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U</a:t>
            </a:r>
            <a:r>
              <a:rPr lang="sr-Latn-RS" sz="2400" dirty="0" smtClean="0"/>
              <a:t>važava </a:t>
            </a:r>
            <a:r>
              <a:rPr lang="sr-Latn-RS" sz="2400" b="1" dirty="0" smtClean="0">
                <a:solidFill>
                  <a:srgbClr val="002060"/>
                </a:solidFill>
              </a:rPr>
              <a:t>spiritualnu komponentu </a:t>
            </a:r>
            <a:r>
              <a:rPr lang="sr-Latn-RS" sz="2400" dirty="0" smtClean="0"/>
              <a:t>i uključuje aktivnosti i podršku religijskih zajednica i organizacija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Uprkos podrazumevanoj “mani volje”, “lošem moralu” ili “grešnosti”, pristup reflektuje da osobe koje se suočavaju sa zavisnošću imaju </a:t>
            </a:r>
            <a:r>
              <a:rPr lang="sr-Latn-RS" sz="2400" b="1" dirty="0" smtClean="0">
                <a:solidFill>
                  <a:srgbClr val="002060"/>
                </a:solidFill>
              </a:rPr>
              <a:t>kapacitet</a:t>
            </a:r>
            <a:r>
              <a:rPr lang="sr-Latn-RS" sz="2400" dirty="0" smtClean="0">
                <a:solidFill>
                  <a:srgbClr val="002060"/>
                </a:solidFill>
              </a:rPr>
              <a:t> </a:t>
            </a:r>
            <a:r>
              <a:rPr lang="sr-Latn-RS" sz="2400" dirty="0" smtClean="0"/>
              <a:t>da donesu i “ispravne odluke” i “vrate se na pravi put”</a:t>
            </a:r>
            <a:endParaRPr lang="en-US" sz="2400" dirty="0" smtClean="0"/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</a:rPr>
              <a:t>1. </a:t>
            </a:r>
            <a:r>
              <a:rPr lang="en-US" dirty="0" smtClean="0">
                <a:solidFill>
                  <a:srgbClr val="0070C0"/>
                </a:solidFill>
              </a:rPr>
              <a:t>M</a:t>
            </a:r>
            <a:r>
              <a:rPr lang="sr-Latn-RS" dirty="0" smtClean="0">
                <a:solidFill>
                  <a:srgbClr val="0070C0"/>
                </a:solidFill>
              </a:rPr>
              <a:t>oralistički model - nedostaci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Naučno </a:t>
            </a:r>
            <a:r>
              <a:rPr lang="sr-Latn-RS" sz="2400" b="1" dirty="0" smtClean="0">
                <a:solidFill>
                  <a:srgbClr val="002060"/>
                </a:solidFill>
              </a:rPr>
              <a:t>neutemeljen</a:t>
            </a:r>
            <a:r>
              <a:rPr lang="sr-Latn-RS" sz="2400" dirty="0" smtClean="0"/>
              <a:t> pristup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B</a:t>
            </a:r>
            <a:r>
              <a:rPr lang="sr-Latn-RS" sz="2400" dirty="0" smtClean="0"/>
              <a:t>aziran na prosuđivanju, okrivljavanju i posramljivanju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D</a:t>
            </a:r>
            <a:r>
              <a:rPr lang="sr-Latn-RS" sz="2400" dirty="0" smtClean="0"/>
              <a:t>oprinosi </a:t>
            </a:r>
            <a:r>
              <a:rPr lang="sr-Latn-RS" sz="2400" b="1" dirty="0" smtClean="0">
                <a:solidFill>
                  <a:srgbClr val="002060"/>
                </a:solidFill>
              </a:rPr>
              <a:t>stigmatizaciji i kriminalizaciji </a:t>
            </a:r>
            <a:r>
              <a:rPr lang="sr-Latn-RS" sz="2400" dirty="0" smtClean="0"/>
              <a:t>osoba koje se suočavaju sa zavisnošću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K</a:t>
            </a:r>
            <a:r>
              <a:rPr lang="sr-Latn-RS" sz="2400" dirty="0" smtClean="0"/>
              <a:t>riminalizacija i represivne mere nisu dale rezultate vezano za smanjenje ili kontrolu upotrebe PAS/ zavisnička ponašanja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sz="2400" dirty="0" smtClean="0"/>
              <a:t>Stigma povezana sa zavisnošću, stid i krivica se negativno odražavaju na motivaciju za uključivanje u tretman i broj ljudi koji se obraćaju za pomoć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Osuđujuć stav društva negativno se odražava na </a:t>
            </a:r>
            <a:r>
              <a:rPr lang="sr-Latn-RS" sz="2400" b="1" dirty="0" smtClean="0">
                <a:solidFill>
                  <a:srgbClr val="002060"/>
                </a:solidFill>
              </a:rPr>
              <a:t>broj i kvalitet i sadržaj usluga </a:t>
            </a:r>
            <a:r>
              <a:rPr lang="sr-Latn-RS" sz="2400" dirty="0" smtClean="0"/>
              <a:t>koje su dostupne 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10929937" cy="1498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4800" dirty="0" smtClean="0">
                <a:solidFill>
                  <a:srgbClr val="0070C0"/>
                </a:solidFill>
              </a:rPr>
              <a:t>2. Medicinski model – osnovne pretpostavke 1/3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8" y="1895475"/>
            <a:ext cx="9720262" cy="4413250"/>
          </a:xfrm>
        </p:spPr>
        <p:txBody>
          <a:bodyPr rtlCol="0">
            <a:normAutofit fontScale="85000"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Traganje za biološkim uzrocima zavisnosti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Razvoj neuronauka i značajna baza neuronaučnih i genetskih istraživanja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Tw Cen MT" pitchFamily="34" charset="0"/>
              <a:buNone/>
              <a:defRPr/>
            </a:pPr>
            <a:endParaRPr lang="sr-Latn-RS" sz="2400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Tw Cen MT" pitchFamily="34" charset="0"/>
              <a:buNone/>
              <a:defRPr/>
            </a:pPr>
            <a:r>
              <a:rPr lang="sr-Latn-RS" sz="2400" b="1" dirty="0" smtClean="0"/>
              <a:t>	</a:t>
            </a:r>
            <a:r>
              <a:rPr lang="sr-Latn-RS" sz="2400" b="1" u="sng" dirty="0" smtClean="0">
                <a:solidFill>
                  <a:srgbClr val="0070C0"/>
                </a:solidFill>
              </a:rPr>
              <a:t>Viđenje zavisnosti: </a:t>
            </a:r>
            <a:endParaRPr lang="en-US" sz="2400" b="1" u="sng" dirty="0" smtClean="0">
              <a:solidFill>
                <a:srgbClr val="0070C0"/>
              </a:solidFill>
            </a:endParaRPr>
          </a:p>
          <a:p>
            <a:pPr marL="641033" lvl="1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PAS imaju moć da “preuzmu” i transformišu ljude i to prevazilazi snagu njihove volje – oni su pod spoljnom kontrolom PAS koje menjaju njihov mozak anatomski i fiziološki. </a:t>
            </a:r>
            <a:r>
              <a:rPr lang="en-US" sz="2400" b="1" dirty="0" err="1" smtClean="0">
                <a:solidFill>
                  <a:srgbClr val="002060"/>
                </a:solidFill>
              </a:rPr>
              <a:t>Neurohemijsko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prilago</a:t>
            </a:r>
            <a:r>
              <a:rPr lang="sr-Latn-RS" sz="2400" b="1" dirty="0" smtClean="0">
                <a:solidFill>
                  <a:srgbClr val="002060"/>
                </a:solidFill>
              </a:rPr>
              <a:t>đavanje</a:t>
            </a:r>
            <a:r>
              <a:rPr lang="sr-Latn-RS" sz="2400" dirty="0" smtClean="0">
                <a:solidFill>
                  <a:srgbClr val="002060"/>
                </a:solidFill>
              </a:rPr>
              <a:t> </a:t>
            </a:r>
            <a:r>
              <a:rPr lang="sr-Latn-RS" sz="2400" dirty="0" smtClean="0"/>
              <a:t>vodi ka merljivoj toleranciji i apstinencijalnoj krizi.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Zavisnost je progresivno, hronično i recidivantno </a:t>
            </a:r>
            <a:r>
              <a:rPr lang="sr-Latn-RS" sz="2400" b="1" dirty="0" smtClean="0">
                <a:solidFill>
                  <a:srgbClr val="002060"/>
                </a:solidFill>
              </a:rPr>
              <a:t>oboljenje (bolest)</a:t>
            </a:r>
            <a:r>
              <a:rPr lang="sr-Latn-RS" sz="2400" b="1" dirty="0" smtClean="0">
                <a:solidFill>
                  <a:srgbClr val="7030A0"/>
                </a:solidFill>
              </a:rPr>
              <a:t>, </a:t>
            </a:r>
            <a:r>
              <a:rPr lang="sr-Latn-RS" sz="2400" dirty="0" smtClean="0"/>
              <a:t>koje ima svoj tok, prolazi kroz određene faze i rezultira gubitkom kontrole nad upotrebom PAS/ ponašanjem. 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Određeni procenat ukupne populacije nasleđuje </a:t>
            </a:r>
            <a:r>
              <a:rPr lang="sr-Latn-RS" sz="2400" b="1" dirty="0" smtClean="0">
                <a:solidFill>
                  <a:srgbClr val="002060"/>
                </a:solidFill>
              </a:rPr>
              <a:t>genetsku predispoziciju </a:t>
            </a:r>
            <a:r>
              <a:rPr lang="sr-Latn-RS" sz="2400" dirty="0" smtClean="0"/>
              <a:t>da oboli. 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Može biti lečena (zalečena), ali </a:t>
            </a:r>
            <a:r>
              <a:rPr lang="sr-Latn-RS" sz="2400" b="1" dirty="0" smtClean="0">
                <a:solidFill>
                  <a:srgbClr val="002060"/>
                </a:solidFill>
              </a:rPr>
              <a:t>ne i izlečena</a:t>
            </a:r>
            <a:r>
              <a:rPr lang="sr-Latn-RS" sz="2400" dirty="0" smtClean="0"/>
              <a:t>. Osobe koje su zavisne od PAS se mogu zadovoljavajuće oporaviti kroz profesionalni tretman ili grupe samopomoći. Ukoliko se ne leči, zavisnost </a:t>
            </a:r>
            <a:r>
              <a:rPr lang="sr-Latn-RS" sz="2400" b="1" dirty="0" smtClean="0">
                <a:solidFill>
                  <a:srgbClr val="002060"/>
                </a:solidFill>
              </a:rPr>
              <a:t>vodi ka katastrofalnim posledicama </a:t>
            </a:r>
            <a:r>
              <a:rPr lang="sr-Latn-RS" sz="2400" dirty="0" smtClean="0"/>
              <a:t>i smrtnom ishodu.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sr-Latn-RS" dirty="0" smtClean="0"/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10580687" cy="1498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4800" dirty="0" smtClean="0">
                <a:solidFill>
                  <a:srgbClr val="0070C0"/>
                </a:solidFill>
              </a:rPr>
              <a:t>2. Medicinski model – osnovne pretpostavke 2/3</a:t>
            </a:r>
            <a:endParaRPr lang="en-U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Latn-RS" sz="2400" dirty="0" smtClean="0"/>
              <a:t>Model implicira da: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P</a:t>
            </a:r>
            <a:r>
              <a:rPr lang="sr-Latn-RS" sz="2400" dirty="0" smtClean="0"/>
              <a:t>ostoji jedan </a:t>
            </a:r>
            <a:r>
              <a:rPr lang="sr-Latn-RS" sz="2400" b="1" dirty="0" smtClean="0">
                <a:solidFill>
                  <a:srgbClr val="002060"/>
                </a:solidFill>
              </a:rPr>
              <a:t>univerzalan cilj </a:t>
            </a:r>
            <a:r>
              <a:rPr lang="sr-Latn-RS" sz="2400" dirty="0" smtClean="0"/>
              <a:t>za sve osobe koje se suočavaju sa zavisnošću – apstinencija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O</a:t>
            </a:r>
            <a:r>
              <a:rPr lang="sr-Latn-RS" sz="2400" dirty="0" smtClean="0"/>
              <a:t>sobe sa </a:t>
            </a:r>
            <a:r>
              <a:rPr lang="sr-Latn-RS" sz="2400" b="1" dirty="0" smtClean="0">
                <a:solidFill>
                  <a:srgbClr val="002060"/>
                </a:solidFill>
              </a:rPr>
              <a:t>porodičnom</a:t>
            </a:r>
            <a:r>
              <a:rPr lang="sr-Latn-RS" sz="2400" b="1" dirty="0" smtClean="0">
                <a:solidFill>
                  <a:srgbClr val="7030A0"/>
                </a:solidFill>
              </a:rPr>
              <a:t> </a:t>
            </a:r>
            <a:r>
              <a:rPr lang="sr-Latn-RS" sz="2400" dirty="0" smtClean="0"/>
              <a:t>istorijom zavisnosti nalaze se u povećanom riziku da i same postanu zavisne, a usled naslednih faktora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L</a:t>
            </a:r>
            <a:r>
              <a:rPr lang="sr-Latn-RS" sz="2400" b="1" dirty="0" smtClean="0">
                <a:solidFill>
                  <a:srgbClr val="002060"/>
                </a:solidFill>
              </a:rPr>
              <a:t>ečenje / tretman </a:t>
            </a:r>
            <a:r>
              <a:rPr lang="sr-Latn-RS" sz="2400" dirty="0" smtClean="0"/>
              <a:t>je neophodan kako bi se sprečile katastrofalne posledice i smrtni ishod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S</a:t>
            </a:r>
            <a:r>
              <a:rPr lang="sr-Latn-RS" sz="2400" b="1" dirty="0" smtClean="0">
                <a:solidFill>
                  <a:srgbClr val="002060"/>
                </a:solidFill>
              </a:rPr>
              <a:t>pontani oporavak </a:t>
            </a:r>
            <a:r>
              <a:rPr lang="sr-Latn-RS" sz="2400" dirty="0" smtClean="0"/>
              <a:t>je malo verovatan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I</a:t>
            </a:r>
            <a:r>
              <a:rPr lang="sr-Latn-RS" sz="2400" dirty="0" smtClean="0"/>
              <a:t> pored tretmana, mogućnost </a:t>
            </a:r>
            <a:r>
              <a:rPr lang="sr-Latn-RS" sz="2400" b="1" dirty="0" smtClean="0">
                <a:solidFill>
                  <a:srgbClr val="002060"/>
                </a:solidFill>
              </a:rPr>
              <a:t>recidiva</a:t>
            </a:r>
            <a:r>
              <a:rPr lang="sr-Latn-RS" sz="2400" b="1" dirty="0" smtClean="0">
                <a:solidFill>
                  <a:srgbClr val="7030A0"/>
                </a:solidFill>
              </a:rPr>
              <a:t> </a:t>
            </a:r>
            <a:r>
              <a:rPr lang="sr-Latn-RS" sz="2400" dirty="0" smtClean="0"/>
              <a:t>je uvek prisutna i nezavisna od dužine apstinencije.</a:t>
            </a:r>
          </a:p>
          <a:p>
            <a:pPr marL="91440" indent="-91440" eaLnBrk="1" fontAlgn="auto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24075</TotalTime>
  <Words>1984</Words>
  <Application>Microsoft Office PowerPoint</Application>
  <PresentationFormat>Custom</PresentationFormat>
  <Paragraphs>214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Tw Cen MT Condensed</vt:lpstr>
      <vt:lpstr>Tw Cen MT</vt:lpstr>
      <vt:lpstr>Wingdings 3</vt:lpstr>
      <vt:lpstr>Calibri</vt:lpstr>
      <vt:lpstr>Wingdings</vt:lpstr>
      <vt:lpstr>Century</vt:lpstr>
      <vt:lpstr>Integral</vt:lpstr>
      <vt:lpstr> Klasifikacija osnovnih modela i teorija zavisnosti </vt:lpstr>
      <vt:lpstr>Uloga i značaj modela zavisnosti</vt:lpstr>
      <vt:lpstr>     Osnovni modeli zavisnosti:      </vt:lpstr>
      <vt:lpstr>1. Moralistički model – osnovne pretpostavke 1/2</vt:lpstr>
      <vt:lpstr>1. Moralistički model – osnovne pretpostavke 2/2</vt:lpstr>
      <vt:lpstr>1. Moralistički model - doprinosi</vt:lpstr>
      <vt:lpstr>1. Moralistički model - nedostaci</vt:lpstr>
      <vt:lpstr>2. Medicinski model – osnovne pretpostavke 1/3</vt:lpstr>
      <vt:lpstr>2. Medicinski model – osnovne pretpostavke 2/3</vt:lpstr>
      <vt:lpstr>2. Medicinski model – osnovne pretpostavke 3/3</vt:lpstr>
      <vt:lpstr>2. Medicinski model – doprinosi 1/2</vt:lpstr>
      <vt:lpstr>2. Medicinski model – doprinosi 2/2</vt:lpstr>
      <vt:lpstr>2. Medicinski model – nedostaci 1/2</vt:lpstr>
      <vt:lpstr>2. Medicinski model – nedostaci 2/2</vt:lpstr>
      <vt:lpstr>3. Psihološki model – osnovne pretpostavke 1/2</vt:lpstr>
      <vt:lpstr>3. Psihološki model – osnovne pretpostavke 2/2</vt:lpstr>
      <vt:lpstr>3. Psihološki model - doprinosi</vt:lpstr>
      <vt:lpstr>3. Psihološki model - nedostaci</vt:lpstr>
      <vt:lpstr>4. Sociokulturni model – osnovne pretpostavke 1/2</vt:lpstr>
      <vt:lpstr>4. Sociokulturni model – osnovne pretpostavke 2/2</vt:lpstr>
      <vt:lpstr>4. Sociokulturni model - doprinosi</vt:lpstr>
      <vt:lpstr>4. Sociokulturni model - nedostaci</vt:lpstr>
      <vt:lpstr>5. bio-psiho-socijalni model – osnovne pretpostavke 1/2</vt:lpstr>
      <vt:lpstr>5. bio-psiho-socijalni model – osnovne pretpostavke 2/2</vt:lpstr>
      <vt:lpstr>5. bio-psiho-socijalni model – doprinosi</vt:lpstr>
      <vt:lpstr>5. bio-psiho-socijalni model – nedostaci</vt:lpstr>
      <vt:lpstr>Klasifikacija teorija zavisnosti</vt:lpstr>
      <vt:lpstr>Klasifikacija teorija zavisnosti</vt:lpstr>
      <vt:lpstr>Johann Hari  Ted Global London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Socijalni rad sa grupom Asist. Ma Marija Vučinić Jovanović</dc:title>
  <dc:creator>marija.vucinic@hotmail.com</dc:creator>
  <cp:lastModifiedBy>ACER</cp:lastModifiedBy>
  <cp:revision>60</cp:revision>
  <dcterms:created xsi:type="dcterms:W3CDTF">2019-10-21T10:27:14Z</dcterms:created>
  <dcterms:modified xsi:type="dcterms:W3CDTF">2020-05-22T09:52:35Z</dcterms:modified>
</cp:coreProperties>
</file>