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9" r:id="rId4"/>
    <p:sldId id="278" r:id="rId5"/>
    <p:sldId id="270" r:id="rId6"/>
    <p:sldId id="279" r:id="rId7"/>
    <p:sldId id="280" r:id="rId8"/>
    <p:sldId id="262" r:id="rId9"/>
    <p:sldId id="286" r:id="rId10"/>
    <p:sldId id="271" r:id="rId11"/>
    <p:sldId id="282" r:id="rId12"/>
    <p:sldId id="284" r:id="rId13"/>
    <p:sldId id="285" r:id="rId14"/>
    <p:sldId id="290" r:id="rId15"/>
    <p:sldId id="272" r:id="rId16"/>
    <p:sldId id="289" r:id="rId17"/>
    <p:sldId id="273" r:id="rId18"/>
    <p:sldId id="274" r:id="rId19"/>
    <p:sldId id="266" r:id="rId20"/>
    <p:sldId id="275" r:id="rId21"/>
    <p:sldId id="287" r:id="rId22"/>
    <p:sldId id="288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84444" autoAdjust="0"/>
  </p:normalViewPr>
  <p:slideViewPr>
    <p:cSldViewPr>
      <p:cViewPr varScale="1">
        <p:scale>
          <a:sx n="96" d="100"/>
          <a:sy n="96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3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6EFE-F133-4202-82CE-F1A80792D287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32807-BAA1-40E9-B9D6-8B4E077E2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32807-BAA1-40E9-B9D6-8B4E077E24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6650B79-B734-4198-8F5B-590BE92A26EA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</a:rPr>
              <a:t>The historical model with separate and distinct influences of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genes and environment on behavior </a:t>
            </a:r>
            <a:r>
              <a:rPr lang="en-US" b="1" dirty="0" smtClean="0">
                <a:latin typeface="Times New Roman" pitchFamily="18" charset="0"/>
              </a:rPr>
              <a:t>(A) </a:t>
            </a:r>
            <a:r>
              <a:rPr lang="en-US" dirty="0" smtClean="0">
                <a:latin typeface="Times New Roman" pitchFamily="18" charset="0"/>
              </a:rPr>
              <a:t>is now known to be oversimplified.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Instead, contemporary studies have illustrated that environment and experience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act in part through altering gene readout in the central nervous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system to achieve their effects on behavior </a:t>
            </a:r>
            <a:r>
              <a:rPr lang="en-US" b="1" dirty="0" smtClean="0">
                <a:latin typeface="Times New Roman" pitchFamily="18" charset="0"/>
              </a:rPr>
              <a:t>(B)</a:t>
            </a:r>
            <a:r>
              <a:rPr lang="en-US" dirty="0" smtClean="0">
                <a:latin typeface="Times New Roman" pitchFamily="18" charset="0"/>
              </a:rPr>
              <a:t>. One component of the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processes by which the environment and experience alter individual behavior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includes epigenetic molecular mechanisms such as regulation of chromatin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structure and DNA methylation. The historical dichotomy between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“nature” (genes) and “nurture” (environment and experience) is too simplistic—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genes and experience are mechanistically intertwined. Epigenetic molecular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mechanisms contribute to this intertwining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A8CB-2177-4F63-81A0-C8FCCAC779CF}" type="datetimeFigureOut">
              <a:rPr lang="sr-Latn-CS" smtClean="0"/>
              <a:pPr/>
              <a:t>14.10.2018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AB2-3E77-4AC8-B9AF-532C393DE4B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GENI I SREDINA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1600" y="1556792"/>
            <a:ext cx="7632848" cy="4320480"/>
          </a:xfrm>
        </p:spPr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pPr marL="68580" indent="0">
              <a:buNone/>
            </a:pPr>
            <a:r>
              <a:rPr lang="sl-SI" dirty="0" smtClean="0"/>
              <a:t>“Ako prođemo sve teškoće da bi pomešali svoje gene sa </a:t>
            </a:r>
            <a:endParaRPr lang="sr-Latn-CS" dirty="0" smtClean="0"/>
          </a:p>
          <a:p>
            <a:pPr marL="68580" indent="0">
              <a:buNone/>
            </a:pPr>
            <a:r>
              <a:rPr lang="sl-SI" dirty="0" smtClean="0"/>
              <a:t>nečijim tuđim genima, to je sve u cilju da se osigura da će </a:t>
            </a:r>
            <a:endParaRPr lang="sr-Latn-CS" dirty="0" smtClean="0"/>
          </a:p>
          <a:p>
            <a:pPr marL="68580" indent="0">
              <a:buNone/>
            </a:pPr>
            <a:r>
              <a:rPr lang="sl-SI" dirty="0" smtClean="0"/>
              <a:t>naše dete biti drugačije od nas samih i od sve ostale naše dece”.</a:t>
            </a:r>
            <a:endParaRPr lang="sr-Latn-CS" dirty="0" smtClean="0"/>
          </a:p>
          <a:p>
            <a:pPr marL="68580" indent="0">
              <a:buNone/>
            </a:pPr>
            <a:r>
              <a:rPr lang="sl-SI" dirty="0" smtClean="0"/>
              <a:t> </a:t>
            </a:r>
            <a:endParaRPr lang="sr-Latn-CS" dirty="0" smtClean="0"/>
          </a:p>
          <a:p>
            <a:pPr marL="68580" lvl="0" indent="0">
              <a:buNone/>
            </a:pPr>
            <a:r>
              <a:rPr lang="en-US" dirty="0" smtClean="0"/>
              <a:t>                                                                                                 </a:t>
            </a:r>
            <a:r>
              <a:rPr lang="sl-SI" dirty="0" smtClean="0"/>
              <a:t>F. ŽAKOB</a:t>
            </a:r>
            <a:endParaRPr lang="sl-SI" i="1" dirty="0" smtClean="0"/>
          </a:p>
          <a:p>
            <a:pPr marL="68580" lvl="0" indent="0">
              <a:buNone/>
            </a:pPr>
            <a:endParaRPr lang="sl-SI" i="1" dirty="0" smtClean="0"/>
          </a:p>
          <a:p>
            <a:pPr marL="68580" lvl="0" indent="0">
              <a:buNone/>
            </a:pPr>
            <a:r>
              <a:rPr lang="sr-Latn-CS" dirty="0" smtClean="0"/>
              <a:t>“Jedno ljudsko biće je jedan od miliona spermatozoida, taj jedan je uspeo, znači vi ste šampioni. Svako ko se rodio je pobednik!”</a:t>
            </a:r>
          </a:p>
          <a:p>
            <a:pPr marL="68580" lvl="0" indent="0">
              <a:buNone/>
            </a:pPr>
            <a:endParaRPr lang="hr-HR" dirty="0" smtClean="0"/>
          </a:p>
          <a:p>
            <a:pPr marL="68580" lvl="0" indent="0">
              <a:buNone/>
            </a:pPr>
            <a:r>
              <a:rPr lang="en-US" dirty="0" smtClean="0"/>
              <a:t>                                                                                                  </a:t>
            </a:r>
            <a:r>
              <a:rPr lang="hr-HR" dirty="0" smtClean="0"/>
              <a:t>Z.ĐINĐIĆ</a:t>
            </a:r>
            <a:endParaRPr lang="sr-Latn-CS" dirty="0" smtClean="0"/>
          </a:p>
          <a:p>
            <a:endParaRPr lang="sl-SI" sz="3200" dirty="0" smtClean="0"/>
          </a:p>
          <a:p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914400"/>
          </a:xfrm>
        </p:spPr>
        <p:txBody>
          <a:bodyPr/>
          <a:lstStyle/>
          <a:p>
            <a:r>
              <a:rPr lang="sr-Latn-CS" dirty="0" smtClean="0"/>
              <a:t>Genetske studije 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6048672"/>
          </a:xfrm>
        </p:spPr>
        <p:txBody>
          <a:bodyPr>
            <a:normAutofit fontScale="92500"/>
          </a:bodyPr>
          <a:lstStyle/>
          <a:p>
            <a:pPr marL="68580" indent="0">
              <a:spcBef>
                <a:spcPts val="1200"/>
              </a:spcBef>
              <a:buNone/>
            </a:pPr>
            <a:r>
              <a:rPr lang="en-US" sz="2800" dirty="0" err="1" smtClean="0"/>
              <a:t>Istra</a:t>
            </a:r>
            <a:r>
              <a:rPr lang="sr-Latn-RS" sz="2800" dirty="0"/>
              <a:t>ž</a:t>
            </a:r>
            <a:r>
              <a:rPr lang="en-US" sz="2800" dirty="0" err="1" smtClean="0"/>
              <a:t>ivanja</a:t>
            </a:r>
            <a:r>
              <a:rPr lang="en-US" sz="2800" dirty="0" smtClean="0"/>
              <a:t> o</a:t>
            </a:r>
            <a:r>
              <a:rPr lang="sr-Latn-CS" sz="2800" dirty="0" smtClean="0"/>
              <a:t>bim</a:t>
            </a:r>
            <a:r>
              <a:rPr lang="en-US" sz="2800" dirty="0" smtClean="0"/>
              <a:t>a</a:t>
            </a:r>
            <a:r>
              <a:rPr lang="sr-Latn-CS" sz="2800" dirty="0" smtClean="0"/>
              <a:t> reakcija ljudskog genotipa</a:t>
            </a:r>
          </a:p>
          <a:p>
            <a:pPr>
              <a:spcBef>
                <a:spcPts val="1200"/>
              </a:spcBef>
            </a:pPr>
            <a:r>
              <a:rPr lang="sr-Latn-CS" sz="2800" b="1" dirty="0" smtClean="0"/>
              <a:t>Srodničke studije</a:t>
            </a:r>
            <a:r>
              <a:rPr lang="sr-Latn-CS" sz="2800" dirty="0" smtClean="0"/>
              <a:t>-</a:t>
            </a:r>
            <a:r>
              <a:rPr lang="en-US" sz="2800" dirty="0" smtClean="0"/>
              <a:t> </a:t>
            </a:r>
            <a:r>
              <a:rPr lang="sr-Latn-CS" sz="2800" i="1" dirty="0" smtClean="0"/>
              <a:t>variranje stepena srodstva</a:t>
            </a:r>
            <a:r>
              <a:rPr lang="en-US" sz="2800" i="1" dirty="0" smtClean="0"/>
              <a:t> </a:t>
            </a:r>
            <a:r>
              <a:rPr lang="en-US" sz="2800" dirty="0" smtClean="0"/>
              <a:t>u </a:t>
            </a:r>
            <a:r>
              <a:rPr lang="en-US" sz="2800" dirty="0" err="1" smtClean="0"/>
              <a:t>istoj</a:t>
            </a:r>
            <a:r>
              <a:rPr lang="en-US" sz="2800" dirty="0" smtClean="0"/>
              <a:t> </a:t>
            </a:r>
            <a:r>
              <a:rPr lang="en-US" sz="2800" dirty="0" err="1" smtClean="0"/>
              <a:t>sredini</a:t>
            </a:r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800" dirty="0" smtClean="0"/>
              <a:t>- od jednojajčanih blizanaca 100%, dizigotnih blizanaca i braće/sestara 50%, polubraće/sestara 25%</a:t>
            </a:r>
            <a:br>
              <a:rPr lang="sr-Latn-CS" sz="2800" dirty="0" smtClean="0"/>
            </a:br>
            <a:r>
              <a:rPr lang="sr-Latn-CS" sz="2800" dirty="0" smtClean="0"/>
              <a:t>-sredina konstantna (?); </a:t>
            </a:r>
            <a:r>
              <a:rPr lang="sr-Latn-CS" sz="2800" dirty="0"/>
              <a:t/>
            </a:r>
            <a:br>
              <a:rPr lang="sr-Latn-CS" sz="2800" dirty="0"/>
            </a:br>
            <a:r>
              <a:rPr lang="sr-Latn-CS" sz="2800" dirty="0" smtClean="0"/>
              <a:t>-problem </a:t>
            </a:r>
            <a:r>
              <a:rPr lang="sr-Latn-CS" sz="2800" dirty="0"/>
              <a:t>izolacije genetskih </a:t>
            </a:r>
            <a:r>
              <a:rPr lang="sr-Latn-CS" sz="2800" dirty="0" smtClean="0"/>
              <a:t>uticaja od drugih faktora</a:t>
            </a:r>
            <a:endParaRPr lang="sr-Latn-C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i="1" dirty="0" smtClean="0"/>
              <a:t>    </a:t>
            </a:r>
            <a:r>
              <a:rPr lang="sr-Latn-CS" sz="2800" b="1" i="1" dirty="0" smtClean="0"/>
              <a:t>Blizanačke studije- </a:t>
            </a:r>
            <a:r>
              <a:rPr lang="sr-Latn-CS" sz="2800" dirty="0" smtClean="0"/>
              <a:t>mono i dizigotni blizanci</a:t>
            </a:r>
            <a:r>
              <a:rPr lang="en-US" sz="2800" dirty="0" smtClean="0"/>
              <a:t>- </a:t>
            </a:r>
            <a:r>
              <a:rPr lang="en-US" sz="2800" dirty="0" err="1" smtClean="0"/>
              <a:t>deljena</a:t>
            </a:r>
            <a:r>
              <a:rPr lang="en-US" sz="2800" dirty="0" smtClean="0"/>
              <a:t> </a:t>
            </a:r>
            <a:r>
              <a:rPr lang="en-US" sz="2800" dirty="0" err="1" smtClean="0"/>
              <a:t>sredina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hr-HR" sz="2800" b="1" dirty="0" smtClean="0"/>
              <a:t>Studije usvajanja- </a:t>
            </a:r>
            <a:r>
              <a:rPr lang="hr-HR" sz="2800" i="1" dirty="0" smtClean="0"/>
              <a:t>variranje sredin</a:t>
            </a:r>
            <a:r>
              <a:rPr lang="en-US" sz="2800" i="1" dirty="0" err="1" smtClean="0"/>
              <a:t>skih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uslova</a:t>
            </a:r>
            <a:r>
              <a:rPr lang="en-US" sz="2800" i="1" dirty="0" smtClean="0"/>
              <a:t> </a:t>
            </a:r>
            <a:r>
              <a:rPr lang="en-US" sz="2800" dirty="0" err="1" smtClean="0"/>
              <a:t>genetski</a:t>
            </a:r>
            <a:r>
              <a:rPr lang="en-US" sz="2800" dirty="0" smtClean="0"/>
              <a:t> </a:t>
            </a:r>
            <a:r>
              <a:rPr lang="en-US" sz="2800" dirty="0" err="1" smtClean="0"/>
              <a:t>povezanih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individua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-</a:t>
            </a:r>
            <a:r>
              <a:rPr lang="hr-HR" sz="2800" i="1" dirty="0" smtClean="0"/>
              <a:t>odvojeni blizanci- </a:t>
            </a:r>
            <a:r>
              <a:rPr lang="hr-HR" sz="2800" dirty="0" smtClean="0"/>
              <a:t>usvajanje u drugim porodicama; </a:t>
            </a:r>
            <a:r>
              <a:rPr lang="hr-HR" sz="2800" dirty="0"/>
              <a:t>sredina različita (?); </a:t>
            </a:r>
            <a:r>
              <a:rPr lang="hr-HR" sz="2800" dirty="0" smtClean="0"/>
              <a:t>sličnost porodica</a:t>
            </a:r>
            <a:br>
              <a:rPr lang="hr-HR" sz="2800" dirty="0" smtClean="0"/>
            </a:br>
            <a:r>
              <a:rPr lang="hr-HR" sz="2800" dirty="0" smtClean="0"/>
              <a:t>-</a:t>
            </a:r>
            <a:r>
              <a:rPr lang="hr-HR" sz="2800" i="1" dirty="0" smtClean="0"/>
              <a:t>usvojena biološki različita deca- </a:t>
            </a:r>
            <a:r>
              <a:rPr lang="hr-HR" sz="2800" dirty="0" smtClean="0"/>
              <a:t>ista sredina (?); korelacije usvojene dece iz iste sredine r=0</a:t>
            </a:r>
            <a:endParaRPr lang="sr-Latn-CS" sz="2800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SREDINSKA VARIJANSA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79876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b="1" dirty="0"/>
              <a:t>ZAJEDNIČKA (DELJENA) SREDINA</a:t>
            </a:r>
          </a:p>
          <a:p>
            <a:r>
              <a:rPr lang="en-US" dirty="0" smtClean="0"/>
              <a:t>socio-</a:t>
            </a:r>
            <a:r>
              <a:rPr lang="en-US" dirty="0" err="1" smtClean="0"/>
              <a:t>ekonomski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endParaRPr lang="en-US" dirty="0" smtClean="0"/>
          </a:p>
          <a:p>
            <a:r>
              <a:rPr lang="en-US" dirty="0" err="1" smtClean="0"/>
              <a:t>pripadnost</a:t>
            </a:r>
            <a:r>
              <a:rPr lang="en-US" dirty="0" smtClean="0"/>
              <a:t> </a:t>
            </a:r>
            <a:r>
              <a:rPr lang="en-US" dirty="0" err="1" smtClean="0"/>
              <a:t>kulturi</a:t>
            </a:r>
            <a:endParaRPr lang="en-US" dirty="0" smtClean="0"/>
          </a:p>
          <a:p>
            <a:r>
              <a:rPr lang="en-US" dirty="0" err="1" smtClean="0"/>
              <a:t>roditeljski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dirty="0" smtClean="0"/>
              <a:t> </a:t>
            </a:r>
            <a:r>
              <a:rPr lang="en-US" dirty="0" err="1" smtClean="0"/>
              <a:t>vaspitanja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izloženost</a:t>
            </a:r>
            <a:r>
              <a:rPr lang="en-US" dirty="0" smtClean="0"/>
              <a:t>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zajedničkim</a:t>
            </a:r>
            <a:r>
              <a:rPr lang="en-US" dirty="0" smtClean="0"/>
              <a:t> </a:t>
            </a:r>
            <a:r>
              <a:rPr lang="en-US" dirty="0" err="1" smtClean="0"/>
              <a:t>događajima</a:t>
            </a:r>
            <a:r>
              <a:rPr lang="en-US" dirty="0" smtClean="0"/>
              <a:t>…</a:t>
            </a:r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r>
              <a:rPr lang="en-US" b="1" dirty="0" smtClean="0"/>
              <a:t>NEDELJENA </a:t>
            </a:r>
            <a:r>
              <a:rPr lang="en-US" b="1" dirty="0"/>
              <a:t>SREDINA</a:t>
            </a:r>
          </a:p>
          <a:p>
            <a:r>
              <a:rPr lang="en-US" dirty="0" err="1" smtClean="0"/>
              <a:t>izvanporodični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sa </a:t>
            </a:r>
            <a:r>
              <a:rPr lang="en-US" dirty="0" err="1" smtClean="0"/>
              <a:t>vršnjacima</a:t>
            </a:r>
            <a:r>
              <a:rPr lang="en-US" dirty="0" smtClean="0"/>
              <a:t> i </a:t>
            </a:r>
            <a:r>
              <a:rPr lang="en-US" dirty="0" err="1" smtClean="0"/>
              <a:t>nastavnicima</a:t>
            </a:r>
            <a:endParaRPr lang="en-US" dirty="0" smtClean="0"/>
          </a:p>
          <a:p>
            <a:r>
              <a:rPr lang="en-US" dirty="0" err="1" smtClean="0"/>
              <a:t>redosled</a:t>
            </a:r>
            <a:r>
              <a:rPr lang="en-US" dirty="0" smtClean="0"/>
              <a:t> </a:t>
            </a:r>
            <a:r>
              <a:rPr lang="en-US" dirty="0" err="1" smtClean="0"/>
              <a:t>rođe</a:t>
            </a:r>
            <a:r>
              <a:rPr lang="sr-Latn-RS" dirty="0" smtClean="0"/>
              <a:t>nja</a:t>
            </a:r>
            <a:endParaRPr lang="en-US" dirty="0" smtClean="0"/>
          </a:p>
          <a:p>
            <a:r>
              <a:rPr lang="en-US" dirty="0" err="1" smtClean="0"/>
              <a:t>različit</a:t>
            </a:r>
            <a:r>
              <a:rPr lang="en-US" dirty="0" smtClean="0"/>
              <a:t> </a:t>
            </a:r>
            <a:r>
              <a:rPr lang="en-US" dirty="0" err="1" smtClean="0"/>
              <a:t>roditeljski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endParaRPr lang="en-US" dirty="0" smtClean="0"/>
          </a:p>
          <a:p>
            <a:r>
              <a:rPr lang="en-US" dirty="0" err="1" smtClean="0"/>
              <a:t>nesistematski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: </a:t>
            </a:r>
            <a:r>
              <a:rPr lang="en-US" dirty="0" err="1" smtClean="0"/>
              <a:t>nesreća</a:t>
            </a:r>
            <a:r>
              <a:rPr lang="en-US" dirty="0" smtClean="0"/>
              <a:t> i </a:t>
            </a:r>
            <a:r>
              <a:rPr lang="en-US" dirty="0" err="1" smtClean="0"/>
              <a:t>bolest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050088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KVANTITATIVNA BIHEJVIORALNA GENETIKA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ispitivane</a:t>
            </a:r>
            <a:r>
              <a:rPr lang="en-US" dirty="0" smtClean="0"/>
              <a:t> </a:t>
            </a:r>
            <a:r>
              <a:rPr lang="en-US" dirty="0" err="1" smtClean="0"/>
              <a:t>psihološke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hr-HR" dirty="0" smtClean="0"/>
              <a:t>: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b="1" dirty="0" err="1" smtClean="0"/>
              <a:t>Osobine</a:t>
            </a:r>
            <a:r>
              <a:rPr lang="en-US" b="1" dirty="0" smtClean="0"/>
              <a:t> </a:t>
            </a:r>
            <a:r>
              <a:rPr lang="en-US" b="1" dirty="0" err="1" smtClean="0"/>
              <a:t>ličnosti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temperamenta</a:t>
            </a:r>
            <a:r>
              <a:rPr lang="en-US" dirty="0" smtClean="0"/>
              <a:t>- </a:t>
            </a:r>
            <a:r>
              <a:rPr lang="en-US" dirty="0" err="1" smtClean="0"/>
              <a:t>emocionalnost</a:t>
            </a:r>
            <a:r>
              <a:rPr lang="en-US" dirty="0" smtClean="0"/>
              <a:t>, </a:t>
            </a:r>
            <a:r>
              <a:rPr lang="en-US" dirty="0" err="1" smtClean="0"/>
              <a:t>aktivnost</a:t>
            </a:r>
            <a:r>
              <a:rPr lang="en-US" dirty="0" smtClean="0"/>
              <a:t>, </a:t>
            </a:r>
            <a:r>
              <a:rPr lang="en-US" dirty="0" err="1" smtClean="0"/>
              <a:t>socijabilnost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Različita</a:t>
            </a:r>
            <a:r>
              <a:rPr lang="en-US" b="1" dirty="0" smtClean="0"/>
              <a:t> </a:t>
            </a:r>
            <a:r>
              <a:rPr lang="en-US" b="1" dirty="0" err="1" smtClean="0"/>
              <a:t>ponašanja</a:t>
            </a:r>
            <a:endParaRPr lang="en-US" b="1" dirty="0" smtClean="0"/>
          </a:p>
          <a:p>
            <a:r>
              <a:rPr lang="en-US" b="1" dirty="0" err="1" smtClean="0"/>
              <a:t>Intelektualne</a:t>
            </a:r>
            <a:r>
              <a:rPr lang="en-US" b="1" dirty="0" smtClean="0"/>
              <a:t> </a:t>
            </a:r>
            <a:r>
              <a:rPr lang="en-US" b="1" dirty="0" err="1" smtClean="0"/>
              <a:t>sposobnosti</a:t>
            </a:r>
            <a:endParaRPr lang="en-US" b="1" dirty="0" smtClean="0"/>
          </a:p>
          <a:p>
            <a:r>
              <a:rPr lang="en-US" b="1" dirty="0" err="1" smtClean="0"/>
              <a:t>Psihopatološke</a:t>
            </a:r>
            <a:r>
              <a:rPr lang="en-US" b="1" dirty="0" smtClean="0"/>
              <a:t> </a:t>
            </a:r>
            <a:r>
              <a:rPr lang="en-US" b="1" dirty="0" err="1" smtClean="0"/>
              <a:t>kategorije</a:t>
            </a:r>
            <a:endParaRPr lang="en-US" b="1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50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KOEFICIJENT HERITABILNOSTI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22096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/>
              <a:t>Deo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ukupne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fenotipske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varijabilnosti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koji</a:t>
            </a:r>
            <a:r>
              <a:rPr lang="en-US" sz="2800" b="1" dirty="0" smtClean="0"/>
              <a:t> je</a:t>
            </a:r>
            <a:r>
              <a:rPr lang="sr-Latn-RS" sz="2800" b="1" dirty="0" smtClean="0"/>
              <a:t> </a:t>
            </a:r>
            <a:r>
              <a:rPr lang="en-US" sz="2800" b="1" dirty="0" err="1" smtClean="0"/>
              <a:t>uslovljen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genetičkim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činiocima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pl-PL" sz="2800" dirty="0" smtClean="0"/>
              <a:t>Ove procene važe </a:t>
            </a:r>
            <a:r>
              <a:rPr lang="pl-PL" sz="2800" u="sng" dirty="0" smtClean="0"/>
              <a:t>na nivou populacije</a:t>
            </a:r>
          </a:p>
          <a:p>
            <a:pPr>
              <a:lnSpc>
                <a:spcPct val="150000"/>
              </a:lnSpc>
            </a:pPr>
            <a:r>
              <a:rPr lang="pl-PL" sz="2800" u="sng" dirty="0" smtClean="0"/>
              <a:t>Ne ukazuju </a:t>
            </a:r>
            <a:r>
              <a:rPr lang="pl-PL" sz="2800" dirty="0" smtClean="0"/>
              <a:t>na stepen u kome data crta reflektuje uticaj nasleđa u slučaju kada je </a:t>
            </a:r>
            <a:r>
              <a:rPr lang="pl-PL" sz="2800" u="sng" dirty="0" smtClean="0"/>
              <a:t>individua</a:t>
            </a:r>
            <a:r>
              <a:rPr lang="pl-PL" sz="2800" dirty="0" smtClean="0"/>
              <a:t> u </a:t>
            </a:r>
            <a:r>
              <a:rPr lang="en-US" sz="2800" dirty="0" err="1" smtClean="0"/>
              <a:t>pitanju</a:t>
            </a:r>
            <a:endParaRPr lang="sr-Latn-RS" sz="2800" dirty="0" smtClean="0"/>
          </a:p>
          <a:p>
            <a:pPr>
              <a:lnSpc>
                <a:spcPct val="150000"/>
              </a:lnSpc>
            </a:pPr>
            <a:r>
              <a:rPr lang="en-US" sz="2800" b="1" dirty="0"/>
              <a:t>FALKONEROV INDEKS HERITABILNOSTI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sr-Latn-RS" sz="2800" b="1" dirty="0" smtClean="0"/>
              <a:t>                      </a:t>
            </a:r>
            <a:r>
              <a:rPr lang="en-US" sz="2800" b="1" dirty="0" smtClean="0"/>
              <a:t>h=2x(</a:t>
            </a:r>
            <a:r>
              <a:rPr lang="en-US" sz="2800" b="1" dirty="0" err="1" smtClean="0"/>
              <a:t>rmz-rdz</a:t>
            </a:r>
            <a:r>
              <a:rPr lang="en-US" sz="2800" b="1" dirty="0" smtClean="0"/>
              <a:t>)</a:t>
            </a:r>
          </a:p>
          <a:p>
            <a:pPr marL="68580" indent="0">
              <a:buNone/>
            </a:pP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0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sr-Latn-RS" dirty="0"/>
              <a:t>Studije blizanaca i usvojenika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5060032"/>
          </a:xfrm>
        </p:spPr>
        <p:txBody>
          <a:bodyPr/>
          <a:lstStyle/>
          <a:p>
            <a:pPr marL="114300" indent="0" algn="ctr">
              <a:buNone/>
            </a:pPr>
            <a:r>
              <a:rPr lang="sr-Latn-RS" sz="2000" b="1" dirty="0" smtClean="0"/>
              <a:t>Blizanci</a:t>
            </a:r>
          </a:p>
          <a:p>
            <a:r>
              <a:rPr lang="sr-Latn-RS" sz="2000" dirty="0" smtClean="0"/>
              <a:t>Monozigotni blizanci -100% geni + 100</a:t>
            </a:r>
            <a:r>
              <a:rPr lang="en-US" sz="2000" dirty="0" smtClean="0"/>
              <a:t>%</a:t>
            </a:r>
            <a:r>
              <a:rPr lang="sr-Latn-RS" sz="2000" dirty="0" smtClean="0"/>
              <a:t> zaj.sredina           </a:t>
            </a:r>
            <a:r>
              <a:rPr lang="en-US" sz="2000" dirty="0" smtClean="0"/>
              <a:t>  </a:t>
            </a:r>
            <a:r>
              <a:rPr lang="sr-Latn-RS" sz="2000" i="1" dirty="0" smtClean="0"/>
              <a:t>izvori</a:t>
            </a:r>
          </a:p>
          <a:p>
            <a:r>
              <a:rPr lang="sr-Latn-RS" sz="2000" dirty="0" smtClean="0"/>
              <a:t>Dizigotni blizanci-50% geni + 100% zajedn. sredina</a:t>
            </a:r>
            <a:r>
              <a:rPr lang="sr-Latn-RS" sz="2000" i="1" dirty="0" smtClean="0"/>
              <a:t>   </a:t>
            </a:r>
            <a:r>
              <a:rPr lang="en-US" sz="2000" i="1" dirty="0" smtClean="0"/>
              <a:t>   </a:t>
            </a:r>
            <a:r>
              <a:rPr lang="sr-Latn-RS" sz="2000" i="1" dirty="0" smtClean="0"/>
              <a:t>konkordantnosti</a:t>
            </a:r>
          </a:p>
          <a:p>
            <a:r>
              <a:rPr lang="sr-Latn-RS" sz="2000" dirty="0"/>
              <a:t>Monozigotni blizanci -100% </a:t>
            </a:r>
            <a:r>
              <a:rPr lang="sr-Latn-RS" sz="2000" dirty="0" smtClean="0"/>
              <a:t> jedinst. sredina                  </a:t>
            </a:r>
            <a:r>
              <a:rPr lang="en-US" sz="2000" dirty="0" smtClean="0"/>
              <a:t>   </a:t>
            </a:r>
            <a:r>
              <a:rPr lang="sr-Latn-RS" sz="2000" dirty="0" smtClean="0"/>
              <a:t> </a:t>
            </a:r>
            <a:r>
              <a:rPr lang="sr-Latn-RS" sz="2000" i="1" dirty="0" smtClean="0"/>
              <a:t>izvori</a:t>
            </a:r>
            <a:endParaRPr lang="sr-Latn-RS" sz="2000" i="1" dirty="0"/>
          </a:p>
          <a:p>
            <a:r>
              <a:rPr lang="sr-Latn-RS" sz="2000" dirty="0" smtClean="0"/>
              <a:t>Dizigotni </a:t>
            </a:r>
            <a:r>
              <a:rPr lang="sr-Latn-RS" sz="2000" dirty="0"/>
              <a:t>blizanci-50% geni + 100% </a:t>
            </a:r>
            <a:r>
              <a:rPr lang="sr-Latn-RS" sz="2000" dirty="0" smtClean="0"/>
              <a:t>jedinst. </a:t>
            </a:r>
            <a:r>
              <a:rPr lang="sr-Latn-RS" sz="2000" dirty="0"/>
              <a:t>s</a:t>
            </a:r>
            <a:r>
              <a:rPr lang="sr-Latn-RS" sz="2000" dirty="0" smtClean="0"/>
              <a:t>redina </a:t>
            </a:r>
            <a:r>
              <a:rPr lang="en-US" sz="2000" dirty="0" smtClean="0"/>
              <a:t>    </a:t>
            </a:r>
            <a:r>
              <a:rPr lang="sr-Latn-RS" sz="2000" dirty="0" smtClean="0"/>
              <a:t> </a:t>
            </a:r>
            <a:r>
              <a:rPr lang="sr-Latn-RS" sz="2000" i="1" dirty="0" smtClean="0"/>
              <a:t>nekonkordantnosti</a:t>
            </a:r>
            <a:endParaRPr lang="sr-Latn-RS" sz="2000" i="1" dirty="0"/>
          </a:p>
          <a:p>
            <a:pPr marL="114300" indent="0" algn="ctr">
              <a:buNone/>
            </a:pPr>
            <a:endParaRPr lang="en-US" sz="2000" dirty="0" smtClean="0"/>
          </a:p>
          <a:p>
            <a:pPr marL="114300" indent="0" algn="ctr">
              <a:buNone/>
            </a:pPr>
            <a:r>
              <a:rPr lang="sr-Latn-RS" sz="2000" dirty="0" smtClean="0"/>
              <a:t>Konkordantnost MZ –DZ = 50% genetski efekat</a:t>
            </a:r>
          </a:p>
          <a:p>
            <a:pPr marL="114300" indent="0" algn="ctr">
              <a:buNone/>
            </a:pPr>
            <a:endParaRPr lang="sr-Latn-RS" sz="2000" dirty="0"/>
          </a:p>
          <a:p>
            <a:pPr marL="114300" indent="0" algn="ctr">
              <a:buNone/>
            </a:pPr>
            <a:r>
              <a:rPr lang="sr-Latn-RS" sz="2000" b="1" dirty="0" smtClean="0"/>
              <a:t>Usvojenici</a:t>
            </a:r>
          </a:p>
          <a:p>
            <a:r>
              <a:rPr lang="sr-Latn-RS" sz="2000" dirty="0" smtClean="0"/>
              <a:t>0% genetike sa usvojiteljima- sličnost rezultat sredinskih faktora</a:t>
            </a:r>
          </a:p>
          <a:p>
            <a:r>
              <a:rPr lang="sr-Latn-RS" sz="2000" dirty="0"/>
              <a:t>0% </a:t>
            </a:r>
            <a:r>
              <a:rPr lang="sr-Latn-RS" sz="2000" dirty="0" smtClean="0"/>
              <a:t>sredine </a:t>
            </a:r>
            <a:r>
              <a:rPr lang="sr-Latn-RS" sz="2000" dirty="0"/>
              <a:t>sa </a:t>
            </a:r>
            <a:r>
              <a:rPr lang="sr-Latn-RS" sz="2000" dirty="0" smtClean="0"/>
              <a:t>roditeljima- </a:t>
            </a:r>
            <a:r>
              <a:rPr lang="sr-Latn-RS" sz="2000" dirty="0"/>
              <a:t>sličnost rezultat </a:t>
            </a:r>
            <a:r>
              <a:rPr lang="sr-Latn-RS" sz="2000" dirty="0" smtClean="0"/>
              <a:t>genetskih faktora</a:t>
            </a:r>
          </a:p>
          <a:p>
            <a:pPr marL="114300" indent="0" algn="ctr">
              <a:buNone/>
            </a:pPr>
            <a:endParaRPr lang="sr-Latn-RS" sz="2000" b="1" dirty="0" smtClean="0"/>
          </a:p>
          <a:p>
            <a:pPr marL="114300" indent="0" algn="ctr">
              <a:buNone/>
            </a:pPr>
            <a:r>
              <a:rPr lang="sr-Latn-RS" sz="2400" b="1" dirty="0" smtClean="0"/>
              <a:t>Ako nema sličnosti, ne znači da sredina ne </a:t>
            </a:r>
            <a:r>
              <a:rPr lang="sr-Latn-RS" sz="2400" b="1" dirty="0" smtClean="0"/>
              <a:t>deluje</a:t>
            </a:r>
            <a:r>
              <a:rPr lang="en-US" sz="2400" b="1" dirty="0" smtClean="0"/>
              <a:t>!!!</a:t>
            </a:r>
            <a:endParaRPr lang="sr-Latn-RS" sz="2400" b="1" dirty="0"/>
          </a:p>
          <a:p>
            <a:pPr marL="114300" indent="0" algn="ctr">
              <a:buNone/>
            </a:pPr>
            <a:endParaRPr lang="sr-Latn-RS" sz="2000" b="1" dirty="0" smtClean="0"/>
          </a:p>
          <a:p>
            <a:pPr marL="114300" indent="0" algn="ctr">
              <a:buNone/>
            </a:pPr>
            <a:endParaRPr lang="sr-Latn-RS" sz="2000" dirty="0" smtClean="0"/>
          </a:p>
          <a:p>
            <a:pPr marL="11430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084168" y="1772816"/>
            <a:ext cx="82861" cy="7200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105874" y="2658858"/>
            <a:ext cx="122310" cy="69813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9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Interakcija geni- sredina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/>
          <a:lstStyle/>
          <a:p>
            <a:pPr>
              <a:buNone/>
            </a:pPr>
            <a:r>
              <a:rPr lang="hr-HR" sz="2800" b="1" dirty="0" smtClean="0"/>
              <a:t>Povratna sprega- Skar- Makartni model</a:t>
            </a:r>
          </a:p>
          <a:p>
            <a:r>
              <a:rPr lang="hr-HR" sz="2800" dirty="0" smtClean="0"/>
              <a:t>fenotip= geni + sredina</a:t>
            </a:r>
          </a:p>
          <a:p>
            <a:r>
              <a:rPr lang="hr-HR" sz="2800" dirty="0" smtClean="0"/>
              <a:t>fenotip= geni + sredina (fenotipsko ispoljavanje genotipa roditelja)</a:t>
            </a:r>
          </a:p>
          <a:p>
            <a:r>
              <a:rPr lang="hr-HR" sz="2800" dirty="0" smtClean="0"/>
              <a:t>fenotip= geni + sredina (provocirana fenotipskim ispoljavanjem genotipa deteta)</a:t>
            </a:r>
          </a:p>
          <a:p>
            <a:r>
              <a:rPr lang="hr-HR" sz="2800" dirty="0" smtClean="0"/>
              <a:t>fenotip= geni + sredina (doživljena  usled genotipske osetljivosti i posledica sopstvenih reakcija deteta)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Interakcija geni- sredina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sr-Latn-RS" sz="3600" dirty="0" smtClean="0"/>
              <a:t>Razvojni program- n</a:t>
            </a:r>
            <a:r>
              <a:rPr lang="en-US" sz="3600" dirty="0" err="1" smtClean="0"/>
              <a:t>ei</a:t>
            </a:r>
            <a:r>
              <a:rPr lang="sr-Latn-RS" sz="3600" dirty="0" smtClean="0"/>
              <a:t>z</a:t>
            </a:r>
            <a:r>
              <a:rPr lang="en-US" sz="3600" dirty="0" err="1" smtClean="0"/>
              <a:t>vesni</a:t>
            </a:r>
            <a:r>
              <a:rPr lang="en-US" sz="3600" dirty="0" smtClean="0"/>
              <a:t> </a:t>
            </a:r>
            <a:r>
              <a:rPr lang="en-US" sz="3600" dirty="0" err="1" smtClean="0"/>
              <a:t>ishodi</a:t>
            </a:r>
            <a:r>
              <a:rPr lang="en-US" sz="3600" dirty="0" smtClean="0"/>
              <a:t> </a:t>
            </a:r>
            <a:r>
              <a:rPr lang="en-US" sz="3600" dirty="0" err="1" smtClean="0"/>
              <a:t>interakcije</a:t>
            </a:r>
            <a:r>
              <a:rPr lang="en-US" sz="3600" dirty="0" smtClean="0"/>
              <a:t>- </a:t>
            </a:r>
            <a:r>
              <a:rPr lang="en-US" sz="3600" b="1" dirty="0" err="1" smtClean="0"/>
              <a:t>samomodifikuju</a:t>
            </a:r>
            <a:r>
              <a:rPr lang="sr-Latn-RS" sz="3600" b="1" dirty="0" smtClean="0"/>
              <a:t>ći organizam</a:t>
            </a:r>
          </a:p>
          <a:p>
            <a:endParaRPr lang="sr-Latn-RS" sz="3600" b="1" dirty="0" smtClean="0"/>
          </a:p>
          <a:p>
            <a:r>
              <a:rPr lang="sr-Latn-RS" sz="3600" b="1" dirty="0" smtClean="0"/>
              <a:t>Genetska determinacija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sr-Latn-RS" sz="3600" dirty="0" smtClean="0"/>
              <a:t>- </a:t>
            </a:r>
            <a:r>
              <a:rPr lang="sr-Latn-RS" sz="3600" b="1" dirty="0" smtClean="0"/>
              <a:t>raspona</a:t>
            </a:r>
            <a:r>
              <a:rPr lang="sr-Latn-RS" sz="3600" dirty="0" smtClean="0"/>
              <a:t> fenotipskih ispoljavanja, ali fenotipi nisu fiksirani genotipm koji bez sredine ne može da se ispolji (osim za skoro potpuno genetski određene osobine); </a:t>
            </a:r>
            <a:br>
              <a:rPr lang="sr-Latn-RS" sz="3600" dirty="0" smtClean="0"/>
            </a:b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sr-Latn-RS" sz="3600" dirty="0" smtClean="0"/>
              <a:t>- </a:t>
            </a:r>
            <a:r>
              <a:rPr lang="sr-Latn-RS" sz="3600" b="1" dirty="0" smtClean="0"/>
              <a:t>tendencija</a:t>
            </a:r>
            <a:r>
              <a:rPr lang="sr-Latn-RS" sz="3600" dirty="0" smtClean="0"/>
              <a:t>- fenotipska ispoljavanja </a:t>
            </a:r>
            <a:r>
              <a:rPr lang="sr-Latn-RS" sz="3600" dirty="0" smtClean="0"/>
              <a:t>nisu</a:t>
            </a:r>
            <a:r>
              <a:rPr lang="en-US" sz="3600" dirty="0" smtClean="0"/>
              <a:t> </a:t>
            </a:r>
            <a:r>
              <a:rPr lang="sr-Latn-RS" sz="3600" dirty="0" smtClean="0"/>
              <a:t>konzistentna </a:t>
            </a:r>
            <a:r>
              <a:rPr lang="sr-Latn-RS" sz="3600" dirty="0" smtClean="0"/>
              <a:t>u različitim sredinama</a:t>
            </a:r>
            <a:endParaRPr lang="sr-Latn-RS" sz="3600" dirty="0"/>
          </a:p>
          <a:p>
            <a:pPr marL="0" indent="0">
              <a:buNone/>
            </a:pP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2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2401"/>
            <a:ext cx="6984776" cy="601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   Waddingtonov pejsaž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8777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8213"/>
            <a:ext cx="7620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8274496" cy="648072"/>
          </a:xfrm>
        </p:spPr>
        <p:txBody>
          <a:bodyPr/>
          <a:lstStyle/>
          <a:p>
            <a:r>
              <a:rPr lang="sr-Latn-RS" sz="2800" dirty="0" smtClean="0"/>
              <a:t>Kanalizovane karakteristike i tačke odluke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00108"/>
            <a:ext cx="8358214" cy="6072230"/>
          </a:xfrm>
        </p:spPr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Dubina  dolina- stepen mogućnosti uticaja sredine</a:t>
            </a:r>
          </a:p>
          <a:p>
            <a:r>
              <a:rPr lang="hr-HR" dirty="0" smtClean="0"/>
              <a:t>Što je duža pređena putanja manje mogućnosti promene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Biologija i kultura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85860"/>
            <a:ext cx="8075240" cy="55721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r-Latn-CS" sz="2800" b="1" dirty="0" smtClean="0"/>
              <a:t>Darvin</a:t>
            </a:r>
            <a:r>
              <a:rPr lang="sr-Latn-CS" sz="2800" dirty="0" smtClean="0"/>
              <a:t>- evolucija- promene </a:t>
            </a:r>
            <a:r>
              <a:rPr lang="sr-Latn-CS" sz="2800" dirty="0"/>
              <a:t>usled </a:t>
            </a:r>
            <a:r>
              <a:rPr lang="sr-Latn-CS" sz="2800" dirty="0" smtClean="0"/>
              <a:t>prirodnog odabiranja i mutacija</a:t>
            </a:r>
            <a:endParaRPr lang="sr-Latn-CS" sz="2800" dirty="0"/>
          </a:p>
          <a:p>
            <a:pPr lvl="0">
              <a:spcBef>
                <a:spcPts val="1200"/>
              </a:spcBef>
            </a:pPr>
            <a:r>
              <a:rPr lang="hr-HR" sz="2800" b="1" dirty="0" smtClean="0"/>
              <a:t>Lamark</a:t>
            </a:r>
            <a:r>
              <a:rPr lang="hr-HR" sz="2800" dirty="0" smtClean="0"/>
              <a:t>- nasleđivanje stečenih </a:t>
            </a:r>
            <a:r>
              <a:rPr lang="hr-HR" sz="2800" dirty="0" smtClean="0"/>
              <a:t>karakteristika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hr-HR" sz="2800" dirty="0" smtClean="0"/>
              <a:t>pogrešno </a:t>
            </a:r>
            <a:r>
              <a:rPr lang="hr-HR" sz="2800" dirty="0" smtClean="0"/>
              <a:t>za </a:t>
            </a:r>
            <a:r>
              <a:rPr lang="hr-HR" sz="2800" dirty="0" smtClean="0"/>
              <a:t>biološku, </a:t>
            </a:r>
            <a:r>
              <a:rPr lang="hr-HR" sz="2800" dirty="0" smtClean="0"/>
              <a:t>ali </a:t>
            </a:r>
            <a:r>
              <a:rPr lang="hr-HR" sz="2800" u="sng" dirty="0" smtClean="0"/>
              <a:t>tačno za </a:t>
            </a:r>
            <a:r>
              <a:rPr lang="hr-HR" sz="2800" u="sng" dirty="0" smtClean="0"/>
              <a:t>kulturnu</a:t>
            </a:r>
            <a:r>
              <a:rPr lang="en-US" sz="2800" u="sng" dirty="0" smtClean="0"/>
              <a:t> </a:t>
            </a:r>
            <a:r>
              <a:rPr lang="hr-HR" sz="2800" u="sng" dirty="0" smtClean="0"/>
              <a:t>evoluciju</a:t>
            </a:r>
            <a:endParaRPr lang="hr-HR" sz="2800" u="sng" dirty="0" smtClean="0"/>
          </a:p>
          <a:p>
            <a:pPr lvl="0">
              <a:spcBef>
                <a:spcPts val="1200"/>
              </a:spcBef>
            </a:pPr>
            <a:r>
              <a:rPr lang="en-US" sz="2800" b="1" dirty="0" err="1" smtClean="0"/>
              <a:t>Kulturn</a:t>
            </a:r>
            <a:r>
              <a:rPr lang="hr-HR" sz="2800" b="1" dirty="0" smtClean="0"/>
              <a:t>o nasleđe-</a:t>
            </a:r>
            <a:r>
              <a:rPr lang="en-US" sz="2800" b="1" dirty="0" smtClean="0"/>
              <a:t> </a:t>
            </a:r>
            <a:r>
              <a:rPr lang="en-US" sz="2800" dirty="0" err="1" smtClean="0"/>
              <a:t>adaptacije</a:t>
            </a:r>
            <a:r>
              <a:rPr lang="en-US" sz="2800" dirty="0" smtClean="0"/>
              <a:t> </a:t>
            </a:r>
            <a:r>
              <a:rPr lang="en-US" sz="2800" dirty="0" err="1" smtClean="0"/>
              <a:t>nastale</a:t>
            </a:r>
            <a:r>
              <a:rPr lang="en-US" sz="2800" dirty="0" smtClean="0"/>
              <a:t> u </a:t>
            </a:r>
            <a:r>
              <a:rPr lang="en-US" sz="2800" dirty="0" err="1" smtClean="0"/>
              <a:t>jednoj</a:t>
            </a:r>
            <a:r>
              <a:rPr lang="en-US" sz="2800" dirty="0" smtClean="0"/>
              <a:t> </a:t>
            </a:r>
            <a:r>
              <a:rPr lang="en-US" sz="2800" dirty="0" err="1" smtClean="0"/>
              <a:t>generaciji</a:t>
            </a:r>
            <a:r>
              <a:rPr lang="en-US" sz="2800" dirty="0" smtClean="0"/>
              <a:t> </a:t>
            </a:r>
            <a:r>
              <a:rPr lang="hr-HR" sz="2800" dirty="0" smtClean="0"/>
              <a:t> se </a:t>
            </a:r>
            <a:r>
              <a:rPr lang="en-US" sz="2800" dirty="0" err="1" smtClean="0"/>
              <a:t>nauč</a:t>
            </a:r>
            <a:r>
              <a:rPr lang="hr-HR" sz="2800" dirty="0" smtClean="0"/>
              <a:t>e</a:t>
            </a:r>
            <a:r>
              <a:rPr lang="en-US" sz="2800" dirty="0" smtClean="0"/>
              <a:t> i </a:t>
            </a:r>
            <a:r>
              <a:rPr lang="en-US" sz="2800" dirty="0" err="1" smtClean="0"/>
              <a:t>modifikuj</a:t>
            </a:r>
            <a:r>
              <a:rPr lang="hr-HR" sz="2800" dirty="0" smtClean="0"/>
              <a:t>u u</a:t>
            </a:r>
            <a:r>
              <a:rPr lang="en-US" sz="2800" dirty="0" smtClean="0"/>
              <a:t> </a:t>
            </a:r>
            <a:r>
              <a:rPr lang="en-US" sz="2800" dirty="0" err="1" smtClean="0"/>
              <a:t>sledeć</a:t>
            </a:r>
            <a:r>
              <a:rPr lang="hr-HR" sz="2800" dirty="0" smtClean="0"/>
              <a:t>oj- jezik, običaji, vaspitanje</a:t>
            </a:r>
          </a:p>
          <a:p>
            <a:pPr lvl="0">
              <a:spcBef>
                <a:spcPts val="1200"/>
              </a:spcBef>
            </a:pPr>
            <a:r>
              <a:rPr lang="hr-HR" sz="2800" b="1" dirty="0" smtClean="0"/>
              <a:t>Koevolucija</a:t>
            </a:r>
            <a:r>
              <a:rPr lang="hr-HR" sz="2800" dirty="0" smtClean="0"/>
              <a:t>- kultura utiče na biologiju kroz selektivnu reproduktivnu prednost</a:t>
            </a:r>
            <a:endParaRPr lang="sr-Latn-CS" sz="2800" dirty="0" smtClean="0"/>
          </a:p>
          <a:p>
            <a:r>
              <a:rPr lang="sr-Latn-CS" sz="2800" dirty="0" smtClean="0"/>
              <a:t>“Sebični gen”- DNA stvara fenotip koji će mu obezbediti nastavk života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Geni-biološke osnove razvoja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36"/>
            <a:ext cx="7772400" cy="51697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Latn-CS" sz="2600" b="1" dirty="0" smtClean="0"/>
              <a:t>Sličnosti i razlike- doprinos i gena i sredine</a:t>
            </a:r>
          </a:p>
          <a:p>
            <a:pPr>
              <a:lnSpc>
                <a:spcPct val="80000"/>
              </a:lnSpc>
            </a:pPr>
            <a:endParaRPr lang="sr-Latn-CS" sz="2600" b="1" dirty="0" smtClean="0"/>
          </a:p>
          <a:p>
            <a:pPr>
              <a:lnSpc>
                <a:spcPct val="80000"/>
              </a:lnSpc>
            </a:pPr>
            <a:r>
              <a:rPr lang="sr-Latn-CS" sz="2600" b="1" dirty="0" smtClean="0"/>
              <a:t>GENI</a:t>
            </a:r>
            <a:r>
              <a:rPr lang="sr-Latn-CS" sz="2600" dirty="0" smtClean="0"/>
              <a:t> –delovi složenih DNK molekula u hromozomima (lanci belančevina)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600" dirty="0" smtClean="0"/>
              <a:t>nosioci naslednih informacija- dispozicije za razvoj organizma i psihičkog života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sr-Latn-CS" sz="2600" dirty="0" smtClean="0"/>
              <a:t>2 </a:t>
            </a:r>
            <a:r>
              <a:rPr lang="en-US" sz="2600" dirty="0" smtClean="0"/>
              <a:t>x23</a:t>
            </a:r>
            <a:r>
              <a:rPr lang="sr-Latn-CS" sz="2600" dirty="0" smtClean="0"/>
              <a:t> x 20 000 gena </a:t>
            </a:r>
          </a:p>
          <a:p>
            <a:pPr>
              <a:lnSpc>
                <a:spcPct val="80000"/>
              </a:lnSpc>
            </a:pPr>
            <a:endParaRPr lang="sr-Latn-CS" sz="2600" b="1" dirty="0" smtClean="0"/>
          </a:p>
          <a:p>
            <a:r>
              <a:rPr lang="hr-HR" sz="2600" b="1" dirty="0" smtClean="0"/>
              <a:t>„Genetska lutrija”- </a:t>
            </a:r>
            <a:r>
              <a:rPr lang="hr-HR" sz="2600" dirty="0" smtClean="0"/>
              <a:t>p</a:t>
            </a:r>
            <a:r>
              <a:rPr lang="en-US" sz="2600" dirty="0" err="1" smtClean="0"/>
              <a:t>olna</a:t>
            </a:r>
            <a:r>
              <a:rPr lang="en-US" sz="2600" dirty="0" smtClean="0"/>
              <a:t> </a:t>
            </a:r>
            <a:r>
              <a:rPr lang="en-US" sz="2600" dirty="0" err="1" smtClean="0"/>
              <a:t>reprodukcija</a:t>
            </a:r>
            <a:r>
              <a:rPr lang="en-US" sz="2600" dirty="0" smtClean="0"/>
              <a:t> </a:t>
            </a:r>
            <a:r>
              <a:rPr lang="en-US" sz="2600" dirty="0" err="1" smtClean="0"/>
              <a:t>preuređuje</a:t>
            </a:r>
            <a:r>
              <a:rPr lang="en-US" sz="2600" dirty="0" smtClean="0"/>
              <a:t> </a:t>
            </a:r>
            <a:r>
              <a:rPr lang="en-US" sz="2600" dirty="0" err="1" smtClean="0"/>
              <a:t>genetsku</a:t>
            </a:r>
            <a:r>
              <a:rPr lang="en-US" sz="2600" dirty="0" smtClean="0"/>
              <a:t> </a:t>
            </a:r>
            <a:r>
              <a:rPr lang="en-US" sz="2600" dirty="0" err="1" smtClean="0"/>
              <a:t>kombinaciju</a:t>
            </a:r>
            <a:r>
              <a:rPr lang="en-US" sz="2600" dirty="0" smtClean="0"/>
              <a:t> </a:t>
            </a:r>
            <a:r>
              <a:rPr lang="en-US" sz="2600" dirty="0" err="1" smtClean="0"/>
              <a:t>svake</a:t>
            </a:r>
            <a:r>
              <a:rPr lang="en-US" sz="2600" dirty="0" smtClean="0"/>
              <a:t> </a:t>
            </a:r>
            <a:r>
              <a:rPr lang="en-US" sz="2600" dirty="0" err="1" smtClean="0"/>
              <a:t>nove</a:t>
            </a:r>
            <a:r>
              <a:rPr lang="en-US" sz="2600" dirty="0" smtClean="0"/>
              <a:t> </a:t>
            </a:r>
            <a:r>
              <a:rPr lang="en-US" sz="2600" dirty="0" err="1" smtClean="0"/>
              <a:t>osobe</a:t>
            </a:r>
            <a:r>
              <a:rPr lang="hr-HR" sz="2600" dirty="0" smtClean="0"/>
              <a:t> koja </a:t>
            </a:r>
            <a:r>
              <a:rPr lang="en-US" sz="2600" dirty="0" err="1" smtClean="0"/>
              <a:t>nasleđuje</a:t>
            </a:r>
            <a:r>
              <a:rPr lang="en-US" sz="2600" dirty="0" smtClean="0"/>
              <a:t> </a:t>
            </a:r>
            <a:r>
              <a:rPr lang="en-US" sz="2600" b="1" dirty="0" err="1" smtClean="0"/>
              <a:t>jedinstvenu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kombinaciju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gena</a:t>
            </a:r>
            <a:r>
              <a:rPr lang="en-US" sz="2600" dirty="0" smtClean="0"/>
              <a:t>, </a:t>
            </a:r>
            <a:r>
              <a:rPr lang="en-US" sz="2600" dirty="0" err="1" smtClean="0"/>
              <a:t>tako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je </a:t>
            </a:r>
            <a:r>
              <a:rPr lang="en-US" sz="2600" dirty="0" err="1" smtClean="0"/>
              <a:t>osigurana</a:t>
            </a:r>
            <a:r>
              <a:rPr lang="en-US" sz="2600" dirty="0" smtClean="0"/>
              <a:t> </a:t>
            </a:r>
            <a:r>
              <a:rPr lang="en-US" sz="2600" dirty="0" err="1" smtClean="0"/>
              <a:t>velika</a:t>
            </a:r>
            <a:r>
              <a:rPr lang="en-US" sz="2600" dirty="0" smtClean="0"/>
              <a:t> </a:t>
            </a:r>
            <a:r>
              <a:rPr lang="en-US" sz="2600" dirty="0" err="1" smtClean="0"/>
              <a:t>raznolikost</a:t>
            </a:r>
            <a:r>
              <a:rPr lang="en-US" sz="2600" dirty="0" smtClean="0"/>
              <a:t> </a:t>
            </a:r>
            <a:r>
              <a:rPr lang="en-US" sz="2600" dirty="0" err="1" smtClean="0"/>
              <a:t>među</a:t>
            </a:r>
            <a:r>
              <a:rPr lang="en-US" sz="2600" dirty="0" smtClean="0"/>
              <a:t> </a:t>
            </a:r>
            <a:r>
              <a:rPr lang="en-US" sz="2600" dirty="0" err="1" smtClean="0"/>
              <a:t>ljudima</a:t>
            </a:r>
            <a:r>
              <a:rPr lang="en-US" sz="2600" dirty="0" smtClean="0"/>
              <a:t> 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r>
              <a:rPr lang="hr-HR" sz="2600" dirty="0" smtClean="0"/>
              <a:t> (s</a:t>
            </a:r>
            <a:r>
              <a:rPr lang="en-US" sz="2600" dirty="0" smtClean="0"/>
              <a:t>a </a:t>
            </a:r>
            <a:r>
              <a:rPr lang="en-US" sz="2600" dirty="0" err="1" smtClean="0"/>
              <a:t>izuzetkom</a:t>
            </a:r>
            <a:r>
              <a:rPr lang="en-US" sz="2600" dirty="0" smtClean="0"/>
              <a:t> </a:t>
            </a:r>
            <a:r>
              <a:rPr lang="en-US" sz="2600" dirty="0" err="1" smtClean="0"/>
              <a:t>identičnih</a:t>
            </a:r>
            <a:r>
              <a:rPr lang="en-US" sz="2600" dirty="0" smtClean="0"/>
              <a:t> </a:t>
            </a:r>
            <a:r>
              <a:rPr lang="en-US" sz="2600" dirty="0" err="1" smtClean="0"/>
              <a:t>blizanaca</a:t>
            </a:r>
            <a:r>
              <a:rPr lang="hr-HR" sz="2600" dirty="0" smtClean="0"/>
              <a:t>)</a:t>
            </a:r>
          </a:p>
          <a:p>
            <a:r>
              <a:rPr lang="hr-HR" sz="2600" b="1" dirty="0" smtClean="0"/>
              <a:t>„Sredinska lutrija” – </a:t>
            </a:r>
            <a:r>
              <a:rPr lang="hr-HR" sz="2600" i="1" dirty="0" smtClean="0"/>
              <a:t>„bačenost u svet”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511256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sr-Latn-CS" sz="2800" dirty="0"/>
              <a:t>Epigenetičko nasleđivanje predstavlja </a:t>
            </a:r>
            <a:r>
              <a:rPr lang="sr-Latn-CS" sz="2800" dirty="0" smtClean="0"/>
              <a:t>proučavanje </a:t>
            </a:r>
            <a:r>
              <a:rPr lang="sr-Latn-CS" sz="2800" u="sng" dirty="0" smtClean="0"/>
              <a:t>modulacije aktivnosti i ekspresije gena </a:t>
            </a:r>
            <a:r>
              <a:rPr lang="sr-Latn-CS" sz="2800" dirty="0" smtClean="0"/>
              <a:t>koje </a:t>
            </a:r>
            <a:r>
              <a:rPr lang="sr-Latn-CS" sz="2800" u="sng" dirty="0" smtClean="0"/>
              <a:t>ne</a:t>
            </a:r>
            <a:r>
              <a:rPr lang="sr-Latn-CS" sz="2800" dirty="0" smtClean="0"/>
              <a:t> uključuju promenu DNK </a:t>
            </a:r>
            <a:r>
              <a:rPr lang="sr-Latn-CS" sz="2800" u="sng" dirty="0" smtClean="0"/>
              <a:t>strukture</a:t>
            </a:r>
            <a:r>
              <a:rPr lang="sr-Latn-CS" sz="2800" dirty="0" smtClean="0"/>
              <a:t>- biohemijski mehanizmi </a:t>
            </a:r>
            <a:r>
              <a:rPr lang="sr-Latn-CS" sz="2800" b="1" dirty="0" smtClean="0"/>
              <a:t>programiranja genoma</a:t>
            </a:r>
          </a:p>
          <a:p>
            <a:pPr>
              <a:spcAft>
                <a:spcPts val="1200"/>
              </a:spcAft>
            </a:pPr>
            <a:r>
              <a:rPr lang="sr-Latn-CS" sz="2800" dirty="0" smtClean="0"/>
              <a:t>Takve </a:t>
            </a:r>
            <a:r>
              <a:rPr lang="sr-Latn-CS" sz="2800" dirty="0"/>
              <a:t>promene mogu biti </a:t>
            </a:r>
            <a:r>
              <a:rPr lang="sr-Latn-CS" sz="2800" dirty="0" smtClean="0"/>
              <a:t>vidljive nakon nekoliko generacija ćelija ili čak više generacija živih bića. 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sr-Latn-RS" sz="2800" dirty="0" smtClean="0"/>
              <a:t>Iskustvo, psihološki procesi modifikuju aktivnost  </a:t>
            </a:r>
            <a:r>
              <a:rPr lang="sr-Latn-RS" sz="2800" dirty="0" smtClean="0"/>
              <a:t>gena</a:t>
            </a:r>
            <a:r>
              <a:rPr lang="en-US" sz="2800" dirty="0" smtClean="0"/>
              <a:t>!</a:t>
            </a:r>
            <a:endParaRPr lang="sr-Latn-RS" sz="2800" dirty="0" smtClean="0"/>
          </a:p>
          <a:p>
            <a:pPr>
              <a:spcAft>
                <a:spcPts val="1200"/>
              </a:spcAft>
            </a:pPr>
            <a:r>
              <a:rPr lang="vi-VN" sz="2800" dirty="0">
                <a:latin typeface="Corbel" pitchFamily="34" charset="0"/>
              </a:rPr>
              <a:t>Mi nismo žrtve naših gena; naš um utiče na naše </a:t>
            </a:r>
            <a:r>
              <a:rPr lang="vi-VN" sz="2800" dirty="0" smtClean="0">
                <a:latin typeface="Corbel" pitchFamily="34" charset="0"/>
              </a:rPr>
              <a:t>ćelije</a:t>
            </a:r>
            <a:r>
              <a:rPr lang="en-US" sz="2800" dirty="0" smtClean="0">
                <a:latin typeface="Corbel" pitchFamily="34" charset="0"/>
              </a:rPr>
              <a:t>!</a:t>
            </a:r>
            <a:endParaRPr lang="hr-HR" sz="2800" dirty="0" smtClean="0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800" dirty="0" smtClean="0">
                <a:latin typeface="Corbel" pitchFamily="34" charset="0"/>
              </a:rPr>
              <a:t>Geni su naša sudbina ili možemo biti ono što od sebe stvorimo?</a:t>
            </a:r>
            <a:endParaRPr lang="en-US" sz="2800" dirty="0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2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cs typeface="Times New Roman" pitchFamily="18" charset="0"/>
              </a:rPr>
              <a:t>Prevazidjena </a:t>
            </a:r>
            <a:r>
              <a:rPr lang="en-US" sz="2400" b="1" u="sng">
                <a:cs typeface="Times New Roman" pitchFamily="18" charset="0"/>
              </a:rPr>
              <a:t>Nature (priroda) vs. Nurture (okolina)</a:t>
            </a:r>
            <a:r>
              <a:rPr lang="en-US" sz="2400" b="1">
                <a:cs typeface="Times New Roman" pitchFamily="18" charset="0"/>
              </a:rPr>
              <a:t> Dihotomija</a:t>
            </a:r>
          </a:p>
          <a:p>
            <a:pPr algn="ctr"/>
            <a:r>
              <a:rPr lang="en-US" sz="2000">
                <a:cs typeface="Times New Roman" pitchFamily="18" charset="0"/>
              </a:rPr>
              <a:t>Okolina </a:t>
            </a:r>
            <a:r>
              <a:rPr lang="en-US" sz="2000">
                <a:cs typeface="Times New Roman" pitchFamily="18" charset="0"/>
                <a:sym typeface="Wingdings" pitchFamily="2" charset="2"/>
              </a:rPr>
              <a:t> Snažan Uticaj na Razvoj &amp; Konačne Osobine Fenotipa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762000" y="3124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501775" y="1524000"/>
            <a:ext cx="188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GENI (DNA)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791200" y="1600200"/>
            <a:ext cx="170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OKOLINA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 flipH="1">
            <a:off x="5334000" y="2057400"/>
            <a:ext cx="1066800" cy="457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PONAŠANJE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0" y="3733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OKOLINA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0" y="5105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EKSPRESIJA GENA U NERVNOM TKIVU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 flipH="1">
            <a:off x="4572000" y="4572000"/>
            <a:ext cx="0" cy="457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PONAŠANJE 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H="1">
            <a:off x="4572000" y="5638800"/>
            <a:ext cx="0" cy="3810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2895600" y="2057400"/>
            <a:ext cx="838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0" y="990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cs typeface="Times New Roman" pitchFamily="18" charset="0"/>
              </a:rPr>
              <a:t>STARO: Priroda </a:t>
            </a:r>
            <a:r>
              <a:rPr lang="en-US" sz="2000" b="1" u="sng">
                <a:cs typeface="Times New Roman" pitchFamily="18" charset="0"/>
              </a:rPr>
              <a:t>ili </a:t>
            </a:r>
            <a:r>
              <a:rPr lang="en-US" sz="2000">
                <a:cs typeface="Times New Roman" pitchFamily="18" charset="0"/>
              </a:rPr>
              <a:t>Okolina</a:t>
            </a:r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cs typeface="Times New Roman" pitchFamily="18" charset="0"/>
              </a:rPr>
              <a:t>NOVO: Priroda </a:t>
            </a:r>
            <a:r>
              <a:rPr lang="en-US" sz="2000" b="1" u="sng">
                <a:cs typeface="Times New Roman" pitchFamily="18" charset="0"/>
              </a:rPr>
              <a:t>i </a:t>
            </a:r>
            <a:r>
              <a:rPr lang="en-US" sz="2000">
                <a:cs typeface="Times New Roman" pitchFamily="18" charset="0"/>
              </a:rPr>
              <a:t>Okolina</a:t>
            </a:r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3657600" y="20574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  <a:sym typeface="Wingdings" pitchFamily="2" charset="2"/>
              </a:rPr>
              <a:t>Nezavisno </a:t>
            </a:r>
            <a:endParaRPr lang="en-US">
              <a:cs typeface="Times New Roman" pitchFamily="18" charset="0"/>
            </a:endParaRPr>
          </a:p>
        </p:txBody>
      </p:sp>
      <p:sp>
        <p:nvSpPr>
          <p:cNvPr id="15377" name="Line 9"/>
          <p:cNvSpPr>
            <a:spLocks noChangeShapeType="1"/>
          </p:cNvSpPr>
          <p:nvPr/>
        </p:nvSpPr>
        <p:spPr bwMode="auto">
          <a:xfrm>
            <a:off x="4572000" y="4648200"/>
            <a:ext cx="381000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5029200" y="4495800"/>
            <a:ext cx="346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cs typeface="Times New Roman" pitchFamily="18" charset="0"/>
              </a:rPr>
              <a:t>Direktni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uticaj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okoline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na</a:t>
            </a:r>
            <a:r>
              <a:rPr lang="en-US" sz="1600" dirty="0">
                <a:cs typeface="Times New Roman" pitchFamily="18" charset="0"/>
              </a:rPr>
              <a:t> CNS – </a:t>
            </a:r>
          </a:p>
          <a:p>
            <a:r>
              <a:rPr lang="en-US" sz="1600" dirty="0" err="1">
                <a:cs typeface="Times New Roman" pitchFamily="18" charset="0"/>
              </a:rPr>
              <a:t>alkohol</a:t>
            </a:r>
            <a:r>
              <a:rPr lang="en-US" sz="1600" dirty="0">
                <a:cs typeface="Times New Roman" pitchFamily="18" charset="0"/>
              </a:rPr>
              <a:t>, </a:t>
            </a:r>
            <a:r>
              <a:rPr lang="en-US" sz="1600" dirty="0" err="1" smtClean="0">
                <a:cs typeface="Times New Roman" pitchFamily="18" charset="0"/>
              </a:rPr>
              <a:t>fizi</a:t>
            </a:r>
            <a:r>
              <a:rPr lang="sr-Latn-RS" sz="1600" dirty="0" smtClean="0">
                <a:cs typeface="Times New Roman" pitchFamily="18" charset="0"/>
              </a:rPr>
              <a:t>č</a:t>
            </a:r>
            <a:r>
              <a:rPr lang="en-US" sz="1600" dirty="0" err="1" smtClean="0">
                <a:cs typeface="Times New Roman" pitchFamily="18" charset="0"/>
              </a:rPr>
              <a:t>ka</a:t>
            </a:r>
            <a:r>
              <a:rPr lang="sr-Latn-RS" sz="1600" dirty="0" smtClean="0">
                <a:cs typeface="Times New Roman" pitchFamily="18" charset="0"/>
              </a:rPr>
              <a:t>, emocionalna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trauma, </a:t>
            </a:r>
            <a:r>
              <a:rPr lang="sr-Latn-RS" sz="1600" dirty="0" smtClean="0">
                <a:cs typeface="Times New Roman" pitchFamily="18" charset="0"/>
              </a:rPr>
              <a:t>...</a:t>
            </a:r>
            <a:endParaRPr lang="en-US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1" grpId="0"/>
      <p:bldP spid="148492" grpId="0"/>
      <p:bldP spid="5130" grpId="0" animBg="1"/>
      <p:bldP spid="148494" grpId="0"/>
      <p:bldP spid="5132" grpId="0" animBg="1"/>
      <p:bldP spid="5135" grpId="0"/>
      <p:bldP spid="15377" grpId="0" animBg="1"/>
      <p:bldP spid="153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Epigenetsko Programiranje Genoma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23528" y="1143000"/>
            <a:ext cx="82089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program za </a:t>
            </a:r>
            <a:r>
              <a:rPr lang="en-US" sz="2400" b="1" dirty="0" err="1"/>
              <a:t>ontogenetski</a:t>
            </a:r>
            <a:r>
              <a:rPr lang="en-US" sz="2400" b="1" dirty="0"/>
              <a:t> razvoj </a:t>
            </a:r>
            <a:r>
              <a:rPr lang="en-US" sz="2400" b="1" dirty="0" err="1"/>
              <a:t>organizma</a:t>
            </a:r>
            <a:r>
              <a:rPr lang="en-US" sz="2400" b="1" dirty="0"/>
              <a:t> (</a:t>
            </a:r>
            <a:r>
              <a:rPr lang="en-US" sz="2400" b="1" dirty="0" err="1"/>
              <a:t>evoluciono</a:t>
            </a:r>
            <a:r>
              <a:rPr lang="en-US" sz="2400" b="1" dirty="0"/>
              <a:t> star)</a:t>
            </a:r>
          </a:p>
          <a:p>
            <a:pPr algn="ctr"/>
            <a:r>
              <a:rPr lang="en-US" sz="2400" b="1" dirty="0"/>
              <a:t> </a:t>
            </a:r>
            <a:r>
              <a:rPr lang="en-US" sz="2400" b="1" dirty="0" err="1"/>
              <a:t>okolinski</a:t>
            </a:r>
            <a:r>
              <a:rPr lang="en-US" sz="2400" b="1" dirty="0"/>
              <a:t> </a:t>
            </a:r>
            <a:r>
              <a:rPr lang="en-US" sz="2400" b="1" dirty="0" err="1"/>
              <a:t>uticaji</a:t>
            </a:r>
            <a:r>
              <a:rPr lang="en-US" sz="2400" b="1" dirty="0"/>
              <a:t> – </a:t>
            </a:r>
            <a:r>
              <a:rPr lang="en-US" sz="2400" b="1" dirty="0" err="1"/>
              <a:t>tokom</a:t>
            </a:r>
            <a:r>
              <a:rPr lang="en-US" sz="2400" b="1" dirty="0"/>
              <a:t> </a:t>
            </a:r>
            <a:r>
              <a:rPr lang="en-US" sz="2400" b="1" dirty="0" err="1"/>
              <a:t>ontogeneze</a:t>
            </a:r>
            <a:endParaRPr lang="en-US" sz="2400" b="1" dirty="0"/>
          </a:p>
          <a:p>
            <a:pPr algn="ctr"/>
            <a:r>
              <a:rPr lang="en-US" sz="2400" b="1" dirty="0"/>
              <a:t>“</a:t>
            </a:r>
            <a:r>
              <a:rPr lang="en-US" sz="2400" b="1" dirty="0" err="1"/>
              <a:t>iskustva</a:t>
            </a:r>
            <a:r>
              <a:rPr lang="en-US" sz="2400" b="1" dirty="0"/>
              <a:t> </a:t>
            </a:r>
            <a:r>
              <a:rPr lang="en-US" sz="2400" b="1" dirty="0" err="1"/>
              <a:t>predaka</a:t>
            </a:r>
            <a:r>
              <a:rPr lang="en-US" sz="2400" b="1" dirty="0"/>
              <a:t>” (</a:t>
            </a:r>
            <a:r>
              <a:rPr lang="en-US" sz="2400" b="1" dirty="0" err="1"/>
              <a:t>informacije</a:t>
            </a:r>
            <a:r>
              <a:rPr lang="en-US" sz="2400" b="1" dirty="0"/>
              <a:t> o </a:t>
            </a:r>
            <a:r>
              <a:rPr lang="en-US" sz="2400" b="1" dirty="0" err="1"/>
              <a:t>datoj</a:t>
            </a:r>
            <a:r>
              <a:rPr lang="en-US" sz="2400" b="1" dirty="0"/>
              <a:t> </a:t>
            </a:r>
            <a:r>
              <a:rPr lang="en-US" sz="2400" b="1" dirty="0" err="1"/>
              <a:t>okolini</a:t>
            </a:r>
            <a:r>
              <a:rPr lang="en-US" sz="2400" b="1" dirty="0"/>
              <a:t>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epigenetski</a:t>
            </a:r>
            <a:r>
              <a:rPr lang="en-US" sz="2400" b="1" dirty="0"/>
              <a:t> </a:t>
            </a:r>
            <a:r>
              <a:rPr lang="en-US" sz="2400" b="1" dirty="0" err="1"/>
              <a:t>markeri</a:t>
            </a:r>
            <a:r>
              <a:rPr lang="en-US" sz="2400" b="1" dirty="0"/>
              <a:t> </a:t>
            </a:r>
            <a:r>
              <a:rPr lang="en-US" sz="2400" b="1" dirty="0" smtClean="0"/>
              <a:t>(“</a:t>
            </a:r>
            <a:r>
              <a:rPr lang="en-US" sz="2400" b="1" dirty="0" err="1" smtClean="0"/>
              <a:t>zapis</a:t>
            </a:r>
            <a:r>
              <a:rPr lang="en-US" sz="2400" b="1" dirty="0"/>
              <a:t>”)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 smtClean="0"/>
              <a:t>genima</a:t>
            </a:r>
            <a:endParaRPr lang="sr-Latn-RS" sz="2400" b="1" dirty="0" smtClean="0"/>
          </a:p>
          <a:p>
            <a:pPr algn="ctr"/>
            <a:endParaRPr lang="sr-Latn-RS" sz="2400" b="1" dirty="0"/>
          </a:p>
          <a:p>
            <a:pPr algn="ctr"/>
            <a:endParaRPr lang="en-US" sz="2400" b="1" dirty="0"/>
          </a:p>
        </p:txBody>
      </p:sp>
      <p:sp>
        <p:nvSpPr>
          <p:cNvPr id="36869" name="Down Arrow 6"/>
          <p:cNvSpPr>
            <a:spLocks noChangeArrowheads="1"/>
          </p:cNvSpPr>
          <p:nvPr/>
        </p:nvSpPr>
        <p:spPr bwMode="auto">
          <a:xfrm>
            <a:off x="2667000" y="2481263"/>
            <a:ext cx="4114800" cy="774700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b="1" dirty="0" err="1">
                <a:cs typeface="Times New Roman" pitchFamily="18" charset="0"/>
              </a:rPr>
              <a:t>programiranje</a:t>
            </a:r>
            <a:r>
              <a:rPr lang="en-US" b="1" dirty="0">
                <a:cs typeface="Times New Roman" pitchFamily="18" charset="0"/>
              </a:rPr>
              <a:t> DNA </a:t>
            </a:r>
            <a:r>
              <a:rPr lang="sr-Latn-RS" b="1" dirty="0">
                <a:cs typeface="Times New Roman" pitchFamily="18" charset="0"/>
              </a:rPr>
              <a:t>(</a:t>
            </a:r>
            <a:r>
              <a:rPr lang="en-US" b="1" dirty="0" err="1" smtClean="0">
                <a:cs typeface="Times New Roman" pitchFamily="18" charset="0"/>
              </a:rPr>
              <a:t>genoma</a:t>
            </a:r>
            <a:r>
              <a:rPr lang="sr-Latn-RS" b="1" dirty="0">
                <a:cs typeface="Times New Roman" pitchFamily="18" charset="0"/>
              </a:rPr>
              <a:t>)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85800"/>
            <a:ext cx="8064525" cy="814374"/>
          </a:xfrm>
        </p:spPr>
        <p:txBody>
          <a:bodyPr/>
          <a:lstStyle/>
          <a:p>
            <a:r>
              <a:rPr lang="hr-HR" smtClean="0"/>
              <a:t>Geni-biološke osnove razvoja</a:t>
            </a:r>
            <a:endParaRPr lang="en-US" b="1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8" name="Picture 4" descr="gen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74" y="1714488"/>
            <a:ext cx="727226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/>
              <a:t>Geni-biološke osnove razvoja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5286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Razvoj organizma</a:t>
            </a:r>
            <a:endParaRPr lang="sr-Latn-CS" b="1" dirty="0"/>
          </a:p>
          <a:p>
            <a:r>
              <a:rPr lang="hr-HR" dirty="0" smtClean="0"/>
              <a:t>N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telesne</a:t>
            </a:r>
            <a:r>
              <a:rPr lang="en-US" dirty="0" smtClean="0"/>
              <a:t> </a:t>
            </a:r>
            <a:r>
              <a:rPr lang="en-US" dirty="0" err="1" smtClean="0"/>
              <a:t>ćelije</a:t>
            </a:r>
            <a:r>
              <a:rPr lang="en-US" dirty="0" smtClean="0"/>
              <a:t> se </a:t>
            </a:r>
            <a:r>
              <a:rPr lang="en-US" dirty="0" err="1" smtClean="0"/>
              <a:t>formoraju</a:t>
            </a:r>
            <a:r>
              <a:rPr lang="en-US" dirty="0" smtClean="0"/>
              <a:t> </a:t>
            </a:r>
            <a:r>
              <a:rPr lang="en-US" b="1" dirty="0" err="1" smtClean="0"/>
              <a:t>mitozom</a:t>
            </a:r>
            <a:r>
              <a:rPr lang="en-US" b="1" dirty="0" smtClean="0"/>
              <a:t>, </a:t>
            </a:r>
            <a:r>
              <a:rPr lang="en-US" dirty="0" err="1" smtClean="0"/>
              <a:t>procesom</a:t>
            </a:r>
            <a:r>
              <a:rPr lang="en-US" dirty="0" smtClean="0"/>
              <a:t> </a:t>
            </a:r>
            <a:r>
              <a:rPr lang="en-US" b="1" dirty="0" err="1" smtClean="0"/>
              <a:t>kopiranja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ponavlja</a:t>
            </a:r>
            <a:r>
              <a:rPr lang="en-US" dirty="0" smtClean="0"/>
              <a:t> </a:t>
            </a:r>
            <a:r>
              <a:rPr lang="en-US" dirty="0" err="1" smtClean="0"/>
              <a:t>genetski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nasleđen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rođenju</a:t>
            </a:r>
            <a:r>
              <a:rPr lang="hr-HR" dirty="0" smtClean="0"/>
              <a:t> i imaju </a:t>
            </a:r>
            <a:r>
              <a:rPr lang="en-US" dirty="0" smtClean="0"/>
              <a:t>46 </a:t>
            </a:r>
            <a:r>
              <a:rPr lang="en-US" dirty="0" err="1" smtClean="0"/>
              <a:t>hromozoma</a:t>
            </a:r>
            <a:r>
              <a:rPr lang="hr-HR" dirty="0" smtClean="0"/>
              <a:t>- </a:t>
            </a:r>
            <a:r>
              <a:rPr lang="en-US" b="1" dirty="0" err="1" smtClean="0"/>
              <a:t>replikacija</a:t>
            </a:r>
            <a:r>
              <a:rPr lang="en-US" b="1" dirty="0" smtClean="0"/>
              <a:t>- </a:t>
            </a:r>
            <a:r>
              <a:rPr lang="hr-HR" b="1" dirty="0" smtClean="0"/>
              <a:t>biološki kontinuitet</a:t>
            </a:r>
            <a:r>
              <a:rPr lang="en-US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pPr lvl="0"/>
            <a:r>
              <a:rPr lang="en-US" dirty="0" err="1" smtClean="0"/>
              <a:t>Polne</a:t>
            </a:r>
            <a:r>
              <a:rPr lang="en-US" dirty="0" smtClean="0"/>
              <a:t> </a:t>
            </a:r>
            <a:r>
              <a:rPr lang="en-US" dirty="0" err="1" smtClean="0"/>
              <a:t>ćelije</a:t>
            </a:r>
            <a:r>
              <a:rPr lang="en-US" dirty="0" smtClean="0"/>
              <a:t> </a:t>
            </a:r>
            <a:r>
              <a:rPr lang="en-US" dirty="0" err="1" smtClean="0"/>
              <a:t>formirane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mejozom</a:t>
            </a:r>
            <a:r>
              <a:rPr lang="en-US" dirty="0" smtClean="0"/>
              <a:t>, </a:t>
            </a:r>
            <a:r>
              <a:rPr lang="en-US" dirty="0" err="1" smtClean="0"/>
              <a:t>procesom</a:t>
            </a:r>
            <a:r>
              <a:rPr lang="en-US" dirty="0" smtClean="0"/>
              <a:t> </a:t>
            </a:r>
            <a:r>
              <a:rPr lang="en-US" b="1" dirty="0" err="1" smtClean="0"/>
              <a:t>deobe</a:t>
            </a:r>
            <a:r>
              <a:rPr lang="en-US" dirty="0" smtClean="0"/>
              <a:t> </a:t>
            </a:r>
            <a:r>
              <a:rPr lang="en-US" dirty="0" err="1" smtClean="0"/>
              <a:t>ćelije</a:t>
            </a:r>
            <a:r>
              <a:rPr lang="hr-HR" dirty="0" smtClean="0"/>
              <a:t> i imaju 23</a:t>
            </a:r>
            <a:r>
              <a:rPr lang="en-US" dirty="0" smtClean="0"/>
              <a:t> </a:t>
            </a:r>
            <a:r>
              <a:rPr lang="en-US" dirty="0" err="1" smtClean="0"/>
              <a:t>hromozoma</a:t>
            </a:r>
            <a:r>
              <a:rPr lang="en-US" dirty="0" smtClean="0"/>
              <a:t> </a:t>
            </a:r>
            <a:r>
              <a:rPr lang="hr-HR" dirty="0" smtClean="0"/>
              <a:t>tako da se spajanjem dve polne ćelije </a:t>
            </a:r>
            <a:r>
              <a:rPr lang="en-US" dirty="0" err="1" smtClean="0"/>
              <a:t>održava</a:t>
            </a:r>
            <a:r>
              <a:rPr lang="en-US" dirty="0" smtClean="0"/>
              <a:t> </a:t>
            </a:r>
            <a:r>
              <a:rPr lang="en-US" dirty="0" err="1" smtClean="0"/>
              <a:t>konstanatn</a:t>
            </a:r>
            <a:r>
              <a:rPr lang="en-US" dirty="0" smtClean="0"/>
              <a:t> </a:t>
            </a: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od 46 </a:t>
            </a:r>
            <a:r>
              <a:rPr lang="en-US" dirty="0" err="1" smtClean="0"/>
              <a:t>hromozoma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svake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individue</a:t>
            </a:r>
            <a:r>
              <a:rPr lang="hr-HR" b="1" dirty="0" smtClean="0"/>
              <a:t>- </a:t>
            </a:r>
            <a:r>
              <a:rPr lang="en-US" b="1" dirty="0" err="1" smtClean="0"/>
              <a:t>varijabilitet</a:t>
            </a:r>
            <a:r>
              <a:rPr lang="en-US" b="1" dirty="0" smtClean="0"/>
              <a:t>- </a:t>
            </a:r>
            <a:r>
              <a:rPr lang="hr-HR" b="1" dirty="0" smtClean="0"/>
              <a:t>genetska raznovrsnost</a:t>
            </a:r>
            <a:r>
              <a:rPr lang="en-US" b="1" dirty="0" smtClean="0"/>
              <a:t>.</a:t>
            </a:r>
            <a:endParaRPr lang="hr-HR" b="1" dirty="0" smtClean="0"/>
          </a:p>
          <a:p>
            <a:pPr lvl="0"/>
            <a:endParaRPr lang="hr-HR" dirty="0" smtClean="0"/>
          </a:p>
          <a:p>
            <a:pPr lvl="0"/>
            <a:endParaRPr lang="sr-Latn-CS" dirty="0" smtClean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771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hr-HR" dirty="0" smtClean="0"/>
              <a:t>Geni-biološke osnove razvoja</a:t>
            </a:r>
            <a:endParaRPr lang="sr-Latn-CS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14446"/>
            <a:ext cx="8031267" cy="538290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sr-Latn-CS" sz="2800" b="1" dirty="0" smtClean="0"/>
              <a:t>Individualne razlike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sr-Latn-CS" sz="2800" dirty="0" smtClean="0"/>
              <a:t>kombinacijom </a:t>
            </a:r>
            <a:r>
              <a:rPr lang="sr-Latn-CS" sz="2800" dirty="0"/>
              <a:t>hromozoma </a:t>
            </a:r>
            <a:r>
              <a:rPr lang="sr-Latn-CS" sz="2800" dirty="0" smtClean="0"/>
              <a:t>roditelja – </a:t>
            </a:r>
            <a:br>
              <a:rPr lang="sr-Latn-CS" sz="2800" dirty="0" smtClean="0"/>
            </a:br>
            <a:r>
              <a:rPr lang="sr-Latn-CS" sz="2800" dirty="0" smtClean="0"/>
              <a:t>2</a:t>
            </a:r>
            <a:r>
              <a:rPr lang="sr-Latn-CS" sz="2800" baseline="30000" dirty="0" smtClean="0"/>
              <a:t>23 </a:t>
            </a:r>
            <a:r>
              <a:rPr lang="sr-Latn-CS" sz="2800" dirty="0" smtClean="0"/>
              <a:t>-  8 miliona kombinacija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sr-Latn-CS" sz="2800" dirty="0" smtClean="0"/>
              <a:t>krosingover – razmena gena između para hromozoma tokom prve faze mejoze- </a:t>
            </a:r>
            <a:br>
              <a:rPr lang="sr-Latn-CS" sz="2800" dirty="0" smtClean="0"/>
            </a:br>
            <a:r>
              <a:rPr lang="sr-Latn-CS" sz="2800" dirty="0" smtClean="0"/>
              <a:t>64 triliona kombinacija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sr-Latn-CS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sr-Latn-CS" sz="2800" b="1" dirty="0" smtClean="0"/>
              <a:t>Monozigotni i dizigotni blizanci- </a:t>
            </a:r>
            <a:r>
              <a:rPr lang="sr-Latn-CS" sz="2800" dirty="0" smtClean="0"/>
              <a:t>predispozicije</a:t>
            </a:r>
            <a:r>
              <a:rPr lang="en-US" sz="2800" dirty="0" smtClean="0"/>
              <a:t> (</a:t>
            </a:r>
            <a:r>
              <a:rPr lang="en-US" sz="2800" dirty="0" err="1" smtClean="0"/>
              <a:t>geni</a:t>
            </a:r>
            <a:r>
              <a:rPr lang="en-US" sz="2800" dirty="0" smtClean="0"/>
              <a:t>, rasa, </a:t>
            </a:r>
            <a:r>
              <a:rPr lang="en-US" sz="2800" dirty="0" err="1" smtClean="0"/>
              <a:t>godine</a:t>
            </a:r>
            <a:r>
              <a:rPr lang="en-US" sz="2800" dirty="0" smtClean="0"/>
              <a:t>, </a:t>
            </a:r>
            <a:r>
              <a:rPr lang="hr-HR" sz="2800" dirty="0" smtClean="0"/>
              <a:t>broj </a:t>
            </a:r>
            <a:r>
              <a:rPr lang="en-US" sz="2800" dirty="0" err="1" smtClean="0"/>
              <a:t>trudno</a:t>
            </a:r>
            <a:r>
              <a:rPr lang="hr-HR" sz="2800" dirty="0" smtClean="0"/>
              <a:t>ća, lekovi</a:t>
            </a:r>
            <a:r>
              <a:rPr lang="en-US" sz="2800" dirty="0" smtClean="0"/>
              <a:t>)</a:t>
            </a:r>
            <a:endParaRPr lang="hr-HR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sr-Latn-CS" sz="2800" b="1" dirty="0" smtClean="0"/>
              <a:t>Polna </a:t>
            </a:r>
            <a:r>
              <a:rPr lang="sr-Latn-CS" sz="2800" b="1" dirty="0" smtClean="0"/>
              <a:t>determinacija</a:t>
            </a:r>
            <a:r>
              <a:rPr lang="en-US" sz="2800" b="1" dirty="0" smtClean="0"/>
              <a:t> i </a:t>
            </a:r>
            <a:r>
              <a:rPr lang="en-US" sz="2800" b="1" dirty="0" err="1" smtClean="0"/>
              <a:t>dominacija</a:t>
            </a:r>
            <a:r>
              <a:rPr lang="sr-Latn-CS" sz="2800" b="1" dirty="0" smtClean="0"/>
              <a:t>- </a:t>
            </a:r>
            <a:r>
              <a:rPr lang="sr-Latn-CS" sz="2800" dirty="0" smtClean="0"/>
              <a:t>brojčana dominacija </a:t>
            </a:r>
            <a:r>
              <a:rPr lang="en-US" sz="2800" dirty="0" smtClean="0"/>
              <a:t> Y </a:t>
            </a:r>
            <a:r>
              <a:rPr lang="en-US" sz="2800" dirty="0" err="1" smtClean="0"/>
              <a:t>hromozoma</a:t>
            </a:r>
            <a:r>
              <a:rPr lang="en-US" sz="2800" dirty="0" smtClean="0"/>
              <a:t>, tj.mu</a:t>
            </a:r>
            <a:r>
              <a:rPr lang="sr-Latn-RS" sz="2800" dirty="0" smtClean="0"/>
              <a:t>š</a:t>
            </a:r>
            <a:r>
              <a:rPr lang="en-US" sz="2800" dirty="0" err="1" smtClean="0"/>
              <a:t>kih</a:t>
            </a:r>
            <a:r>
              <a:rPr lang="en-US" sz="2800" dirty="0" smtClean="0"/>
              <a:t> </a:t>
            </a:r>
            <a:r>
              <a:rPr lang="en-US" sz="2800" dirty="0" err="1" smtClean="0"/>
              <a:t>zigota</a:t>
            </a:r>
            <a:r>
              <a:rPr lang="en-US" sz="2800" dirty="0" smtClean="0"/>
              <a:t>-</a:t>
            </a:r>
            <a:r>
              <a:rPr lang="sr-Latn-CS" sz="2800" dirty="0" smtClean="0"/>
              <a:t> podložnost genetskim malformacijama muškog pola, vremenom dominacija ženskog pola, uprkos kulturološkoj preferenciji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sr-Latn-C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r>
              <a:rPr lang="hr-HR" dirty="0"/>
              <a:t>Geni-biološke osnove 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71546"/>
            <a:ext cx="8229600" cy="5786454"/>
          </a:xfrm>
        </p:spPr>
        <p:txBody>
          <a:bodyPr>
            <a:normAutofit fontScale="77500" lnSpcReduction="20000"/>
          </a:bodyPr>
          <a:lstStyle/>
          <a:p>
            <a:pPr marL="6858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200" b="1" dirty="0"/>
              <a:t>Zakoni </a:t>
            </a:r>
            <a:r>
              <a:rPr lang="hr-HR" sz="3200" b="1" dirty="0" smtClean="0"/>
              <a:t>nasleđivanja - </a:t>
            </a:r>
            <a:r>
              <a:rPr lang="hr-HR" sz="3200" dirty="0" smtClean="0"/>
              <a:t>e</a:t>
            </a:r>
            <a:r>
              <a:rPr lang="sr-Latn-CS" sz="3200" dirty="0" smtClean="0"/>
              <a:t>ksperimentalno odabiranje</a:t>
            </a:r>
            <a:r>
              <a:rPr lang="en-US" sz="3200" dirty="0" smtClean="0"/>
              <a:t> (Mendel)</a:t>
            </a:r>
            <a:endParaRPr lang="sr-Latn-CS" sz="3200" dirty="0"/>
          </a:p>
          <a:p>
            <a:pPr marL="6858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200" b="1" dirty="0" smtClean="0"/>
              <a:t>Aleli –</a:t>
            </a:r>
            <a:r>
              <a:rPr lang="hr-HR" sz="3200" dirty="0" smtClean="0"/>
              <a:t> gen je nosilac alternativnih formi jedne osobine- </a:t>
            </a:r>
            <a:r>
              <a:rPr lang="hr-HR" sz="3200" b="1" i="1" dirty="0" smtClean="0"/>
              <a:t>homozigotna i heterozigotna osobina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 smtClean="0"/>
              <a:t>dominantnost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 smtClean="0"/>
              <a:t>recesivnosti</a:t>
            </a:r>
            <a:r>
              <a:rPr lang="sr-Latn-RS" sz="2800" dirty="0" smtClean="0"/>
              <a:t>  (krvna grupa </a:t>
            </a:r>
            <a:r>
              <a:rPr lang="sr-Latn-RS" sz="2800" b="1" dirty="0" smtClean="0"/>
              <a:t>A,B,</a:t>
            </a:r>
            <a:r>
              <a:rPr lang="sr-Latn-RS" sz="2800" dirty="0" smtClean="0"/>
              <a:t> O)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 smtClean="0"/>
              <a:t>o</a:t>
            </a:r>
            <a:r>
              <a:rPr lang="sr-Latn-RS" sz="2800" dirty="0" smtClean="0"/>
              <a:t>ba alela jednak</a:t>
            </a:r>
            <a:r>
              <a:rPr lang="en-US" sz="2800" dirty="0" smtClean="0"/>
              <a:t>o</a:t>
            </a:r>
            <a:r>
              <a:rPr lang="sr-Latn-RS" sz="2800" dirty="0" smtClean="0"/>
              <a:t> doprinos-„kompromis“ (boja kože)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2800" dirty="0" smtClean="0"/>
              <a:t>kodominacija- novi kvalitet (AB)</a:t>
            </a:r>
          </a:p>
          <a:p>
            <a:pPr marL="6858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CS" sz="3200" b="1" dirty="0" smtClean="0"/>
              <a:t>Poligene osobine</a:t>
            </a:r>
            <a:r>
              <a:rPr lang="sr-Latn-CS" sz="3200" dirty="0" smtClean="0"/>
              <a:t>- kombinacija </a:t>
            </a:r>
            <a:r>
              <a:rPr lang="sr-Latn-CS" sz="3200" dirty="0"/>
              <a:t>više</a:t>
            </a:r>
            <a:r>
              <a:rPr lang="en-US" sz="3200" dirty="0"/>
              <a:t> g</a:t>
            </a:r>
            <a:r>
              <a:rPr lang="sr-Latn-CS" sz="3200" dirty="0" smtClean="0"/>
              <a:t>ena + sredina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600" dirty="0" smtClean="0"/>
              <a:t>komplementarni  -</a:t>
            </a:r>
            <a:r>
              <a:rPr lang="en-US" sz="2600" dirty="0" smtClean="0"/>
              <a:t> </a:t>
            </a:r>
            <a:r>
              <a:rPr lang="en-US" sz="2600" dirty="0" err="1" smtClean="0"/>
              <a:t>jedan</a:t>
            </a:r>
            <a:r>
              <a:rPr lang="en-US" sz="2600" dirty="0" smtClean="0"/>
              <a:t> gen </a:t>
            </a:r>
            <a:r>
              <a:rPr lang="en-US" sz="2600" dirty="0" err="1" smtClean="0"/>
              <a:t>uslov</a:t>
            </a:r>
            <a:r>
              <a:rPr lang="en-US" sz="2600" dirty="0" smtClean="0"/>
              <a:t> za </a:t>
            </a:r>
            <a:r>
              <a:rPr lang="en-US" sz="2600" dirty="0" err="1" smtClean="0"/>
              <a:t>ispoljavanje</a:t>
            </a:r>
            <a:r>
              <a:rPr lang="en-US" sz="2600" dirty="0" smtClean="0"/>
              <a:t> </a:t>
            </a:r>
            <a:r>
              <a:rPr lang="en-US" sz="2600" dirty="0" err="1" smtClean="0"/>
              <a:t>drugog</a:t>
            </a:r>
            <a:r>
              <a:rPr lang="en-US" sz="2600" dirty="0" smtClean="0"/>
              <a:t> </a:t>
            </a:r>
            <a:r>
              <a:rPr lang="sr-Latn-CS" sz="2600" dirty="0" smtClean="0"/>
              <a:t>(boja cveta)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600" dirty="0" smtClean="0"/>
              <a:t>modifikujući - boja očiju</a:t>
            </a:r>
            <a:r>
              <a:rPr lang="en-US" sz="2600" dirty="0" smtClean="0"/>
              <a:t> (</a:t>
            </a:r>
            <a:r>
              <a:rPr lang="en-US" sz="2600" dirty="0" err="1" smtClean="0"/>
              <a:t>ve</a:t>
            </a:r>
            <a:r>
              <a:rPr lang="sr-Latn-RS" sz="2600" dirty="0" smtClean="0"/>
              <a:t>ća raznolikost u odnosu na samo 2 alela)</a:t>
            </a:r>
            <a:endParaRPr lang="sr-Latn-CS" sz="26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CS" sz="2600" dirty="0" smtClean="0"/>
              <a:t>maskirajući odnosi- kombinacija dominantnih alela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CS" sz="3100" b="1" dirty="0" smtClean="0"/>
              <a:t>Polno vezani efekti  gena-  asimetrija XY - </a:t>
            </a:r>
            <a:r>
              <a:rPr lang="sr-Latn-CS" sz="2900" dirty="0" smtClean="0"/>
              <a:t>nedostatak </a:t>
            </a:r>
            <a:r>
              <a:rPr lang="sr-Latn-CS" sz="2900" dirty="0" smtClean="0"/>
              <a:t>komplementarnog</a:t>
            </a:r>
            <a:r>
              <a:rPr lang="en-US" sz="2900" dirty="0" smtClean="0"/>
              <a:t> </a:t>
            </a:r>
            <a:r>
              <a:rPr lang="sr-Latn-CS" sz="2900" dirty="0" smtClean="0"/>
              <a:t> </a:t>
            </a:r>
            <a:r>
              <a:rPr lang="sr-Latn-CS" sz="2900" dirty="0" smtClean="0"/>
              <a:t>gena koji dominira nad štetnim genom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Latn-CS" sz="26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Odnos nasleđa i sredine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5112568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Determinizam</a:t>
            </a:r>
          </a:p>
          <a:p>
            <a:r>
              <a:rPr lang="sr-Latn-RS" dirty="0" smtClean="0"/>
              <a:t>Enviromentalizam</a:t>
            </a:r>
          </a:p>
          <a:p>
            <a:r>
              <a:rPr lang="sr-Latn-RS" dirty="0" smtClean="0"/>
              <a:t>Interakcionizam</a:t>
            </a:r>
          </a:p>
          <a:p>
            <a:pPr marL="68580" indent="0">
              <a:buNone/>
            </a:pPr>
            <a:endParaRPr lang="hr-HR" b="1" dirty="0" smtClean="0"/>
          </a:p>
          <a:p>
            <a:pPr marL="68580" indent="0">
              <a:buNone/>
            </a:pPr>
            <a:r>
              <a:rPr lang="en-US" b="1" dirty="0" smtClean="0"/>
              <a:t>BIHEJVIORALNA </a:t>
            </a:r>
            <a:r>
              <a:rPr lang="en-US" b="1" dirty="0"/>
              <a:t>GENETIKA</a:t>
            </a:r>
          </a:p>
          <a:p>
            <a:r>
              <a:rPr lang="en-US" dirty="0" err="1" smtClean="0"/>
              <a:t>utvrđivanje</a:t>
            </a:r>
            <a:r>
              <a:rPr lang="en-US" dirty="0" smtClean="0"/>
              <a:t> </a:t>
            </a:r>
            <a:r>
              <a:rPr lang="en-US" dirty="0" err="1" smtClean="0"/>
              <a:t>proporcionalnog</a:t>
            </a:r>
            <a:r>
              <a:rPr lang="en-US" dirty="0" smtClean="0"/>
              <a:t> </a:t>
            </a:r>
            <a:r>
              <a:rPr lang="en-US" dirty="0" err="1" smtClean="0"/>
              <a:t>udela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sr-Latn-RS" dirty="0" smtClean="0"/>
              <a:t> </a:t>
            </a:r>
            <a:r>
              <a:rPr lang="en-US" dirty="0" err="1" smtClean="0"/>
              <a:t>genetskih</a:t>
            </a:r>
            <a:r>
              <a:rPr lang="en-US" dirty="0" smtClean="0"/>
              <a:t> i </a:t>
            </a:r>
            <a:r>
              <a:rPr lang="en-US" dirty="0" err="1" smtClean="0"/>
              <a:t>sredinskih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u </a:t>
            </a:r>
            <a:r>
              <a:rPr lang="en-US" dirty="0" err="1" smtClean="0"/>
              <a:t>oblikovanju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 i </a:t>
            </a:r>
            <a:r>
              <a:rPr lang="en-US" dirty="0" err="1" smtClean="0"/>
              <a:t>sposobnosti</a:t>
            </a:r>
            <a:endParaRPr lang="sr-Latn-RS" dirty="0" smtClean="0"/>
          </a:p>
          <a:p>
            <a:r>
              <a:rPr lang="sr-Latn-RS" dirty="0" smtClean="0"/>
              <a:t>mogućnosti i ograničenja genetskih uticaja</a:t>
            </a:r>
          </a:p>
          <a:p>
            <a:r>
              <a:rPr lang="sr-Latn-RS" dirty="0" smtClean="0"/>
              <a:t>mogućnosti sredinskih delovanja</a:t>
            </a:r>
          </a:p>
          <a:p>
            <a:r>
              <a:rPr lang="sr-Latn-RS" dirty="0" smtClean="0"/>
              <a:t>kvantitativna i molekularna 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r>
              <a:rPr lang="hr-HR" dirty="0" smtClean="0"/>
              <a:t>Genotip i fenotip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848872" cy="496855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hr-HR" b="1" dirty="0" smtClean="0"/>
              <a:t>G</a:t>
            </a:r>
            <a:r>
              <a:rPr lang="en-US" b="1" dirty="0" err="1" smtClean="0"/>
              <a:t>enotip</a:t>
            </a:r>
            <a:r>
              <a:rPr lang="hr-HR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individualn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genetsk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konstitucij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lang="hr-HR" b="1" dirty="0" smtClean="0"/>
              <a:t>F</a:t>
            </a:r>
            <a:r>
              <a:rPr lang="en-US" b="1" dirty="0" err="1" smtClean="0"/>
              <a:t>enotip</a:t>
            </a:r>
            <a:r>
              <a:rPr lang="hr-HR" b="1" dirty="0" smtClean="0"/>
              <a:t> </a:t>
            </a:r>
            <a:r>
              <a:rPr lang="hr-HR" dirty="0" smtClean="0"/>
              <a:t>- </a:t>
            </a:r>
            <a:r>
              <a:rPr lang="en-US" dirty="0" err="1" smtClean="0"/>
              <a:t>vidljiv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hr-HR" dirty="0" smtClean="0"/>
              <a:t>e, svaka</a:t>
            </a:r>
            <a:r>
              <a:rPr lang="sv-SE" dirty="0" smtClean="0"/>
              <a:t> manifestna karakteristika koja je rezultat</a:t>
            </a:r>
            <a:r>
              <a:rPr lang="sr-Latn-R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interakcije</a:t>
            </a:r>
            <a:r>
              <a:rPr lang="sr-Latn-RS" dirty="0" smtClean="0"/>
              <a:t> </a:t>
            </a:r>
            <a:r>
              <a:rPr lang="en-US" dirty="0" err="1" smtClean="0"/>
              <a:t>genotipa</a:t>
            </a:r>
            <a:r>
              <a:rPr lang="sr-Latn-RS" dirty="0" smtClean="0"/>
              <a:t> i</a:t>
            </a:r>
            <a:r>
              <a:rPr lang="en-US" dirty="0" smtClean="0"/>
              <a:t> </a:t>
            </a:r>
            <a:r>
              <a:rPr lang="en-US" dirty="0" err="1" smtClean="0"/>
              <a:t>sredinskih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, </a:t>
            </a:r>
          </a:p>
          <a:p>
            <a:pPr lvl="0">
              <a:spcAft>
                <a:spcPts val="600"/>
              </a:spcAft>
            </a:pPr>
            <a:r>
              <a:rPr lang="hr-HR" b="1" dirty="0" smtClean="0"/>
              <a:t>G</a:t>
            </a:r>
            <a:r>
              <a:rPr lang="en-US" b="1" dirty="0" err="1" smtClean="0"/>
              <a:t>enotip</a:t>
            </a:r>
            <a:r>
              <a:rPr lang="en-US" b="1" dirty="0" smtClean="0"/>
              <a:t> se </a:t>
            </a:r>
            <a:r>
              <a:rPr lang="en-US" b="1" dirty="0" err="1" smtClean="0"/>
              <a:t>može</a:t>
            </a:r>
            <a:r>
              <a:rPr lang="en-US" b="1" dirty="0" smtClean="0"/>
              <a:t> </a:t>
            </a:r>
            <a:r>
              <a:rPr lang="en-US" b="1" dirty="0" err="1" smtClean="0"/>
              <a:t>ispoljiti</a:t>
            </a:r>
            <a:r>
              <a:rPr lang="en-US" b="1" dirty="0" smtClean="0"/>
              <a:t> u </a:t>
            </a:r>
            <a:r>
              <a:rPr lang="en-US" b="1" dirty="0" err="1" smtClean="0"/>
              <a:t>veoma</a:t>
            </a:r>
            <a:r>
              <a:rPr lang="en-US" b="1" dirty="0" smtClean="0"/>
              <a:t> </a:t>
            </a:r>
            <a:r>
              <a:rPr lang="en-US" b="1" dirty="0" err="1" smtClean="0"/>
              <a:t>raznovrsnim</a:t>
            </a:r>
            <a:r>
              <a:rPr lang="en-US" b="1" dirty="0" smtClean="0"/>
              <a:t> </a:t>
            </a:r>
            <a:r>
              <a:rPr lang="en-US" b="1" dirty="0" err="1" smtClean="0"/>
              <a:t>fenotipima</a:t>
            </a:r>
            <a:r>
              <a:rPr lang="en-US" dirty="0" smtClean="0"/>
              <a:t>,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razvija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Genetske studije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776864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hr-HR" b="1" dirty="0" smtClean="0"/>
              <a:t>E</a:t>
            </a:r>
            <a:r>
              <a:rPr lang="en-US" b="1" dirty="0" err="1" smtClean="0"/>
              <a:t>ks</a:t>
            </a:r>
            <a:r>
              <a:rPr lang="hr-HR" b="1" dirty="0" smtClean="0"/>
              <a:t>perimentalni modeli</a:t>
            </a:r>
          </a:p>
          <a:p>
            <a:pPr>
              <a:spcAft>
                <a:spcPts val="600"/>
              </a:spcAft>
              <a:buNone/>
            </a:pPr>
            <a:r>
              <a:rPr lang="hr-HR" dirty="0" smtClean="0"/>
              <a:t>varijacije sredine, konstantni genotip- uticaj sredine</a:t>
            </a:r>
          </a:p>
          <a:p>
            <a:pPr>
              <a:spcAft>
                <a:spcPts val="600"/>
              </a:spcAft>
              <a:buNone/>
            </a:pPr>
            <a:r>
              <a:rPr lang="hr-HR" dirty="0" smtClean="0"/>
              <a:t>varijacije genotipa, konstantna sredina- uticaj gena </a:t>
            </a:r>
            <a:endParaRPr lang="sr-Latn-CS" dirty="0" smtClean="0"/>
          </a:p>
          <a:p>
            <a:pPr>
              <a:spcAft>
                <a:spcPts val="600"/>
              </a:spcAft>
            </a:pPr>
            <a:r>
              <a:rPr lang="hr-HR" b="1" dirty="0" smtClean="0"/>
              <a:t>O</a:t>
            </a:r>
            <a:r>
              <a:rPr lang="en-US" b="1" dirty="0" err="1" smtClean="0"/>
              <a:t>bim</a:t>
            </a:r>
            <a:r>
              <a:rPr lang="sr-Latn-RS" b="1" dirty="0" smtClean="0"/>
              <a:t> ili raspon</a:t>
            </a:r>
            <a:r>
              <a:rPr lang="en-US" b="1" dirty="0" smtClean="0"/>
              <a:t> </a:t>
            </a:r>
            <a:r>
              <a:rPr lang="en-US" b="1" dirty="0" err="1" smtClean="0"/>
              <a:t>reagovanja</a:t>
            </a:r>
            <a:r>
              <a:rPr lang="hr-HR" b="1" dirty="0" smtClean="0"/>
              <a:t> genotipa</a:t>
            </a:r>
            <a:r>
              <a:rPr lang="en-US" dirty="0" smtClean="0"/>
              <a:t> -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</a:t>
            </a:r>
            <a:r>
              <a:rPr lang="en-US" dirty="0" err="1" smtClean="0"/>
              <a:t>raćenje</a:t>
            </a:r>
            <a:r>
              <a:rPr lang="en-US" dirty="0" smtClean="0"/>
              <a:t> </a:t>
            </a:r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javljaju</a:t>
            </a:r>
            <a:r>
              <a:rPr lang="en-US" dirty="0" smtClean="0"/>
              <a:t> u </a:t>
            </a:r>
            <a:r>
              <a:rPr lang="en-US" dirty="0" err="1" smtClean="0"/>
              <a:t>fenotipu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variranjem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hr-HR" dirty="0" smtClean="0"/>
              <a:t>- etička ograničenja eksperimenata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1075</Words>
  <Application>Microsoft Office PowerPoint</Application>
  <PresentationFormat>On-screen Show (4:3)</PresentationFormat>
  <Paragraphs>184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GENI I SREDINA</vt:lpstr>
      <vt:lpstr>Geni-biološke osnove razvoja</vt:lpstr>
      <vt:lpstr>Geni-biološke osnove razvoja</vt:lpstr>
      <vt:lpstr>Geni-biološke osnove razvoja</vt:lpstr>
      <vt:lpstr>Geni-biološke osnove razvoja</vt:lpstr>
      <vt:lpstr>Geni-biološke osnove razvoja</vt:lpstr>
      <vt:lpstr>Odnos nasleđa i sredine</vt:lpstr>
      <vt:lpstr>Genotip i fenotip</vt:lpstr>
      <vt:lpstr>Genetske studije</vt:lpstr>
      <vt:lpstr>Genetske studije </vt:lpstr>
      <vt:lpstr>SREDINSKA VARIJANSA </vt:lpstr>
      <vt:lpstr>KVANTITATIVNA BIHEJVIORALNA GENETIKA </vt:lpstr>
      <vt:lpstr>KOEFICIJENT HERITABILNOSTI </vt:lpstr>
      <vt:lpstr>Studije blizanaca i usvojenika</vt:lpstr>
      <vt:lpstr>Interakcija geni- sredina</vt:lpstr>
      <vt:lpstr>Interakcija geni- sredina</vt:lpstr>
      <vt:lpstr>    Waddingtonov pejsaž</vt:lpstr>
      <vt:lpstr>Kanalizovane karakteristike i tačke odluke</vt:lpstr>
      <vt:lpstr>Biologija i kultura</vt:lpstr>
      <vt:lpstr>Epigenetika</vt:lpstr>
      <vt:lpstr>PowerPoint Presentation</vt:lpstr>
      <vt:lpstr>PowerPoint Presentation</vt:lpstr>
    </vt:vector>
  </TitlesOfParts>
  <Company>Samostalni zanatlija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geni-biološke osnove razvoja zakonitosti nasleđivanja interakcija gena i sredine genetske promene kultura i stečene karakteristike</dc:title>
  <dc:creator>Stefan Ignjatovic</dc:creator>
  <cp:lastModifiedBy>Windows User</cp:lastModifiedBy>
  <cp:revision>110</cp:revision>
  <dcterms:created xsi:type="dcterms:W3CDTF">2009-10-15T12:06:16Z</dcterms:created>
  <dcterms:modified xsi:type="dcterms:W3CDTF">2018-10-14T09:38:12Z</dcterms:modified>
</cp:coreProperties>
</file>