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72" r:id="rId6"/>
    <p:sldId id="264" r:id="rId7"/>
    <p:sldId id="267" r:id="rId8"/>
    <p:sldId id="273" r:id="rId9"/>
    <p:sldId id="275" r:id="rId10"/>
    <p:sldId id="259" r:id="rId11"/>
    <p:sldId id="260" r:id="rId12"/>
    <p:sldId id="278" r:id="rId13"/>
    <p:sldId id="269" r:id="rId14"/>
    <p:sldId id="270" r:id="rId15"/>
    <p:sldId id="261" r:id="rId16"/>
    <p:sldId id="274" r:id="rId17"/>
    <p:sldId id="262" r:id="rId18"/>
    <p:sldId id="276" r:id="rId19"/>
    <p:sldId id="265" r:id="rId20"/>
    <p:sldId id="280" r:id="rId21"/>
    <p:sldId id="277" r:id="rId22"/>
    <p:sldId id="279" r:id="rId23"/>
    <p:sldId id="263" r:id="rId24"/>
    <p:sldId id="271" r:id="rId2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7" autoAdjust="0"/>
    <p:restoredTop sz="94660"/>
  </p:normalViewPr>
  <p:slideViewPr>
    <p:cSldViewPr>
      <p:cViewPr varScale="1">
        <p:scale>
          <a:sx n="99" d="100"/>
          <a:sy n="99" d="100"/>
        </p:scale>
        <p:origin x="-90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50C616-79D2-489D-9DA8-508D28EBB9A5}" type="datetimeFigureOut">
              <a:rPr lang="sr-Latn-CS" smtClean="0"/>
              <a:pPr/>
              <a:t>15.12.2018</a:t>
            </a:fld>
            <a:endParaRPr lang="sr-Latn-C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662E60-BD4E-4E0B-B5D0-0EC3F4B7DE84}" type="slidenum">
              <a:rPr lang="sr-Latn-CS" smtClean="0"/>
              <a:pPr/>
              <a:t>‹#›</a:t>
            </a:fld>
            <a:endParaRPr lang="sr-Latn-C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kpUyB2xg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500042"/>
            <a:ext cx="8929718" cy="768718"/>
          </a:xfrm>
        </p:spPr>
        <p:txBody>
          <a:bodyPr>
            <a:normAutofit/>
          </a:bodyPr>
          <a:lstStyle/>
          <a:p>
            <a:pPr algn="l"/>
            <a:r>
              <a:rPr lang="sl-SI" sz="4800" dirty="0" smtClean="0"/>
              <a:t>Socijalni razvoj u ranom detinjstvu</a:t>
            </a:r>
            <a:endParaRPr lang="sr-Latn-C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15114" cy="5429264"/>
          </a:xfrm>
        </p:spPr>
        <p:txBody>
          <a:bodyPr>
            <a:noAutofit/>
          </a:bodyPr>
          <a:lstStyle/>
          <a:p>
            <a:pPr algn="l"/>
            <a:r>
              <a:rPr lang="sl-SI" sz="2400" b="1" dirty="0" smtClean="0"/>
              <a:t>Sticanje </a:t>
            </a:r>
            <a:r>
              <a:rPr lang="sl-SI" sz="2400" b="1" dirty="0"/>
              <a:t>socijalnog i ličnog identiteta</a:t>
            </a:r>
            <a:endParaRPr lang="sr-Latn-CS" sz="2400" b="1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sl-SI" sz="2400" dirty="0"/>
              <a:t>Polni identitet</a:t>
            </a:r>
            <a:endParaRPr lang="sr-Latn-CS" sz="2400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sl-SI" sz="2400" dirty="0"/>
              <a:t>Etnički i rasni identitet</a:t>
            </a:r>
            <a:endParaRPr lang="sr-Latn-CS" sz="2400" dirty="0"/>
          </a:p>
          <a:p>
            <a:pPr algn="l"/>
            <a:r>
              <a:rPr lang="sl-SI" sz="2400" dirty="0"/>
              <a:t> </a:t>
            </a:r>
            <a:r>
              <a:rPr lang="sl-SI" sz="2400" b="1" dirty="0" smtClean="0"/>
              <a:t>Razvijanje </a:t>
            </a:r>
            <a:r>
              <a:rPr lang="sl-SI" sz="2400" b="1" dirty="0"/>
              <a:t>sposobnosti upravljanja sobom</a:t>
            </a:r>
            <a:endParaRPr lang="sr-Latn-CS" sz="2400" b="1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sl-SI" sz="2400" dirty="0"/>
              <a:t>Internalizacija</a:t>
            </a:r>
            <a:endParaRPr lang="sr-Latn-CS" sz="2400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sl-SI" sz="2400" dirty="0"/>
              <a:t>Samo-kontrola</a:t>
            </a:r>
            <a:endParaRPr lang="sr-Latn-CS" sz="2400" dirty="0"/>
          </a:p>
          <a:p>
            <a:pPr algn="l"/>
            <a:r>
              <a:rPr lang="sl-SI" sz="2400" dirty="0"/>
              <a:t> </a:t>
            </a:r>
            <a:r>
              <a:rPr lang="sl-SI" sz="2400" b="1" dirty="0" smtClean="0"/>
              <a:t>Agresivnost </a:t>
            </a:r>
            <a:r>
              <a:rPr lang="sl-SI" sz="2400" b="1" dirty="0"/>
              <a:t>i prosocijalno ponašanje</a:t>
            </a:r>
            <a:endParaRPr lang="sr-Latn-CS" sz="2400" b="1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sl-SI" sz="2400" dirty="0" smtClean="0"/>
              <a:t>Razvoj i faktori </a:t>
            </a:r>
            <a:r>
              <a:rPr lang="sl-SI" sz="2400" dirty="0"/>
              <a:t>agresivnosti</a:t>
            </a:r>
            <a:endParaRPr lang="sr-Latn-CS" sz="2400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sl-SI" sz="2400" dirty="0" smtClean="0"/>
              <a:t>Kontrola </a:t>
            </a:r>
            <a:r>
              <a:rPr lang="sl-SI" sz="2400" dirty="0"/>
              <a:t>agresivnosti</a:t>
            </a:r>
            <a:endParaRPr lang="sr-Latn-CS" sz="2400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sl-SI" sz="2400" dirty="0"/>
              <a:t>Razvoj prosocijalnog ponašanja</a:t>
            </a:r>
            <a:endParaRPr lang="sr-Latn-CS" sz="2400" dirty="0"/>
          </a:p>
          <a:p>
            <a:pPr algn="l"/>
            <a:r>
              <a:rPr lang="sl-SI" sz="2400" dirty="0"/>
              <a:t> </a:t>
            </a:r>
            <a:r>
              <a:rPr lang="sl-SI" sz="2400" b="1" dirty="0" smtClean="0"/>
              <a:t>Pojava </a:t>
            </a:r>
            <a:r>
              <a:rPr lang="sl-SI" sz="2400" b="1" dirty="0"/>
              <a:t>novih emocija</a:t>
            </a:r>
            <a:endParaRPr lang="sr-Latn-CS" sz="2400" b="1" dirty="0"/>
          </a:p>
          <a:p>
            <a:pPr algn="l"/>
            <a:r>
              <a:rPr lang="sl-SI" sz="2400" dirty="0"/>
              <a:t> </a:t>
            </a:r>
            <a:r>
              <a:rPr lang="sl-SI" sz="2400" b="1" dirty="0" smtClean="0"/>
              <a:t>Sticanje </a:t>
            </a:r>
            <a:r>
              <a:rPr lang="sl-SI" sz="2400" b="1" dirty="0"/>
              <a:t>pozicije u socijalnoj grupi </a:t>
            </a:r>
            <a:r>
              <a:rPr lang="sl-SI" sz="2000" dirty="0"/>
              <a:t> </a:t>
            </a:r>
            <a:endParaRPr lang="sr-Latn-CS" sz="2000" dirty="0"/>
          </a:p>
          <a:p>
            <a:endParaRPr lang="sr-Latn-C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9934"/>
            <a:ext cx="8229600" cy="857256"/>
          </a:xfrm>
        </p:spPr>
        <p:txBody>
          <a:bodyPr/>
          <a:lstStyle/>
          <a:p>
            <a:r>
              <a:rPr lang="sl-SI" dirty="0" smtClean="0"/>
              <a:t>Etnički i rasni identitet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43890" cy="4853136"/>
          </a:xfrm>
        </p:spPr>
        <p:txBody>
          <a:bodyPr>
            <a:normAutofit fontScale="85000" lnSpcReduction="20000"/>
          </a:bodyPr>
          <a:lstStyle/>
          <a:p>
            <a:pPr lvl="0">
              <a:spcAft>
                <a:spcPts val="1200"/>
              </a:spcAft>
            </a:pPr>
            <a:r>
              <a:rPr lang="sl-SI" sz="3000" dirty="0" smtClean="0"/>
              <a:t>Deca </a:t>
            </a:r>
            <a:r>
              <a:rPr lang="sl-SI" sz="3000" dirty="0"/>
              <a:t>stiču svest o etničkom identitetu oko četvrte godine. </a:t>
            </a:r>
            <a:endParaRPr lang="sl-SI" sz="3000" dirty="0" smtClean="0"/>
          </a:p>
          <a:p>
            <a:pPr lvl="0">
              <a:spcAft>
                <a:spcPts val="1200"/>
              </a:spcAft>
            </a:pPr>
            <a:r>
              <a:rPr lang="sl-SI" sz="3000" dirty="0" smtClean="0"/>
              <a:t>Njihovi </a:t>
            </a:r>
            <a:r>
              <a:rPr lang="sl-SI" sz="3000" dirty="0"/>
              <a:t>stavovi prema rasi ili naciji u velikoj meri zavise od toga kako je njihova socijalna grupa opažena u društvu kao celini. </a:t>
            </a:r>
            <a:endParaRPr lang="sl-SI" sz="3000" dirty="0" smtClean="0"/>
          </a:p>
          <a:p>
            <a:pPr lvl="0">
              <a:spcAft>
                <a:spcPts val="1200"/>
              </a:spcAft>
            </a:pPr>
            <a:r>
              <a:rPr lang="sl-SI" sz="3000" b="1" dirty="0" smtClean="0"/>
              <a:t>Negativno samovrednovanje </a:t>
            </a:r>
            <a:r>
              <a:rPr lang="sl-SI" sz="3000" dirty="0" smtClean="0"/>
              <a:t>pripadnika manjinske grupe</a:t>
            </a:r>
            <a:r>
              <a:rPr lang="bs-Latn-BA" sz="3000" dirty="0" smtClean="0"/>
              <a:t> (</a:t>
            </a:r>
            <a:r>
              <a:rPr lang="bs-Latn-BA" sz="3000" b="1" i="1" dirty="0" smtClean="0"/>
              <a:t>internalizovana opresija</a:t>
            </a:r>
            <a:r>
              <a:rPr lang="bs-Latn-BA" sz="3000" dirty="0" smtClean="0"/>
              <a:t>)</a:t>
            </a:r>
            <a:r>
              <a:rPr lang="sl-SI" sz="3000" dirty="0" smtClean="0"/>
              <a:t>  - izbor belih i crnih </a:t>
            </a:r>
            <a:r>
              <a:rPr lang="sl-SI" sz="3000" dirty="0" smtClean="0"/>
              <a:t>lutaka; </a:t>
            </a:r>
            <a:r>
              <a:rPr lang="sl-SI" sz="3000" dirty="0" smtClean="0"/>
              <a:t>uticaj porodice; nagrađivanje izbora crnih lutaka dovodi do opadanje preferencije belih lutaka; </a:t>
            </a:r>
            <a:endParaRPr lang="en-US" sz="3000" dirty="0" smtClean="0"/>
          </a:p>
          <a:p>
            <a:pPr marL="0" lvl="0" indent="0">
              <a:spcAft>
                <a:spcPts val="1200"/>
              </a:spcAft>
              <a:buNone/>
            </a:pPr>
            <a:r>
              <a:rPr lang="sr-Latn-CS" sz="3000" b="1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sr-Latn-CS" sz="3000" b="1" dirty="0" smtClean="0">
                <a:solidFill>
                  <a:schemeClr val="accent1"/>
                </a:solidFill>
                <a:hlinkClick r:id="rId2"/>
              </a:rPr>
              <a:t>www.youtube.com/watch?v=tkpUyB2xgTM</a:t>
            </a:r>
            <a:endParaRPr lang="sr-Latn-CS" sz="3000" b="1" dirty="0" smtClean="0">
              <a:solidFill>
                <a:schemeClr val="accent1"/>
              </a:solidFill>
            </a:endParaRPr>
          </a:p>
          <a:p>
            <a:pPr marL="0" lvl="0" indent="0">
              <a:spcAft>
                <a:spcPts val="1200"/>
              </a:spcAft>
              <a:buNone/>
            </a:pPr>
            <a:r>
              <a:rPr lang="sr-Latn-CS" sz="3000" dirty="0" smtClean="0"/>
              <a:t>Clark doll exp.</a:t>
            </a:r>
            <a:endParaRPr lang="sr-Latn-C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428604"/>
            <a:ext cx="7931224" cy="768148"/>
          </a:xfrm>
        </p:spPr>
        <p:txBody>
          <a:bodyPr>
            <a:normAutofit/>
          </a:bodyPr>
          <a:lstStyle/>
          <a:p>
            <a:r>
              <a:rPr lang="hr-HR" sz="4000" dirty="0" smtClean="0"/>
              <a:t>Sposobnost upravljanja sobom</a:t>
            </a:r>
            <a:endParaRPr lang="sr-Latn-C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fontScale="85000" lnSpcReduction="20000"/>
          </a:bodyPr>
          <a:lstStyle/>
          <a:p>
            <a:pPr lvl="0">
              <a:spcBef>
                <a:spcPts val="1200"/>
              </a:spcBef>
            </a:pPr>
            <a:r>
              <a:rPr lang="sl-SI" b="1" dirty="0"/>
              <a:t>Socijalni standardi </a:t>
            </a:r>
            <a:r>
              <a:rPr lang="sl-SI" dirty="0"/>
              <a:t>koje prezentuju odrasli modeli sa kojima se deca identifikuju </a:t>
            </a:r>
            <a:r>
              <a:rPr lang="sl-SI" dirty="0" smtClean="0"/>
              <a:t>postaju </a:t>
            </a:r>
            <a:r>
              <a:rPr lang="sl-SI" u="sng" dirty="0"/>
              <a:t>osnova za dečije početno suđenje o dobrom i lošem </a:t>
            </a:r>
            <a:r>
              <a:rPr lang="sl-SI" u="sng" dirty="0" smtClean="0"/>
              <a:t>ponašanju i osnov za samoprocenu  (</a:t>
            </a:r>
            <a:r>
              <a:rPr lang="sl-SI" i="1" dirty="0" smtClean="0"/>
              <a:t>kada mama viče na mene, ne volim sebe</a:t>
            </a:r>
            <a:r>
              <a:rPr lang="sl-SI" dirty="0" smtClean="0"/>
              <a:t>)</a:t>
            </a:r>
          </a:p>
          <a:p>
            <a:pPr lvl="0">
              <a:spcBef>
                <a:spcPts val="1200"/>
              </a:spcBef>
            </a:pPr>
            <a:r>
              <a:rPr lang="sl-SI" b="1" dirty="0" smtClean="0"/>
              <a:t>Heteronomna moralnost </a:t>
            </a:r>
            <a:r>
              <a:rPr lang="sl-SI" b="1" i="1" dirty="0" smtClean="0"/>
              <a:t>-</a:t>
            </a:r>
            <a:r>
              <a:rPr lang="sl-SI" dirty="0" smtClean="0"/>
              <a:t>suđenje prema </a:t>
            </a:r>
            <a:r>
              <a:rPr lang="sl-SI" b="1" i="1" dirty="0" smtClean="0"/>
              <a:t>autoritetu/moć, zakonu </a:t>
            </a:r>
            <a:r>
              <a:rPr lang="sl-SI" dirty="0" smtClean="0"/>
              <a:t>i</a:t>
            </a:r>
            <a:r>
              <a:rPr lang="sl-SI" b="1" i="1" dirty="0" smtClean="0"/>
              <a:t> ishodu </a:t>
            </a:r>
            <a:r>
              <a:rPr lang="sl-SI" dirty="0" smtClean="0"/>
              <a:t>(mrlje od mastila). </a:t>
            </a:r>
            <a:r>
              <a:rPr lang="sl-SI" b="1" i="1" dirty="0" smtClean="0"/>
              <a:t>Moralnost prisile- </a:t>
            </a:r>
            <a:r>
              <a:rPr lang="sl-SI" dirty="0" smtClean="0"/>
              <a:t>Pijaže  </a:t>
            </a:r>
          </a:p>
          <a:p>
            <a:pPr lvl="0">
              <a:spcBef>
                <a:spcPts val="1200"/>
              </a:spcBef>
            </a:pPr>
            <a:r>
              <a:rPr lang="sl-SI" b="1" dirty="0" smtClean="0"/>
              <a:t>Autonomna moralnost- </a:t>
            </a:r>
            <a:r>
              <a:rPr lang="sl-SI" dirty="0" smtClean="0"/>
              <a:t>razumevanje </a:t>
            </a:r>
            <a:r>
              <a:rPr lang="sl-SI" b="1" i="1" dirty="0" smtClean="0"/>
              <a:t>arbitrarnosti </a:t>
            </a:r>
            <a:r>
              <a:rPr lang="sl-SI" dirty="0" smtClean="0"/>
              <a:t>pravila</a:t>
            </a:r>
            <a:r>
              <a:rPr lang="sl-SI" b="1" i="1" dirty="0" smtClean="0"/>
              <a:t>, njihovo preispitivanje i menjanje</a:t>
            </a:r>
            <a:endParaRPr lang="sr-Latn-CS" b="1" i="1" dirty="0"/>
          </a:p>
          <a:p>
            <a:pPr lvl="0">
              <a:spcBef>
                <a:spcPts val="1200"/>
              </a:spcBef>
            </a:pPr>
            <a:r>
              <a:rPr lang="sl-SI" b="1" i="1" dirty="0"/>
              <a:t>Internalizacija</a:t>
            </a:r>
            <a:r>
              <a:rPr lang="sl-SI" dirty="0"/>
              <a:t> socijalnih uloga i standarda ponašanja obezbeđuju deci </a:t>
            </a:r>
            <a:r>
              <a:rPr lang="sl-SI" u="sng" dirty="0"/>
              <a:t>okvir za postizanje kontrole </a:t>
            </a:r>
            <a:r>
              <a:rPr lang="sl-SI" dirty="0"/>
              <a:t>nad vlastitim </a:t>
            </a:r>
            <a:r>
              <a:rPr lang="sl-SI" dirty="0" smtClean="0"/>
              <a:t>impulsima </a:t>
            </a:r>
            <a:r>
              <a:rPr lang="sl-SI" u="sng" dirty="0" smtClean="0"/>
              <a:t>i bez nadzora</a:t>
            </a:r>
          </a:p>
          <a:p>
            <a:pPr lvl="0">
              <a:spcBef>
                <a:spcPts val="1200"/>
              </a:spcBef>
            </a:pPr>
            <a:r>
              <a:rPr lang="sl-SI" b="1" i="1" dirty="0" smtClean="0"/>
              <a:t>Savest i osećanje krivice- </a:t>
            </a:r>
            <a:r>
              <a:rPr lang="sl-SI" dirty="0" smtClean="0"/>
              <a:t>unutrašnji rascep -posmatrač i posmatrani; želja i zabrana-Super ego (Frojd); konflikt inicijative i ishoda (negativna osećanja)-Erikson, samoposmatranje i samokažnjavanje</a:t>
            </a:r>
          </a:p>
          <a:p>
            <a:pPr lvl="0">
              <a:spcBef>
                <a:spcPts val="1200"/>
              </a:spcBef>
            </a:pPr>
            <a:r>
              <a:rPr lang="sl-SI" b="1" dirty="0" smtClean="0"/>
              <a:t>Kultura</a:t>
            </a:r>
            <a:r>
              <a:rPr lang="sl-SI" dirty="0" smtClean="0"/>
              <a:t> oblikuje </a:t>
            </a:r>
            <a:r>
              <a:rPr lang="sl-SI" b="1" i="1" dirty="0" smtClean="0"/>
              <a:t>sadržaj</a:t>
            </a:r>
            <a:r>
              <a:rPr lang="sl-SI" dirty="0" smtClean="0"/>
              <a:t> savesti i određuje </a:t>
            </a:r>
            <a:r>
              <a:rPr lang="sl-SI" b="1" i="1" dirty="0" smtClean="0"/>
              <a:t>proces</a:t>
            </a:r>
            <a:r>
              <a:rPr lang="sl-SI" dirty="0" smtClean="0"/>
              <a:t> razvoja savesti (interakcija sa zamišljenim autoritetom- Vigotski)</a:t>
            </a:r>
            <a:endParaRPr lang="sr-Latn-CS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869560" cy="79608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Sposobnost upravljanja sobom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9001000" cy="5517232"/>
          </a:xfrm>
        </p:spPr>
        <p:txBody>
          <a:bodyPr>
            <a:normAutofit fontScale="92500" lnSpcReduction="20000"/>
          </a:bodyPr>
          <a:lstStyle/>
          <a:p>
            <a:pPr lvl="0">
              <a:spcBef>
                <a:spcPts val="1200"/>
              </a:spcBef>
              <a:buNone/>
            </a:pPr>
            <a:r>
              <a:rPr lang="sl-SI" b="1" dirty="0" smtClean="0"/>
              <a:t>Samokontrola </a:t>
            </a:r>
            <a:r>
              <a:rPr lang="sl-SI" dirty="0" smtClean="0"/>
              <a:t>zahteva odolevanje i inhibiciju aktivnosti. </a:t>
            </a:r>
            <a:r>
              <a:rPr lang="sl-SI" u="sng" dirty="0" smtClean="0"/>
              <a:t>Ponašanje u  skladu sa očekivanjima sredine i bez nadzora.</a:t>
            </a:r>
            <a:endParaRPr lang="en-US" u="sng" dirty="0" smtClean="0"/>
          </a:p>
          <a:p>
            <a:pPr lvl="0">
              <a:spcBef>
                <a:spcPts val="1200"/>
              </a:spcBef>
              <a:buNone/>
            </a:pPr>
            <a:r>
              <a:rPr lang="sr-Latn-RS" dirty="0" smtClean="0"/>
              <a:t>Č</a:t>
            </a:r>
            <a:r>
              <a:rPr lang="sl-SI" dirty="0" smtClean="0"/>
              <a:t>etiri vrste inhibicije (Maccoby): </a:t>
            </a:r>
            <a:endParaRPr lang="sr-Latn-CS" dirty="0" smtClean="0"/>
          </a:p>
          <a:p>
            <a:pPr lvl="0">
              <a:spcBef>
                <a:spcPts val="1200"/>
              </a:spcBef>
            </a:pPr>
            <a:r>
              <a:rPr lang="sl-SI" b="1" i="1" dirty="0" smtClean="0"/>
              <a:t>inhibicija pokreta- </a:t>
            </a:r>
            <a:r>
              <a:rPr lang="sl-SI" dirty="0" smtClean="0"/>
              <a:t>lakše inicirati, nego zaustaviti se (</a:t>
            </a:r>
            <a:r>
              <a:rPr lang="sl-SI" i="1" dirty="0" smtClean="0"/>
              <a:t>leti, leti</a:t>
            </a:r>
            <a:r>
              <a:rPr lang="sl-SI" dirty="0" smtClean="0"/>
              <a:t>...)</a:t>
            </a:r>
            <a:endParaRPr lang="sr-Latn-CS" dirty="0" smtClean="0"/>
          </a:p>
          <a:p>
            <a:pPr lvl="0">
              <a:spcBef>
                <a:spcPts val="1200"/>
              </a:spcBef>
            </a:pPr>
            <a:r>
              <a:rPr lang="sl-SI" b="1" i="1" dirty="0" smtClean="0"/>
              <a:t>inhibicija emocija- </a:t>
            </a:r>
            <a:r>
              <a:rPr lang="sl-SI" dirty="0" smtClean="0"/>
              <a:t>emocionalna kontrola, kontekst (odsustvo majke)</a:t>
            </a:r>
            <a:endParaRPr lang="sr-Latn-CS" dirty="0" smtClean="0"/>
          </a:p>
          <a:p>
            <a:pPr lvl="0">
              <a:spcBef>
                <a:spcPts val="1200"/>
              </a:spcBef>
            </a:pPr>
            <a:r>
              <a:rPr lang="sl-SI" b="1" i="1" dirty="0" smtClean="0"/>
              <a:t>inhibicija zaključaka- </a:t>
            </a:r>
            <a:r>
              <a:rPr lang="sl-SI" dirty="0" smtClean="0"/>
              <a:t>promišljanje odgovora (kognitivno procesiranje- medijacija)</a:t>
            </a:r>
            <a:endParaRPr lang="sr-Latn-CS" dirty="0" smtClean="0"/>
          </a:p>
          <a:p>
            <a:pPr lvl="0">
              <a:spcBef>
                <a:spcPts val="1200"/>
              </a:spcBef>
            </a:pPr>
            <a:r>
              <a:rPr lang="sl-SI" b="1" i="1" dirty="0" smtClean="0"/>
              <a:t>inhibicija potreba, izbora- </a:t>
            </a:r>
            <a:r>
              <a:rPr lang="sl-SI" dirty="0" smtClean="0"/>
              <a:t>kratkoročni i dugoročni hedonizam (mala i velika čokolada- do 12g.)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sl-SI" b="1" dirty="0" smtClean="0"/>
              <a:t>3 faze razvoja  samokontrole</a:t>
            </a:r>
            <a:r>
              <a:rPr lang="sl-SI" dirty="0" smtClean="0"/>
              <a:t>- od spolja ka unutra</a:t>
            </a:r>
            <a:br>
              <a:rPr lang="sl-SI" dirty="0" smtClean="0"/>
            </a:br>
            <a:r>
              <a:rPr lang="sl-SI" dirty="0" smtClean="0"/>
              <a:t>- direktan zahtev</a:t>
            </a:r>
            <a:br>
              <a:rPr lang="sl-SI" dirty="0" smtClean="0"/>
            </a:br>
            <a:r>
              <a:rPr lang="sl-SI" dirty="0" smtClean="0"/>
              <a:t>- internalizovan standard -jezik(3.god); </a:t>
            </a:r>
            <a:br>
              <a:rPr lang="sl-SI" dirty="0" smtClean="0"/>
            </a:br>
            <a:r>
              <a:rPr lang="sl-SI" dirty="0" smtClean="0"/>
              <a:t>- kulturne norme, kognicija i zrelost</a:t>
            </a:r>
            <a:r>
              <a:rPr lang="sl-SI" dirty="0"/>
              <a:t>, (</a:t>
            </a:r>
            <a:r>
              <a:rPr lang="sl-SI" dirty="0" smtClean="0"/>
              <a:t>fleksibilnost</a:t>
            </a:r>
            <a:r>
              <a:rPr lang="sl-SI" dirty="0"/>
              <a:t>, </a:t>
            </a:r>
            <a:r>
              <a:rPr lang="sl-SI" dirty="0" smtClean="0"/>
              <a:t>planiranje, razmišljenje), zadatak lavirinta- samoregulacija (4-6 god.)</a:t>
            </a:r>
          </a:p>
          <a:p>
            <a:pPr lvl="0">
              <a:spcBef>
                <a:spcPts val="1200"/>
              </a:spcBef>
            </a:pPr>
            <a:endParaRPr lang="sr-Latn-C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160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>
            <a:normAutofit/>
          </a:bodyPr>
          <a:lstStyle/>
          <a:p>
            <a:r>
              <a:rPr lang="hr-HR" dirty="0" smtClean="0"/>
              <a:t>Faze razvoja identiteta- Erikson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2" cy="4623792"/>
          </a:xfrm>
        </p:spPr>
        <p:txBody>
          <a:bodyPr>
            <a:normAutofit/>
          </a:bodyPr>
          <a:lstStyle/>
          <a:p>
            <a:pPr marL="571500" indent="0">
              <a:lnSpc>
                <a:spcPct val="90000"/>
              </a:lnSpc>
              <a:spcAft>
                <a:spcPts val="1200"/>
              </a:spcAft>
              <a:buFont typeface="Wingdings" pitchFamily="2" charset="2"/>
              <a:buNone/>
            </a:pPr>
            <a:r>
              <a:rPr lang="hr-HR" dirty="0" smtClean="0"/>
              <a:t>Uticaj sredinskih faktora na razvoj. </a:t>
            </a:r>
            <a:br>
              <a:rPr lang="hr-HR" dirty="0" smtClean="0"/>
            </a:br>
            <a:r>
              <a:rPr lang="hr-HR" dirty="0" smtClean="0"/>
              <a:t>Svaka faza ima specifičan zadatak i potencijal za krizu. Razvoj tokom celog života</a:t>
            </a:r>
          </a:p>
          <a:p>
            <a:pPr marL="571500" indent="-571500">
              <a:lnSpc>
                <a:spcPct val="90000"/>
              </a:lnSpc>
              <a:spcAft>
                <a:spcPts val="1200"/>
              </a:spcAft>
              <a:buSzTx/>
              <a:buFont typeface="Wingdings" pitchFamily="2" charset="2"/>
              <a:buAutoNum type="arabicParenR"/>
            </a:pPr>
            <a:r>
              <a:rPr lang="hr-HR" b="1" i="1" dirty="0" smtClean="0"/>
              <a:t>Poverenje</a:t>
            </a:r>
            <a:r>
              <a:rPr lang="hr-HR" dirty="0" smtClean="0"/>
              <a:t> – </a:t>
            </a:r>
            <a:r>
              <a:rPr lang="hr-HR" b="1" i="1" dirty="0" smtClean="0"/>
              <a:t>nepoverenje</a:t>
            </a:r>
            <a:r>
              <a:rPr lang="hr-HR" dirty="0" smtClean="0"/>
              <a:t>- prva godina</a:t>
            </a:r>
            <a:endParaRPr lang="hr-HR" u="sng" dirty="0" smtClean="0"/>
          </a:p>
          <a:p>
            <a:pPr marL="571500" indent="-571500">
              <a:lnSpc>
                <a:spcPct val="90000"/>
              </a:lnSpc>
              <a:spcAft>
                <a:spcPts val="1200"/>
              </a:spcAft>
              <a:buSzTx/>
              <a:buFont typeface="Wingdings" pitchFamily="2" charset="2"/>
              <a:buAutoNum type="arabicParenR"/>
            </a:pPr>
            <a:r>
              <a:rPr lang="hr-HR" b="1" i="1" dirty="0" smtClean="0"/>
              <a:t>Autonomija- s</a:t>
            </a:r>
            <a:r>
              <a:rPr lang="en-US" b="1" i="1" dirty="0" smtClean="0"/>
              <a:t>t</a:t>
            </a:r>
            <a:r>
              <a:rPr lang="hr-HR" b="1" i="1" dirty="0" smtClean="0"/>
              <a:t>id, sumnja</a:t>
            </a:r>
            <a:r>
              <a:rPr lang="hr-HR" dirty="0" smtClean="0"/>
              <a:t> – druga godina</a:t>
            </a:r>
          </a:p>
          <a:p>
            <a:pPr marL="571500" indent="-571500">
              <a:lnSpc>
                <a:spcPct val="90000"/>
              </a:lnSpc>
              <a:spcAft>
                <a:spcPts val="1200"/>
              </a:spcAft>
              <a:buSzTx/>
              <a:buFont typeface="Wingdings" pitchFamily="2" charset="2"/>
              <a:buAutoNum type="arabicParenR"/>
            </a:pPr>
            <a:r>
              <a:rPr lang="hr-HR" b="1" i="1" dirty="0" smtClean="0"/>
              <a:t>Inicijativa- krivica</a:t>
            </a:r>
            <a:r>
              <a:rPr lang="hr-HR" dirty="0" smtClean="0"/>
              <a:t> – 3- 6 godina</a:t>
            </a:r>
            <a:endParaRPr lang="hr-HR" u="sng" dirty="0" smtClean="0"/>
          </a:p>
          <a:p>
            <a:pPr marL="571500" indent="-571500">
              <a:lnSpc>
                <a:spcPct val="90000"/>
              </a:lnSpc>
              <a:spcAft>
                <a:spcPts val="1200"/>
              </a:spcAft>
              <a:buSzTx/>
              <a:buFont typeface="Wingdings" pitchFamily="2" charset="2"/>
              <a:buAutoNum type="arabicParenR"/>
            </a:pPr>
            <a:r>
              <a:rPr lang="hr-HR" b="1" i="1" dirty="0" smtClean="0"/>
              <a:t>Odgovornost – inferiornost</a:t>
            </a:r>
            <a:r>
              <a:rPr lang="hr-HR" dirty="0" smtClean="0"/>
              <a:t> -6 -12 godina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r>
              <a:rPr lang="hr-HR" dirty="0" smtClean="0"/>
              <a:t>Faze razvoja identiteta- Erikson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972452" cy="4389120"/>
          </a:xfrm>
        </p:spPr>
        <p:txBody>
          <a:bodyPr>
            <a:normAutofit/>
          </a:bodyPr>
          <a:lstStyle/>
          <a:p>
            <a:pPr marL="571500" indent="-571500">
              <a:lnSpc>
                <a:spcPct val="90000"/>
              </a:lnSpc>
              <a:spcAft>
                <a:spcPts val="1200"/>
              </a:spcAft>
              <a:buSzTx/>
              <a:buFont typeface="Wingdings" pitchFamily="2" charset="2"/>
              <a:buAutoNum type="arabicParenR" startAt="5"/>
            </a:pPr>
            <a:r>
              <a:rPr lang="hr-HR" b="1" i="1" dirty="0" smtClean="0"/>
              <a:t>Identitet- konfuzija</a:t>
            </a:r>
            <a:r>
              <a:rPr lang="hr-HR" dirty="0" smtClean="0"/>
              <a:t>- adolescencija; odnos sa vršnjacima, šta i kakav/va želim da budem</a:t>
            </a:r>
            <a:endParaRPr lang="hr-HR" u="sng" dirty="0" smtClean="0"/>
          </a:p>
          <a:p>
            <a:pPr marL="571500" indent="-571500">
              <a:lnSpc>
                <a:spcPct val="90000"/>
              </a:lnSpc>
              <a:spcAft>
                <a:spcPts val="1200"/>
              </a:spcAft>
              <a:buSzTx/>
              <a:buFont typeface="Wingdings" pitchFamily="2" charset="2"/>
              <a:buAutoNum type="arabicParenR" startAt="5"/>
            </a:pPr>
            <a:r>
              <a:rPr lang="hr-HR" b="1" i="1" dirty="0" smtClean="0"/>
              <a:t>Intimnosti</a:t>
            </a:r>
            <a:r>
              <a:rPr lang="hr-HR" dirty="0" smtClean="0"/>
              <a:t> – </a:t>
            </a:r>
            <a:r>
              <a:rPr lang="hr-HR" b="1" i="1" dirty="0" smtClean="0"/>
              <a:t>izolacija</a:t>
            </a:r>
            <a:r>
              <a:rPr lang="hr-HR" dirty="0" smtClean="0"/>
              <a:t>- mladi odrasli (22-30 g.);</a:t>
            </a:r>
            <a:br>
              <a:rPr lang="hr-HR" dirty="0" smtClean="0"/>
            </a:br>
            <a:r>
              <a:rPr lang="hr-HR" dirty="0" smtClean="0"/>
              <a:t>partnerski odnos</a:t>
            </a:r>
          </a:p>
          <a:p>
            <a:pPr marL="571500" indent="-571500">
              <a:lnSpc>
                <a:spcPct val="90000"/>
              </a:lnSpc>
              <a:spcAft>
                <a:spcPts val="1200"/>
              </a:spcAft>
              <a:buSzTx/>
              <a:buNone/>
            </a:pPr>
            <a:r>
              <a:rPr lang="hr-HR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7)  </a:t>
            </a:r>
            <a:r>
              <a:rPr lang="hr-HR" b="1" i="1" dirty="0" smtClean="0"/>
              <a:t>(Re)produkcija</a:t>
            </a:r>
            <a:r>
              <a:rPr lang="hr-HR" dirty="0" smtClean="0"/>
              <a:t> </a:t>
            </a:r>
            <a:r>
              <a:rPr lang="hr-HR" b="1" i="1" dirty="0" smtClean="0"/>
              <a:t>– stagnacija-</a:t>
            </a:r>
            <a:r>
              <a:rPr lang="hr-HR" dirty="0" smtClean="0"/>
              <a:t> srednje odraslo doba  (30-50</a:t>
            </a:r>
            <a:r>
              <a:rPr lang="en-US" dirty="0" smtClean="0"/>
              <a:t> </a:t>
            </a:r>
            <a:r>
              <a:rPr lang="hr-HR" dirty="0" smtClean="0"/>
              <a:t>g.); roditeljski i profesionalni odnos</a:t>
            </a:r>
            <a:endParaRPr lang="hr-HR" u="sng" dirty="0" smtClean="0"/>
          </a:p>
          <a:p>
            <a:pPr marL="571500" indent="-571500">
              <a:lnSpc>
                <a:spcPct val="90000"/>
              </a:lnSpc>
              <a:spcAft>
                <a:spcPts val="1200"/>
              </a:spcAft>
              <a:buSzTx/>
              <a:buAutoNum type="arabicParenR" startAt="8"/>
            </a:pPr>
            <a:r>
              <a:rPr lang="hr-HR" b="1" i="1" dirty="0" smtClean="0"/>
              <a:t>Integritet- očaj  -</a:t>
            </a:r>
            <a:r>
              <a:rPr lang="hr-HR" dirty="0" smtClean="0"/>
              <a:t>star</a:t>
            </a:r>
            <a:r>
              <a:rPr lang="en-US" dirty="0" err="1" smtClean="0"/>
              <a:t>ije</a:t>
            </a:r>
            <a:r>
              <a:rPr lang="en-US" dirty="0" smtClean="0"/>
              <a:t> </a:t>
            </a:r>
            <a:r>
              <a:rPr lang="en-US" dirty="0" err="1" smtClean="0"/>
              <a:t>odraslo</a:t>
            </a:r>
            <a:r>
              <a:rPr lang="en-US" dirty="0" smtClean="0"/>
              <a:t> </a:t>
            </a:r>
            <a:r>
              <a:rPr lang="en-US" dirty="0" err="1" smtClean="0"/>
              <a:t>doba</a:t>
            </a:r>
            <a:r>
              <a:rPr lang="hr-HR" dirty="0" smtClean="0"/>
              <a:t> (50 – 65 g.), životni smisao, odnos prema dotadašnjem iskustvu i ostvarenost ciljeva</a:t>
            </a:r>
          </a:p>
          <a:p>
            <a:pPr marL="514350" indent="-514350">
              <a:spcAft>
                <a:spcPts val="1200"/>
              </a:spcAft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476672"/>
            <a:ext cx="8043890" cy="72008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Agresivnost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472518" cy="5445224"/>
          </a:xfrm>
        </p:spPr>
        <p:txBody>
          <a:bodyPr>
            <a:normAutofit fontScale="92500"/>
          </a:bodyPr>
          <a:lstStyle/>
          <a:p>
            <a:pPr lvl="0"/>
            <a:r>
              <a:rPr lang="sl-SI" dirty="0" smtClean="0"/>
              <a:t>Deca ispoljavaju začetke agresivnosti / besa odmah nakon rođenja- udaranje, besni plač- </a:t>
            </a:r>
            <a:r>
              <a:rPr lang="sl-SI" b="1" i="1" dirty="0" smtClean="0"/>
              <a:t>reakcija na frustraciju</a:t>
            </a:r>
            <a:endParaRPr lang="sr-Latn-CS" b="1" i="1" dirty="0" smtClean="0"/>
          </a:p>
          <a:p>
            <a:pPr lvl="0"/>
            <a:r>
              <a:rPr lang="sl-SI" dirty="0" smtClean="0"/>
              <a:t>Agresivnost </a:t>
            </a:r>
            <a:r>
              <a:rPr lang="sl-SI" dirty="0"/>
              <a:t>u smislu </a:t>
            </a:r>
            <a:r>
              <a:rPr lang="sl-SI" b="1" i="1" dirty="0"/>
              <a:t>postupka s </a:t>
            </a:r>
            <a:r>
              <a:rPr lang="sl-SI" b="1" i="1" dirty="0" smtClean="0"/>
              <a:t>namero</a:t>
            </a:r>
            <a:r>
              <a:rPr lang="en-US" b="1" i="1" dirty="0" smtClean="0"/>
              <a:t>m</a:t>
            </a:r>
            <a:r>
              <a:rPr lang="sl-SI" b="1" i="1" dirty="0" smtClean="0"/>
              <a:t> </a:t>
            </a:r>
            <a:r>
              <a:rPr lang="sl-SI" dirty="0"/>
              <a:t>da se povrede drugi, ne javlja se do druge godine </a:t>
            </a:r>
            <a:r>
              <a:rPr lang="sl-SI" dirty="0" smtClean="0"/>
              <a:t>života- </a:t>
            </a:r>
            <a:r>
              <a:rPr lang="sl-SI" b="1" i="1" dirty="0" smtClean="0"/>
              <a:t>pseudo-agresija.</a:t>
            </a:r>
            <a:endParaRPr lang="sr-Latn-CS" b="1" i="1" dirty="0"/>
          </a:p>
          <a:p>
            <a:pPr lvl="0"/>
            <a:r>
              <a:rPr lang="sl-SI" b="1" i="1" dirty="0" smtClean="0"/>
              <a:t>Instrumentalna </a:t>
            </a:r>
            <a:r>
              <a:rPr lang="sl-SI" b="1" i="1" dirty="0"/>
              <a:t>agresija </a:t>
            </a:r>
            <a:r>
              <a:rPr lang="sl-SI" dirty="0"/>
              <a:t>je usmerena na dobijanje željenih sredstava. </a:t>
            </a:r>
            <a:endParaRPr lang="sl-SI" dirty="0" smtClean="0"/>
          </a:p>
          <a:p>
            <a:pPr lvl="0"/>
            <a:r>
              <a:rPr lang="sl-SI" b="1" i="1" dirty="0" smtClean="0"/>
              <a:t>Neprijateljska agresija </a:t>
            </a:r>
            <a:r>
              <a:rPr lang="sl-SI" b="1" i="1" dirty="0"/>
              <a:t>-</a:t>
            </a:r>
            <a:r>
              <a:rPr lang="sl-SI" dirty="0" smtClean="0"/>
              <a:t>njen </a:t>
            </a:r>
            <a:r>
              <a:rPr lang="sl-SI" dirty="0"/>
              <a:t>direktni cilj nanošenje bola drugoj </a:t>
            </a:r>
            <a:r>
              <a:rPr lang="sl-SI" dirty="0" smtClean="0"/>
              <a:t>osobi- osveta, dominacija. </a:t>
            </a:r>
            <a:br>
              <a:rPr lang="sl-SI" dirty="0" smtClean="0"/>
            </a:br>
            <a:r>
              <a:rPr lang="sl-SI" dirty="0" smtClean="0"/>
              <a:t>Emocionalna povreda već sa </a:t>
            </a:r>
            <a:r>
              <a:rPr lang="sl-SI" b="1" dirty="0" smtClean="0"/>
              <a:t>18 m</a:t>
            </a:r>
            <a:r>
              <a:rPr lang="sl-SI" dirty="0" smtClean="0"/>
              <a:t>- svest o tuđim osećanjima (zadirkivanje, uništi tuđu igrački, pauk,..)</a:t>
            </a:r>
            <a:br>
              <a:rPr lang="sl-SI" dirty="0" smtClean="0"/>
            </a:br>
            <a:r>
              <a:rPr lang="sl-SI" b="1" dirty="0" smtClean="0"/>
              <a:t>Faze</a:t>
            </a:r>
            <a:r>
              <a:rPr lang="sl-SI" dirty="0" smtClean="0"/>
              <a:t>- pojava </a:t>
            </a:r>
            <a:r>
              <a:rPr lang="sl-SI" u="sng" dirty="0" smtClean="0"/>
              <a:t>sukoba interesa </a:t>
            </a:r>
            <a:r>
              <a:rPr lang="sl-SI" dirty="0" smtClean="0"/>
              <a:t>(posedovanje)- fizički sukob opada</a:t>
            </a:r>
            <a:r>
              <a:rPr lang="sl-SI" dirty="0"/>
              <a:t>, </a:t>
            </a:r>
            <a:r>
              <a:rPr lang="sl-SI" dirty="0" smtClean="0"/>
              <a:t>a povećava </a:t>
            </a:r>
            <a:r>
              <a:rPr lang="sl-SI" dirty="0"/>
              <a:t>se </a:t>
            </a:r>
            <a:r>
              <a:rPr lang="sl-SI" u="sng" dirty="0"/>
              <a:t>verbalna </a:t>
            </a:r>
            <a:r>
              <a:rPr lang="sl-SI" u="sng" dirty="0" smtClean="0"/>
              <a:t>agresija</a:t>
            </a:r>
            <a:r>
              <a:rPr lang="sl-SI" dirty="0" smtClean="0"/>
              <a:t>;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sukob </a:t>
            </a:r>
            <a:r>
              <a:rPr lang="sl-SI" dirty="0" smtClean="0"/>
              <a:t>bez interesa- </a:t>
            </a:r>
            <a:r>
              <a:rPr lang="sl-SI" u="sng" dirty="0" smtClean="0"/>
              <a:t>neprijateljska agresija</a:t>
            </a:r>
            <a:r>
              <a:rPr lang="sl-SI" dirty="0" smtClean="0"/>
              <a:t>; </a:t>
            </a:r>
            <a:br>
              <a:rPr lang="sl-SI" dirty="0" smtClean="0"/>
            </a:br>
            <a:r>
              <a:rPr lang="sl-SI" b="1" dirty="0" smtClean="0"/>
              <a:t>Polne razlike- </a:t>
            </a:r>
            <a:r>
              <a:rPr lang="sl-SI" dirty="0" smtClean="0"/>
              <a:t>dominacija agresivnosti dečaka- rodne uloge</a:t>
            </a:r>
            <a:endParaRPr lang="sr-Latn-CS" dirty="0"/>
          </a:p>
          <a:p>
            <a:pPr marL="0" indent="0">
              <a:buNone/>
            </a:pPr>
            <a:endParaRPr lang="sr-Latn-CS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8013576" cy="792088"/>
          </a:xfrm>
        </p:spPr>
        <p:txBody>
          <a:bodyPr>
            <a:normAutofit fontScale="90000"/>
          </a:bodyPr>
          <a:lstStyle/>
          <a:p>
            <a:r>
              <a:rPr lang="hr-HR" dirty="0"/>
              <a:t>Agresivnost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18457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sl-SI" b="1" dirty="0" smtClean="0"/>
              <a:t>Objašnjenja</a:t>
            </a:r>
          </a:p>
          <a:p>
            <a:pPr algn="just">
              <a:spcAft>
                <a:spcPts val="1200"/>
              </a:spcAft>
            </a:pPr>
            <a:r>
              <a:rPr lang="sl-SI" b="1" dirty="0" smtClean="0"/>
              <a:t>Evoluciona </a:t>
            </a:r>
            <a:r>
              <a:rPr lang="sl-SI" b="1" dirty="0"/>
              <a:t>perspektiva- </a:t>
            </a:r>
            <a:r>
              <a:rPr lang="sl-SI" dirty="0"/>
              <a:t>agresija je viđena kao prirodna posledica borbe za preživljavanje i produžetak </a:t>
            </a:r>
            <a:r>
              <a:rPr lang="sl-SI" dirty="0" smtClean="0"/>
              <a:t>vrste- kompeticija.</a:t>
            </a:r>
            <a:endParaRPr lang="sr-Latn-CS" dirty="0"/>
          </a:p>
          <a:p>
            <a:pPr lvl="0" algn="just">
              <a:spcAft>
                <a:spcPts val="1200"/>
              </a:spcAft>
            </a:pPr>
            <a:r>
              <a:rPr lang="sl-SI" b="1" dirty="0" smtClean="0"/>
              <a:t>Sredinski podsticaji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sl-SI" sz="2400" dirty="0" smtClean="0"/>
              <a:t>direktno </a:t>
            </a:r>
            <a:r>
              <a:rPr lang="sl-SI" sz="2400" b="1" i="1" dirty="0" smtClean="0"/>
              <a:t>nagrađivanje </a:t>
            </a:r>
            <a:r>
              <a:rPr lang="sl-SI" sz="2400" dirty="0"/>
              <a:t>za </a:t>
            </a:r>
            <a:r>
              <a:rPr lang="sl-SI" sz="2400" dirty="0" smtClean="0"/>
              <a:t>agresivno ponašanje </a:t>
            </a:r>
            <a:r>
              <a:rPr lang="sl-SI" sz="2400" dirty="0"/>
              <a:t>(uspešni ishodi- pažnja, </a:t>
            </a:r>
            <a:r>
              <a:rPr lang="sl-SI" sz="2400" dirty="0" smtClean="0"/>
              <a:t>pobeda</a:t>
            </a:r>
            <a:r>
              <a:rPr lang="sl-SI" sz="2400" dirty="0" smtClean="0"/>
              <a:t>, povlačenje žrtve, prinuda- </a:t>
            </a:r>
            <a:r>
              <a:rPr lang="sl-SI" sz="2400" i="1" dirty="0" smtClean="0"/>
              <a:t>koersivni model</a:t>
            </a:r>
            <a:r>
              <a:rPr lang="sl-SI" sz="2400" dirty="0" smtClean="0"/>
              <a:t>)</a:t>
            </a:r>
            <a:endParaRPr lang="sl-SI" sz="2400" dirty="0"/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sl-SI" sz="2400" dirty="0" smtClean="0"/>
              <a:t>tendencija</a:t>
            </a:r>
            <a:r>
              <a:rPr lang="sl-SI" sz="2400" b="1" i="1" dirty="0" smtClean="0"/>
              <a:t> imitacije </a:t>
            </a:r>
            <a:r>
              <a:rPr lang="sl-SI" sz="2400" dirty="0" smtClean="0"/>
              <a:t> </a:t>
            </a:r>
            <a:r>
              <a:rPr lang="sl-SI" sz="2400" dirty="0"/>
              <a:t>agresivnog ponašanja drugih (</a:t>
            </a:r>
            <a:r>
              <a:rPr lang="sl-SI" sz="2400" dirty="0" smtClean="0"/>
              <a:t>Bandura </a:t>
            </a:r>
            <a:r>
              <a:rPr lang="sl-SI" sz="2400" dirty="0"/>
              <a:t>– Bobo </a:t>
            </a:r>
            <a:r>
              <a:rPr lang="sl-SI" sz="2400" dirty="0" smtClean="0"/>
              <a:t>lutka)- vrsta modela; kros-kulturalna istraživanja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7749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653536" cy="78581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Kontrola agresije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sl-SI" sz="2800" dirty="0" smtClean="0"/>
              <a:t>Evoluciona perspektiva- razvoj </a:t>
            </a:r>
            <a:r>
              <a:rPr lang="sl-SI" sz="2800" b="1" i="1" dirty="0" smtClean="0"/>
              <a:t>socijalne</a:t>
            </a:r>
            <a:r>
              <a:rPr lang="sl-SI" sz="2800" dirty="0" smtClean="0"/>
              <a:t> </a:t>
            </a:r>
            <a:r>
              <a:rPr lang="sl-SI" sz="2800" b="1" i="1" dirty="0" smtClean="0"/>
              <a:t>hijerarhijske dominacije</a:t>
            </a:r>
            <a:r>
              <a:rPr lang="sl-SI" sz="2800" dirty="0" smtClean="0"/>
              <a:t> koja kontroliše agresiju. </a:t>
            </a:r>
            <a:endParaRPr lang="sr-Latn-CS" sz="2800" dirty="0" smtClean="0"/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sl-SI" sz="2800" dirty="0" smtClean="0"/>
              <a:t>Mitovi o </a:t>
            </a:r>
            <a:r>
              <a:rPr lang="sl-SI" sz="2800" b="1" i="1" dirty="0" smtClean="0"/>
              <a:t>katarzi i kažnjavanju </a:t>
            </a:r>
            <a:r>
              <a:rPr lang="sl-SI" sz="2800" dirty="0" smtClean="0"/>
              <a:t>kao sredstvima kontrole  agresije</a:t>
            </a:r>
            <a:r>
              <a:rPr lang="sl-SI" sz="2800" dirty="0" smtClean="0"/>
              <a:t>:</a:t>
            </a:r>
          </a:p>
          <a:p>
            <a:pPr>
              <a:lnSpc>
                <a:spcPct val="110000"/>
              </a:lnSpc>
              <a:spcAft>
                <a:spcPts val="1200"/>
              </a:spcAft>
              <a:buFont typeface="Wingdings" pitchFamily="2" charset="2"/>
              <a:buChar char="Ø"/>
            </a:pPr>
            <a:r>
              <a:rPr lang="sl-SI" b="1" dirty="0" smtClean="0"/>
              <a:t>katarza- </a:t>
            </a:r>
            <a:r>
              <a:rPr lang="sl-SI" dirty="0" smtClean="0"/>
              <a:t>isprazniti agresivni nagon na bezbedan način-  bez efekta; exp. </a:t>
            </a:r>
            <a:r>
              <a:rPr lang="sl-SI" dirty="0" smtClean="0"/>
              <a:t>frustacija-prilika </a:t>
            </a:r>
            <a:r>
              <a:rPr lang="sl-SI" dirty="0" smtClean="0"/>
              <a:t>za ventiliranje- davanja „šokova“  </a:t>
            </a:r>
            <a:r>
              <a:rPr lang="sl-SI" dirty="0" smtClean="0"/>
              <a:t>posle frustracije (sa </a:t>
            </a:r>
            <a:r>
              <a:rPr lang="sl-SI" dirty="0" smtClean="0"/>
              <a:t>i bez </a:t>
            </a:r>
            <a:r>
              <a:rPr lang="sl-SI" dirty="0" smtClean="0"/>
              <a:t>katarze), </a:t>
            </a:r>
            <a:r>
              <a:rPr lang="sl-SI" u="sng" dirty="0" smtClean="0"/>
              <a:t>efekat interpretacije, potkrepljujući efekat </a:t>
            </a:r>
            <a:r>
              <a:rPr lang="sl-SI" u="sng" dirty="0" smtClean="0"/>
              <a:t>pražnjenja</a:t>
            </a:r>
            <a:endParaRPr lang="sl-SI" dirty="0" smtClean="0"/>
          </a:p>
          <a:p>
            <a:pPr>
              <a:lnSpc>
                <a:spcPct val="110000"/>
              </a:lnSpc>
              <a:spcAft>
                <a:spcPts val="1200"/>
              </a:spcAft>
              <a:buFont typeface="Wingdings" pitchFamily="2" charset="2"/>
              <a:buChar char="Ø"/>
            </a:pPr>
            <a:r>
              <a:rPr lang="sl-SI" b="1" dirty="0" smtClean="0"/>
              <a:t>kazna</a:t>
            </a:r>
            <a:r>
              <a:rPr lang="sl-SI" dirty="0" smtClean="0"/>
              <a:t>- </a:t>
            </a:r>
            <a:r>
              <a:rPr lang="sl-SI" dirty="0" smtClean="0"/>
              <a:t>ne smanjuje, već </a:t>
            </a:r>
            <a:r>
              <a:rPr lang="sl-SI" u="sng" dirty="0" smtClean="0"/>
              <a:t>povećava agresiju</a:t>
            </a:r>
            <a:r>
              <a:rPr lang="sl-SI" dirty="0" smtClean="0"/>
              <a:t>, negativni efekti, situaciono dejstvo- pomeranje; </a:t>
            </a:r>
            <a:r>
              <a:rPr lang="sl-SI" u="sng" dirty="0" smtClean="0"/>
              <a:t>efikasnija kazna </a:t>
            </a:r>
            <a:r>
              <a:rPr lang="sl-SI" dirty="0" smtClean="0"/>
              <a:t>uz doslednost i pozitivnu identifikaciju, primerena, ne sadrži agresiju </a:t>
            </a:r>
            <a:endParaRPr lang="sr-Latn-C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941568" cy="720080"/>
          </a:xfrm>
        </p:spPr>
        <p:txBody>
          <a:bodyPr>
            <a:normAutofit fontScale="90000"/>
          </a:bodyPr>
          <a:lstStyle/>
          <a:p>
            <a:r>
              <a:rPr lang="hr-HR" dirty="0"/>
              <a:t>Kontrola agresije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839816"/>
          </a:xfrm>
        </p:spPr>
        <p:txBody>
          <a:bodyPr>
            <a:normAutofit fontScale="92500" lnSpcReduction="10000"/>
          </a:bodyPr>
          <a:lstStyle/>
          <a:p>
            <a:pPr lvl="0">
              <a:spcAft>
                <a:spcPts val="600"/>
              </a:spcAft>
            </a:pPr>
            <a:r>
              <a:rPr lang="sl-SI" sz="3000" b="1" dirty="0"/>
              <a:t>Efikasna sredstva </a:t>
            </a:r>
            <a:r>
              <a:rPr lang="sl-SI" sz="3000" dirty="0"/>
              <a:t>za kontrolu </a:t>
            </a:r>
            <a:r>
              <a:rPr lang="sl-SI" sz="3000" dirty="0" smtClean="0"/>
              <a:t>agresije: 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sl-SI" b="1" i="1" dirty="0" smtClean="0"/>
              <a:t>nagrade </a:t>
            </a:r>
            <a:r>
              <a:rPr lang="sl-SI" b="1" i="1" dirty="0"/>
              <a:t>za neagresivno ponašanje</a:t>
            </a:r>
            <a:r>
              <a:rPr lang="sl-SI" dirty="0"/>
              <a:t> </a:t>
            </a:r>
            <a:endParaRPr lang="sl-SI" dirty="0" smtClean="0"/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sl-SI" b="1" i="1" dirty="0" smtClean="0"/>
              <a:t>ignorisanje agresije</a:t>
            </a:r>
            <a:r>
              <a:rPr lang="sl-SI" dirty="0"/>
              <a:t> </a:t>
            </a:r>
            <a:r>
              <a:rPr lang="sl-SI" dirty="0" smtClean="0"/>
              <a:t>– izostanak nagrade pažnjom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sl-SI" b="1" i="1" dirty="0" smtClean="0"/>
              <a:t>pažnja </a:t>
            </a:r>
            <a:r>
              <a:rPr lang="sl-SI" b="1" i="1" dirty="0" smtClean="0"/>
              <a:t>usmerena ka žrtvi- </a:t>
            </a:r>
            <a:r>
              <a:rPr lang="sl-SI" dirty="0" smtClean="0"/>
              <a:t>ne postiže efekat kod žrtve</a:t>
            </a:r>
            <a:endParaRPr lang="sl-SI" dirty="0"/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sl-SI" b="1" i="1" dirty="0" smtClean="0"/>
              <a:t>kognitivni </a:t>
            </a:r>
            <a:r>
              <a:rPr lang="sl-SI" b="1" i="1" dirty="0"/>
              <a:t>trening </a:t>
            </a:r>
            <a:r>
              <a:rPr lang="sl-SI" dirty="0"/>
              <a:t>koji podstiče decu </a:t>
            </a:r>
            <a:r>
              <a:rPr lang="sl-SI" dirty="0" smtClean="0"/>
              <a:t>da: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§"/>
            </a:pPr>
            <a:r>
              <a:rPr lang="sl-SI" dirty="0" smtClean="0"/>
              <a:t>razmotre </a:t>
            </a:r>
            <a:r>
              <a:rPr lang="sl-SI" u="sng" dirty="0"/>
              <a:t>negativne posledice agresivnog ponašanja na </a:t>
            </a:r>
            <a:r>
              <a:rPr lang="sl-SI" u="sng" dirty="0" smtClean="0"/>
              <a:t> sebe </a:t>
            </a:r>
            <a:r>
              <a:rPr lang="sl-SI" dirty="0"/>
              <a:t>(da ne rešava, već uvećava </a:t>
            </a:r>
            <a:r>
              <a:rPr lang="sl-SI" dirty="0" smtClean="0"/>
              <a:t>problem, kontraagresija) 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§"/>
            </a:pPr>
            <a:r>
              <a:rPr lang="sl-SI" dirty="0" smtClean="0"/>
              <a:t>razmotre </a:t>
            </a:r>
            <a:r>
              <a:rPr lang="sl-SI" u="sng" dirty="0"/>
              <a:t>negativne posledice </a:t>
            </a:r>
            <a:r>
              <a:rPr lang="sl-SI" u="sng" dirty="0" smtClean="0"/>
              <a:t> </a:t>
            </a:r>
            <a:r>
              <a:rPr lang="sl-SI" u="sng" dirty="0"/>
              <a:t>na druge ljude </a:t>
            </a:r>
            <a:r>
              <a:rPr lang="sl-SI" dirty="0"/>
              <a:t>(empatija sa </a:t>
            </a:r>
            <a:r>
              <a:rPr lang="sl-SI" dirty="0" smtClean="0"/>
              <a:t>povređenom žrtvom</a:t>
            </a:r>
            <a:r>
              <a:rPr lang="sl-SI" dirty="0"/>
              <a:t>) </a:t>
            </a:r>
            <a:endParaRPr lang="sl-SI" dirty="0" smtClean="0"/>
          </a:p>
          <a:p>
            <a:pPr lvl="0">
              <a:spcAft>
                <a:spcPts val="600"/>
              </a:spcAft>
              <a:buFont typeface="Wingdings" pitchFamily="2" charset="2"/>
              <a:buChar char="§"/>
            </a:pPr>
            <a:r>
              <a:rPr lang="sl-SI" dirty="0" smtClean="0"/>
              <a:t>razviju </a:t>
            </a:r>
            <a:r>
              <a:rPr lang="sl-SI" u="sng" dirty="0"/>
              <a:t>druge načine rešavanja problema</a:t>
            </a:r>
            <a:r>
              <a:rPr lang="sl-SI" dirty="0"/>
              <a:t>.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6000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</a:t>
            </a:r>
            <a:r>
              <a:rPr lang="sl-SI" dirty="0" smtClean="0"/>
              <a:t>rosocijalno ponašanje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208912" cy="4392488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hr-HR" sz="2800" dirty="0" smtClean="0"/>
              <a:t>Ponašanja za dobro grupe, ne  za ličnu dobrobit</a:t>
            </a:r>
          </a:p>
          <a:p>
            <a:pPr algn="just">
              <a:spcAft>
                <a:spcPts val="600"/>
              </a:spcAft>
            </a:pPr>
            <a:r>
              <a:rPr lang="hr-HR" sz="2800" b="1" dirty="0" smtClean="0"/>
              <a:t>Altruizam, saradnja, p</a:t>
            </a:r>
            <a:r>
              <a:rPr lang="sl-SI" sz="2800" b="1" dirty="0" smtClean="0"/>
              <a:t>omaganje, deljenje </a:t>
            </a:r>
            <a:r>
              <a:rPr lang="sl-SI" sz="2800" dirty="0" smtClean="0"/>
              <a:t>i drugi prosocijalni postupci mogu se videti već u prve tri godine života.</a:t>
            </a:r>
          </a:p>
          <a:p>
            <a:pPr algn="just">
              <a:spcAft>
                <a:spcPts val="600"/>
              </a:spcAft>
            </a:pPr>
            <a:r>
              <a:rPr lang="sl-SI" sz="2800" b="1" dirty="0" smtClean="0"/>
              <a:t>Evoluciona perspektiva</a:t>
            </a:r>
            <a:r>
              <a:rPr lang="sl-SI" sz="2800" dirty="0" smtClean="0"/>
              <a:t>- sredstvo produženja vrste, suprotno jedinki, ali uzajamnost ima efekat opstanka, više od srodstva </a:t>
            </a:r>
            <a:endParaRPr lang="sr-Latn-CS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715200" cy="792088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Socijalni razvoj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17760"/>
          </a:xfrm>
        </p:spPr>
        <p:txBody>
          <a:bodyPr>
            <a:normAutofit fontScale="92500" lnSpcReduction="20000"/>
          </a:bodyPr>
          <a:lstStyle/>
          <a:p>
            <a:pPr lvl="0">
              <a:spcAft>
                <a:spcPts val="1200"/>
              </a:spcAft>
            </a:pPr>
            <a:r>
              <a:rPr lang="sl-SI" dirty="0" smtClean="0"/>
              <a:t>Frojd- egoizam i </a:t>
            </a:r>
            <a:r>
              <a:rPr lang="en-US" dirty="0" err="1" smtClean="0"/>
              <a:t>zadovoljstvo</a:t>
            </a:r>
            <a:r>
              <a:rPr lang="sl-SI" dirty="0" smtClean="0"/>
              <a:t> vs. </a:t>
            </a:r>
            <a:r>
              <a:rPr lang="sl-SI" dirty="0"/>
              <a:t>a</a:t>
            </a:r>
            <a:r>
              <a:rPr lang="sl-SI" dirty="0" smtClean="0"/>
              <a:t>ltruizam i pripadanje zajednici</a:t>
            </a:r>
          </a:p>
          <a:p>
            <a:pPr>
              <a:spcAft>
                <a:spcPts val="1200"/>
              </a:spcAft>
            </a:pPr>
            <a:r>
              <a:rPr lang="sl-SI" b="1" dirty="0"/>
              <a:t>Socijalizacija</a:t>
            </a:r>
            <a:r>
              <a:rPr lang="sl-SI" dirty="0"/>
              <a:t>- proces putem koga deca usvajaju standarde, vrednosti i znanja svog društva.</a:t>
            </a:r>
            <a:endParaRPr lang="sr-Latn-CS" dirty="0"/>
          </a:p>
          <a:p>
            <a:pPr lvl="0">
              <a:spcAft>
                <a:spcPts val="1200"/>
              </a:spcAft>
            </a:pPr>
            <a:r>
              <a:rPr lang="sl-SI" dirty="0" smtClean="0"/>
              <a:t>Dvostrani </a:t>
            </a:r>
            <a:r>
              <a:rPr lang="sl-SI" dirty="0"/>
              <a:t>proces u okviru </a:t>
            </a:r>
            <a:r>
              <a:rPr lang="sl-SI" dirty="0" smtClean="0"/>
              <a:t>kog</a:t>
            </a:r>
            <a:r>
              <a:rPr lang="en-US" dirty="0" smtClean="0"/>
              <a:t>a</a:t>
            </a:r>
            <a:r>
              <a:rPr lang="sl-SI" dirty="0" smtClean="0"/>
              <a:t> </a:t>
            </a:r>
            <a:r>
              <a:rPr lang="sl-SI" dirty="0"/>
              <a:t>deca postaju integrisana u svoju zajednicu i istovremeno razvijaju svoje </a:t>
            </a:r>
            <a:r>
              <a:rPr lang="sl-SI" dirty="0" smtClean="0"/>
              <a:t>osobenosti </a:t>
            </a:r>
            <a:r>
              <a:rPr lang="sl-SI" dirty="0"/>
              <a:t>kao zasebne individue.</a:t>
            </a:r>
            <a:endParaRPr lang="sr-Latn-CS" dirty="0"/>
          </a:p>
          <a:p>
            <a:pPr lvl="0">
              <a:spcAft>
                <a:spcPts val="1200"/>
              </a:spcAft>
            </a:pPr>
            <a:r>
              <a:rPr lang="sl-SI" b="1" dirty="0" smtClean="0"/>
              <a:t>Formiranje ličnosti- </a:t>
            </a:r>
            <a:r>
              <a:rPr lang="sl-SI" dirty="0" smtClean="0"/>
              <a:t>proces </a:t>
            </a:r>
            <a:r>
              <a:rPr lang="sl-SI" dirty="0"/>
              <a:t>putem koga deca dolaze do </a:t>
            </a:r>
            <a:r>
              <a:rPr lang="sl-SI" u="sng" dirty="0"/>
              <a:t>osobenih i doslednih </a:t>
            </a:r>
            <a:r>
              <a:rPr lang="sl-SI" dirty="0"/>
              <a:t>načina </a:t>
            </a:r>
            <a:r>
              <a:rPr lang="en-US" dirty="0" smtClean="0"/>
              <a:t>do</a:t>
            </a:r>
            <a:r>
              <a:rPr lang="x-none" dirty="0" smtClean="0"/>
              <a:t>življavanja</a:t>
            </a:r>
            <a:r>
              <a:rPr lang="sl-SI" dirty="0" smtClean="0"/>
              <a:t> </a:t>
            </a:r>
            <a:r>
              <a:rPr lang="sl-SI" dirty="0"/>
              <a:t>i ponašanja u raznovrsnim kontekstima</a:t>
            </a:r>
            <a:r>
              <a:rPr lang="sl-SI" dirty="0" smtClean="0"/>
              <a:t>.</a:t>
            </a:r>
          </a:p>
          <a:p>
            <a:pPr lvl="0">
              <a:spcAft>
                <a:spcPts val="1200"/>
              </a:spcAft>
            </a:pPr>
            <a:r>
              <a:rPr lang="sl-SI" b="1" dirty="0" smtClean="0"/>
              <a:t>Ličnost </a:t>
            </a:r>
            <a:r>
              <a:rPr lang="sl-SI" dirty="0" smtClean="0"/>
              <a:t>= temperament + </a:t>
            </a:r>
            <a:r>
              <a:rPr lang="sl-SI" u="sng" dirty="0" smtClean="0"/>
              <a:t>karakter </a:t>
            </a:r>
            <a:r>
              <a:rPr lang="sl-SI" dirty="0" smtClean="0"/>
              <a:t>+ </a:t>
            </a:r>
            <a:r>
              <a:rPr lang="en-US" dirty="0" err="1" smtClean="0"/>
              <a:t>sposobnosti</a:t>
            </a:r>
            <a:r>
              <a:rPr lang="en-US" dirty="0" smtClean="0"/>
              <a:t>; </a:t>
            </a:r>
            <a:br>
              <a:rPr lang="en-US" dirty="0" smtClean="0"/>
            </a:br>
            <a:r>
              <a:rPr lang="en-US" dirty="0" err="1" smtClean="0"/>
              <a:t>socijalno</a:t>
            </a:r>
            <a:r>
              <a:rPr lang="en-US" dirty="0" smtClean="0"/>
              <a:t> </a:t>
            </a:r>
            <a:r>
              <a:rPr lang="sr-Latn-RS" dirty="0" smtClean="0"/>
              <a:t>iskustvo- emocionalna i kognitivna obrada</a:t>
            </a:r>
            <a:r>
              <a:rPr lang="en-US" dirty="0" smtClean="0"/>
              <a:t>-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l-SI" dirty="0" smtClean="0"/>
              <a:t>sticanje </a:t>
            </a:r>
            <a:r>
              <a:rPr lang="sl-SI" u="sng" dirty="0" smtClean="0"/>
              <a:t>svesti o sebi u odnosu na druge</a:t>
            </a:r>
            <a:endParaRPr lang="sr-Latn-CS" u="sng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hr-HR" dirty="0"/>
              <a:t>P</a:t>
            </a:r>
            <a:r>
              <a:rPr lang="sl-SI" dirty="0"/>
              <a:t>rosocijalno ponašanje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/>
          <a:lstStyle/>
          <a:p>
            <a:r>
              <a:rPr lang="sl-SI" sz="2400" b="1" dirty="0"/>
              <a:t>Empatija</a:t>
            </a:r>
            <a:r>
              <a:rPr lang="sl-SI" sz="2400" dirty="0"/>
              <a:t> – sposobnost da se oseti šta druga osoba oseća –osnova za razvoj prosocijalnog ponašanja</a:t>
            </a:r>
            <a:r>
              <a:rPr lang="sr-Latn-CS" sz="2400" dirty="0"/>
              <a:t> </a:t>
            </a:r>
            <a:endParaRPr lang="sr-Latn-CS" sz="2400" dirty="0" smtClean="0"/>
          </a:p>
          <a:p>
            <a:r>
              <a:rPr lang="sr-Latn-RS" sz="2400" b="1" dirty="0" smtClean="0"/>
              <a:t>dvostrana </a:t>
            </a:r>
            <a:r>
              <a:rPr lang="sr-Latn-RS" sz="2400" b="1" dirty="0"/>
              <a:t>usmerenost pažnje</a:t>
            </a:r>
            <a:r>
              <a:rPr lang="sr-Latn-RS" sz="2400" dirty="0"/>
              <a:t>- istovremeno u vidu naš um i um drugih ljudi i </a:t>
            </a:r>
            <a:r>
              <a:rPr lang="sr-Latn-RS" sz="2400" b="1" dirty="0"/>
              <a:t>razdvajanje</a:t>
            </a:r>
            <a:r>
              <a:rPr lang="sr-Latn-RS" sz="2400" dirty="0"/>
              <a:t> ta dva stanja</a:t>
            </a:r>
          </a:p>
          <a:p>
            <a:r>
              <a:rPr lang="sr-Latn-RS" sz="2400" b="1" dirty="0"/>
              <a:t>Prepoznavanje</a:t>
            </a:r>
            <a:r>
              <a:rPr lang="sr-Latn-RS" sz="2400" dirty="0"/>
              <a:t>- šta osoba misli, oseća, njene potrebe, namere</a:t>
            </a:r>
          </a:p>
          <a:p>
            <a:r>
              <a:rPr lang="sr-Latn-RS" sz="2400" b="1" dirty="0"/>
              <a:t>Odgovarajuće delovanje- </a:t>
            </a:r>
            <a:r>
              <a:rPr lang="sr-Latn-RS" sz="2400" dirty="0"/>
              <a:t>osećanjima i ponašanjem </a:t>
            </a:r>
          </a:p>
          <a:p>
            <a:pPr algn="just">
              <a:spcAft>
                <a:spcPts val="600"/>
              </a:spcAft>
            </a:pPr>
            <a:r>
              <a:rPr lang="sr-Latn-CS" sz="2400" dirty="0" smtClean="0"/>
              <a:t>mirroring neuroni</a:t>
            </a:r>
            <a:endParaRPr lang="sl-SI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7683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008112"/>
          </a:xfrm>
        </p:spPr>
        <p:txBody>
          <a:bodyPr/>
          <a:lstStyle/>
          <a:p>
            <a:r>
              <a:rPr lang="hr-HR" dirty="0"/>
              <a:t>P</a:t>
            </a:r>
            <a:r>
              <a:rPr lang="sl-SI" dirty="0"/>
              <a:t>rosocijalno ponašanje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fontScale="92500"/>
          </a:bodyPr>
          <a:lstStyle/>
          <a:p>
            <a:r>
              <a:rPr lang="sl-SI" sz="2800" b="1" dirty="0" smtClean="0"/>
              <a:t>Empatija- 4 stupnja (Hofman)- </a:t>
            </a:r>
            <a:r>
              <a:rPr lang="hr-HR" sz="2800" dirty="0" smtClean="0"/>
              <a:t>Stadijumi </a:t>
            </a:r>
            <a:r>
              <a:rPr lang="hr-HR" sz="2800" dirty="0"/>
              <a:t>u razvoju empatije prate razvoj jezika i smanjenje egocentrizma</a:t>
            </a:r>
            <a:r>
              <a:rPr lang="en-US" sz="2800" dirty="0"/>
              <a:t> </a:t>
            </a:r>
            <a:endParaRPr lang="sl-SI" sz="2800" dirty="0"/>
          </a:p>
          <a:p>
            <a:pPr lvl="0">
              <a:buFont typeface="Wingdings" pitchFamily="2" charset="2"/>
              <a:buChar char="Ø"/>
            </a:pPr>
            <a:r>
              <a:rPr lang="sl-SI" sz="2800" dirty="0" smtClean="0"/>
              <a:t>rani </a:t>
            </a:r>
            <a:r>
              <a:rPr lang="sl-SI" sz="2800" dirty="0"/>
              <a:t>fenomen</a:t>
            </a:r>
            <a:r>
              <a:rPr lang="sl-SI" sz="2800" b="1" i="1" dirty="0"/>
              <a:t> “emocionalne zaraze</a:t>
            </a:r>
            <a:r>
              <a:rPr lang="sl-SI" sz="2800" b="1" i="1" dirty="0" smtClean="0"/>
              <a:t>”‘-</a:t>
            </a:r>
            <a:r>
              <a:rPr lang="sl-SI" sz="2800" dirty="0" smtClean="0"/>
              <a:t>prvi meseci</a:t>
            </a:r>
            <a:endParaRPr lang="sr-Latn-CS" sz="2800" dirty="0"/>
          </a:p>
          <a:p>
            <a:pPr lvl="0">
              <a:buFont typeface="Wingdings" pitchFamily="2" charset="2"/>
              <a:buChar char="Ø"/>
            </a:pPr>
            <a:r>
              <a:rPr lang="x-none" sz="2800" b="1" i="1" smtClean="0"/>
              <a:t>tešenje</a:t>
            </a:r>
            <a:r>
              <a:rPr lang="x-none" sz="2800" smtClean="0"/>
              <a:t> </a:t>
            </a:r>
            <a:r>
              <a:rPr lang="x-none" sz="2800"/>
              <a:t>prisutne osobe </a:t>
            </a:r>
            <a:r>
              <a:rPr lang="sr-Latn-RS" sz="2800" dirty="0" smtClean="0"/>
              <a:t>- često neadekvatno – početak samosvesti, 2.god.</a:t>
            </a:r>
          </a:p>
          <a:p>
            <a:pPr lvl="0">
              <a:buFont typeface="Wingdings" pitchFamily="2" charset="2"/>
              <a:buChar char="Ø"/>
            </a:pPr>
            <a:r>
              <a:rPr lang="sr-Latn-RS" sz="2800" b="1" i="1" dirty="0" smtClean="0"/>
              <a:t>razumevanje</a:t>
            </a:r>
            <a:r>
              <a:rPr lang="x-none" sz="2800" b="1" i="1" smtClean="0"/>
              <a:t> </a:t>
            </a:r>
            <a:r>
              <a:rPr lang="x-none" sz="2800" b="1" i="1"/>
              <a:t>stanja </a:t>
            </a:r>
            <a:r>
              <a:rPr lang="x-none" sz="2800" b="1" i="1" smtClean="0"/>
              <a:t>drugih</a:t>
            </a:r>
            <a:r>
              <a:rPr lang="sr-Latn-RS" sz="2800" b="1" i="1" dirty="0" smtClean="0"/>
              <a:t> </a:t>
            </a:r>
            <a:r>
              <a:rPr lang="sr-Latn-RS" sz="2800" dirty="0" smtClean="0"/>
              <a:t>i bez prisustva- uloga jezika- predškolski uzrast (teorija uma, mentalizacija)</a:t>
            </a:r>
          </a:p>
          <a:p>
            <a:pPr lvl="0">
              <a:buFont typeface="Wingdings" pitchFamily="2" charset="2"/>
              <a:buChar char="Ø"/>
            </a:pPr>
            <a:r>
              <a:rPr lang="sr-Latn-RS" sz="2800" b="1" i="1" dirty="0"/>
              <a:t>b</a:t>
            </a:r>
            <a:r>
              <a:rPr lang="sr-Latn-RS" sz="2800" b="1" i="1" dirty="0" smtClean="0"/>
              <a:t>riga o opštem stanju drugih</a:t>
            </a:r>
            <a:r>
              <a:rPr lang="sr-Latn-RS" sz="2800" dirty="0" smtClean="0"/>
              <a:t>- ne samo emocije; stanje i položaj druge grupe- od 6-9 god.</a:t>
            </a:r>
          </a:p>
          <a:p>
            <a:pPr marL="0" indent="0">
              <a:buNone/>
            </a:pPr>
            <a:r>
              <a:rPr lang="sl-SI" sz="2800" dirty="0" smtClean="0"/>
              <a:t>razumevanje </a:t>
            </a:r>
            <a:r>
              <a:rPr lang="sl-SI" sz="2800" dirty="0"/>
              <a:t>osećanja, a suprotni </a:t>
            </a:r>
            <a:r>
              <a:rPr lang="sl-SI" sz="2800" dirty="0" smtClean="0"/>
              <a:t>efekat-  </a:t>
            </a:r>
            <a:r>
              <a:rPr lang="sl-SI" sz="2800" dirty="0"/>
              <a:t>r</a:t>
            </a:r>
            <a:r>
              <a:rPr lang="x-none" sz="2800"/>
              <a:t>azumevanje </a:t>
            </a:r>
            <a:r>
              <a:rPr lang="x-none" sz="2800" u="sng"/>
              <a:t>nije isto što i saosećanje </a:t>
            </a:r>
            <a:r>
              <a:rPr lang="x-none" sz="2800"/>
              <a:t>(radost zbog patnje</a:t>
            </a:r>
            <a:r>
              <a:rPr lang="x-none" sz="2800" smtClean="0"/>
              <a:t>)</a:t>
            </a:r>
            <a:r>
              <a:rPr lang="sr-Latn-RS" sz="2800" dirty="0"/>
              <a:t>!</a:t>
            </a:r>
            <a:r>
              <a:rPr lang="sr-Latn-RS" sz="2800" dirty="0" smtClean="0"/>
              <a:t> </a:t>
            </a:r>
            <a:endParaRPr lang="sr-Latn-C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0756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68728"/>
          </a:xfrm>
        </p:spPr>
        <p:txBody>
          <a:bodyPr/>
          <a:lstStyle/>
          <a:p>
            <a:r>
              <a:rPr lang="hr-HR" dirty="0"/>
              <a:t>P</a:t>
            </a:r>
            <a:r>
              <a:rPr lang="sl-SI" dirty="0"/>
              <a:t>rosocijalno ponašanje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35480"/>
            <a:ext cx="7848872" cy="4389120"/>
          </a:xfrm>
        </p:spPr>
        <p:txBody>
          <a:bodyPr/>
          <a:lstStyle/>
          <a:p>
            <a:pPr marL="0" indent="0">
              <a:buNone/>
            </a:pPr>
            <a:r>
              <a:rPr lang="hr-HR" sz="2800" b="1" dirty="0"/>
              <a:t>Podsticanje razvoja </a:t>
            </a:r>
            <a:endParaRPr lang="hr-HR" sz="2800" b="1" dirty="0" smtClean="0"/>
          </a:p>
          <a:p>
            <a:r>
              <a:rPr lang="hr-HR" sz="2800" b="1" i="1" dirty="0" smtClean="0"/>
              <a:t>eksplicitno</a:t>
            </a:r>
            <a:r>
              <a:rPr lang="hr-HR" sz="2800" dirty="0" smtClean="0"/>
              <a:t> </a:t>
            </a:r>
            <a:r>
              <a:rPr lang="hr-HR" sz="2800" b="1" i="1" dirty="0"/>
              <a:t>modelovanje -</a:t>
            </a:r>
            <a:r>
              <a:rPr lang="hr-HR" sz="2800" dirty="0"/>
              <a:t>ponašanje </a:t>
            </a:r>
            <a:r>
              <a:rPr lang="hr-HR" sz="2800" dirty="0" smtClean="0"/>
              <a:t>odraslih uz ljubav; </a:t>
            </a:r>
          </a:p>
          <a:p>
            <a:r>
              <a:rPr lang="hr-HR" sz="2800" b="1" i="1" dirty="0" smtClean="0"/>
              <a:t>indukovanje-</a:t>
            </a:r>
            <a:r>
              <a:rPr lang="hr-HR" sz="2800" dirty="0" smtClean="0"/>
              <a:t>verbalno </a:t>
            </a:r>
            <a:r>
              <a:rPr lang="hr-HR" sz="2800" dirty="0"/>
              <a:t>objašnjenje (ponos, želja da budu odrasli, briga za druge); </a:t>
            </a:r>
            <a:r>
              <a:rPr lang="hr-HR" sz="2800" dirty="0" smtClean="0"/>
              <a:t>za stariju </a:t>
            </a:r>
            <a:r>
              <a:rPr lang="hr-HR" sz="2800" dirty="0" smtClean="0"/>
              <a:t>decu- </a:t>
            </a:r>
            <a:r>
              <a:rPr lang="hr-HR" sz="2800" dirty="0" smtClean="0"/>
              <a:t>manje efikasno</a:t>
            </a:r>
          </a:p>
          <a:p>
            <a:r>
              <a:rPr lang="hr-HR" sz="2800" dirty="0" smtClean="0"/>
              <a:t>negativni </a:t>
            </a:r>
            <a:r>
              <a:rPr lang="hr-HR" sz="2800" dirty="0"/>
              <a:t>efekti </a:t>
            </a:r>
            <a:r>
              <a:rPr lang="hr-HR" sz="2800" b="1" i="1" dirty="0"/>
              <a:t>nagrađivanja – motiv dobiti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8912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859216" cy="864096"/>
          </a:xfrm>
        </p:spPr>
        <p:txBody>
          <a:bodyPr>
            <a:normAutofit/>
          </a:bodyPr>
          <a:lstStyle/>
          <a:p>
            <a:r>
              <a:rPr lang="hr-HR" dirty="0" smtClean="0"/>
              <a:t>Nove emocije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257800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r>
              <a:rPr lang="sl-SI" dirty="0"/>
              <a:t>Povećane kognitivne sposobnosti u kombinaciji sa uvećanim socijalnim </a:t>
            </a:r>
            <a:r>
              <a:rPr lang="sl-SI" dirty="0" smtClean="0"/>
              <a:t>znanjima </a:t>
            </a:r>
            <a:r>
              <a:rPr lang="sl-SI" dirty="0"/>
              <a:t>vode pojavi </a:t>
            </a:r>
            <a:r>
              <a:rPr lang="sl-SI" b="1" i="1" dirty="0"/>
              <a:t>sekundarnih emocija</a:t>
            </a:r>
            <a:r>
              <a:rPr lang="sl-SI" dirty="0"/>
              <a:t>, </a:t>
            </a:r>
            <a:r>
              <a:rPr lang="sl-SI" dirty="0" smtClean="0"/>
              <a:t>povezanih sa </a:t>
            </a:r>
            <a:r>
              <a:rPr lang="sl-SI" b="1" dirty="0" smtClean="0"/>
              <a:t>procenom Selfa </a:t>
            </a:r>
            <a:r>
              <a:rPr lang="sl-SI" dirty="0" smtClean="0"/>
              <a:t>u odnosu na druge:</a:t>
            </a:r>
          </a:p>
          <a:p>
            <a:pPr lvl="1">
              <a:spcBef>
                <a:spcPts val="1200"/>
              </a:spcBef>
              <a:buClr>
                <a:schemeClr val="accent3"/>
              </a:buClr>
              <a:buFont typeface="Wingdings" pitchFamily="2" charset="2"/>
              <a:buChar char="Ø"/>
            </a:pPr>
            <a:r>
              <a:rPr lang="sl-SI" b="1" i="1" dirty="0" smtClean="0"/>
              <a:t>stid</a:t>
            </a:r>
            <a:r>
              <a:rPr lang="sl-SI" dirty="0" smtClean="0"/>
              <a:t> (kad smo predmet nepoželjne pažnje),</a:t>
            </a:r>
          </a:p>
          <a:p>
            <a:pPr lvl="1">
              <a:spcBef>
                <a:spcPts val="1200"/>
              </a:spcBef>
              <a:buClr>
                <a:schemeClr val="accent3"/>
              </a:buClr>
              <a:buFont typeface="Wingdings" pitchFamily="2" charset="2"/>
              <a:buChar char="Ø"/>
            </a:pPr>
            <a:r>
              <a:rPr lang="sl-SI" b="1" i="1" dirty="0" smtClean="0"/>
              <a:t>krivica</a:t>
            </a:r>
            <a:r>
              <a:rPr lang="sl-SI" dirty="0" smtClean="0"/>
              <a:t> (neuspeh ispunjenja standarda ili nanošenje štete)</a:t>
            </a:r>
          </a:p>
          <a:p>
            <a:pPr lvl="1">
              <a:spcBef>
                <a:spcPts val="1200"/>
              </a:spcBef>
              <a:buClr>
                <a:schemeClr val="accent3"/>
              </a:buClr>
              <a:buFont typeface="Wingdings" pitchFamily="2" charset="2"/>
              <a:buChar char="Ø"/>
            </a:pPr>
            <a:r>
              <a:rPr lang="sl-SI" b="1" i="1" dirty="0"/>
              <a:t>zavist</a:t>
            </a:r>
            <a:r>
              <a:rPr lang="sl-SI" dirty="0"/>
              <a:t> (kad drugi ima ono što želimo za sebe), </a:t>
            </a:r>
          </a:p>
          <a:p>
            <a:pPr lvl="1">
              <a:spcBef>
                <a:spcPts val="1200"/>
              </a:spcBef>
              <a:buClr>
                <a:schemeClr val="accent3"/>
              </a:buClr>
              <a:buFont typeface="Wingdings" pitchFamily="2" charset="2"/>
              <a:buChar char="Ø"/>
            </a:pPr>
            <a:r>
              <a:rPr lang="sl-SI" b="1" i="1" dirty="0"/>
              <a:t>ponos</a:t>
            </a:r>
            <a:r>
              <a:rPr lang="sl-SI" dirty="0"/>
              <a:t> (prevazilaženje standarda i nagrađivanje od drugih</a:t>
            </a:r>
            <a:r>
              <a:rPr lang="sl-SI" dirty="0" smtClean="0"/>
              <a:t>)</a:t>
            </a:r>
          </a:p>
          <a:p>
            <a:pPr marL="393192" lvl="1" indent="0">
              <a:spcBef>
                <a:spcPts val="1200"/>
              </a:spcBef>
              <a:buClr>
                <a:schemeClr val="accent3"/>
              </a:buClr>
              <a:buNone/>
            </a:pPr>
            <a:r>
              <a:rPr lang="sl-SI" b="1" dirty="0" smtClean="0"/>
              <a:t>Uslov</a:t>
            </a:r>
            <a:r>
              <a:rPr lang="sl-SI" dirty="0" smtClean="0"/>
              <a:t>- </a:t>
            </a:r>
            <a:r>
              <a:rPr lang="sl-SI" u="sng" dirty="0" smtClean="0"/>
              <a:t>svest o sebi </a:t>
            </a:r>
            <a:r>
              <a:rPr lang="sl-SI" dirty="0" smtClean="0"/>
              <a:t>(ogledalo)</a:t>
            </a:r>
          </a:p>
          <a:p>
            <a:pPr marL="393192" lvl="1" indent="0">
              <a:spcBef>
                <a:spcPts val="1200"/>
              </a:spcBef>
              <a:buClr>
                <a:schemeClr val="accent3"/>
              </a:buClr>
              <a:buNone/>
            </a:pPr>
            <a:r>
              <a:rPr lang="sl-SI" dirty="0" smtClean="0"/>
              <a:t>Postepeno prepoznavanje tuđih osećanja</a:t>
            </a:r>
            <a:endParaRPr lang="sr-Latn-CS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571184" cy="864096"/>
          </a:xfrm>
        </p:spPr>
        <p:txBody>
          <a:bodyPr>
            <a:normAutofit/>
          </a:bodyPr>
          <a:lstStyle/>
          <a:p>
            <a:r>
              <a:rPr lang="hr-HR" dirty="0" smtClean="0"/>
              <a:t>Socijalni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00808"/>
            <a:ext cx="7488832" cy="4324360"/>
          </a:xfrm>
        </p:spPr>
        <p:txBody>
          <a:bodyPr/>
          <a:lstStyle/>
          <a:p>
            <a:pPr lvl="0">
              <a:spcBef>
                <a:spcPts val="1200"/>
              </a:spcBef>
              <a:buNone/>
            </a:pPr>
            <a:r>
              <a:rPr lang="sl-SI" sz="2800" b="1" dirty="0" smtClean="0"/>
              <a:t>Pozicija u socijalnog  grupi</a:t>
            </a:r>
          </a:p>
          <a:p>
            <a:pPr lvl="0">
              <a:spcBef>
                <a:spcPts val="1200"/>
              </a:spcBef>
            </a:pPr>
            <a:r>
              <a:rPr lang="sl-SI" u="sng" dirty="0" smtClean="0"/>
              <a:t>zadovoljiti lične interese </a:t>
            </a:r>
            <a:r>
              <a:rPr lang="sl-SI" dirty="0" smtClean="0"/>
              <a:t>i </a:t>
            </a:r>
            <a:r>
              <a:rPr lang="sl-SI" u="sng" dirty="0" smtClean="0"/>
              <a:t>biti prihvaćen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l-SI" dirty="0" smtClean="0"/>
              <a:t>(„</a:t>
            </a:r>
            <a:r>
              <a:rPr lang="sl-SI" i="1" dirty="0" smtClean="0"/>
              <a:t>ptica sa zlatnim krilima</a:t>
            </a:r>
            <a:r>
              <a:rPr lang="sl-SI" dirty="0" smtClean="0"/>
              <a:t>“- dilema težnje ka savršenstvu i konformiranja drugima; „</a:t>
            </a:r>
            <a:r>
              <a:rPr lang="sl-SI" i="1" dirty="0" smtClean="0"/>
              <a:t>ko se hvali, taj se kvari</a:t>
            </a:r>
            <a:r>
              <a:rPr lang="sl-SI" dirty="0" smtClean="0"/>
              <a:t>“).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deca stiču i svest o sebi i svojoj ličnosti u ostvarivanju osobenog  načina odnošenja sa ljudima, kako prosocijalnog, tako i antisocijalnog.</a:t>
            </a:r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hr-HR" dirty="0" smtClean="0"/>
              <a:t>Socijalni i lični identitet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435280" cy="5500702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1200"/>
              </a:spcBef>
            </a:pPr>
            <a:r>
              <a:rPr lang="en-US" b="1" i="1" dirty="0" smtClean="0"/>
              <a:t>L</a:t>
            </a:r>
            <a:r>
              <a:rPr lang="sr-Latn-RS" b="1" i="1" dirty="0" smtClean="0"/>
              <a:t>ični </a:t>
            </a:r>
            <a:r>
              <a:rPr lang="sr-Latn-RS" b="1" i="1" dirty="0"/>
              <a:t>i </a:t>
            </a:r>
            <a:r>
              <a:rPr lang="sl-SI" b="1" i="1" dirty="0"/>
              <a:t>socijalni </a:t>
            </a:r>
            <a:r>
              <a:rPr lang="sl-SI" b="1" i="1" dirty="0" smtClean="0"/>
              <a:t>identitet</a:t>
            </a:r>
            <a:r>
              <a:rPr lang="en-US" b="1" i="1" dirty="0" smtClean="0"/>
              <a:t>- </a:t>
            </a:r>
            <a:r>
              <a:rPr lang="sl-SI" dirty="0" smtClean="0"/>
              <a:t>svesti </a:t>
            </a:r>
            <a:r>
              <a:rPr lang="sl-SI" dirty="0"/>
              <a:t>o sebi kao zasebnoj ličnosti i istovremeno</a:t>
            </a:r>
            <a:r>
              <a:rPr lang="en-US" dirty="0"/>
              <a:t>,</a:t>
            </a:r>
            <a:r>
              <a:rPr lang="sl-SI" dirty="0"/>
              <a:t> kao pripadniku određene socijalne </a:t>
            </a:r>
            <a:r>
              <a:rPr lang="sl-SI" dirty="0" smtClean="0"/>
              <a:t>kategorije</a:t>
            </a:r>
            <a:endParaRPr lang="en-US" dirty="0" smtClean="0"/>
          </a:p>
          <a:p>
            <a:pPr algn="just">
              <a:spcBef>
                <a:spcPts val="1200"/>
              </a:spcBef>
            </a:pPr>
            <a:r>
              <a:rPr lang="sl-SI" b="1" dirty="0"/>
              <a:t>Polni/rodni identitet- </a:t>
            </a:r>
            <a:r>
              <a:rPr lang="sl-SI" dirty="0"/>
              <a:t>određuje brojne</a:t>
            </a:r>
            <a:r>
              <a:rPr lang="en-US" dirty="0"/>
              <a:t> </a:t>
            </a:r>
            <a:r>
              <a:rPr lang="sl-SI" dirty="0"/>
              <a:t>druge uloge</a:t>
            </a:r>
            <a:r>
              <a:rPr lang="en-US" dirty="0"/>
              <a:t>- </a:t>
            </a:r>
            <a:r>
              <a:rPr lang="en-US" dirty="0" err="1"/>
              <a:t>biolo</a:t>
            </a:r>
            <a:r>
              <a:rPr lang="x-none"/>
              <a:t>š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x-none"/>
              <a:t>i</a:t>
            </a:r>
            <a:r>
              <a:rPr lang="en-US" dirty="0"/>
              <a:t> </a:t>
            </a:r>
            <a:r>
              <a:rPr lang="en-US" dirty="0" err="1"/>
              <a:t>kulturolo</a:t>
            </a:r>
            <a:r>
              <a:rPr lang="x-none"/>
              <a:t>š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odre</a:t>
            </a:r>
            <a:r>
              <a:rPr lang="x-none"/>
              <a:t>đ</a:t>
            </a:r>
            <a:r>
              <a:rPr lang="en-US" dirty="0" err="1"/>
              <a:t>enje</a:t>
            </a:r>
            <a:r>
              <a:rPr lang="sr-Latn-RS" dirty="0"/>
              <a:t> </a:t>
            </a:r>
            <a:r>
              <a:rPr lang="en-US" dirty="0"/>
              <a:t>-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shvataju</a:t>
            </a:r>
            <a:r>
              <a:rPr lang="en-US" dirty="0"/>
              <a:t> i </a:t>
            </a:r>
            <a:r>
              <a:rPr lang="en-US" dirty="0" err="1"/>
              <a:t>tuma</a:t>
            </a:r>
            <a:r>
              <a:rPr lang="sr-Latn-RS" dirty="0"/>
              <a:t>če?</a:t>
            </a:r>
            <a:endParaRPr lang="sl-SI" dirty="0"/>
          </a:p>
          <a:p>
            <a:pPr algn="just">
              <a:spcBef>
                <a:spcPts val="1200"/>
              </a:spcBef>
            </a:pPr>
            <a:r>
              <a:rPr lang="sl-SI" b="1" dirty="0" smtClean="0"/>
              <a:t>Identifikacija</a:t>
            </a:r>
            <a:r>
              <a:rPr lang="sl-SI" dirty="0" smtClean="0"/>
              <a:t>- </a:t>
            </a:r>
            <a:r>
              <a:rPr lang="sl-SI" dirty="0"/>
              <a:t>proces oblikovanja ponašanja osobe prema osobi </a:t>
            </a:r>
            <a:r>
              <a:rPr lang="sl-SI" dirty="0" smtClean="0"/>
              <a:t>koj</a:t>
            </a:r>
            <a:r>
              <a:rPr lang="en-US" dirty="0" smtClean="0"/>
              <a:t>a je </a:t>
            </a:r>
            <a:r>
              <a:rPr lang="en-US" dirty="0" err="1" smtClean="0"/>
              <a:t>uzor</a:t>
            </a:r>
            <a:r>
              <a:rPr lang="en-US" dirty="0" smtClean="0"/>
              <a:t> (</a:t>
            </a:r>
            <a:r>
              <a:rPr lang="en-US" dirty="0" err="1" smtClean="0"/>
              <a:t>koj</a:t>
            </a:r>
            <a:r>
              <a:rPr lang="sl-SI" dirty="0" smtClean="0"/>
              <a:t>oj </a:t>
            </a:r>
            <a:r>
              <a:rPr lang="sl-SI" dirty="0"/>
              <a:t>se </a:t>
            </a:r>
            <a:r>
              <a:rPr lang="sl-SI" dirty="0" smtClean="0"/>
              <a:t>divi</a:t>
            </a:r>
            <a:r>
              <a:rPr lang="en-US" dirty="0" smtClean="0"/>
              <a:t>); </a:t>
            </a:r>
            <a:r>
              <a:rPr lang="en-US" dirty="0"/>
              <a:t/>
            </a:r>
            <a:br>
              <a:rPr lang="en-US" dirty="0"/>
            </a:br>
            <a:r>
              <a:rPr lang="sl-SI" dirty="0" smtClean="0"/>
              <a:t>izgledati</a:t>
            </a:r>
            <a:r>
              <a:rPr lang="sl-SI" dirty="0" smtClean="0"/>
              <a:t>, ponašati se, osećati se, biti </a:t>
            </a:r>
            <a:r>
              <a:rPr lang="sl-SI" dirty="0"/>
              <a:t>kao </a:t>
            </a:r>
            <a:r>
              <a:rPr lang="sl-SI" dirty="0" smtClean="0"/>
              <a:t>druga značajna osoba</a:t>
            </a:r>
            <a:r>
              <a:rPr lang="en-US" dirty="0" smtClean="0"/>
              <a:t> </a:t>
            </a:r>
            <a:r>
              <a:rPr lang="sr-Latn-RS" dirty="0" smtClean="0"/>
              <a:t>- </a:t>
            </a:r>
            <a:r>
              <a:rPr lang="en-US" b="1" i="1" dirty="0" err="1" smtClean="0"/>
              <a:t>selektivno</a:t>
            </a:r>
            <a:r>
              <a:rPr lang="en-US" b="1" i="1" dirty="0" smtClean="0"/>
              <a:t> </a:t>
            </a:r>
            <a:r>
              <a:rPr lang="x-none" b="1" i="1" smtClean="0"/>
              <a:t>usvajanje </a:t>
            </a:r>
            <a:r>
              <a:rPr lang="x-none" dirty="0" smtClean="0"/>
              <a:t>nj</a:t>
            </a:r>
            <a:r>
              <a:rPr lang="en-US" dirty="0" err="1" smtClean="0"/>
              <a:t>enih</a:t>
            </a:r>
            <a:r>
              <a:rPr lang="en-US" dirty="0" smtClean="0"/>
              <a:t> </a:t>
            </a:r>
            <a:r>
              <a:rPr lang="en-US" dirty="0" err="1" smtClean="0"/>
              <a:t>karakteristika</a:t>
            </a:r>
            <a:r>
              <a:rPr lang="sr-Latn-RS" dirty="0" smtClean="0"/>
              <a:t> (</a:t>
            </a:r>
            <a:r>
              <a:rPr lang="en-US" dirty="0"/>
              <a:t>+</a:t>
            </a:r>
            <a:r>
              <a:rPr lang="sr-Latn-RS" dirty="0"/>
              <a:t>/</a:t>
            </a:r>
            <a:r>
              <a:rPr lang="en-US" dirty="0"/>
              <a:t>–</a:t>
            </a:r>
            <a:r>
              <a:rPr lang="sr-Latn-RS" dirty="0" smtClean="0"/>
              <a:t>)</a:t>
            </a:r>
            <a:r>
              <a:rPr lang="en-US" dirty="0"/>
              <a:t>;</a:t>
            </a:r>
            <a:r>
              <a:rPr lang="en-US" dirty="0" smtClean="0"/>
              <a:t> </a:t>
            </a:r>
            <a:r>
              <a:rPr lang="en-US" b="1" i="1" dirty="0" err="1" smtClean="0"/>
              <a:t>negativna</a:t>
            </a:r>
            <a:r>
              <a:rPr lang="en-US" b="1" i="1" dirty="0" smtClean="0"/>
              <a:t> </a:t>
            </a:r>
            <a:r>
              <a:rPr lang="en-US" b="1" i="1" dirty="0" err="1" smtClean="0"/>
              <a:t>identifikacija</a:t>
            </a:r>
            <a:r>
              <a:rPr lang="en-US" b="1" i="1" dirty="0" smtClean="0"/>
              <a:t> </a:t>
            </a:r>
            <a:r>
              <a:rPr lang="en-US" dirty="0" smtClean="0"/>
              <a:t>(ne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…,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suprotno</a:t>
            </a:r>
            <a:r>
              <a:rPr lang="en-US" dirty="0" smtClean="0"/>
              <a:t> od…)</a:t>
            </a:r>
            <a:endParaRPr lang="x-none" dirty="0" smtClean="0"/>
          </a:p>
          <a:p>
            <a:pPr algn="just">
              <a:spcBef>
                <a:spcPts val="1200"/>
              </a:spcBef>
            </a:pPr>
            <a:r>
              <a:rPr lang="sl-SI" b="1" dirty="0" smtClean="0"/>
              <a:t>Primarna </a:t>
            </a:r>
            <a:r>
              <a:rPr lang="sl-SI" dirty="0" smtClean="0"/>
              <a:t>(primarma  sličnost, </a:t>
            </a:r>
            <a:r>
              <a:rPr lang="sl-SI" b="1" i="1" dirty="0" smtClean="0"/>
              <a:t>biti blizu</a:t>
            </a:r>
            <a:r>
              <a:rPr lang="sl-SI" dirty="0" smtClean="0"/>
              <a:t>, </a:t>
            </a:r>
            <a:r>
              <a:rPr lang="en-US" dirty="0" smtClean="0"/>
              <a:t>2</a:t>
            </a:r>
            <a:r>
              <a:rPr lang="sl-SI" dirty="0" smtClean="0"/>
              <a:t>. god.) i</a:t>
            </a:r>
            <a:r>
              <a:rPr lang="sl-SI" b="1" dirty="0" smtClean="0"/>
              <a:t> sekundarna identifikacija </a:t>
            </a:r>
            <a:r>
              <a:rPr lang="sl-SI" dirty="0" smtClean="0"/>
              <a:t>(</a:t>
            </a:r>
            <a:r>
              <a:rPr lang="sl-SI" b="1" i="1" dirty="0" smtClean="0"/>
              <a:t>biti „kao“, </a:t>
            </a:r>
            <a:r>
              <a:rPr lang="sl-SI" dirty="0" smtClean="0"/>
              <a:t>3.god.);</a:t>
            </a:r>
            <a:br>
              <a:rPr lang="sl-SI" dirty="0" smtClean="0"/>
            </a:br>
            <a:r>
              <a:rPr lang="sl-SI" dirty="0" smtClean="0"/>
              <a:t>Frojd- mehanizam odbrane i razvoja Super </a:t>
            </a:r>
            <a:r>
              <a:rPr lang="sl-SI" dirty="0" smtClean="0"/>
              <a:t>ega</a:t>
            </a:r>
            <a:endParaRPr lang="en-US" dirty="0" smtClean="0"/>
          </a:p>
          <a:p>
            <a:pPr algn="just">
              <a:spcBef>
                <a:spcPts val="1200"/>
              </a:spcBef>
            </a:pPr>
            <a:r>
              <a:rPr lang="x-none" b="1" smtClean="0"/>
              <a:t>Mehanizmi </a:t>
            </a:r>
            <a:r>
              <a:rPr lang="x-none" b="1"/>
              <a:t>identifikacije</a:t>
            </a:r>
            <a:r>
              <a:rPr lang="x-none"/>
              <a:t>: diferencijacija, solidarisanje, imitacija</a:t>
            </a:r>
            <a:r>
              <a:rPr lang="en-US" dirty="0"/>
              <a:t> i</a:t>
            </a:r>
            <a:r>
              <a:rPr lang="x-none"/>
              <a:t> socijalno učenje</a:t>
            </a:r>
            <a:r>
              <a:rPr lang="en-US" dirty="0"/>
              <a:t>, </a:t>
            </a:r>
            <a:r>
              <a:rPr lang="x-none"/>
              <a:t>kognitivne šeme</a:t>
            </a:r>
            <a:endParaRPr lang="sl-SI" dirty="0"/>
          </a:p>
          <a:p>
            <a:pPr lvl="0" algn="just">
              <a:spcBef>
                <a:spcPts val="1200"/>
              </a:spcBef>
            </a:pPr>
            <a:endParaRPr lang="sl-SI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08504" cy="936104"/>
          </a:xfrm>
        </p:spPr>
        <p:txBody>
          <a:bodyPr>
            <a:noAutofit/>
          </a:bodyPr>
          <a:lstStyle/>
          <a:p>
            <a:r>
              <a:rPr lang="sl-SI" sz="4000" dirty="0" smtClean="0"/>
              <a:t>Mehanizmi identifikacije- </a:t>
            </a:r>
            <a:r>
              <a:rPr lang="sl-SI" sz="4000" dirty="0" smtClean="0"/>
              <a:t>Frojd vs.Čodorova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268760"/>
            <a:ext cx="8176992" cy="54006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l-SI" dirty="0" smtClean="0"/>
              <a:t>Identifikacija kao proces </a:t>
            </a:r>
            <a:r>
              <a:rPr lang="sl-SI" b="1" i="1" dirty="0" smtClean="0"/>
              <a:t>diferencijacije - </a:t>
            </a:r>
            <a:r>
              <a:rPr lang="sl-SI" dirty="0" smtClean="0"/>
              <a:t>razrešavanje Edipovog konflikta kod </a:t>
            </a:r>
            <a:r>
              <a:rPr lang="sl-SI" dirty="0" smtClean="0"/>
              <a:t>dečaka</a:t>
            </a:r>
            <a:r>
              <a:rPr lang="en-US" dirty="0" smtClean="0"/>
              <a:t> </a:t>
            </a:r>
            <a:r>
              <a:rPr lang="sl-SI" u="sng" dirty="0" smtClean="0"/>
              <a:t>okretanjem </a:t>
            </a:r>
            <a:r>
              <a:rPr lang="sl-SI" u="sng" dirty="0"/>
              <a:t>od </a:t>
            </a:r>
            <a:r>
              <a:rPr lang="sl-SI" dirty="0"/>
              <a:t>majke kao </a:t>
            </a:r>
            <a:r>
              <a:rPr lang="sl-SI" dirty="0" smtClean="0"/>
              <a:t>ocu</a:t>
            </a:r>
            <a:r>
              <a:rPr lang="en-US" dirty="0" smtClean="0"/>
              <a:t>, </a:t>
            </a:r>
            <a:r>
              <a:rPr lang="sl-SI" dirty="0" smtClean="0"/>
              <a:t> </a:t>
            </a:r>
            <a:r>
              <a:rPr lang="sl-SI" dirty="0" smtClean="0"/>
              <a:t>prevazilaženje </a:t>
            </a:r>
            <a:r>
              <a:rPr lang="sl-SI" i="1" dirty="0" smtClean="0"/>
              <a:t>straha (identifikacijom)</a:t>
            </a:r>
            <a:r>
              <a:rPr lang="sl-SI" dirty="0" smtClean="0"/>
              <a:t> i </a:t>
            </a:r>
            <a:r>
              <a:rPr lang="sl-SI" i="1" dirty="0" smtClean="0"/>
              <a:t>krivice (potiskivanjem) </a:t>
            </a:r>
            <a:endParaRPr lang="en-US" i="1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l-SI" dirty="0" smtClean="0"/>
              <a:t>Identifikacija </a:t>
            </a:r>
            <a:r>
              <a:rPr lang="sl-SI" dirty="0" smtClean="0"/>
              <a:t>kao proces </a:t>
            </a:r>
            <a:r>
              <a:rPr lang="sl-SI" b="1" i="1" dirty="0" smtClean="0"/>
              <a:t>empatije i solidarisanja-  </a:t>
            </a:r>
            <a:r>
              <a:rPr lang="sl-SI" dirty="0" smtClean="0"/>
              <a:t>razrešavanje konflikta devojčica sa majkom, prevazilaženje </a:t>
            </a:r>
            <a:r>
              <a:rPr lang="sl-SI" i="1" dirty="0" smtClean="0"/>
              <a:t>straha i krivice </a:t>
            </a:r>
            <a:r>
              <a:rPr lang="sl-SI" u="sng" dirty="0" smtClean="0"/>
              <a:t>vraćanjem</a:t>
            </a:r>
            <a:r>
              <a:rPr lang="en-US" u="sng" dirty="0" smtClean="0"/>
              <a:t> </a:t>
            </a:r>
            <a:r>
              <a:rPr lang="en-US" u="sng" dirty="0" err="1" smtClean="0"/>
              <a:t>ka</a:t>
            </a:r>
            <a:r>
              <a:rPr lang="sl-SI" dirty="0" smtClean="0"/>
              <a:t> </a:t>
            </a:r>
            <a:r>
              <a:rPr lang="sl-SI" dirty="0" smtClean="0"/>
              <a:t>njoj.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l-SI" dirty="0" smtClean="0"/>
              <a:t>Isti </a:t>
            </a:r>
            <a:r>
              <a:rPr lang="sl-SI" dirty="0" smtClean="0"/>
              <a:t>objekat primarne i sekundarne </a:t>
            </a:r>
            <a:r>
              <a:rPr lang="sl-SI" dirty="0" smtClean="0"/>
              <a:t>identifikacije</a:t>
            </a:r>
            <a:r>
              <a:rPr lang="en-US" dirty="0" smtClean="0"/>
              <a:t>.</a:t>
            </a:r>
            <a:r>
              <a:rPr lang="sl-SI" dirty="0" smtClean="0"/>
              <a:t> </a:t>
            </a:r>
          </a:p>
          <a:p>
            <a:pPr>
              <a:spcBef>
                <a:spcPts val="1200"/>
              </a:spcBef>
            </a:pPr>
            <a:r>
              <a:rPr lang="sl-SI" b="1" dirty="0"/>
              <a:t>Muškarci </a:t>
            </a:r>
            <a:r>
              <a:rPr lang="en-US" b="1" dirty="0"/>
              <a:t>-</a:t>
            </a:r>
            <a:r>
              <a:rPr lang="sl-SI" dirty="0"/>
              <a:t>identitet </a:t>
            </a:r>
            <a:r>
              <a:rPr lang="sl-SI" b="1" i="1" dirty="0"/>
              <a:t>kroz odvajanje</a:t>
            </a:r>
            <a:r>
              <a:rPr lang="sl-SI" dirty="0"/>
              <a:t>; kao rezultat toga oni doživljavaju</a:t>
            </a:r>
            <a:r>
              <a:rPr lang="en-US" dirty="0"/>
              <a:t> </a:t>
            </a:r>
            <a:r>
              <a:rPr lang="sl-SI" u="sng" dirty="0"/>
              <a:t>intimnost ugrožavajućom</a:t>
            </a:r>
            <a:r>
              <a:rPr lang="sl-SI" dirty="0"/>
              <a:t>. </a:t>
            </a:r>
          </a:p>
          <a:p>
            <a:pPr>
              <a:spcBef>
                <a:spcPts val="1200"/>
              </a:spcBef>
            </a:pPr>
            <a:r>
              <a:rPr lang="sl-SI" b="1" dirty="0"/>
              <a:t>Žene</a:t>
            </a:r>
            <a:r>
              <a:rPr lang="en-US" dirty="0"/>
              <a:t>-</a:t>
            </a:r>
            <a:r>
              <a:rPr lang="sl-SI" dirty="0"/>
              <a:t>  postižu identitet </a:t>
            </a:r>
            <a:r>
              <a:rPr lang="sl-SI" b="1" i="1" dirty="0"/>
              <a:t>kroz afektivnu vezanost</a:t>
            </a:r>
            <a:r>
              <a:rPr lang="sl-SI" dirty="0"/>
              <a:t>, doživljavaju da su </a:t>
            </a:r>
            <a:r>
              <a:rPr lang="sl-SI" u="sng" dirty="0"/>
              <a:t>ugrožene odvajanjem</a:t>
            </a:r>
            <a:r>
              <a:rPr lang="en-US" u="sng" dirty="0"/>
              <a:t>; </a:t>
            </a:r>
            <a:r>
              <a:rPr lang="sr-Latn-RS" u="sng" dirty="0"/>
              <a:t> </a:t>
            </a:r>
            <a:r>
              <a:rPr lang="sl-SI" dirty="0"/>
              <a:t>empatija, potrebe drugih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sl-SI" dirty="0" smtClean="0"/>
          </a:p>
          <a:p>
            <a:pPr lvl="0">
              <a:spcBef>
                <a:spcPts val="1200"/>
              </a:spcBef>
            </a:pPr>
            <a:endParaRPr lang="sr-Latn-CS" dirty="0" smtClean="0"/>
          </a:p>
          <a:p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sl-SI" dirty="0"/>
              <a:t>Mehanizmi </a:t>
            </a:r>
            <a:r>
              <a:rPr lang="sl-SI" dirty="0" smtClean="0"/>
              <a:t>identifikacije-</a:t>
            </a:r>
            <a:r>
              <a:rPr lang="sl-SI" b="1" dirty="0" smtClean="0"/>
              <a:t>Čodorova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075240" cy="5229200"/>
          </a:xfrm>
        </p:spPr>
        <p:txBody>
          <a:bodyPr>
            <a:normAutofit fontScale="92500" lnSpcReduction="10000"/>
          </a:bodyPr>
          <a:lstStyle/>
          <a:p>
            <a:pPr lvl="0">
              <a:spcBef>
                <a:spcPts val="1200"/>
              </a:spcBef>
            </a:pPr>
            <a:r>
              <a:rPr lang="sl-SI" b="1" dirty="0" smtClean="0"/>
              <a:t>Implikacije </a:t>
            </a:r>
            <a:r>
              <a:rPr lang="sl-SI" dirty="0"/>
              <a:t>bioloških razlika i razlika razvojnih dinamičkih procesa na </a:t>
            </a:r>
            <a:r>
              <a:rPr lang="sl-SI" u="sng" dirty="0"/>
              <a:t>vrednovanje razlika </a:t>
            </a:r>
            <a:r>
              <a:rPr lang="sl-SI" i="1" dirty="0"/>
              <a:t>(Frojd vs. Hornaj)</a:t>
            </a:r>
            <a:r>
              <a:rPr lang="sl-SI" dirty="0"/>
              <a:t> anatomska  </a:t>
            </a:r>
            <a:r>
              <a:rPr lang="en-US" dirty="0"/>
              <a:t>“</a:t>
            </a:r>
            <a:r>
              <a:rPr lang="sl-SI" dirty="0"/>
              <a:t>inferiornost</a:t>
            </a:r>
            <a:r>
              <a:rPr lang="en-US" dirty="0"/>
              <a:t>” i </a:t>
            </a:r>
            <a:r>
              <a:rPr lang="sl-SI" u="sng" dirty="0"/>
              <a:t>manja diferencijacija - manji stepen nezavisnosti </a:t>
            </a:r>
            <a:r>
              <a:rPr lang="sl-SI" dirty="0"/>
              <a:t>i manja razvijenost ličnosti </a:t>
            </a:r>
            <a:r>
              <a:rPr lang="en-US" dirty="0"/>
              <a:t>= </a:t>
            </a:r>
            <a:r>
              <a:rPr lang="en-US" dirty="0" err="1"/>
              <a:t>ni</a:t>
            </a:r>
            <a:r>
              <a:rPr lang="sr-Latn-RS" dirty="0"/>
              <a:t>ži stepen </a:t>
            </a:r>
            <a:r>
              <a:rPr lang="sl-SI" dirty="0"/>
              <a:t>racionalnosti, osećaja pravde, spremnost na izazove </a:t>
            </a:r>
            <a:endParaRPr lang="sl-SI" dirty="0" smtClean="0"/>
          </a:p>
          <a:p>
            <a:pPr lvl="0">
              <a:spcBef>
                <a:spcPts val="1200"/>
              </a:spcBef>
            </a:pPr>
            <a:r>
              <a:rPr lang="en-US" u="sng" dirty="0" smtClean="0"/>
              <a:t>D</a:t>
            </a:r>
            <a:r>
              <a:rPr lang="sl-SI" u="sng" dirty="0"/>
              <a:t>iferencijacije nije isto što i </a:t>
            </a:r>
            <a:r>
              <a:rPr lang="sl-SI" u="sng" dirty="0" smtClean="0"/>
              <a:t>razvoj; </a:t>
            </a:r>
            <a:br>
              <a:rPr lang="sl-SI" u="sng" dirty="0" smtClean="0"/>
            </a:br>
            <a:r>
              <a:rPr lang="sl-SI" dirty="0" smtClean="0"/>
              <a:t>Manja </a:t>
            </a:r>
            <a:r>
              <a:rPr lang="sl-SI" dirty="0"/>
              <a:t>diferencijacija nije i manji razvoj (K.Giligen</a:t>
            </a:r>
            <a:r>
              <a:rPr lang="en-US" dirty="0"/>
              <a:t>-</a:t>
            </a:r>
            <a:r>
              <a:rPr lang="en-US" dirty="0" err="1"/>
              <a:t>kritika</a:t>
            </a:r>
            <a:r>
              <a:rPr lang="en-US" dirty="0"/>
              <a:t> </a:t>
            </a:r>
            <a:r>
              <a:rPr lang="en-US" dirty="0" err="1"/>
              <a:t>Kolbergovog</a:t>
            </a:r>
            <a:r>
              <a:rPr lang="en-US" dirty="0"/>
              <a:t> </a:t>
            </a:r>
            <a:r>
              <a:rPr lang="en-US" dirty="0" err="1"/>
              <a:t>shvatanja</a:t>
            </a:r>
            <a:r>
              <a:rPr lang="en-US" dirty="0"/>
              <a:t> </a:t>
            </a:r>
            <a:r>
              <a:rPr lang="en-US" dirty="0" err="1"/>
              <a:t>moralnog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devoj</a:t>
            </a:r>
            <a:r>
              <a:rPr lang="sr-Latn-RS" dirty="0"/>
              <a:t>čica</a:t>
            </a:r>
            <a:r>
              <a:rPr lang="sl-SI" dirty="0"/>
              <a:t>)</a:t>
            </a:r>
          </a:p>
          <a:p>
            <a:pPr>
              <a:spcBef>
                <a:spcPts val="1200"/>
              </a:spcBef>
            </a:pPr>
            <a:r>
              <a:rPr lang="sl-SI" u="sng" dirty="0" smtClean="0"/>
              <a:t>Odbran</a:t>
            </a:r>
            <a:r>
              <a:rPr lang="en-US" u="sng" dirty="0" smtClean="0"/>
              <a:t>e</a:t>
            </a:r>
            <a:r>
              <a:rPr lang="sl-SI" u="sng" dirty="0" smtClean="0"/>
              <a:t> ni</a:t>
            </a:r>
            <a:r>
              <a:rPr lang="en-US" u="sng" dirty="0" err="1" smtClean="0"/>
              <a:t>su</a:t>
            </a:r>
            <a:r>
              <a:rPr lang="sl-SI" u="sng" dirty="0" smtClean="0"/>
              <a:t> jedini </a:t>
            </a:r>
            <a:r>
              <a:rPr lang="sl-SI" u="sng" dirty="0"/>
              <a:t>izvor </a:t>
            </a:r>
            <a:r>
              <a:rPr lang="sl-SI" u="sng" dirty="0" smtClean="0"/>
              <a:t>identifikacije</a:t>
            </a:r>
            <a:endParaRPr lang="en-US" u="sng" dirty="0" smtClean="0"/>
          </a:p>
          <a:p>
            <a:pPr>
              <a:spcBef>
                <a:spcPts val="1200"/>
              </a:spcBef>
            </a:pPr>
            <a:r>
              <a:rPr lang="sl-SI" u="sng" dirty="0" smtClean="0"/>
              <a:t>Dva </a:t>
            </a:r>
            <a:r>
              <a:rPr lang="sl-SI" u="sng" dirty="0" smtClean="0"/>
              <a:t>razičita puta, ali ne i različite vrednosti</a:t>
            </a:r>
          </a:p>
          <a:p>
            <a:pPr>
              <a:spcBef>
                <a:spcPts val="1200"/>
              </a:spcBef>
            </a:pPr>
            <a:r>
              <a:rPr lang="sl-SI" u="sng" dirty="0" smtClean="0"/>
              <a:t>Dvosmeran proces</a:t>
            </a:r>
            <a:r>
              <a:rPr lang="sl-SI" b="1" dirty="0" smtClean="0"/>
              <a:t> </a:t>
            </a:r>
            <a:r>
              <a:rPr lang="sl-SI" dirty="0" smtClean="0"/>
              <a:t>- roditeljski </a:t>
            </a:r>
            <a:r>
              <a:rPr lang="sl-SI" dirty="0"/>
              <a:t>doživljaj sličnosti i </a:t>
            </a:r>
            <a:r>
              <a:rPr lang="sl-SI" dirty="0" smtClean="0"/>
              <a:t>različitosti u odnosu na sinove i ćerke</a:t>
            </a:r>
            <a:endParaRPr lang="sl-S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229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sl-SI" dirty="0"/>
              <a:t>Kritike Frojdovog </a:t>
            </a:r>
            <a:r>
              <a:rPr lang="sl-SI" dirty="0" smtClean="0"/>
              <a:t>shvatanja</a:t>
            </a:r>
            <a:endParaRPr lang="sr-Latn-C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527186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sl-SI" b="1" i="1" dirty="0"/>
              <a:t>R</a:t>
            </a:r>
            <a:r>
              <a:rPr lang="sl-SI" b="1" i="1" dirty="0" smtClean="0"/>
              <a:t>azvoj </a:t>
            </a:r>
            <a:r>
              <a:rPr lang="sl-SI" b="1" i="1" dirty="0"/>
              <a:t>žena nije inferioran </a:t>
            </a:r>
            <a:r>
              <a:rPr lang="sl-SI" dirty="0" smtClean="0"/>
              <a:t>u odnosu na razvoj </a:t>
            </a:r>
            <a:r>
              <a:rPr lang="sl-SI" dirty="0"/>
              <a:t>muškaraca- </a:t>
            </a:r>
            <a:r>
              <a:rPr lang="sl-SI" u="sng" dirty="0"/>
              <a:t>biološko prvenstvo ženskog pola</a:t>
            </a:r>
            <a:r>
              <a:rPr lang="sl-SI" dirty="0"/>
              <a:t>. Polni organi i mozak svih ljudskih embriona u početku prolaze ženski put razvoja; muški pol modifikovan delovanjem muških hormona</a:t>
            </a:r>
            <a:r>
              <a:rPr lang="sl-SI" dirty="0" smtClean="0"/>
              <a:t>. </a:t>
            </a:r>
            <a:endParaRPr lang="sl-SI" dirty="0" smtClean="0"/>
          </a:p>
          <a:p>
            <a:pPr>
              <a:spcBef>
                <a:spcPts val="1200"/>
              </a:spcBef>
            </a:pPr>
            <a:r>
              <a:rPr lang="sl-SI" b="1" i="1" dirty="0" smtClean="0"/>
              <a:t>Rodni </a:t>
            </a:r>
            <a:r>
              <a:rPr lang="sl-SI" b="1" i="1" dirty="0"/>
              <a:t>identitet nije </a:t>
            </a:r>
            <a:r>
              <a:rPr lang="sl-SI" i="1" dirty="0" smtClean="0"/>
              <a:t>(samo) </a:t>
            </a:r>
            <a:r>
              <a:rPr lang="sl-SI" b="1" i="1" dirty="0" smtClean="0"/>
              <a:t>posledica </a:t>
            </a:r>
            <a:r>
              <a:rPr lang="sl-SI" dirty="0"/>
              <a:t>razrešenja Edipovog kompleksa, jer se aspekti formiranja identiteta mogu utvrditi dosta pre uzrasta na kome Frojd pretpostavlja da se on razrešava </a:t>
            </a:r>
          </a:p>
          <a:p>
            <a:pPr>
              <a:spcBef>
                <a:spcPts val="1200"/>
              </a:spcBef>
            </a:pPr>
            <a:r>
              <a:rPr lang="sl-SI" b="1" i="1" dirty="0" smtClean="0"/>
              <a:t>Roditelji </a:t>
            </a:r>
            <a:r>
              <a:rPr lang="sl-SI" b="1" i="1" dirty="0"/>
              <a:t>su primarni nosioci seksualnih fantazija</a:t>
            </a:r>
            <a:r>
              <a:rPr lang="sl-SI" dirty="0"/>
              <a:t>. Poremećaji u formiranju identiteta su rezultat psiholoških trauma koje izazivaju roditelji koji seksualno zloupotrebljavaju ili zavode svoju decu, a ne dečije nesposobnosti da razreše infantilne seksualne želje</a:t>
            </a:r>
            <a:endParaRPr lang="sr-Latn-C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435280" cy="936104"/>
          </a:xfrm>
        </p:spPr>
        <p:txBody>
          <a:bodyPr>
            <a:noAutofit/>
          </a:bodyPr>
          <a:lstStyle/>
          <a:p>
            <a:r>
              <a:rPr lang="sl-SI" sz="4000" dirty="0" smtClean="0"/>
              <a:t>Rodn</a:t>
            </a:r>
            <a:r>
              <a:rPr lang="sl-SI" sz="4000" dirty="0" smtClean="0"/>
              <a:t>i </a:t>
            </a:r>
            <a:r>
              <a:rPr lang="sl-SI" sz="4000" dirty="0" smtClean="0"/>
              <a:t>identitet- posmatranje </a:t>
            </a:r>
            <a:r>
              <a:rPr lang="sl-SI" sz="4000" dirty="0"/>
              <a:t>i </a:t>
            </a:r>
            <a:r>
              <a:rPr lang="sl-SI" sz="4000" dirty="0" smtClean="0"/>
              <a:t>imitiranje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352928" cy="4896544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l-SI" sz="2800" b="1" dirty="0" smtClean="0"/>
              <a:t>Identifikacija</a:t>
            </a:r>
            <a:r>
              <a:rPr lang="sl-SI" sz="2800" dirty="0" smtClean="0"/>
              <a:t> </a:t>
            </a:r>
            <a:r>
              <a:rPr lang="sl-SI" sz="2800" dirty="0" smtClean="0"/>
              <a:t>nije (samo) </a:t>
            </a:r>
            <a:r>
              <a:rPr lang="sl-SI" sz="2800" dirty="0" smtClean="0"/>
              <a:t>rezultat konflikta želja i strahova i krivice- već rezultat </a:t>
            </a:r>
            <a:r>
              <a:rPr lang="sl-SI" sz="2800" b="1" i="1" dirty="0" smtClean="0"/>
              <a:t>posmatranja i imitiranja </a:t>
            </a:r>
            <a:r>
              <a:rPr lang="sl-SI" sz="2800" dirty="0" smtClean="0"/>
              <a:t>moćnih odraslih i </a:t>
            </a:r>
            <a:r>
              <a:rPr lang="sl-SI" sz="2800" b="1" i="1" dirty="0" smtClean="0"/>
              <a:t>nagrađivanja </a:t>
            </a:r>
            <a:r>
              <a:rPr lang="sl-SI" sz="2800" dirty="0" smtClean="0"/>
              <a:t>za  polno prikladno ponašanje (</a:t>
            </a:r>
            <a:r>
              <a:rPr lang="sl-SI" sz="2800" u="sng" dirty="0" smtClean="0"/>
              <a:t>i bez nagrade</a:t>
            </a:r>
            <a:r>
              <a:rPr lang="sl-SI" sz="2800" dirty="0" smtClean="0"/>
              <a:t>). </a:t>
            </a: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l-SI" sz="2800" b="1" dirty="0" smtClean="0"/>
              <a:t>Uslovi</a:t>
            </a:r>
            <a:r>
              <a:rPr lang="sl-SI" sz="2800" dirty="0" smtClean="0"/>
              <a:t> – </a:t>
            </a:r>
            <a:r>
              <a:rPr lang="sl-SI" sz="2800" b="1" i="1" dirty="0" smtClean="0"/>
              <a:t>dostupnost (</a:t>
            </a:r>
            <a:r>
              <a:rPr lang="sl-SI" sz="2800" dirty="0" smtClean="0"/>
              <a:t>direkna i indirekna</a:t>
            </a:r>
            <a:r>
              <a:rPr lang="sl-SI" sz="2800" b="1" i="1" dirty="0" smtClean="0"/>
              <a:t>), pažnja, </a:t>
            </a:r>
            <a:r>
              <a:rPr lang="sl-SI" sz="2800" b="1" i="1" dirty="0" smtClean="0"/>
              <a:t>pamćenje, </a:t>
            </a:r>
            <a:r>
              <a:rPr lang="sl-SI" sz="2800" b="1" i="1" dirty="0" smtClean="0"/>
              <a:t>jezik, motorička reprodukcija, motivacija (nagrada</a:t>
            </a:r>
            <a:r>
              <a:rPr lang="sl-SI" sz="2800" b="1" i="1" dirty="0" smtClean="0"/>
              <a:t>) </a:t>
            </a:r>
            <a:r>
              <a:rPr lang="sl-SI" sz="2800" dirty="0" smtClean="0"/>
              <a:t>- Bandura, Mišel</a:t>
            </a:r>
          </a:p>
          <a:p>
            <a:pPr lvl="0">
              <a:spcBef>
                <a:spcPts val="600"/>
              </a:spcBef>
              <a:buFont typeface="Wingdings" pitchFamily="2" charset="2"/>
              <a:buChar char="Ø"/>
            </a:pPr>
            <a:r>
              <a:rPr lang="sl-SI" sz="2800" u="sng" dirty="0" smtClean="0"/>
              <a:t>selektivnost</a:t>
            </a:r>
            <a:r>
              <a:rPr lang="sl-SI" sz="2800" dirty="0" smtClean="0"/>
              <a:t> potkrepljivanja prema polu; </a:t>
            </a:r>
          </a:p>
          <a:p>
            <a:pPr lvl="0">
              <a:spcBef>
                <a:spcPts val="600"/>
              </a:spcBef>
              <a:buFont typeface="Wingdings" pitchFamily="2" charset="2"/>
              <a:buChar char="Ø"/>
            </a:pPr>
            <a:r>
              <a:rPr lang="sl-SI" sz="2800" dirty="0" smtClean="0"/>
              <a:t>polno određena </a:t>
            </a:r>
            <a:r>
              <a:rPr lang="sl-SI" sz="2800" u="sng" dirty="0" smtClean="0"/>
              <a:t>preferencija nagrade</a:t>
            </a:r>
            <a:r>
              <a:rPr lang="sl-SI" sz="2800" dirty="0" smtClean="0"/>
              <a:t>;</a:t>
            </a:r>
            <a:br>
              <a:rPr lang="sl-SI" sz="2800" dirty="0" smtClean="0"/>
            </a:b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926976"/>
          </a:xfrm>
        </p:spPr>
        <p:txBody>
          <a:bodyPr>
            <a:normAutofit fontScale="90000"/>
          </a:bodyPr>
          <a:lstStyle/>
          <a:p>
            <a:r>
              <a:rPr lang="sl-SI" sz="5400" dirty="0" smtClean="0"/>
              <a:t>Rodni </a:t>
            </a:r>
            <a:r>
              <a:rPr lang="sl-SI" sz="5400" dirty="0" smtClean="0"/>
              <a:t>identitet- </a:t>
            </a:r>
            <a:r>
              <a:rPr lang="sl-SI" sz="5400" dirty="0"/>
              <a:t>kognitvna šema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892480" cy="5544616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l-SI" sz="2800" b="1" dirty="0" smtClean="0"/>
              <a:t>Kolberg</a:t>
            </a:r>
            <a:r>
              <a:rPr lang="sl-SI" sz="2800" dirty="0" smtClean="0"/>
              <a:t>- </a:t>
            </a:r>
            <a:r>
              <a:rPr lang="sl-SI" sz="2800" dirty="0"/>
              <a:t>i</a:t>
            </a:r>
            <a:r>
              <a:rPr lang="sl-SI" sz="2800" dirty="0" smtClean="0"/>
              <a:t>dentifikacija </a:t>
            </a:r>
            <a:r>
              <a:rPr lang="sl-SI" sz="2800" dirty="0"/>
              <a:t>kao rezultat </a:t>
            </a:r>
            <a:r>
              <a:rPr lang="sl-SI" sz="2800" b="1" i="1" dirty="0"/>
              <a:t>kognitivne sposobnosti </a:t>
            </a:r>
            <a:r>
              <a:rPr lang="sl-SI" sz="2800" dirty="0"/>
              <a:t>prepoznavanja sebe kao člana </a:t>
            </a:r>
            <a:r>
              <a:rPr lang="sl-SI" sz="2800" i="1" dirty="0"/>
              <a:t>socijalne </a:t>
            </a:r>
            <a:r>
              <a:rPr lang="sl-SI" sz="2800" i="1" dirty="0" smtClean="0"/>
              <a:t>kategorije.</a:t>
            </a:r>
            <a:r>
              <a:rPr lang="sl-SI" sz="2800" dirty="0" smtClean="0"/>
              <a:t> </a:t>
            </a:r>
            <a:r>
              <a:rPr lang="sl-SI" sz="2800" dirty="0"/>
              <a:t/>
            </a:r>
            <a:br>
              <a:rPr lang="sl-SI" sz="2800" dirty="0"/>
            </a:br>
            <a:r>
              <a:rPr lang="sl-SI" sz="2800" dirty="0" smtClean="0"/>
              <a:t>Dete </a:t>
            </a:r>
            <a:r>
              <a:rPr lang="sl-SI" sz="2800" dirty="0" smtClean="0"/>
              <a:t>aktivno sebe </a:t>
            </a:r>
            <a:r>
              <a:rPr lang="sl-SI" sz="2800" dirty="0" smtClean="0"/>
              <a:t>konstruiše (self šema) </a:t>
            </a:r>
            <a:r>
              <a:rPr lang="sl-SI" sz="2800" dirty="0" smtClean="0"/>
              <a:t>i strukturiše vlastito </a:t>
            </a:r>
            <a:r>
              <a:rPr lang="sl-SI" sz="2800" dirty="0" smtClean="0"/>
              <a:t>iskustvo- </a:t>
            </a:r>
            <a:r>
              <a:rPr lang="sl-SI" sz="2800" dirty="0" smtClean="0"/>
              <a:t>pojmovni razvoj, </a:t>
            </a:r>
            <a:r>
              <a:rPr lang="sl-SI" sz="2800" u="sng" dirty="0" smtClean="0"/>
              <a:t>kategorizacija</a:t>
            </a:r>
            <a:endParaRPr lang="sl-SI" sz="2800" u="sng" dirty="0"/>
          </a:p>
          <a:p>
            <a:pPr lvl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l-SI" sz="2800" b="1" dirty="0"/>
              <a:t>Polna </a:t>
            </a:r>
            <a:r>
              <a:rPr lang="sl-SI" sz="2800" b="1" dirty="0" smtClean="0"/>
              <a:t>šema (Sandra Bem), </a:t>
            </a:r>
            <a:r>
              <a:rPr lang="sl-SI" sz="2800" dirty="0" smtClean="0"/>
              <a:t>mreža </a:t>
            </a:r>
            <a:r>
              <a:rPr lang="sl-SI" sz="2800" dirty="0"/>
              <a:t>asocijacija vezana za kulturna shvatanja polnih uloga koja se primenjuju u </a:t>
            </a:r>
            <a:r>
              <a:rPr lang="sl-SI" sz="2800" dirty="0" smtClean="0"/>
              <a:t>ponašanju; </a:t>
            </a:r>
            <a:r>
              <a:rPr lang="sl-SI" sz="2800" dirty="0" smtClean="0"/>
              <a:t/>
            </a:r>
            <a:br>
              <a:rPr lang="sl-SI" sz="2800" dirty="0" smtClean="0"/>
            </a:br>
            <a:r>
              <a:rPr lang="sl-SI" sz="2800" b="1" i="1" u="sng" dirty="0" smtClean="0"/>
              <a:t>Skript</a:t>
            </a:r>
            <a:r>
              <a:rPr lang="sl-SI" sz="2800" u="sng" dirty="0" smtClean="0"/>
              <a:t> </a:t>
            </a:r>
            <a:r>
              <a:rPr lang="sl-SI" sz="2800" u="sng" dirty="0"/>
              <a:t>za upravljanje vlastitim ponašanjem i strukturisanje opažanja sredine</a:t>
            </a:r>
            <a:br>
              <a:rPr lang="sl-SI" sz="2800" u="sng" dirty="0"/>
            </a:br>
            <a:endParaRPr lang="sl-SI" sz="2800" b="1" i="1" u="sng" dirty="0" smtClean="0"/>
          </a:p>
        </p:txBody>
      </p:sp>
    </p:spTree>
    <p:extLst>
      <p:ext uri="{BB962C8B-B14F-4D97-AF65-F5344CB8AC3E}">
        <p14:creationId xmlns:p14="http://schemas.microsoft.com/office/powerpoint/2010/main" val="1862415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92088"/>
          </a:xfrm>
        </p:spPr>
        <p:txBody>
          <a:bodyPr/>
          <a:lstStyle/>
          <a:p>
            <a:r>
              <a:rPr lang="sl-SI" sz="4800" dirty="0" smtClean="0"/>
              <a:t>Rodni </a:t>
            </a:r>
            <a:r>
              <a:rPr lang="sl-SI" sz="4800" dirty="0"/>
              <a:t>identitet- kognitvna šema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517232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sl-SI" sz="2800" b="1" dirty="0" smtClean="0"/>
              <a:t>Nagrada</a:t>
            </a:r>
            <a:r>
              <a:rPr lang="sl-SI" sz="2800" dirty="0" smtClean="0"/>
              <a:t>- </a:t>
            </a:r>
            <a:r>
              <a:rPr lang="sl-SI" sz="2800" b="1" i="1" dirty="0"/>
              <a:t>intrinzička vrednost ponašanja </a:t>
            </a:r>
            <a:r>
              <a:rPr lang="sl-SI" sz="2800" b="1" i="1" dirty="0" smtClean="0"/>
              <a:t>–</a:t>
            </a:r>
            <a:r>
              <a:rPr lang="en-US" sz="2800" b="1" i="1" dirty="0" smtClean="0"/>
              <a:t> </a:t>
            </a:r>
            <a:r>
              <a:rPr lang="sl-SI" sz="2800" dirty="0" smtClean="0"/>
              <a:t>ne postaje se dečak </a:t>
            </a:r>
            <a:r>
              <a:rPr lang="sl-SI" sz="2800" dirty="0"/>
              <a:t>da bi dobio nagradu, već zato što </a:t>
            </a:r>
            <a:r>
              <a:rPr lang="sl-SI" sz="2800" dirty="0" smtClean="0"/>
              <a:t>jeste </a:t>
            </a:r>
            <a:r>
              <a:rPr lang="sl-SI" sz="2800" dirty="0" smtClean="0"/>
              <a:t>dečak</a:t>
            </a:r>
            <a:r>
              <a:rPr lang="en-US" sz="2800" dirty="0" smtClean="0"/>
              <a:t>, </a:t>
            </a:r>
            <a:r>
              <a:rPr lang="sl-SI" sz="2800" dirty="0" smtClean="0"/>
              <a:t> </a:t>
            </a:r>
            <a:r>
              <a:rPr lang="sl-SI" sz="2800" dirty="0" smtClean="0"/>
              <a:t>on radi </a:t>
            </a:r>
            <a:r>
              <a:rPr lang="sl-SI" sz="2800" dirty="0"/>
              <a:t>stvari prikladne za dečake, a samo ponašanje je </a:t>
            </a:r>
            <a:r>
              <a:rPr lang="sl-SI" sz="2800" dirty="0" smtClean="0"/>
              <a:t>nagrađujuće; u </a:t>
            </a:r>
            <a:r>
              <a:rPr lang="sl-SI" sz="2800" dirty="0"/>
              <a:t>prilog tome ide i sposobnost </a:t>
            </a:r>
            <a:r>
              <a:rPr lang="sl-SI" sz="2800" b="1" i="1" dirty="0"/>
              <a:t>kontrole</a:t>
            </a:r>
            <a:r>
              <a:rPr lang="sl-SI" sz="2800" dirty="0"/>
              <a:t> </a:t>
            </a:r>
            <a:r>
              <a:rPr lang="sl-SI" sz="2800" b="1" i="1" dirty="0"/>
              <a:t>sredine </a:t>
            </a:r>
            <a:r>
              <a:rPr lang="sl-SI" sz="2800" dirty="0"/>
              <a:t>i </a:t>
            </a:r>
            <a:r>
              <a:rPr lang="sl-SI" sz="2800" b="1" i="1" dirty="0"/>
              <a:t>odobravanje</a:t>
            </a:r>
          </a:p>
          <a:p>
            <a:pPr>
              <a:spcAft>
                <a:spcPts val="600"/>
              </a:spcAft>
            </a:pPr>
            <a:r>
              <a:rPr lang="sl-SI" sz="2800" b="1" dirty="0" smtClean="0"/>
              <a:t>Rodn</a:t>
            </a:r>
            <a:r>
              <a:rPr lang="sl-SI" sz="2800" b="1" dirty="0" smtClean="0"/>
              <a:t>a </a:t>
            </a:r>
            <a:r>
              <a:rPr lang="sl-SI" sz="2800" b="1" dirty="0"/>
              <a:t>uloga- </a:t>
            </a:r>
            <a:r>
              <a:rPr lang="sl-SI" sz="2800" dirty="0"/>
              <a:t>razlike u preferencijama </a:t>
            </a:r>
            <a:r>
              <a:rPr lang="sl-SI" sz="2800" dirty="0" smtClean="0"/>
              <a:t>igre i igračaka;  načina ponašanja u sukobu,</a:t>
            </a:r>
            <a:r>
              <a:rPr lang="en-US" sz="2800" dirty="0" smtClean="0"/>
              <a:t> </a:t>
            </a:r>
            <a:r>
              <a:rPr lang="sl-SI" sz="2800" dirty="0"/>
              <a:t>manja agresivnost devojčica (2.5 god</a:t>
            </a:r>
            <a:r>
              <a:rPr lang="sl-SI" sz="2800" dirty="0" smtClean="0"/>
              <a:t>.);  </a:t>
            </a:r>
            <a:r>
              <a:rPr lang="sl-SI" sz="2800" dirty="0"/>
              <a:t>igra sa decom istog pola</a:t>
            </a:r>
            <a:endParaRPr lang="sl-SI" sz="2800" dirty="0" smtClean="0"/>
          </a:p>
          <a:p>
            <a:pPr>
              <a:spcAft>
                <a:spcPts val="600"/>
              </a:spcAft>
            </a:pPr>
            <a:r>
              <a:rPr lang="sl-SI" sz="2800" b="1" dirty="0" smtClean="0"/>
              <a:t>K</a:t>
            </a:r>
            <a:r>
              <a:rPr lang="sl-SI" sz="2800" b="1" i="1" dirty="0" smtClean="0"/>
              <a:t>ada</a:t>
            </a:r>
            <a:r>
              <a:rPr lang="sl-SI" sz="2800" b="1" dirty="0" smtClean="0"/>
              <a:t> </a:t>
            </a:r>
            <a:r>
              <a:rPr lang="sl-SI" sz="2800" b="1" i="1" dirty="0"/>
              <a:t>se </a:t>
            </a:r>
            <a:r>
              <a:rPr lang="sl-SI" sz="2800" b="1" i="1" dirty="0" smtClean="0"/>
              <a:t>razvija? </a:t>
            </a:r>
            <a:r>
              <a:rPr lang="sl-SI" sz="2800" dirty="0" smtClean="0"/>
              <a:t>prepoznavanje </a:t>
            </a:r>
            <a:r>
              <a:rPr lang="sl-SI" sz="2800" dirty="0"/>
              <a:t>pola na  slikama </a:t>
            </a:r>
            <a:r>
              <a:rPr lang="sl-SI" sz="2800" dirty="0" smtClean="0"/>
              <a:t>(26-36</a:t>
            </a:r>
            <a:r>
              <a:rPr lang="en-US" sz="2800" dirty="0" smtClean="0"/>
              <a:t> </a:t>
            </a:r>
            <a:r>
              <a:rPr lang="sl-SI" sz="2800" dirty="0"/>
              <a:t>m</a:t>
            </a:r>
            <a:r>
              <a:rPr lang="sl-SI" sz="2800" dirty="0" smtClean="0"/>
              <a:t>.); postepeno izgrađivanje konstrukta pola i pre uočavanja  anatomskih razlika (nošenje beretke)</a:t>
            </a:r>
            <a:endParaRPr lang="sr-Latn-CS" sz="2800" dirty="0"/>
          </a:p>
          <a:p>
            <a:pPr lvl="0">
              <a:spcAft>
                <a:spcPts val="600"/>
              </a:spcAft>
            </a:pPr>
            <a:r>
              <a:rPr lang="sl-SI" sz="2800" b="1" dirty="0" smtClean="0"/>
              <a:t>Stereotipi</a:t>
            </a:r>
            <a:r>
              <a:rPr lang="sl-SI" sz="2800" dirty="0" smtClean="0"/>
              <a:t> </a:t>
            </a:r>
            <a:r>
              <a:rPr lang="sl-SI" sz="2800" dirty="0"/>
              <a:t>o </a:t>
            </a:r>
            <a:r>
              <a:rPr lang="sl-SI" sz="2800" i="1" dirty="0" smtClean="0"/>
              <a:t>maskulinosti i femininosti </a:t>
            </a:r>
            <a:r>
              <a:rPr lang="sl-SI" sz="2800" dirty="0" smtClean="0"/>
              <a:t>i </a:t>
            </a:r>
            <a:r>
              <a:rPr lang="sl-SI" sz="2800" dirty="0"/>
              <a:t>polni </a:t>
            </a:r>
            <a:r>
              <a:rPr lang="sl-SI" sz="2800" b="1" i="1" dirty="0" smtClean="0"/>
              <a:t>egalitarizam- </a:t>
            </a:r>
            <a:r>
              <a:rPr lang="sl-SI" sz="2800" dirty="0" smtClean="0"/>
              <a:t> </a:t>
            </a:r>
            <a:r>
              <a:rPr lang="sl-SI" sz="2800" i="1" dirty="0" smtClean="0"/>
              <a:t>kako </a:t>
            </a:r>
            <a:r>
              <a:rPr lang="sl-SI" sz="2800" i="1" dirty="0"/>
              <a:t>se </a:t>
            </a:r>
            <a:r>
              <a:rPr lang="sl-SI" sz="2800" i="1" dirty="0" smtClean="0"/>
              <a:t>razvija?</a:t>
            </a:r>
            <a:r>
              <a:rPr lang="sl-SI" sz="2800" dirty="0" smtClean="0"/>
              <a:t>- priroda vs. iskustvo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329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2105</TotalTime>
  <Words>1480</Words>
  <Application>Microsoft Office PowerPoint</Application>
  <PresentationFormat>On-screen Show (4:3)</PresentationFormat>
  <Paragraphs>146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Flow</vt:lpstr>
      <vt:lpstr>Socijalni razvoj u ranom detinjstvu</vt:lpstr>
      <vt:lpstr>Socijalni razvoj </vt:lpstr>
      <vt:lpstr>Socijalni i lični identitet</vt:lpstr>
      <vt:lpstr>Mehanizmi identifikacije- Frojd vs.Čodorova</vt:lpstr>
      <vt:lpstr>Mehanizmi identifikacije-Čodorova</vt:lpstr>
      <vt:lpstr>Kritike Frojdovog shvatanja</vt:lpstr>
      <vt:lpstr>Rodni identitet- posmatranje i imitiranje</vt:lpstr>
      <vt:lpstr>Rodni identitet- kognitvna šema </vt:lpstr>
      <vt:lpstr>Rodni identitet- kognitvna šema </vt:lpstr>
      <vt:lpstr>Etnički i rasni identitet</vt:lpstr>
      <vt:lpstr>Sposobnost upravljanja sobom</vt:lpstr>
      <vt:lpstr>Sposobnost upravljanja sobom</vt:lpstr>
      <vt:lpstr>Faze razvoja identiteta- Erikson</vt:lpstr>
      <vt:lpstr>Faze razvoja identiteta- Erikson</vt:lpstr>
      <vt:lpstr>Agresivnost</vt:lpstr>
      <vt:lpstr>Agresivnost</vt:lpstr>
      <vt:lpstr>Kontrola agresije</vt:lpstr>
      <vt:lpstr>Kontrola agresije</vt:lpstr>
      <vt:lpstr>Prosocijalno ponašanje</vt:lpstr>
      <vt:lpstr>Prosocijalno ponašanje</vt:lpstr>
      <vt:lpstr>Prosocijalno ponašanje</vt:lpstr>
      <vt:lpstr>Prosocijalno ponašanje</vt:lpstr>
      <vt:lpstr>Nove emocije</vt:lpstr>
      <vt:lpstr>Socijalni status</vt:lpstr>
    </vt:vector>
  </TitlesOfParts>
  <Company>Samostalni zanatlija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Socijalni razvoj u ranom detinjstvu</dc:title>
  <dc:creator>Stefan Ignjatovic</dc:creator>
  <cp:lastModifiedBy>Windows User</cp:lastModifiedBy>
  <cp:revision>132</cp:revision>
  <dcterms:created xsi:type="dcterms:W3CDTF">2010-01-10T19:03:40Z</dcterms:created>
  <dcterms:modified xsi:type="dcterms:W3CDTF">2018-12-15T14:06:06Z</dcterms:modified>
</cp:coreProperties>
</file>