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23"/>
  </p:notesMasterIdLst>
  <p:sldIdLst>
    <p:sldId id="276" r:id="rId2"/>
    <p:sldId id="277" r:id="rId3"/>
    <p:sldId id="257" r:id="rId4"/>
    <p:sldId id="273" r:id="rId5"/>
    <p:sldId id="258" r:id="rId6"/>
    <p:sldId id="274" r:id="rId7"/>
    <p:sldId id="271" r:id="rId8"/>
    <p:sldId id="259" r:id="rId9"/>
    <p:sldId id="272" r:id="rId10"/>
    <p:sldId id="264" r:id="rId11"/>
    <p:sldId id="262" r:id="rId12"/>
    <p:sldId id="265" r:id="rId13"/>
    <p:sldId id="267" r:id="rId14"/>
    <p:sldId id="263" r:id="rId15"/>
    <p:sldId id="275" r:id="rId16"/>
    <p:sldId id="268" r:id="rId17"/>
    <p:sldId id="260" r:id="rId18"/>
    <p:sldId id="269" r:id="rId19"/>
    <p:sldId id="261" r:id="rId20"/>
    <p:sldId id="270" r:id="rId21"/>
    <p:sldId id="266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773" autoAdjust="0"/>
    <p:restoredTop sz="94660"/>
  </p:normalViewPr>
  <p:slideViewPr>
    <p:cSldViewPr>
      <p:cViewPr>
        <p:scale>
          <a:sx n="100" d="100"/>
          <a:sy n="100" d="100"/>
        </p:scale>
        <p:origin x="-216" y="-23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FC2C1AC-A509-40FE-A955-990BD3935FA0}" type="datetimeFigureOut">
              <a:rPr lang="en-US" smtClean="0"/>
              <a:pPr/>
              <a:t>12/22/2018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E51068-3EB4-498A-B3E2-59658CAD46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33823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E1D25-C211-40AC-AFC7-26E338C750A5}" type="datetime1">
              <a:rPr lang="en-US" smtClean="0"/>
              <a:pPr/>
              <a:t>12/22/2018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1EF38B-8912-4DB2-86BE-5DB2156825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75545-8EDB-46D6-A26C-BD6DFC46AFBB}" type="datetime1">
              <a:rPr lang="en-US" smtClean="0"/>
              <a:pPr/>
              <a:t>12/22/2018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1EF38B-8912-4DB2-86BE-5DB2156825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C298B-C98B-4ABD-8ADA-AAC6ECAEBDBE}" type="datetime1">
              <a:rPr lang="en-US" smtClean="0"/>
              <a:pPr/>
              <a:t>12/22/2018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1EF38B-8912-4DB2-86BE-5DB2156825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8565D-18FF-4FDB-AB52-A69ACEF18406}" type="datetime1">
              <a:rPr lang="en-US" smtClean="0"/>
              <a:pPr/>
              <a:t>12/22/2018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1EF38B-8912-4DB2-86BE-5DB2156825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E46A0-DA6D-4A3E-9590-DE3F0B124491}" type="datetime1">
              <a:rPr lang="en-US" smtClean="0"/>
              <a:pPr/>
              <a:t>12/22/2018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1EF38B-8912-4DB2-86BE-5DB2156825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8AC18-C63A-4CA7-9ACD-E3279CAFB7F5}" type="datetime1">
              <a:rPr lang="en-US" smtClean="0"/>
              <a:pPr/>
              <a:t>12/22/2018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1EF38B-8912-4DB2-86BE-5DB2156825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479D0-4B96-42DE-9377-1B89782ACCA1}" type="datetime1">
              <a:rPr lang="en-US" smtClean="0"/>
              <a:pPr/>
              <a:t>12/22/2018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1EF38B-8912-4DB2-86BE-5DB2156825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BE14B-ED3E-4A3E-9891-9FE30DF19CC8}" type="datetime1">
              <a:rPr lang="en-US" smtClean="0"/>
              <a:pPr/>
              <a:t>12/22/2018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1EF38B-8912-4DB2-86BE-5DB2156825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103D9-CC93-4A88-9038-4553A76134A1}" type="datetime1">
              <a:rPr lang="en-US" smtClean="0"/>
              <a:pPr/>
              <a:t>12/22/2018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1EF38B-8912-4DB2-86BE-5DB2156825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E4172-A4CF-40C1-A2E2-08929DEDD3F3}" type="datetime1">
              <a:rPr lang="en-US" smtClean="0"/>
              <a:pPr/>
              <a:t>12/22/2018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1EF38B-8912-4DB2-86BE-5DB21568255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557368-6978-4DF6-BA2D-F7FDE9D157FE}" type="datetime1">
              <a:rPr lang="en-US" smtClean="0"/>
              <a:pPr/>
              <a:t>12/22/2018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D1EF38B-8912-4DB2-86BE-5DB21568255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6D1EF38B-8912-4DB2-86BE-5DB21568255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90315D13-AB01-427E-8C7F-989460C9C197}" type="datetime1">
              <a:rPr lang="en-US" smtClean="0"/>
              <a:pPr/>
              <a:t>12/22/2018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l-SI" sz="4000" b="1" dirty="0"/>
              <a:t>SOCIJALNI ODNOSI TOKOM </a:t>
            </a:r>
            <a:r>
              <a:rPr lang="en-US" sz="4000" b="1" dirty="0"/>
              <a:t/>
            </a:r>
            <a:br>
              <a:rPr lang="en-US" sz="4000" b="1" dirty="0"/>
            </a:br>
            <a:r>
              <a:rPr lang="sl-SI" sz="4000" b="1" dirty="0"/>
              <a:t>SREDNJEG DETINJSTVA</a:t>
            </a:r>
            <a:endParaRPr lang="en-US" sz="4000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1EF38B-8912-4DB2-86BE-5DB215682554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01762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2852"/>
            <a:ext cx="8229600" cy="1000132"/>
          </a:xfrm>
        </p:spPr>
        <p:txBody>
          <a:bodyPr>
            <a:normAutofit/>
          </a:bodyPr>
          <a:lstStyle/>
          <a:p>
            <a:r>
              <a:rPr lang="sr-Latn-CS" sz="3200" b="1" dirty="0" smtClean="0"/>
              <a:t>PRIJATELJSTVO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4348" y="1071546"/>
            <a:ext cx="7314036" cy="5643602"/>
          </a:xfrm>
        </p:spPr>
        <p:txBody>
          <a:bodyPr>
            <a:normAutofit fontScale="92500" lnSpcReduction="10000"/>
          </a:bodyPr>
          <a:lstStyle/>
          <a:p>
            <a:pPr>
              <a:spcBef>
                <a:spcPts val="0"/>
              </a:spcBef>
              <a:spcAft>
                <a:spcPts val="600"/>
              </a:spcAft>
              <a:buNone/>
            </a:pPr>
            <a:r>
              <a:rPr lang="sr-Latn-CS" sz="2400" b="1" dirty="0" smtClean="0"/>
              <a:t>Funkcije prijateljstva</a:t>
            </a:r>
            <a:r>
              <a:rPr lang="sr-Latn-CS" sz="2400" dirty="0" smtClean="0"/>
              <a:t>: 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sr-Latn-CS" sz="2400" dirty="0" smtClean="0"/>
              <a:t>sticanje i razvijanje osnovnih </a:t>
            </a:r>
            <a:r>
              <a:rPr lang="sr-Latn-CS" sz="2400" u="sng" dirty="0" smtClean="0"/>
              <a:t>socijalnih veština</a:t>
            </a:r>
            <a:r>
              <a:rPr lang="sr-Latn-CS" sz="2400" dirty="0" smtClean="0"/>
              <a:t>;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sr-Latn-CS" sz="2400" dirty="0" smtClean="0"/>
              <a:t>izvor </a:t>
            </a:r>
            <a:r>
              <a:rPr lang="sr-Latn-CS" sz="2400" u="sng" dirty="0" smtClean="0"/>
              <a:t>informacija</a:t>
            </a:r>
            <a:r>
              <a:rPr lang="sr-Latn-CS" sz="2400" dirty="0" smtClean="0"/>
              <a:t> o sebi, drugima i svetu;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sr-Latn-CS" sz="2400" u="sng" dirty="0" smtClean="0"/>
              <a:t>zabavljanje</a:t>
            </a:r>
            <a:r>
              <a:rPr lang="en-US" sz="2400" u="sng" dirty="0" smtClean="0"/>
              <a:t>; </a:t>
            </a:r>
            <a:r>
              <a:rPr lang="sr-Latn-CS" sz="2400" dirty="0" smtClean="0"/>
              <a:t> 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sr-Latn-CS" sz="2400" dirty="0" smtClean="0"/>
              <a:t>emocionalna i kognitivna sredstva za </a:t>
            </a:r>
            <a:r>
              <a:rPr lang="sr-Latn-CS" sz="2400" u="sng" dirty="0" smtClean="0"/>
              <a:t>suočavanje sa teškoćama</a:t>
            </a:r>
            <a:r>
              <a:rPr lang="sr-Latn-CS" sz="2400" dirty="0" smtClean="0"/>
              <a:t>; 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sr-Latn-CS" sz="2400" u="sng" dirty="0" smtClean="0"/>
              <a:t>model prisnih odnosa  </a:t>
            </a:r>
            <a:r>
              <a:rPr lang="sr-Latn-CS" sz="2400" dirty="0" smtClean="0"/>
              <a:t>za kasnije uzraste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endParaRPr lang="sr-Latn-CS" sz="2400" u="sng" dirty="0" smtClean="0"/>
          </a:p>
          <a:p>
            <a:pPr>
              <a:spcBef>
                <a:spcPts val="0"/>
              </a:spcBef>
              <a:spcAft>
                <a:spcPts val="600"/>
              </a:spcAft>
              <a:buNone/>
            </a:pPr>
            <a:r>
              <a:rPr lang="sr-Latn-CS" sz="2400" b="1" dirty="0" smtClean="0"/>
              <a:t>Uzrasne promene u prijateljskim odnosima </a:t>
            </a:r>
            <a:r>
              <a:rPr lang="sr-Latn-CS" sz="2400" dirty="0" smtClean="0"/>
              <a:t>(Junis):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sr-Latn-CS" sz="2400" dirty="0" smtClean="0"/>
              <a:t>6-7 godina: prijatelj je </a:t>
            </a:r>
            <a:r>
              <a:rPr lang="sr-Latn-CS" sz="2400" u="sng" dirty="0" smtClean="0"/>
              <a:t>saigrač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sr-Latn-CS" sz="2400" dirty="0" smtClean="0"/>
              <a:t>9-10 godina: osobe koje dobro </a:t>
            </a:r>
            <a:r>
              <a:rPr lang="sr-Latn-CS" sz="2400" u="sng" dirty="0" smtClean="0"/>
              <a:t>poznaje</a:t>
            </a:r>
            <a:r>
              <a:rPr lang="sr-Latn-CS" sz="2400" dirty="0" smtClean="0"/>
              <a:t>, zajednička interesovanja, slične sposobnosti, slaganje karaktera, pomoć, lojanost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sr-Latn-CS" sz="2400" dirty="0" smtClean="0"/>
              <a:t>11-12 godina: </a:t>
            </a:r>
            <a:r>
              <a:rPr lang="sr-Latn-CS" sz="2400" u="sng" dirty="0" smtClean="0"/>
              <a:t>trajnost</a:t>
            </a:r>
            <a:r>
              <a:rPr lang="sr-Latn-CS" sz="2400" dirty="0" smtClean="0"/>
              <a:t> odnosa, uzajamna odgovornost, podrška, briga i posvećenost </a:t>
            </a:r>
          </a:p>
          <a:p>
            <a:pPr>
              <a:buNone/>
            </a:pPr>
            <a:endParaRPr lang="sr-Latn-CS" sz="2000" dirty="0" smtClean="0"/>
          </a:p>
          <a:p>
            <a:pPr>
              <a:buNone/>
            </a:pP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1EF38B-8912-4DB2-86BE-5DB215682554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2852"/>
            <a:ext cx="8229600" cy="1000132"/>
          </a:xfrm>
        </p:spPr>
        <p:txBody>
          <a:bodyPr>
            <a:normAutofit/>
          </a:bodyPr>
          <a:lstStyle/>
          <a:p>
            <a:r>
              <a:rPr lang="sr-Latn-CS" sz="3200" b="1" dirty="0" smtClean="0"/>
              <a:t>PRIJATELJSTVO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196752"/>
            <a:ext cx="7859216" cy="5661248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  <a:spcAft>
                <a:spcPts val="600"/>
              </a:spcAft>
              <a:buNone/>
            </a:pPr>
            <a:r>
              <a:rPr lang="sr-Latn-CS" sz="2400" b="1" dirty="0" smtClean="0"/>
              <a:t>Faktori koji utiču na formiranje prijateljstva: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sr-Latn-CS" sz="2400" u="sng" dirty="0" smtClean="0"/>
              <a:t>Blizina</a:t>
            </a:r>
            <a:r>
              <a:rPr lang="sr-Latn-CS" sz="2400" dirty="0" smtClean="0"/>
              <a:t> (komšiluk, škola, porodica) 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sr-Latn-CS" sz="2400" u="sng" dirty="0" smtClean="0"/>
              <a:t>Sličnost</a:t>
            </a:r>
            <a:r>
              <a:rPr lang="sr-Latn-CS" sz="2400" dirty="0" smtClean="0"/>
              <a:t> (uzrast, rasa, pol, odnosa prema školi, sklonosti)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sr-Latn-CS" sz="2400" dirty="0" smtClean="0"/>
              <a:t>Zajedničke </a:t>
            </a:r>
            <a:r>
              <a:rPr lang="sr-Latn-CS" sz="2400" u="sng" dirty="0" smtClean="0"/>
              <a:t>aktivnosti</a:t>
            </a:r>
            <a:r>
              <a:rPr lang="sr-Latn-CS" sz="2400" dirty="0" smtClean="0"/>
              <a:t>, jasna </a:t>
            </a:r>
            <a:r>
              <a:rPr lang="sr-Latn-CS" sz="2400" u="sng" dirty="0" smtClean="0"/>
              <a:t>komunikacija</a:t>
            </a:r>
            <a:r>
              <a:rPr lang="sr-Latn-CS" sz="2400" dirty="0" smtClean="0"/>
              <a:t>, razmena </a:t>
            </a:r>
            <a:r>
              <a:rPr lang="sr-Latn-CS" sz="2400" u="sng" dirty="0" smtClean="0"/>
              <a:t>informacija</a:t>
            </a:r>
            <a:r>
              <a:rPr lang="sr-Latn-CS" sz="2400" dirty="0" smtClean="0"/>
              <a:t>, rešavanje </a:t>
            </a:r>
            <a:r>
              <a:rPr lang="sr-Latn-CS" sz="2400" u="sng" dirty="0" smtClean="0"/>
              <a:t>konflikata</a:t>
            </a:r>
            <a:r>
              <a:rPr lang="sr-Latn-CS" sz="2400" dirty="0" smtClean="0"/>
              <a:t>, </a:t>
            </a:r>
            <a:r>
              <a:rPr lang="sr-Latn-CS" sz="2400" u="sng" dirty="0" smtClean="0"/>
              <a:t>recipročnost</a:t>
            </a:r>
            <a:r>
              <a:rPr lang="sr-Latn-CS" sz="2400" dirty="0" smtClean="0"/>
              <a:t> (Gotman) </a:t>
            </a:r>
          </a:p>
          <a:p>
            <a:pPr>
              <a:spcBef>
                <a:spcPts val="0"/>
              </a:spcBef>
              <a:spcAft>
                <a:spcPts val="600"/>
              </a:spcAft>
              <a:buNone/>
            </a:pPr>
            <a:r>
              <a:rPr lang="sr-Latn-CS" sz="2400" b="1" dirty="0" smtClean="0"/>
              <a:t>Kulturne razlike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sr-Latn-CS" sz="2400" dirty="0" smtClean="0"/>
              <a:t>dete treba da razume postojeći niz </a:t>
            </a:r>
            <a:r>
              <a:rPr lang="sr-Latn-CS" sz="2400" u="sng" dirty="0" smtClean="0"/>
              <a:t>saveza i neprijateljstva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sr-Latn-CS" sz="2400" dirty="0" smtClean="0"/>
              <a:t>dete treba da </a:t>
            </a:r>
            <a:r>
              <a:rPr lang="sr-Latn-CS" sz="2400" u="sng" dirty="0" smtClean="0"/>
              <a:t>integriše</a:t>
            </a:r>
            <a:r>
              <a:rPr lang="sr-Latn-CS" sz="2400" dirty="0" smtClean="0"/>
              <a:t> poznanstva u svoju neposrednu grupu (siblinzi)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sr-Latn-CS" sz="2400" u="sng" dirty="0" smtClean="0"/>
              <a:t>poslovi, zadaci, obaveze </a:t>
            </a:r>
            <a:r>
              <a:rPr lang="sr-Latn-CS" sz="2400" dirty="0" smtClean="0"/>
              <a:t> koji treba da budu urađeni sa prijateljima</a:t>
            </a:r>
          </a:p>
          <a:p>
            <a:pPr>
              <a:spcBef>
                <a:spcPts val="0"/>
              </a:spcBef>
              <a:spcAft>
                <a:spcPts val="600"/>
              </a:spcAft>
              <a:buNone/>
            </a:pPr>
            <a:r>
              <a:rPr lang="sr-Latn-CS" sz="2400" b="1" dirty="0" smtClean="0"/>
              <a:t>Šta prijatelji rade zajedno</a:t>
            </a:r>
            <a:r>
              <a:rPr lang="sr-Latn-CS" sz="2400" dirty="0" smtClean="0"/>
              <a:t>: idu u školu, provode vreme posle škole, igraju se, “ne rade ništa”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1EF38B-8912-4DB2-86BE-5DB215682554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4290"/>
            <a:ext cx="8229600" cy="1000132"/>
          </a:xfrm>
        </p:spPr>
        <p:txBody>
          <a:bodyPr>
            <a:normAutofit/>
          </a:bodyPr>
          <a:lstStyle/>
          <a:p>
            <a:r>
              <a:rPr lang="sr-Latn-CS" sz="3200" b="1" dirty="0" smtClean="0"/>
              <a:t>PRIJATELJSTVO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196752"/>
            <a:ext cx="8496944" cy="5661248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sr-Latn-CS" sz="2400" b="1" dirty="0" smtClean="0"/>
              <a:t>Teme pripadanja i prijateljstva</a:t>
            </a:r>
            <a:r>
              <a:rPr lang="sr-Latn-CS" sz="2400" dirty="0" smtClean="0"/>
              <a:t>: </a:t>
            </a:r>
          </a:p>
          <a:p>
            <a:r>
              <a:rPr lang="sr-Latn-CS" sz="2400" dirty="0" smtClean="0"/>
              <a:t>neslaganje i usaglašavanje; </a:t>
            </a:r>
          </a:p>
          <a:p>
            <a:r>
              <a:rPr lang="sr-Latn-CS" sz="2400" dirty="0" smtClean="0"/>
              <a:t>takmičenje; </a:t>
            </a:r>
          </a:p>
          <a:p>
            <a:r>
              <a:rPr lang="sr-Latn-CS" sz="2400" dirty="0" smtClean="0"/>
              <a:t>ogovaranje kao način da deca otkriju šta prijatelji misle o temi koja nije pokrivena kulturnom normom i da se sa tim usklade- ružno i/ili korisno?</a:t>
            </a:r>
          </a:p>
          <a:p>
            <a:pPr>
              <a:buNone/>
            </a:pPr>
            <a:r>
              <a:rPr lang="sr-Latn-CS" sz="2400" b="1" dirty="0" smtClean="0"/>
              <a:t>Dečaci i devojčice kao prijatelji</a:t>
            </a:r>
          </a:p>
          <a:p>
            <a:pPr>
              <a:buNone/>
            </a:pPr>
            <a:r>
              <a:rPr lang="sr-Latn-CS" sz="2400" dirty="0" smtClean="0"/>
              <a:t>Polno raz</a:t>
            </a:r>
            <a:r>
              <a:rPr lang="en-US" sz="2400" dirty="0" smtClean="0"/>
              <a:t>d</a:t>
            </a:r>
            <a:r>
              <a:rPr lang="sr-Latn-CS" sz="2400" dirty="0" smtClean="0"/>
              <a:t>vajanje- susreti -upadi u tuđu teritoriju, polna konotacija</a:t>
            </a:r>
            <a:br>
              <a:rPr lang="sr-Latn-CS" sz="2400" dirty="0" smtClean="0"/>
            </a:br>
            <a:r>
              <a:rPr lang="sr-Latn-CS" sz="2400" dirty="0" smtClean="0"/>
              <a:t>Igraju se zajedno kada je izvor potencijalnih drugova ograničen </a:t>
            </a:r>
          </a:p>
          <a:p>
            <a:r>
              <a:rPr lang="sr-Latn-CS" sz="2400" dirty="0" smtClean="0"/>
              <a:t>Devojčice: manje prijatelja od dečaka, ali bliskija prijateljstva, saradnja</a:t>
            </a:r>
          </a:p>
          <a:p>
            <a:r>
              <a:rPr lang="sr-Latn-CS" sz="2400" dirty="0" smtClean="0"/>
              <a:t>Dečaci: veće grupe prijatelja, različitog uzrasta, takmičarske igre</a:t>
            </a:r>
            <a:endParaRPr lang="en-US" sz="2400" dirty="0" smtClean="0"/>
          </a:p>
          <a:p>
            <a:pPr>
              <a:buNone/>
            </a:pPr>
            <a:endParaRPr lang="sr-Latn-CS" sz="24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1EF38B-8912-4DB2-86BE-5DB215682554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11222"/>
          </a:xfrm>
        </p:spPr>
        <p:txBody>
          <a:bodyPr/>
          <a:lstStyle/>
          <a:p>
            <a:r>
              <a:rPr lang="sr-Latn-CS" sz="3200" b="1" dirty="0" smtClean="0"/>
              <a:t>PRIJATELJSTVO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357298"/>
            <a:ext cx="7848872" cy="5357850"/>
          </a:xfrm>
        </p:spPr>
        <p:txBody>
          <a:bodyPr>
            <a:normAutofit fontScale="92500"/>
          </a:bodyPr>
          <a:lstStyle/>
          <a:p>
            <a:pPr>
              <a:spcAft>
                <a:spcPts val="1200"/>
              </a:spcAft>
              <a:buNone/>
            </a:pPr>
            <a:r>
              <a:rPr lang="sr-Latn-CS" sz="2800" b="1" dirty="0" smtClean="0"/>
              <a:t>Prijateljstvo i socijalna kompetentnost -</a:t>
            </a:r>
            <a:r>
              <a:rPr lang="sr-Latn-CS" sz="2800" dirty="0" smtClean="0"/>
              <a:t>veštine uspešnog socijalnog funkcionisanja sa vršnjacima </a:t>
            </a:r>
          </a:p>
          <a:p>
            <a:pPr>
              <a:spcAft>
                <a:spcPts val="1200"/>
              </a:spcAft>
              <a:buNone/>
            </a:pPr>
            <a:r>
              <a:rPr lang="sr-Latn-CS" sz="2800" dirty="0" smtClean="0"/>
              <a:t>Viši nivo razmišljanja o interpersonalnim odnosima obezbeđuje deci </a:t>
            </a:r>
            <a:r>
              <a:rPr lang="sr-Latn-CS" sz="2800" b="1" dirty="0" smtClean="0"/>
              <a:t>mehanizme socijalnog popravljanja </a:t>
            </a:r>
          </a:p>
          <a:p>
            <a:pPr>
              <a:spcAft>
                <a:spcPts val="1200"/>
              </a:spcAft>
              <a:buNone/>
            </a:pPr>
            <a:r>
              <a:rPr lang="sr-Latn-CS" sz="2800" b="1" dirty="0" smtClean="0"/>
              <a:t>Strategije </a:t>
            </a:r>
            <a:r>
              <a:rPr lang="sr-Latn-CS" sz="2800" dirty="0" smtClean="0"/>
              <a:t>koje omogućavaju prijateljima da to ostanu i kada ih ozbiljne razlike privremeno razdvoje:</a:t>
            </a:r>
          </a:p>
          <a:p>
            <a:pPr>
              <a:spcAft>
                <a:spcPts val="1200"/>
              </a:spcAft>
              <a:buFont typeface="Wingdings" pitchFamily="2" charset="2"/>
              <a:buChar char="Ø"/>
            </a:pPr>
            <a:r>
              <a:rPr lang="sr-Latn-CS" sz="2800" dirty="0" smtClean="0"/>
              <a:t> </a:t>
            </a:r>
            <a:r>
              <a:rPr lang="sr-Latn-CS" sz="2800" u="sng" dirty="0" smtClean="0"/>
              <a:t>povlačenje</a:t>
            </a:r>
            <a:r>
              <a:rPr lang="sr-Latn-CS" sz="2800" dirty="0" smtClean="0"/>
              <a:t> pre eskalacije neslaganja u svađu; </a:t>
            </a:r>
          </a:p>
          <a:p>
            <a:pPr>
              <a:spcAft>
                <a:spcPts val="1200"/>
              </a:spcAft>
              <a:buFont typeface="Wingdings" pitchFamily="2" charset="2"/>
              <a:buChar char="Ø"/>
            </a:pPr>
            <a:r>
              <a:rPr lang="sr-Latn-CS" sz="2800" u="sng" dirty="0" smtClean="0"/>
              <a:t>ostajanje blizu</a:t>
            </a:r>
            <a:r>
              <a:rPr lang="sr-Latn-CS" sz="2800" dirty="0" smtClean="0"/>
              <a:t> nakon svađe; </a:t>
            </a:r>
          </a:p>
          <a:p>
            <a:pPr>
              <a:spcAft>
                <a:spcPts val="1200"/>
              </a:spcAft>
              <a:buFont typeface="Wingdings" pitchFamily="2" charset="2"/>
              <a:buChar char="Ø"/>
            </a:pPr>
            <a:r>
              <a:rPr lang="sr-Latn-CS" sz="2800" u="sng" dirty="0" smtClean="0"/>
              <a:t>minimiziranje sukoba</a:t>
            </a:r>
            <a:r>
              <a:rPr lang="sr-Latn-CS" sz="2800" dirty="0" smtClean="0"/>
              <a:t>  kada je završen</a:t>
            </a:r>
          </a:p>
          <a:p>
            <a:pPr>
              <a:buFont typeface="Wingdings" pitchFamily="2" charset="2"/>
              <a:buChar char="Ø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1EF38B-8912-4DB2-86BE-5DB215682554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8064896" cy="922114"/>
          </a:xfrm>
        </p:spPr>
        <p:txBody>
          <a:bodyPr>
            <a:noAutofit/>
          </a:bodyPr>
          <a:lstStyle/>
          <a:p>
            <a:r>
              <a:rPr lang="sr-Latn-CS" sz="3600" b="1" dirty="0" smtClean="0"/>
              <a:t>VRŠNJAČKI ODNOSI I SOCIJALNI STATUS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7499176" cy="5517232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  <a:buNone/>
            </a:pPr>
            <a:r>
              <a:rPr lang="sr-Latn-CS" sz="2400" b="1" dirty="0" smtClean="0"/>
              <a:t>Sociometrijski podaci: </a:t>
            </a:r>
            <a:r>
              <a:rPr lang="sr-Latn-CS" sz="2400" dirty="0" smtClean="0"/>
              <a:t>sociogram (procedure imenovanja i rangiranja)  </a:t>
            </a:r>
          </a:p>
          <a:p>
            <a:pPr>
              <a:spcAft>
                <a:spcPts val="600"/>
              </a:spcAft>
            </a:pPr>
            <a:r>
              <a:rPr lang="sr-Latn-CS" sz="2400" u="sng" dirty="0" smtClean="0"/>
              <a:t>Stepen popularnosti </a:t>
            </a:r>
            <a:r>
              <a:rPr lang="sr-Latn-CS" sz="2400" dirty="0" smtClean="0"/>
              <a:t>: fizička privlačnost, pomaganje drugima, konstruktivnost u grupi, usmerenost na grupu, sposobnost priključivanja već postojećoj grupi</a:t>
            </a:r>
          </a:p>
          <a:p>
            <a:pPr>
              <a:spcAft>
                <a:spcPts val="600"/>
              </a:spcAft>
            </a:pPr>
            <a:r>
              <a:rPr lang="sr-Latn-CS" sz="2400" u="sng" dirty="0" smtClean="0"/>
              <a:t>Odbačena deca </a:t>
            </a:r>
            <a:r>
              <a:rPr lang="sr-Latn-CS" sz="2400" dirty="0" smtClean="0"/>
              <a:t>- agresivna,  više pričaju, lutaju sami, loše ponašanje u školi; manje dostupne socijalno značajne informacije, teškoće u tumačenju interakcija, teškoće da se priključe- socijalna inteligencija</a:t>
            </a:r>
          </a:p>
          <a:p>
            <a:pPr>
              <a:spcAft>
                <a:spcPts val="600"/>
              </a:spcAft>
            </a:pPr>
            <a:r>
              <a:rPr lang="sr-Latn-CS" sz="2400" dirty="0" smtClean="0"/>
              <a:t>Dečja </a:t>
            </a:r>
            <a:r>
              <a:rPr lang="sr-Latn-CS" sz="2400" u="sng" dirty="0" smtClean="0"/>
              <a:t>socijalna kompetenca</a:t>
            </a:r>
            <a:r>
              <a:rPr lang="sr-Latn-CS" sz="2400" dirty="0" smtClean="0"/>
              <a:t> je relativno stabilna</a:t>
            </a:r>
          </a:p>
          <a:p>
            <a:pPr>
              <a:spcAft>
                <a:spcPts val="600"/>
              </a:spcAft>
            </a:pPr>
            <a:r>
              <a:rPr lang="sr-Latn-CS" sz="2400" dirty="0" smtClean="0"/>
              <a:t>Dečja </a:t>
            </a:r>
            <a:r>
              <a:rPr lang="sr-Latn-CS" sz="2400" u="sng" dirty="0" smtClean="0"/>
              <a:t>socijalna reputacija</a:t>
            </a:r>
            <a:r>
              <a:rPr lang="sr-Latn-CS" sz="2400" dirty="0" smtClean="0"/>
              <a:t> je samopotkrepljujuća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1EF38B-8912-4DB2-86BE-5DB215682554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03232" cy="994122"/>
          </a:xfrm>
        </p:spPr>
        <p:txBody>
          <a:bodyPr/>
          <a:lstStyle/>
          <a:p>
            <a:r>
              <a:rPr lang="sr-Latn-CS" sz="3600" b="1" dirty="0"/>
              <a:t>VRŠNJAČKI ODNOSI I SOCIJALNI STATUS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56792"/>
            <a:ext cx="7620000" cy="4844008"/>
          </a:xfrm>
        </p:spPr>
        <p:txBody>
          <a:bodyPr/>
          <a:lstStyle/>
          <a:p>
            <a:pPr>
              <a:spcAft>
                <a:spcPts val="600"/>
              </a:spcAft>
              <a:buNone/>
            </a:pPr>
            <a:r>
              <a:rPr lang="sr-Latn-CS" sz="2400" b="1" dirty="0"/>
              <a:t>Roditeljski uticaji</a:t>
            </a:r>
            <a:r>
              <a:rPr lang="sr-Latn-CS" sz="2400" dirty="0"/>
              <a:t>: obrasci ponaš</a:t>
            </a:r>
            <a:r>
              <a:rPr lang="en-US" sz="2400" dirty="0"/>
              <a:t>a</a:t>
            </a:r>
            <a:r>
              <a:rPr lang="sr-Latn-CS" sz="2400" dirty="0"/>
              <a:t>nja i socijalne norme; </a:t>
            </a:r>
          </a:p>
          <a:p>
            <a:pPr>
              <a:spcAft>
                <a:spcPts val="600"/>
              </a:spcAft>
            </a:pPr>
            <a:r>
              <a:rPr lang="sr-Latn-CS" sz="2400" u="sng" dirty="0"/>
              <a:t>niski socijalni status deteta</a:t>
            </a:r>
            <a:r>
              <a:rPr lang="sr-Latn-CS" sz="2400" dirty="0"/>
              <a:t>: </a:t>
            </a:r>
            <a:r>
              <a:rPr lang="sr-Latn-CS" sz="2400" dirty="0" smtClean="0"/>
              <a:t/>
            </a:r>
            <a:br>
              <a:rPr lang="sr-Latn-CS" sz="2400" dirty="0" smtClean="0"/>
            </a:br>
            <a:r>
              <a:rPr lang="sr-Latn-CS" sz="2400" dirty="0" smtClean="0"/>
              <a:t>nasilni</a:t>
            </a:r>
            <a:r>
              <a:rPr lang="sr-Latn-CS" sz="2400" dirty="0"/>
              <a:t>, prinudni obrasci u porodici, </a:t>
            </a:r>
            <a:r>
              <a:rPr lang="sr-Latn-CS" sz="2400" dirty="0" smtClean="0"/>
              <a:t/>
            </a:r>
            <a:br>
              <a:rPr lang="sr-Latn-CS" sz="2400" dirty="0" smtClean="0"/>
            </a:br>
            <a:r>
              <a:rPr lang="sr-Latn-CS" sz="2400" dirty="0" smtClean="0"/>
              <a:t>majke </a:t>
            </a:r>
            <a:r>
              <a:rPr lang="sr-Latn-CS" sz="2400" dirty="0"/>
              <a:t>ispoljavaju  negativno i kontrolišuće ponašanje; deca nailaze na više neslaganja i neprihvatanja; </a:t>
            </a:r>
          </a:p>
          <a:p>
            <a:pPr>
              <a:spcAft>
                <a:spcPts val="600"/>
              </a:spcAft>
            </a:pPr>
            <a:r>
              <a:rPr lang="sr-Latn-CS" sz="2400" u="sng" dirty="0"/>
              <a:t>visoki socijalni status deteta</a:t>
            </a:r>
            <a:r>
              <a:rPr lang="sr-Latn-CS" sz="2400" dirty="0"/>
              <a:t>: </a:t>
            </a:r>
            <a:r>
              <a:rPr lang="sr-Latn-CS" sz="2400" dirty="0" smtClean="0"/>
              <a:t/>
            </a:r>
            <a:br>
              <a:rPr lang="sr-Latn-CS" sz="2400" dirty="0" smtClean="0"/>
            </a:br>
            <a:r>
              <a:rPr lang="sr-Latn-CS" sz="2400" dirty="0" smtClean="0"/>
              <a:t>majke </a:t>
            </a:r>
            <a:r>
              <a:rPr lang="sr-Latn-CS" sz="2400" dirty="0"/>
              <a:t>pozitivnije, prihv</a:t>
            </a:r>
            <a:r>
              <a:rPr lang="en-US" sz="2400" dirty="0"/>
              <a:t>a</a:t>
            </a:r>
            <a:r>
              <a:rPr lang="sr-Latn-CS" sz="2400" dirty="0"/>
              <a:t>tajuće, </a:t>
            </a:r>
            <a:r>
              <a:rPr lang="sr-Latn-CS" sz="2400" dirty="0" smtClean="0"/>
              <a:t/>
            </a:r>
            <a:br>
              <a:rPr lang="sr-Latn-CS" sz="2400" dirty="0" smtClean="0"/>
            </a:br>
            <a:r>
              <a:rPr lang="sr-Latn-CS" sz="2400" dirty="0" smtClean="0"/>
              <a:t>uzimaju </a:t>
            </a:r>
            <a:r>
              <a:rPr lang="sr-Latn-CS" sz="2400" dirty="0"/>
              <a:t>u obzir njihova osećanja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1EF38B-8912-4DB2-86BE-5DB215682554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308588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2852"/>
            <a:ext cx="8229600" cy="1071570"/>
          </a:xfrm>
        </p:spPr>
        <p:txBody>
          <a:bodyPr>
            <a:noAutofit/>
          </a:bodyPr>
          <a:lstStyle/>
          <a:p>
            <a:r>
              <a:rPr lang="sr-Latn-CS" sz="3600" b="1" dirty="0" smtClean="0"/>
              <a:t>VRŠNJAČKI ODNOSI I SOCIJALNI STATUS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24744"/>
            <a:ext cx="8003232" cy="5733256"/>
          </a:xfrm>
        </p:spPr>
        <p:txBody>
          <a:bodyPr>
            <a:normAutofit lnSpcReduction="10000"/>
          </a:bodyPr>
          <a:lstStyle/>
          <a:p>
            <a:pPr>
              <a:spcAft>
                <a:spcPts val="1200"/>
              </a:spcAft>
              <a:buNone/>
            </a:pPr>
            <a:r>
              <a:rPr lang="sr-Latn-CS" sz="2400" b="1" dirty="0" smtClean="0"/>
              <a:t>Takmičenje i saradnja unutar grupe</a:t>
            </a:r>
            <a:r>
              <a:rPr lang="sr-Latn-CS" sz="2400" dirty="0" smtClean="0"/>
              <a:t>:  </a:t>
            </a:r>
          </a:p>
          <a:p>
            <a:pPr>
              <a:spcAft>
                <a:spcPts val="1200"/>
              </a:spcAft>
            </a:pPr>
            <a:r>
              <a:rPr lang="sr-Latn-CS" sz="2400" dirty="0" smtClean="0"/>
              <a:t>kultura utiče na obrazac socijalizacije- </a:t>
            </a:r>
            <a:r>
              <a:rPr lang="sr-Latn-CS" sz="2400" b="1" i="1" dirty="0" smtClean="0"/>
              <a:t>kohezija vs. individualizam </a:t>
            </a:r>
          </a:p>
          <a:p>
            <a:pPr>
              <a:spcAft>
                <a:spcPts val="1200"/>
              </a:spcAft>
            </a:pPr>
            <a:r>
              <a:rPr lang="sr-Latn-CS" sz="2400" dirty="0" smtClean="0"/>
              <a:t>pod uticajem socijalne organizacije- </a:t>
            </a:r>
            <a:r>
              <a:rPr lang="sr-Latn-CS" sz="2400" b="1" i="1" dirty="0" smtClean="0"/>
              <a:t>kompeticija vs. saradnja; </a:t>
            </a:r>
            <a:r>
              <a:rPr lang="sr-Latn-CS" sz="2400" dirty="0" smtClean="0"/>
              <a:t>prekid takmičenja preko zajedničkog zadatka</a:t>
            </a:r>
          </a:p>
          <a:p>
            <a:pPr>
              <a:spcAft>
                <a:spcPts val="1200"/>
              </a:spcAft>
              <a:buNone/>
            </a:pPr>
            <a:r>
              <a:rPr lang="sr-Latn-CS" sz="2400" b="1" dirty="0" smtClean="0"/>
              <a:t>Vršnjačka interakcija </a:t>
            </a:r>
            <a:r>
              <a:rPr lang="sr-Latn-CS" sz="2400" dirty="0" smtClean="0"/>
              <a:t>u srednjem detinjstvu važna za dalji razvoj socijalno-kognitivnih veština: </a:t>
            </a:r>
          </a:p>
          <a:p>
            <a:pPr>
              <a:spcAft>
                <a:spcPts val="1200"/>
              </a:spcAft>
              <a:buNone/>
            </a:pPr>
            <a:r>
              <a:rPr lang="sr-Latn-CS" sz="2400" dirty="0" smtClean="0"/>
              <a:t>dečja prijateljstva-prethodnik intimnih interpersonalnih odnosa; problematični odnosi sa vršnjacima i kasnija prilgođenost: </a:t>
            </a:r>
          </a:p>
          <a:p>
            <a:pPr>
              <a:spcAft>
                <a:spcPts val="1200"/>
              </a:spcAft>
            </a:pPr>
            <a:r>
              <a:rPr lang="sr-Latn-CS" sz="2400" dirty="0" smtClean="0"/>
              <a:t>agresivna deca – kasniji problemi dečaka, delinkvencija;</a:t>
            </a:r>
          </a:p>
          <a:p>
            <a:pPr>
              <a:spcAft>
                <a:spcPts val="1200"/>
              </a:spcAft>
            </a:pPr>
            <a:r>
              <a:rPr lang="sr-Latn-CS" sz="2400" dirty="0" smtClean="0"/>
              <a:t>odbačena deca</a:t>
            </a:r>
            <a:r>
              <a:rPr lang="en-US" sz="2400" dirty="0" smtClean="0"/>
              <a:t> - </a:t>
            </a:r>
            <a:r>
              <a:rPr lang="sr-Latn-CS" sz="2400" dirty="0" smtClean="0"/>
              <a:t>napuštanje škole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1EF38B-8912-4DB2-86BE-5DB215682554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CS" sz="3200" b="1" dirty="0" smtClean="0"/>
              <a:t>PROMENA ODNOSA SA RODITELJIMA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484784"/>
            <a:ext cx="7901014" cy="52578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sr-Latn-CS" sz="2400" b="1" dirty="0" smtClean="0"/>
              <a:t>Roditelji</a:t>
            </a:r>
            <a:r>
              <a:rPr lang="sr-Latn-CS" sz="2400" dirty="0" smtClean="0"/>
              <a:t> u ovom periodu strožiji i kritičniji prema deci</a:t>
            </a:r>
          </a:p>
          <a:p>
            <a:pPr>
              <a:buFont typeface="Wingdings" pitchFamily="2" charset="2"/>
              <a:buChar char="Ø"/>
            </a:pPr>
            <a:r>
              <a:rPr lang="sr-Latn-CS" sz="2400" u="sng" dirty="0" smtClean="0"/>
              <a:t>Ideje o uzrastu kada deca treba da urade određene stvari</a:t>
            </a:r>
            <a:r>
              <a:rPr lang="sr-Latn-CS" sz="2400" dirty="0" smtClean="0"/>
              <a:t>: odgovornost za kućne poslove, vreme bez nadzora odraslih;  - razvijene zemlje: škola; </a:t>
            </a:r>
          </a:p>
          <a:p>
            <a:pPr>
              <a:buNone/>
            </a:pPr>
            <a:r>
              <a:rPr lang="sr-Latn-CS" sz="2400" dirty="0" smtClean="0"/>
              <a:t>   - manje razvijene zemlje: briga o mlađoj deci, eknomski zadaci</a:t>
            </a:r>
          </a:p>
          <a:p>
            <a:pPr>
              <a:buFont typeface="Wingdings" pitchFamily="2" charset="2"/>
              <a:buChar char="Ø"/>
            </a:pPr>
            <a:r>
              <a:rPr lang="sr-Latn-CS" sz="2400" u="sng" dirty="0" smtClean="0"/>
              <a:t>Strategije vaspitavanja</a:t>
            </a:r>
            <a:r>
              <a:rPr lang="sr-Latn-CS" sz="2400" dirty="0" smtClean="0"/>
              <a:t> se menjaju:</a:t>
            </a:r>
          </a:p>
          <a:p>
            <a:pPr>
              <a:buNone/>
            </a:pPr>
            <a:r>
              <a:rPr lang="sr-Latn-CS" sz="2400" dirty="0" smtClean="0"/>
              <a:t>    - roditelji veruju da su starija deca svesnija rđavog ponašanja i da zato zaslužuju strože kazne;</a:t>
            </a:r>
          </a:p>
          <a:p>
            <a:pPr>
              <a:buNone/>
            </a:pPr>
            <a:r>
              <a:rPr lang="sr-Latn-CS" sz="2400" dirty="0" smtClean="0"/>
              <a:t>     - više  raspravljanja sa decom, humor, pozivanja na samopoštovanje, odgovornost, izazivanje osećanja krivice, stida...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1EF38B-8912-4DB2-86BE-5DB215682554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</p:spPr>
        <p:txBody>
          <a:bodyPr>
            <a:normAutofit/>
          </a:bodyPr>
          <a:lstStyle/>
          <a:p>
            <a:r>
              <a:rPr lang="sr-Latn-CS" sz="3600" b="1" dirty="0" smtClean="0"/>
              <a:t>PROMENA ODNOSA SA RODITELJIMA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2776"/>
            <a:ext cx="7931224" cy="5302372"/>
          </a:xfrm>
        </p:spPr>
        <p:txBody>
          <a:bodyPr>
            <a:normAutofit fontScale="92500" lnSpcReduction="20000"/>
          </a:bodyPr>
          <a:lstStyle/>
          <a:p>
            <a:pPr>
              <a:spcAft>
                <a:spcPts val="600"/>
              </a:spcAft>
              <a:buNone/>
            </a:pPr>
            <a:r>
              <a:rPr lang="sr-Latn-CS" sz="2600" b="1" dirty="0" smtClean="0"/>
              <a:t>Deca:</a:t>
            </a:r>
          </a:p>
          <a:p>
            <a:pPr>
              <a:spcAft>
                <a:spcPts val="600"/>
              </a:spcAft>
              <a:buFont typeface="Wingdings" pitchFamily="2" charset="2"/>
              <a:buChar char="Ø"/>
            </a:pPr>
            <a:r>
              <a:rPr lang="sr-Latn-CS" sz="2600" dirty="0" smtClean="0"/>
              <a:t>ređe otvoreno ispoljavaju bes</a:t>
            </a:r>
            <a:r>
              <a:rPr lang="en-US" sz="2600" dirty="0" smtClean="0"/>
              <a:t> </a:t>
            </a:r>
            <a:r>
              <a:rPr lang="en-US" sz="2600" dirty="0" err="1" smtClean="0"/>
              <a:t>i</a:t>
            </a:r>
            <a:r>
              <a:rPr lang="sr-Latn-CS" sz="2600" dirty="0" smtClean="0"/>
              <a:t>  prinudna ponašanja</a:t>
            </a:r>
            <a:r>
              <a:rPr lang="en-US" sz="2600" dirty="0" smtClean="0"/>
              <a:t>;</a:t>
            </a:r>
            <a:endParaRPr lang="sr-Latn-CS" sz="2600" dirty="0" smtClean="0"/>
          </a:p>
          <a:p>
            <a:pPr>
              <a:spcAft>
                <a:spcPts val="600"/>
              </a:spcAft>
              <a:buFont typeface="Wingdings" pitchFamily="2" charset="2"/>
              <a:buChar char="Ø"/>
            </a:pPr>
            <a:r>
              <a:rPr lang="sr-Latn-CS" sz="2600" dirty="0" smtClean="0"/>
              <a:t>raspravljaju se; </a:t>
            </a:r>
          </a:p>
          <a:p>
            <a:pPr>
              <a:spcAft>
                <a:spcPts val="600"/>
              </a:spcAft>
              <a:buFont typeface="Wingdings" pitchFamily="2" charset="2"/>
              <a:buChar char="Ø"/>
            </a:pPr>
            <a:r>
              <a:rPr lang="sr-Latn-CS" sz="2600" dirty="0" smtClean="0"/>
              <a:t>posle sukoba ili  kada se naljute </a:t>
            </a:r>
            <a:r>
              <a:rPr lang="en-US" sz="2600" dirty="0" smtClean="0"/>
              <a:t>- </a:t>
            </a:r>
            <a:r>
              <a:rPr lang="sr-Latn-CS" sz="2600" dirty="0" smtClean="0"/>
              <a:t>ne prolazi ih tako brzo </a:t>
            </a:r>
          </a:p>
          <a:p>
            <a:pPr>
              <a:spcAft>
                <a:spcPts val="600"/>
              </a:spcAft>
              <a:buNone/>
            </a:pPr>
            <a:r>
              <a:rPr lang="sr-Latn-CS" sz="2600" b="1" dirty="0" smtClean="0"/>
              <a:t>Koregulacija</a:t>
            </a:r>
            <a:r>
              <a:rPr lang="sr-Latn-CS" sz="2600" dirty="0" smtClean="0"/>
              <a:t>: </a:t>
            </a:r>
          </a:p>
          <a:p>
            <a:pPr>
              <a:spcAft>
                <a:spcPts val="600"/>
              </a:spcAft>
              <a:buNone/>
            </a:pPr>
            <a:r>
              <a:rPr lang="sr-Latn-CS" sz="2600" dirty="0" smtClean="0"/>
              <a:t>roditelji sve više dele kontrolu nad svojom decom</a:t>
            </a:r>
          </a:p>
          <a:p>
            <a:pPr>
              <a:spcAft>
                <a:spcPts val="600"/>
              </a:spcAft>
              <a:buFont typeface="Wingdings" pitchFamily="2" charset="2"/>
              <a:buChar char="Ø"/>
            </a:pPr>
            <a:r>
              <a:rPr lang="sr-Latn-CS" sz="2600" u="sng" dirty="0" smtClean="0"/>
              <a:t>saradnja</a:t>
            </a:r>
            <a:r>
              <a:rPr lang="sr-Latn-CS" sz="2600" dirty="0" smtClean="0"/>
              <a:t> roditelja i deteta; </a:t>
            </a:r>
          </a:p>
          <a:p>
            <a:pPr>
              <a:spcAft>
                <a:spcPts val="600"/>
              </a:spcAft>
              <a:buFont typeface="Wingdings" pitchFamily="2" charset="2"/>
              <a:buChar char="Ø"/>
            </a:pPr>
            <a:r>
              <a:rPr lang="sr-Latn-CS" sz="2600" u="sng" dirty="0" smtClean="0"/>
              <a:t>roditelji</a:t>
            </a:r>
            <a:r>
              <a:rPr lang="sr-Latn-CS" sz="2600" dirty="0" smtClean="0"/>
              <a:t> nadgledaju i podražavaju, ojačavaju dečje razumevanje; </a:t>
            </a:r>
          </a:p>
          <a:p>
            <a:pPr>
              <a:spcAft>
                <a:spcPts val="600"/>
              </a:spcAft>
              <a:buFont typeface="Wingdings" pitchFamily="2" charset="2"/>
              <a:buChar char="Ø"/>
            </a:pPr>
            <a:r>
              <a:rPr lang="sr-Latn-CS" sz="2600" u="sng" dirty="0" smtClean="0"/>
              <a:t>deca</a:t>
            </a:r>
            <a:r>
              <a:rPr lang="sr-Latn-CS" sz="2600" dirty="0" smtClean="0"/>
              <a:t> obaveštavaju o svom kretanju, aktivnostima, problemima</a:t>
            </a:r>
          </a:p>
          <a:p>
            <a:pPr>
              <a:spcAft>
                <a:spcPts val="600"/>
              </a:spcAft>
              <a:buNone/>
            </a:pPr>
            <a:r>
              <a:rPr lang="sr-Latn-CS" sz="2600" b="1" dirty="0" smtClean="0"/>
              <a:t>Superego</a:t>
            </a:r>
            <a:r>
              <a:rPr lang="sr-Latn-CS" sz="2600" dirty="0" smtClean="0"/>
              <a:t>: Frojd</a:t>
            </a:r>
            <a:endParaRPr lang="en-US" sz="2600" b="1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1EF38B-8912-4DB2-86BE-5DB215682554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4" y="188640"/>
            <a:ext cx="7259960" cy="706090"/>
          </a:xfrm>
        </p:spPr>
        <p:txBody>
          <a:bodyPr>
            <a:normAutofit/>
          </a:bodyPr>
          <a:lstStyle/>
          <a:p>
            <a:r>
              <a:rPr lang="sr-Latn-CS" sz="3600" b="1" dirty="0" smtClean="0"/>
              <a:t>NOVA SVEST O SEBI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980728"/>
            <a:ext cx="7992888" cy="5662982"/>
          </a:xfrm>
        </p:spPr>
        <p:txBody>
          <a:bodyPr>
            <a:normAutofit lnSpcReduction="10000"/>
          </a:bodyPr>
          <a:lstStyle/>
          <a:p>
            <a:pPr>
              <a:spcAft>
                <a:spcPts val="600"/>
              </a:spcAft>
              <a:buNone/>
            </a:pPr>
            <a:r>
              <a:rPr lang="sr-Latn-CS" sz="2400" b="1" dirty="0" smtClean="0"/>
              <a:t>Pojmovi o sebi</a:t>
            </a:r>
            <a:r>
              <a:rPr lang="sr-Latn-CS" sz="2400" dirty="0" smtClean="0"/>
              <a:t>: sa uzrastom se menja </a:t>
            </a:r>
            <a:r>
              <a:rPr lang="sr-Latn-CS" sz="2400" u="sng" dirty="0" smtClean="0"/>
              <a:t>težina</a:t>
            </a:r>
            <a:r>
              <a:rPr lang="sr-Latn-CS" sz="2400" dirty="0" smtClean="0"/>
              <a:t> koju pridaju različitim karakterstikama i </a:t>
            </a:r>
            <a:r>
              <a:rPr lang="sr-Latn-CS" sz="2400" u="sng" dirty="0" smtClean="0"/>
              <a:t>složenost</a:t>
            </a:r>
            <a:r>
              <a:rPr lang="sr-Latn-CS" sz="2400" dirty="0" smtClean="0"/>
              <a:t> pojma o sebi: </a:t>
            </a:r>
          </a:p>
          <a:p>
            <a:pPr>
              <a:spcAft>
                <a:spcPts val="600"/>
              </a:spcAft>
              <a:buFont typeface="Wingdings" pitchFamily="2" charset="2"/>
              <a:buChar char="Ø"/>
            </a:pPr>
            <a:r>
              <a:rPr lang="sr-Latn-CS" sz="2400" dirty="0" smtClean="0"/>
              <a:t>predškolska deca- </a:t>
            </a:r>
            <a:r>
              <a:rPr lang="sr-Latn-CS" sz="2400" b="1" dirty="0" smtClean="0"/>
              <a:t>kategorijalna procena</a:t>
            </a:r>
            <a:r>
              <a:rPr lang="sr-Latn-CS" sz="2400" dirty="0" smtClean="0"/>
              <a:t>- aktivnosti, fizičke i socijalne karakteristike (plave oči, imam 5 god.); </a:t>
            </a:r>
          </a:p>
          <a:p>
            <a:pPr>
              <a:spcAft>
                <a:spcPts val="600"/>
              </a:spcAft>
              <a:buFont typeface="Wingdings" pitchFamily="2" charset="2"/>
              <a:buChar char="Ø"/>
            </a:pPr>
            <a:r>
              <a:rPr lang="sr-Latn-CS" sz="2400" dirty="0" smtClean="0"/>
              <a:t>od 8  god.- </a:t>
            </a:r>
            <a:r>
              <a:rPr lang="sr-Latn-CS" sz="2400" b="1" dirty="0" smtClean="0"/>
              <a:t>komparativna procena </a:t>
            </a:r>
            <a:r>
              <a:rPr lang="sr-Latn-CS" sz="2400" dirty="0" smtClean="0"/>
              <a:t>(veći sam, uspešniji i sl.) </a:t>
            </a:r>
          </a:p>
          <a:p>
            <a:pPr>
              <a:spcAft>
                <a:spcPts val="600"/>
              </a:spcAft>
              <a:buFont typeface="Wingdings" pitchFamily="2" charset="2"/>
              <a:buChar char="Ø"/>
            </a:pPr>
            <a:r>
              <a:rPr lang="sr-Latn-CS" sz="2400" dirty="0" smtClean="0"/>
              <a:t>od 12 god. – </a:t>
            </a:r>
            <a:r>
              <a:rPr lang="sr-Latn-CS" sz="2400" b="1" dirty="0" smtClean="0"/>
              <a:t>interpesonalne implikacije </a:t>
            </a:r>
            <a:r>
              <a:rPr lang="sr-Latn-CS" sz="2400" dirty="0" smtClean="0"/>
              <a:t>osobina  (na osnovu toga št</a:t>
            </a:r>
            <a:r>
              <a:rPr lang="en-US" sz="2400" dirty="0" smtClean="0"/>
              <a:t>a</a:t>
            </a:r>
            <a:r>
              <a:rPr lang="sr-Latn-CS" sz="2400" dirty="0" smtClean="0"/>
              <a:t> sam,</a:t>
            </a:r>
            <a:r>
              <a:rPr lang="en-US" sz="2400" dirty="0" smtClean="0"/>
              <a:t> </a:t>
            </a:r>
            <a:r>
              <a:rPr lang="sr-Latn-RS" sz="2400" dirty="0" smtClean="0"/>
              <a:t>šta umem i</a:t>
            </a:r>
            <a:r>
              <a:rPr lang="sr-Latn-CS" sz="2400" dirty="0" smtClean="0"/>
              <a:t> šta drugi o meni misle... )</a:t>
            </a:r>
          </a:p>
          <a:p>
            <a:pPr>
              <a:spcAft>
                <a:spcPts val="600"/>
              </a:spcAft>
              <a:buNone/>
            </a:pPr>
            <a:r>
              <a:rPr lang="sr-Latn-CS" sz="2400" b="1" dirty="0" smtClean="0"/>
              <a:t>Socijalno upoređivanje:  </a:t>
            </a:r>
            <a:r>
              <a:rPr lang="sr-Latn-CS" sz="2400" dirty="0" smtClean="0"/>
              <a:t>uspeh se određuje u odnosu na socijalnu grupu; postaje važno oko 8 godine </a:t>
            </a:r>
          </a:p>
          <a:p>
            <a:pPr>
              <a:spcAft>
                <a:spcPts val="600"/>
              </a:spcAft>
              <a:buNone/>
            </a:pPr>
            <a:r>
              <a:rPr lang="sr-Latn-CS" sz="2400" b="1" dirty="0" smtClean="0"/>
              <a:t>Samopoštovanje</a:t>
            </a:r>
            <a:r>
              <a:rPr lang="sr-Latn-CS" sz="2400" dirty="0" smtClean="0"/>
              <a:t> </a:t>
            </a:r>
            <a:br>
              <a:rPr lang="sr-Latn-CS" sz="2400" dirty="0" smtClean="0"/>
            </a:br>
            <a:r>
              <a:rPr lang="sr-Latn-CS" sz="2400" dirty="0" smtClean="0"/>
              <a:t>na osnovu fizičke, socijalne, kognitivne kompetentnosti</a:t>
            </a:r>
            <a:br>
              <a:rPr lang="sr-Latn-CS" sz="2400" dirty="0" smtClean="0"/>
            </a:br>
            <a:r>
              <a:rPr lang="sr-Latn-CS" sz="2400" dirty="0" smtClean="0"/>
              <a:t>opšte samovrednovanje (dobar, siguran, sposoban)</a:t>
            </a:r>
          </a:p>
          <a:p>
            <a:pPr>
              <a:spcAft>
                <a:spcPts val="600"/>
              </a:spcAft>
              <a:buNone/>
            </a:pPr>
            <a:r>
              <a:rPr lang="sr-Latn-CS" sz="2400" b="1" dirty="0" smtClean="0"/>
              <a:t>Erikson</a:t>
            </a:r>
            <a:r>
              <a:rPr lang="sr-Latn-CS" sz="2400" dirty="0" smtClean="0"/>
              <a:t>-  srednje detinjtvo- </a:t>
            </a:r>
            <a:r>
              <a:rPr lang="sr-Latn-CS" sz="2400" b="1" dirty="0" smtClean="0"/>
              <a:t>faza odgov</a:t>
            </a:r>
            <a:r>
              <a:rPr lang="en-US" sz="2400" b="1" dirty="0" smtClean="0"/>
              <a:t>o</a:t>
            </a:r>
            <a:r>
              <a:rPr lang="sr-Latn-CS" sz="2400" b="1" dirty="0" smtClean="0"/>
              <a:t>rnosti- </a:t>
            </a:r>
            <a:r>
              <a:rPr lang="sr-Latn-CS" sz="2400" b="1" i="1" dirty="0" smtClean="0"/>
              <a:t>samopoštovanje vs. inferiornost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1EF38B-8912-4DB2-86BE-5DB215682554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9552" y="21503"/>
            <a:ext cx="7772400" cy="1031233"/>
          </a:xfrm>
        </p:spPr>
        <p:txBody>
          <a:bodyPr>
            <a:normAutofit fontScale="90000"/>
          </a:bodyPr>
          <a:lstStyle/>
          <a:p>
            <a:r>
              <a:rPr lang="sl-SI" sz="3200" b="1" dirty="0"/>
              <a:t>SOCIJALNI ODNOSI TOKOM </a:t>
            </a:r>
            <a:r>
              <a:rPr lang="en-US" sz="3200" b="1" dirty="0"/>
              <a:t/>
            </a:r>
            <a:br>
              <a:rPr lang="en-US" sz="3200" b="1" dirty="0"/>
            </a:br>
            <a:r>
              <a:rPr lang="sl-SI" sz="3200" b="1" dirty="0"/>
              <a:t>SREDNJEG </a:t>
            </a:r>
            <a:r>
              <a:rPr lang="sl-SI" sz="3200" b="1" dirty="0" smtClean="0"/>
              <a:t>DETINJSTVA</a:t>
            </a:r>
            <a:endParaRPr lang="en-US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55576" y="1124744"/>
            <a:ext cx="7073952" cy="5733256"/>
          </a:xfrm>
        </p:spPr>
        <p:txBody>
          <a:bodyPr>
            <a:noAutofit/>
          </a:bodyPr>
          <a:lstStyle/>
          <a:p>
            <a:pPr algn="l">
              <a:spcBef>
                <a:spcPts val="600"/>
              </a:spcBef>
            </a:pPr>
            <a:r>
              <a:rPr lang="sl-SI" b="1" dirty="0">
                <a:solidFill>
                  <a:schemeClr val="tx1"/>
                </a:solidFill>
              </a:rPr>
              <a:t>Igre i regulacija unutar grupe</a:t>
            </a:r>
            <a:endParaRPr lang="en-US" b="1" dirty="0">
              <a:solidFill>
                <a:schemeClr val="tx1"/>
              </a:solidFill>
            </a:endParaRPr>
          </a:p>
          <a:p>
            <a:pPr algn="l">
              <a:spcBef>
                <a:spcPts val="600"/>
              </a:spcBef>
              <a:buFont typeface="Arial" pitchFamily="34" charset="0"/>
              <a:buChar char="•"/>
            </a:pPr>
            <a:r>
              <a:rPr lang="sl-SI" dirty="0">
                <a:solidFill>
                  <a:schemeClr val="tx1"/>
                </a:solidFill>
              </a:rPr>
              <a:t>Igre i pravila</a:t>
            </a:r>
            <a:endParaRPr lang="en-US" dirty="0">
              <a:solidFill>
                <a:schemeClr val="tx1"/>
              </a:solidFill>
            </a:endParaRPr>
          </a:p>
          <a:p>
            <a:pPr algn="l">
              <a:spcBef>
                <a:spcPts val="600"/>
              </a:spcBef>
              <a:buFont typeface="Arial" pitchFamily="34" charset="0"/>
              <a:buChar char="•"/>
            </a:pPr>
            <a:r>
              <a:rPr lang="sl-SI" dirty="0">
                <a:solidFill>
                  <a:schemeClr val="tx1"/>
                </a:solidFill>
              </a:rPr>
              <a:t>Igre i život</a:t>
            </a:r>
            <a:endParaRPr lang="en-US" dirty="0">
              <a:solidFill>
                <a:schemeClr val="tx1"/>
              </a:solidFill>
            </a:endParaRPr>
          </a:p>
          <a:p>
            <a:pPr algn="l">
              <a:spcBef>
                <a:spcPts val="600"/>
              </a:spcBef>
            </a:pPr>
            <a:r>
              <a:rPr lang="en-US" b="1" dirty="0" err="1" smtClean="0">
                <a:solidFill>
                  <a:schemeClr val="tx1"/>
                </a:solidFill>
              </a:rPr>
              <a:t>Razmišljanja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>
                <a:solidFill>
                  <a:schemeClr val="tx1"/>
                </a:solidFill>
              </a:rPr>
              <a:t>i </a:t>
            </a:r>
            <a:r>
              <a:rPr lang="en-US" b="1" dirty="0" err="1">
                <a:solidFill>
                  <a:schemeClr val="tx1"/>
                </a:solidFill>
              </a:rPr>
              <a:t>aktivnosti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vezane</a:t>
            </a:r>
            <a:r>
              <a:rPr lang="en-US" b="1" dirty="0">
                <a:solidFill>
                  <a:schemeClr val="tx1"/>
                </a:solidFill>
              </a:rPr>
              <a:t> za </a:t>
            </a:r>
            <a:r>
              <a:rPr lang="en-US" b="1" dirty="0" err="1">
                <a:solidFill>
                  <a:schemeClr val="tx1"/>
                </a:solidFill>
              </a:rPr>
              <a:t>različita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pravila</a:t>
            </a:r>
            <a:endParaRPr lang="en-US" b="1" dirty="0">
              <a:solidFill>
                <a:schemeClr val="tx1"/>
              </a:solidFill>
            </a:endParaRPr>
          </a:p>
          <a:p>
            <a:pPr algn="l">
              <a:spcBef>
                <a:spcPts val="600"/>
              </a:spcBef>
              <a:buFont typeface="Arial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Ti </a:t>
            </a:r>
            <a:r>
              <a:rPr lang="en-US" dirty="0" err="1">
                <a:solidFill>
                  <a:schemeClr val="tx1"/>
                </a:solidFill>
              </a:rPr>
              <a:t>nećeš</a:t>
            </a:r>
            <a:r>
              <a:rPr lang="en-US" dirty="0">
                <a:solidFill>
                  <a:schemeClr val="tx1"/>
                </a:solidFill>
              </a:rPr>
              <a:t>: </a:t>
            </a:r>
            <a:r>
              <a:rPr lang="en-US" dirty="0" err="1">
                <a:solidFill>
                  <a:schemeClr val="tx1"/>
                </a:solidFill>
              </a:rPr>
              <a:t>Razmišljanja</a:t>
            </a:r>
            <a:r>
              <a:rPr lang="en-US" dirty="0">
                <a:solidFill>
                  <a:schemeClr val="tx1"/>
                </a:solidFill>
              </a:rPr>
              <a:t> o </a:t>
            </a:r>
            <a:r>
              <a:rPr lang="en-US" dirty="0" err="1">
                <a:solidFill>
                  <a:schemeClr val="tx1"/>
                </a:solidFill>
              </a:rPr>
              <a:t>kršenju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moralnih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normi</a:t>
            </a:r>
            <a:endParaRPr lang="en-US" dirty="0">
              <a:solidFill>
                <a:schemeClr val="tx1"/>
              </a:solidFill>
            </a:endParaRPr>
          </a:p>
          <a:p>
            <a:pPr algn="l">
              <a:spcBef>
                <a:spcPts val="600"/>
              </a:spcBef>
              <a:buFont typeface="Arial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Ti </a:t>
            </a:r>
            <a:r>
              <a:rPr lang="en-US" dirty="0" err="1">
                <a:solidFill>
                  <a:schemeClr val="tx1"/>
                </a:solidFill>
              </a:rPr>
              <a:t>ćeš</a:t>
            </a:r>
            <a:r>
              <a:rPr lang="en-US" dirty="0">
                <a:solidFill>
                  <a:schemeClr val="tx1"/>
                </a:solidFill>
              </a:rPr>
              <a:t>: </a:t>
            </a:r>
            <a:r>
              <a:rPr lang="en-US" dirty="0" err="1">
                <a:solidFill>
                  <a:schemeClr val="tx1"/>
                </a:solidFill>
              </a:rPr>
              <a:t>Razmišljanja</a:t>
            </a:r>
            <a:r>
              <a:rPr lang="en-US" dirty="0">
                <a:solidFill>
                  <a:schemeClr val="tx1"/>
                </a:solidFill>
              </a:rPr>
              <a:t> o </a:t>
            </a:r>
            <a:r>
              <a:rPr lang="en-US" dirty="0" err="1">
                <a:solidFill>
                  <a:schemeClr val="tx1"/>
                </a:solidFill>
              </a:rPr>
              <a:t>pravilima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pravednosti</a:t>
            </a:r>
            <a:endParaRPr lang="en-US" dirty="0">
              <a:solidFill>
                <a:schemeClr val="tx1"/>
              </a:solidFill>
            </a:endParaRPr>
          </a:p>
          <a:p>
            <a:pPr algn="l">
              <a:spcBef>
                <a:spcPts val="600"/>
              </a:spcBef>
              <a:buFont typeface="Arial" pitchFamily="34" charset="0"/>
              <a:buChar char="•"/>
            </a:pPr>
            <a:r>
              <a:rPr lang="en-US" dirty="0" err="1">
                <a:solidFill>
                  <a:schemeClr val="tx1"/>
                </a:solidFill>
              </a:rPr>
              <a:t>Razmišljanja</a:t>
            </a:r>
            <a:r>
              <a:rPr lang="en-US" dirty="0">
                <a:solidFill>
                  <a:schemeClr val="tx1"/>
                </a:solidFill>
              </a:rPr>
              <a:t> o </a:t>
            </a:r>
            <a:r>
              <a:rPr lang="en-US" dirty="0" err="1">
                <a:solidFill>
                  <a:schemeClr val="tx1"/>
                </a:solidFill>
              </a:rPr>
              <a:t>socijalnim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konvencijama</a:t>
            </a:r>
            <a:endParaRPr lang="en-US" dirty="0">
              <a:solidFill>
                <a:schemeClr val="tx1"/>
              </a:solidFill>
            </a:endParaRPr>
          </a:p>
          <a:p>
            <a:pPr algn="l">
              <a:spcBef>
                <a:spcPts val="600"/>
              </a:spcBef>
            </a:pPr>
            <a:r>
              <a:rPr lang="en-US" b="1" dirty="0" err="1" smtClean="0">
                <a:solidFill>
                  <a:schemeClr val="tx1"/>
                </a:solidFill>
              </a:rPr>
              <a:t>Odnosi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>
                <a:solidFill>
                  <a:schemeClr val="tx1"/>
                </a:solidFill>
              </a:rPr>
              <a:t>sa </a:t>
            </a:r>
            <a:r>
              <a:rPr lang="en-US" b="1" dirty="0" err="1">
                <a:solidFill>
                  <a:schemeClr val="tx1"/>
                </a:solidFill>
              </a:rPr>
              <a:t>drugom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decom</a:t>
            </a:r>
            <a:endParaRPr lang="en-US" b="1" dirty="0">
              <a:solidFill>
                <a:schemeClr val="tx1"/>
              </a:solidFill>
            </a:endParaRPr>
          </a:p>
          <a:p>
            <a:pPr algn="l">
              <a:spcBef>
                <a:spcPts val="600"/>
              </a:spcBef>
              <a:buFont typeface="Arial" pitchFamily="34" charset="0"/>
              <a:buChar char="•"/>
            </a:pPr>
            <a:r>
              <a:rPr lang="en-US" dirty="0" err="1">
                <a:solidFill>
                  <a:schemeClr val="tx1"/>
                </a:solidFill>
              </a:rPr>
              <a:t>Prijateljstvo</a:t>
            </a:r>
            <a:endParaRPr lang="en-US" dirty="0">
              <a:solidFill>
                <a:schemeClr val="tx1"/>
              </a:solidFill>
            </a:endParaRPr>
          </a:p>
          <a:p>
            <a:pPr algn="l">
              <a:spcBef>
                <a:spcPts val="600"/>
              </a:spcBef>
              <a:buFont typeface="Arial" pitchFamily="34" charset="0"/>
              <a:buChar char="•"/>
            </a:pPr>
            <a:r>
              <a:rPr lang="en-US" dirty="0" err="1">
                <a:solidFill>
                  <a:schemeClr val="tx1"/>
                </a:solidFill>
              </a:rPr>
              <a:t>Vršnjački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odnosi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socijalni</a:t>
            </a:r>
            <a:r>
              <a:rPr lang="en-US" dirty="0">
                <a:solidFill>
                  <a:schemeClr val="tx1"/>
                </a:solidFill>
              </a:rPr>
              <a:t> status</a:t>
            </a:r>
          </a:p>
          <a:p>
            <a:pPr algn="l">
              <a:spcBef>
                <a:spcPts val="600"/>
              </a:spcBef>
            </a:pPr>
            <a:r>
              <a:rPr lang="en-US" b="1" dirty="0" err="1" smtClean="0">
                <a:solidFill>
                  <a:schemeClr val="tx1"/>
                </a:solidFill>
              </a:rPr>
              <a:t>Promena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odnosa</a:t>
            </a:r>
            <a:r>
              <a:rPr lang="en-US" b="1" dirty="0">
                <a:solidFill>
                  <a:schemeClr val="tx1"/>
                </a:solidFill>
              </a:rPr>
              <a:t> sa </a:t>
            </a:r>
            <a:r>
              <a:rPr lang="en-US" b="1" dirty="0" err="1">
                <a:solidFill>
                  <a:schemeClr val="tx1"/>
                </a:solidFill>
              </a:rPr>
              <a:t>roditeljima</a:t>
            </a:r>
            <a:endParaRPr lang="en-US" b="1" dirty="0">
              <a:solidFill>
                <a:schemeClr val="tx1"/>
              </a:solidFill>
            </a:endParaRPr>
          </a:p>
          <a:p>
            <a:pPr algn="l">
              <a:spcBef>
                <a:spcPts val="600"/>
              </a:spcBef>
            </a:pPr>
            <a:r>
              <a:rPr lang="en-US" b="1" dirty="0" smtClean="0">
                <a:solidFill>
                  <a:schemeClr val="tx1"/>
                </a:solidFill>
              </a:rPr>
              <a:t>Nova </a:t>
            </a:r>
            <a:r>
              <a:rPr lang="en-US" b="1" dirty="0" err="1">
                <a:solidFill>
                  <a:schemeClr val="tx1"/>
                </a:solidFill>
              </a:rPr>
              <a:t>svest</a:t>
            </a:r>
            <a:r>
              <a:rPr lang="en-US" b="1" dirty="0">
                <a:solidFill>
                  <a:schemeClr val="tx1"/>
                </a:solidFill>
              </a:rPr>
              <a:t> o </a:t>
            </a:r>
            <a:r>
              <a:rPr lang="en-US" b="1" dirty="0" err="1">
                <a:solidFill>
                  <a:schemeClr val="tx1"/>
                </a:solidFill>
              </a:rPr>
              <a:t>sebi</a:t>
            </a:r>
            <a:endParaRPr lang="en-US" b="1" dirty="0">
              <a:solidFill>
                <a:schemeClr val="tx1"/>
              </a:solidFill>
            </a:endParaRPr>
          </a:p>
          <a:p>
            <a:pPr algn="l">
              <a:spcBef>
                <a:spcPts val="600"/>
              </a:spcBef>
              <a:buFont typeface="Arial" pitchFamily="34" charset="0"/>
              <a:buChar char="•"/>
            </a:pPr>
            <a:r>
              <a:rPr lang="en-US" dirty="0" err="1">
                <a:solidFill>
                  <a:schemeClr val="tx1"/>
                </a:solidFill>
              </a:rPr>
              <a:t>Pojmovi</a:t>
            </a:r>
            <a:r>
              <a:rPr lang="en-US" dirty="0">
                <a:solidFill>
                  <a:schemeClr val="tx1"/>
                </a:solidFill>
              </a:rPr>
              <a:t> o </a:t>
            </a:r>
            <a:r>
              <a:rPr lang="en-US" dirty="0" err="1">
                <a:solidFill>
                  <a:schemeClr val="tx1"/>
                </a:solidFill>
              </a:rPr>
              <a:t>sebi</a:t>
            </a:r>
            <a:endParaRPr lang="en-US" dirty="0">
              <a:solidFill>
                <a:schemeClr val="tx1"/>
              </a:solidFill>
            </a:endParaRPr>
          </a:p>
          <a:p>
            <a:pPr algn="l">
              <a:spcBef>
                <a:spcPts val="600"/>
              </a:spcBef>
              <a:buFont typeface="Arial" pitchFamily="34" charset="0"/>
              <a:buChar char="•"/>
            </a:pPr>
            <a:r>
              <a:rPr lang="en-US" dirty="0" err="1">
                <a:solidFill>
                  <a:schemeClr val="tx1"/>
                </a:solidFill>
              </a:rPr>
              <a:t>Socijalno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poređenje</a:t>
            </a:r>
            <a:endParaRPr lang="en-US" dirty="0">
              <a:solidFill>
                <a:schemeClr val="tx1"/>
              </a:solidFill>
            </a:endParaRPr>
          </a:p>
          <a:p>
            <a:pPr algn="l">
              <a:spcBef>
                <a:spcPts val="600"/>
              </a:spcBef>
              <a:buFont typeface="Arial" pitchFamily="34" charset="0"/>
              <a:buChar char="•"/>
            </a:pPr>
            <a:r>
              <a:rPr lang="en-US" dirty="0" err="1">
                <a:solidFill>
                  <a:schemeClr val="tx1"/>
                </a:solidFill>
              </a:rPr>
              <a:t>Samopoštovanje</a:t>
            </a:r>
            <a:endParaRPr lang="en-US" dirty="0">
              <a:solidFill>
                <a:schemeClr val="tx1"/>
              </a:solidFill>
            </a:endParaRPr>
          </a:p>
          <a:p>
            <a:pPr algn="l">
              <a:spcBef>
                <a:spcPts val="0"/>
              </a:spcBef>
            </a:pPr>
            <a:endParaRPr lang="en-US" sz="1600" b="1" dirty="0">
              <a:solidFill>
                <a:schemeClr val="tx1"/>
              </a:solidFill>
            </a:endParaRPr>
          </a:p>
          <a:p>
            <a:pPr algn="l">
              <a:buFont typeface="Arial" pitchFamily="34" charset="0"/>
              <a:buChar char="•"/>
            </a:pPr>
            <a:endParaRPr lang="en-US" sz="1400" dirty="0">
              <a:solidFill>
                <a:schemeClr val="tx1"/>
              </a:solidFill>
            </a:endParaRPr>
          </a:p>
          <a:p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1EF38B-8912-4DB2-86BE-5DB215682554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368254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283152" cy="778098"/>
          </a:xfrm>
        </p:spPr>
        <p:txBody>
          <a:bodyPr/>
          <a:lstStyle/>
          <a:p>
            <a:r>
              <a:rPr lang="sr-Latn-CS" sz="3600" b="1" dirty="0" smtClean="0"/>
              <a:t>NOVA SVEST O SEBI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196752"/>
            <a:ext cx="7776864" cy="5518396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  <a:buNone/>
            </a:pPr>
            <a:r>
              <a:rPr lang="sr-Latn-RS" sz="2400" b="1" dirty="0"/>
              <a:t>S</a:t>
            </a:r>
            <a:r>
              <a:rPr lang="en-US" sz="2400" b="1" dirty="0" smtClean="0"/>
              <a:t>a</a:t>
            </a:r>
            <a:r>
              <a:rPr lang="sr-Latn-CS" sz="2400" b="1" dirty="0"/>
              <a:t>mopoštovanje </a:t>
            </a:r>
            <a:r>
              <a:rPr lang="sr-Latn-CS" sz="2400" dirty="0" smtClean="0"/>
              <a:t>-ključni pokazatelj </a:t>
            </a:r>
            <a:r>
              <a:rPr lang="sr-Latn-CS" sz="2400" b="1" dirty="0" smtClean="0"/>
              <a:t>mentalnog zdravlja</a:t>
            </a:r>
            <a:r>
              <a:rPr lang="sr-Latn-CS" sz="2400" dirty="0" smtClean="0"/>
              <a:t>: </a:t>
            </a:r>
          </a:p>
          <a:p>
            <a:pPr>
              <a:spcAft>
                <a:spcPts val="600"/>
              </a:spcAft>
            </a:pPr>
            <a:r>
              <a:rPr lang="sr-Latn-CS" sz="2400" dirty="0" smtClean="0"/>
              <a:t>visoko s</a:t>
            </a:r>
            <a:r>
              <a:rPr lang="en-US" sz="2400" dirty="0" smtClean="0"/>
              <a:t>a</a:t>
            </a:r>
            <a:r>
              <a:rPr lang="sr-Latn-CS" sz="2400" dirty="0" smtClean="0"/>
              <a:t>mopoštovanje u srednjem detinjstvu – zadovoljstvo, sreća u kasnijem životu;</a:t>
            </a:r>
          </a:p>
          <a:p>
            <a:pPr>
              <a:spcAft>
                <a:spcPts val="600"/>
              </a:spcAft>
            </a:pPr>
            <a:r>
              <a:rPr lang="sr-Latn-CS" sz="2400" dirty="0" smtClean="0"/>
              <a:t> nisko s</a:t>
            </a:r>
            <a:r>
              <a:rPr lang="en-US" sz="2400" dirty="0" smtClean="0"/>
              <a:t>a</a:t>
            </a:r>
            <a:r>
              <a:rPr lang="sr-Latn-CS" sz="2400" dirty="0" smtClean="0"/>
              <a:t>mopoštovanje – depresija, anksioznost, loša prilagođenost </a:t>
            </a:r>
          </a:p>
          <a:p>
            <a:pPr>
              <a:spcAft>
                <a:spcPts val="600"/>
              </a:spcAft>
              <a:buNone/>
            </a:pPr>
            <a:r>
              <a:rPr lang="sr-Latn-CS" sz="2400" dirty="0" smtClean="0"/>
              <a:t>Usložnjava se sa uzrastom – opšti pojam o sebi u odosu na druge oko 8 god. na osnovu sposobnosti i prihvaćenosti</a:t>
            </a:r>
          </a:p>
          <a:p>
            <a:pPr>
              <a:spcAft>
                <a:spcPts val="600"/>
              </a:spcAft>
              <a:buNone/>
            </a:pPr>
            <a:r>
              <a:rPr lang="sr-Latn-CS" sz="2400" b="1" dirty="0" smtClean="0"/>
              <a:t>Roditeljske karakteristike </a:t>
            </a:r>
            <a:r>
              <a:rPr lang="sr-Latn-CS" sz="2400" dirty="0" smtClean="0"/>
              <a:t>vode do visokog samopoštovanja: </a:t>
            </a:r>
          </a:p>
          <a:p>
            <a:pPr>
              <a:spcAft>
                <a:spcPts val="600"/>
              </a:spcAft>
            </a:pPr>
            <a:r>
              <a:rPr lang="sr-Latn-CS" sz="2400" u="sng" dirty="0" smtClean="0"/>
              <a:t>prihvatanje </a:t>
            </a:r>
            <a:r>
              <a:rPr lang="sr-Latn-CS" sz="2400" dirty="0" smtClean="0"/>
              <a:t>dece, </a:t>
            </a:r>
          </a:p>
          <a:p>
            <a:pPr>
              <a:spcAft>
                <a:spcPts val="600"/>
              </a:spcAft>
            </a:pPr>
            <a:r>
              <a:rPr lang="sr-Latn-CS" sz="2400" dirty="0" smtClean="0"/>
              <a:t>jasno diferencirana </a:t>
            </a:r>
            <a:r>
              <a:rPr lang="sr-Latn-CS" sz="2400" u="sng" dirty="0" smtClean="0"/>
              <a:t>ograničenja</a:t>
            </a:r>
            <a:r>
              <a:rPr lang="sr-Latn-CS" sz="2400" dirty="0" smtClean="0"/>
              <a:t>; </a:t>
            </a:r>
          </a:p>
          <a:p>
            <a:pPr>
              <a:spcAft>
                <a:spcPts val="600"/>
              </a:spcAft>
            </a:pPr>
            <a:r>
              <a:rPr lang="sr-Latn-CS" sz="2400" dirty="0" smtClean="0"/>
              <a:t>poštovanje </a:t>
            </a:r>
            <a:r>
              <a:rPr lang="sr-Latn-CS" sz="2400" u="sng" dirty="0" smtClean="0"/>
              <a:t>individualnosti</a:t>
            </a:r>
            <a:endParaRPr lang="en-US" sz="2400" u="sng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1EF38B-8912-4DB2-86BE-5DB215682554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39784"/>
          </a:xfrm>
        </p:spPr>
        <p:txBody>
          <a:bodyPr>
            <a:normAutofit/>
          </a:bodyPr>
          <a:lstStyle/>
          <a:p>
            <a:r>
              <a:rPr lang="sr-Latn-CS" sz="3600" b="1" dirty="0" smtClean="0"/>
              <a:t>Bio-socijalno-bihejvioralni preokret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7715200" cy="5302942"/>
          </a:xfrm>
        </p:spPr>
        <p:txBody>
          <a:bodyPr>
            <a:normAutofit lnSpcReduction="10000"/>
          </a:bodyPr>
          <a:lstStyle/>
          <a:p>
            <a:r>
              <a:rPr lang="sr-Latn-CS" sz="2400" b="1" dirty="0" smtClean="0"/>
              <a:t>Socijalna sfera</a:t>
            </a:r>
            <a:r>
              <a:rPr lang="sr-Latn-CS" sz="2400" dirty="0" smtClean="0"/>
              <a:t>: nove socijalne uloge  i s</a:t>
            </a:r>
            <a:r>
              <a:rPr lang="sr-Latn-RS" sz="2400" dirty="0" err="1"/>
              <a:t>i</a:t>
            </a:r>
            <a:r>
              <a:rPr lang="sr-Latn-CS" sz="2400" dirty="0" smtClean="0"/>
              <a:t>tu</a:t>
            </a:r>
            <a:r>
              <a:rPr lang="en-US" sz="2400" dirty="0" smtClean="0"/>
              <a:t>a</a:t>
            </a:r>
            <a:r>
              <a:rPr lang="sr-Latn-CS" sz="2400" dirty="0" smtClean="0"/>
              <a:t>cije, veći zahtevi, važnost vršnjačke grupe (koordinisanost sa vršnjacima, pravila); moralna pravila i socijalne konvencije</a:t>
            </a:r>
          </a:p>
          <a:p>
            <a:r>
              <a:rPr lang="sr-Latn-CS" sz="2400" b="1" dirty="0" smtClean="0"/>
              <a:t>Kognitivni razvoj</a:t>
            </a:r>
            <a:r>
              <a:rPr lang="sr-Latn-CS" sz="2400" dirty="0" smtClean="0"/>
              <a:t>: misaoni procesi su više logični, konzistentni i namerni; razmišljanje o akcijama i njihovim posledicama, p</a:t>
            </a:r>
            <a:r>
              <a:rPr lang="en-US" sz="2400" dirty="0" smtClean="0"/>
              <a:t>a</a:t>
            </a:r>
            <a:r>
              <a:rPr lang="sr-Latn-CS" sz="2400" dirty="0" smtClean="0"/>
              <a:t>mćenje, namerno učenje bez neposredne nagrade, uviđanje stanovišta drugih, inhibicija postupaka – </a:t>
            </a:r>
            <a:r>
              <a:rPr lang="en-US" sz="2400" dirty="0" smtClean="0"/>
              <a:t>“</a:t>
            </a:r>
            <a:r>
              <a:rPr lang="sr-Latn-CS" sz="2400" dirty="0" smtClean="0"/>
              <a:t>lepo vladanje</a:t>
            </a:r>
            <a:r>
              <a:rPr lang="en-US" sz="2400" dirty="0" smtClean="0"/>
              <a:t>”</a:t>
            </a:r>
            <a:endParaRPr lang="sr-Latn-CS" sz="2400" dirty="0" smtClean="0"/>
          </a:p>
          <a:p>
            <a:r>
              <a:rPr lang="sr-Latn-CS" sz="2400" b="1" dirty="0" smtClean="0"/>
              <a:t>Biološka promene: </a:t>
            </a:r>
            <a:r>
              <a:rPr lang="sr-Latn-CS" sz="2400" dirty="0" smtClean="0"/>
              <a:t>veći, jači, bolji, koord</a:t>
            </a:r>
            <a:r>
              <a:rPr lang="en-US" sz="2400" dirty="0" err="1" smtClean="0"/>
              <a:t>i</a:t>
            </a:r>
            <a:r>
              <a:rPr lang="sr-Latn-CS" sz="2400" dirty="0" smtClean="0"/>
              <a:t>nisaniji, završetak razvoja CNS</a:t>
            </a:r>
          </a:p>
          <a:p>
            <a:r>
              <a:rPr lang="sr-Latn-CS" sz="2400" dirty="0" smtClean="0"/>
              <a:t>Sve </a:t>
            </a:r>
            <a:r>
              <a:rPr lang="sr-Latn-CS" sz="2400" b="1" dirty="0" smtClean="0"/>
              <a:t>kulture</a:t>
            </a:r>
            <a:r>
              <a:rPr lang="sr-Latn-CS" sz="2400" dirty="0" smtClean="0"/>
              <a:t> ga izdvajaju kao poseban period razvoja; značajne razlike između kultura u načinima shvatanja i organizacije  života dece </a:t>
            </a:r>
          </a:p>
          <a:p>
            <a:pPr>
              <a:buNone/>
            </a:pPr>
            <a:r>
              <a:rPr lang="sr-Latn-CS" sz="2400" b="1" dirty="0" smtClean="0">
                <a:sym typeface="Wingdings"/>
              </a:rPr>
              <a:t>                          </a:t>
            </a:r>
            <a:r>
              <a:rPr lang="sr-Latn-CS" sz="2400" b="1" dirty="0" smtClean="0"/>
              <a:t>Distinktivan period života</a:t>
            </a:r>
          </a:p>
          <a:p>
            <a:endParaRPr lang="sr-Latn-CS" sz="2000" dirty="0" smtClean="0"/>
          </a:p>
          <a:p>
            <a:endParaRPr lang="sr-Latn-CS" sz="20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1EF38B-8912-4DB2-86BE-5DB215682554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CS" sz="4000" b="1" dirty="0" smtClean="0"/>
              <a:t>IGRE I REGULACIJA UNUTAR IGRE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003232" cy="537321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sr-Latn-CS" sz="2400" b="1" dirty="0" smtClean="0"/>
              <a:t>Igre i pravila</a:t>
            </a:r>
          </a:p>
          <a:p>
            <a:r>
              <a:rPr lang="sr-Latn-CS" sz="2400" b="1" i="1" dirty="0" smtClean="0"/>
              <a:t>Pravila </a:t>
            </a:r>
            <a:r>
              <a:rPr lang="sr-Latn-CS" sz="2400" dirty="0" smtClean="0"/>
              <a:t>postaju suština igre – ne pridržavanje pravila= varanje, pravila kao zakon, a ne kao konvencija</a:t>
            </a:r>
          </a:p>
          <a:p>
            <a:r>
              <a:rPr lang="sr-Latn-CS" sz="2400" dirty="0" smtClean="0"/>
              <a:t>Simbolička igra male dece počiva na </a:t>
            </a:r>
            <a:r>
              <a:rPr lang="sr-Latn-CS" sz="2400" b="1" i="1" dirty="0" smtClean="0"/>
              <a:t>ulogama</a:t>
            </a:r>
            <a:r>
              <a:rPr lang="sr-Latn-CS" sz="2400" i="1" dirty="0" smtClean="0"/>
              <a:t>, </a:t>
            </a:r>
            <a:r>
              <a:rPr lang="sr-Latn-CS" sz="2400" dirty="0" smtClean="0"/>
              <a:t>mada ima i pravila u službi</a:t>
            </a:r>
            <a:r>
              <a:rPr lang="en-US" sz="2400" dirty="0" smtClean="0"/>
              <a:t> </a:t>
            </a:r>
            <a:r>
              <a:rPr lang="en-US" sz="2400" dirty="0" err="1" smtClean="0"/>
              <a:t>uloga</a:t>
            </a:r>
            <a:r>
              <a:rPr lang="en-US" sz="2400" dirty="0" smtClean="0"/>
              <a:t> </a:t>
            </a:r>
            <a:r>
              <a:rPr lang="en-US" sz="2400" dirty="0" err="1" smtClean="0"/>
              <a:t>koje</a:t>
            </a:r>
            <a:r>
              <a:rPr lang="en-US" sz="2400" dirty="0" smtClean="0"/>
              <a:t> </a:t>
            </a:r>
            <a:r>
              <a:rPr lang="en-US" sz="2400" dirty="0" err="1" smtClean="0"/>
              <a:t>odra</a:t>
            </a:r>
            <a:r>
              <a:rPr lang="sr-Latn-RS" sz="2400" dirty="0" smtClean="0"/>
              <a:t>žavaju socijalne konvencije</a:t>
            </a:r>
            <a:endParaRPr lang="sr-Latn-CS" sz="2400" dirty="0" smtClean="0"/>
          </a:p>
          <a:p>
            <a:r>
              <a:rPr lang="sr-Latn-CS" sz="2400" dirty="0" smtClean="0"/>
              <a:t>Zahtevaju </a:t>
            </a:r>
            <a:r>
              <a:rPr lang="sr-Latn-CS" sz="2400" b="1" i="1" dirty="0" smtClean="0"/>
              <a:t>više kognitivnih sposobnosti</a:t>
            </a:r>
            <a:r>
              <a:rPr lang="sr-Latn-CS" sz="2400" dirty="0" smtClean="0"/>
              <a:t>: </a:t>
            </a:r>
            <a:r>
              <a:rPr lang="sr-Latn-CS" sz="2400" u="sng" dirty="0" smtClean="0"/>
              <a:t>pamćenje, pažnja na sveukupne zahteve zadatka, redosled, tuđa perspektiva </a:t>
            </a:r>
          </a:p>
          <a:p>
            <a:r>
              <a:rPr lang="sr-Latn-CS" sz="2400" dirty="0" smtClean="0"/>
              <a:t>Svrha igre– </a:t>
            </a:r>
            <a:r>
              <a:rPr lang="sr-Latn-CS" sz="2400" b="1" i="1" dirty="0" smtClean="0"/>
              <a:t>pobediti</a:t>
            </a:r>
            <a:r>
              <a:rPr lang="sr-Latn-CS" sz="2400" i="1" dirty="0" smtClean="0"/>
              <a:t> </a:t>
            </a:r>
            <a:r>
              <a:rPr lang="sr-Latn-CS" sz="2400" dirty="0" smtClean="0"/>
              <a:t>u takmičenju regulisanom pravilima, ne samo igrati se </a:t>
            </a:r>
          </a:p>
          <a:p>
            <a:r>
              <a:rPr lang="sr-Latn-CS" sz="2400" dirty="0" smtClean="0"/>
              <a:t>Trajanje i veličina grupe - igraju satima, i do 20 učesnika u igri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1EF38B-8912-4DB2-86BE-5DB215682554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922114"/>
          </a:xfrm>
        </p:spPr>
        <p:txBody>
          <a:bodyPr/>
          <a:lstStyle/>
          <a:p>
            <a:r>
              <a:rPr lang="sr-Latn-CS" sz="4000" b="1" dirty="0"/>
              <a:t>IGRE I REGULACIJA UNUTAR IGRE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628800"/>
            <a:ext cx="8064896" cy="504056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sr-Latn-CS" sz="2400" b="1" dirty="0"/>
              <a:t>Igra po pravilima  kao priprema za život (Pijaže)</a:t>
            </a:r>
          </a:p>
          <a:p>
            <a:r>
              <a:rPr lang="sr-Latn-CS" sz="2400" dirty="0"/>
              <a:t>Manifestacija </a:t>
            </a:r>
            <a:r>
              <a:rPr lang="sr-Latn-CS" sz="2400" b="1" dirty="0"/>
              <a:t>konkretnih operacija </a:t>
            </a:r>
            <a:r>
              <a:rPr lang="sr-Latn-CS" sz="2400" dirty="0"/>
              <a:t>u socijalnoj sferi (opadanje egocentrizma, konzervacija, reverzibilnost,...) </a:t>
            </a:r>
          </a:p>
          <a:p>
            <a:r>
              <a:rPr lang="sr-Latn-CS" sz="2400" dirty="0"/>
              <a:t>Daje strukturisane uslove u okviru kojih deca stiču praksu </a:t>
            </a:r>
            <a:r>
              <a:rPr lang="sr-Latn-CS" sz="2400" b="1" dirty="0"/>
              <a:t>usklađivanja sopstvenih želja i pravila društva – model društva:</a:t>
            </a:r>
          </a:p>
          <a:p>
            <a:pPr lvl="1"/>
            <a:r>
              <a:rPr lang="sr-Latn-CS" sz="2400" dirty="0"/>
              <a:t>Socijalne instutucije, pravila se </a:t>
            </a:r>
            <a:r>
              <a:rPr lang="sr-Latn-CS" sz="2400" u="sng" dirty="0"/>
              <a:t>ne mogu menjati </a:t>
            </a:r>
          </a:p>
          <a:p>
            <a:pPr lvl="1"/>
            <a:r>
              <a:rPr lang="sr-Latn-CS" sz="2400" dirty="0"/>
              <a:t>Naučiti da </a:t>
            </a:r>
            <a:r>
              <a:rPr lang="sr-Latn-CS" sz="2400" u="sng" dirty="0"/>
              <a:t>podrede</a:t>
            </a:r>
            <a:r>
              <a:rPr lang="sr-Latn-CS" sz="2400" dirty="0"/>
              <a:t> svoje želje i ponašanja socijalno prihvaćenom sistemu</a:t>
            </a:r>
          </a:p>
          <a:p>
            <a:r>
              <a:rPr lang="sr-Latn-CS" sz="2400" b="1" dirty="0"/>
              <a:t>Akomodacija </a:t>
            </a:r>
            <a:r>
              <a:rPr lang="sr-Latn-CS" sz="2400" dirty="0"/>
              <a:t>(usvajanje pravila) i </a:t>
            </a:r>
            <a:r>
              <a:rPr lang="sr-Latn-CS" sz="2400" b="1" dirty="0"/>
              <a:t>asimilacija </a:t>
            </a:r>
            <a:r>
              <a:rPr lang="sr-Latn-CS" sz="2400" dirty="0"/>
              <a:t>(igranje uloga)</a:t>
            </a:r>
          </a:p>
          <a:p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1EF38B-8912-4DB2-86BE-5DB215682554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63357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2852"/>
            <a:ext cx="8229600" cy="1071570"/>
          </a:xfrm>
        </p:spPr>
        <p:txBody>
          <a:bodyPr>
            <a:normAutofit/>
          </a:bodyPr>
          <a:lstStyle/>
          <a:p>
            <a:r>
              <a:rPr lang="sr-Latn-CS" sz="3200" b="1" dirty="0" smtClean="0"/>
              <a:t>RAZMIŠLJANJA I AKTIVNOSTI </a:t>
            </a:r>
            <a:br>
              <a:rPr lang="sr-Latn-CS" sz="3200" b="1" dirty="0" smtClean="0"/>
            </a:br>
            <a:r>
              <a:rPr lang="sr-Latn-CS" sz="3200" b="1" dirty="0" smtClean="0"/>
              <a:t>VEZANA ZA RAZLIČITA PRAVILA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340768"/>
            <a:ext cx="7920880" cy="5328592"/>
          </a:xfrm>
        </p:spPr>
        <p:txBody>
          <a:bodyPr>
            <a:noAutofit/>
          </a:bodyPr>
          <a:lstStyle/>
          <a:p>
            <a:pPr>
              <a:spcAft>
                <a:spcPts val="600"/>
              </a:spcAft>
              <a:buNone/>
            </a:pPr>
            <a:r>
              <a:rPr lang="sr-Latn-CS" sz="2800" b="1" dirty="0" smtClean="0"/>
              <a:t>Polne razlike:</a:t>
            </a:r>
          </a:p>
          <a:p>
            <a:pPr>
              <a:spcAft>
                <a:spcPts val="600"/>
              </a:spcAft>
            </a:pPr>
            <a:r>
              <a:rPr lang="sr-Latn-CS" sz="2800" b="1" dirty="0" smtClean="0"/>
              <a:t>dečaci -</a:t>
            </a:r>
            <a:r>
              <a:rPr lang="sr-Latn-CS" sz="2800" dirty="0" smtClean="0"/>
              <a:t> više učesnika igre, pravila, takmičarsk</a:t>
            </a:r>
            <a:r>
              <a:rPr lang="en-US" sz="2800" dirty="0" smtClean="0"/>
              <a:t>e</a:t>
            </a:r>
            <a:r>
              <a:rPr lang="sr-Latn-CS" sz="2800" dirty="0" smtClean="0"/>
              <a:t> igr</a:t>
            </a:r>
            <a:r>
              <a:rPr lang="en-US" sz="2800" dirty="0" smtClean="0"/>
              <a:t>e</a:t>
            </a:r>
            <a:r>
              <a:rPr lang="sr-Latn-CS" sz="2800" dirty="0" smtClean="0"/>
              <a:t>; vežbanje veština, vođstva</a:t>
            </a:r>
          </a:p>
          <a:p>
            <a:pPr>
              <a:spcAft>
                <a:spcPts val="600"/>
              </a:spcAft>
            </a:pPr>
            <a:r>
              <a:rPr lang="sr-Latn-CS" sz="2800" b="1" dirty="0" smtClean="0"/>
              <a:t>devojčice</a:t>
            </a:r>
            <a:r>
              <a:rPr lang="sr-Latn-CS" sz="2800" dirty="0" smtClean="0"/>
              <a:t> -manji broj učesnika, jednostavnija pravila, bliskija druženja, saradnja, razgovor; usmerenost ka humanosti, bliskosti</a:t>
            </a:r>
          </a:p>
          <a:p>
            <a:pPr>
              <a:spcAft>
                <a:spcPts val="600"/>
              </a:spcAft>
              <a:buNone/>
            </a:pPr>
            <a:r>
              <a:rPr lang="sr-Latn-CS" sz="2800" b="1" dirty="0" smtClean="0"/>
              <a:t>Različiti tipovi pravila: </a:t>
            </a:r>
          </a:p>
          <a:p>
            <a:pPr>
              <a:spcBef>
                <a:spcPts val="0"/>
              </a:spcBef>
            </a:pPr>
            <a:r>
              <a:rPr lang="sr-Latn-CS" sz="2800" dirty="0" smtClean="0"/>
              <a:t>moralna pravila, </a:t>
            </a:r>
            <a:endParaRPr lang="en-US" sz="2800" dirty="0" smtClean="0"/>
          </a:p>
          <a:p>
            <a:pPr>
              <a:spcBef>
                <a:spcPts val="0"/>
              </a:spcBef>
            </a:pPr>
            <a:r>
              <a:rPr lang="sr-Latn-CS" sz="2800" dirty="0" smtClean="0"/>
              <a:t>socijalne konvencije, </a:t>
            </a:r>
            <a:endParaRPr lang="en-US" sz="2800" dirty="0" smtClean="0"/>
          </a:p>
          <a:p>
            <a:pPr>
              <a:spcBef>
                <a:spcPts val="0"/>
              </a:spcBef>
            </a:pPr>
            <a:r>
              <a:rPr lang="sr-Latn-CS" sz="2800" dirty="0" smtClean="0"/>
              <a:t>grupne norme i </a:t>
            </a:r>
            <a:endParaRPr lang="en-US" sz="2800" dirty="0" smtClean="0"/>
          </a:p>
          <a:p>
            <a:pPr>
              <a:spcBef>
                <a:spcPts val="0"/>
              </a:spcBef>
            </a:pPr>
            <a:r>
              <a:rPr lang="sr-Latn-CS" sz="2800" dirty="0" smtClean="0"/>
              <a:t>lična pravila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1EF38B-8912-4DB2-86BE-5DB215682554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sz="4000" b="1" dirty="0"/>
              <a:t>Stadijumi razvoja </a:t>
            </a:r>
            <a:r>
              <a:rPr lang="sr-Latn-CS" sz="4000" b="1" dirty="0" smtClean="0"/>
              <a:t>moralnosti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931224" cy="4800600"/>
          </a:xfrm>
        </p:spPr>
        <p:txBody>
          <a:bodyPr>
            <a:norm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  <a:buNone/>
            </a:pPr>
            <a:r>
              <a:rPr lang="sr-Latn-CS" sz="2400" b="1" dirty="0"/>
              <a:t>Moralna pravila</a:t>
            </a:r>
            <a:r>
              <a:rPr lang="sr-Latn-CS" sz="2400" dirty="0"/>
              <a:t>: </a:t>
            </a:r>
            <a:endParaRPr lang="en-US" sz="2400" dirty="0" smtClean="0"/>
          </a:p>
          <a:p>
            <a:pPr>
              <a:spcBef>
                <a:spcPts val="600"/>
              </a:spcBef>
              <a:spcAft>
                <a:spcPts val="600"/>
              </a:spcAft>
              <a:buNone/>
            </a:pPr>
            <a:r>
              <a:rPr lang="sr-Latn-CS" sz="2400" dirty="0" smtClean="0"/>
              <a:t>socijalne uredbe </a:t>
            </a:r>
            <a:r>
              <a:rPr lang="sr-Latn-CS" sz="2400" dirty="0"/>
              <a:t>zasnovane na pricipima </a:t>
            </a:r>
            <a:r>
              <a:rPr lang="sr-Latn-CS" sz="2400" b="1" i="1" dirty="0"/>
              <a:t>pravde i dobrobiti, </a:t>
            </a:r>
            <a:r>
              <a:rPr lang="sr-Latn-CS" sz="2400" dirty="0"/>
              <a:t>kao i </a:t>
            </a:r>
            <a:r>
              <a:rPr lang="sr-Latn-CS" sz="2400" b="1" i="1" dirty="0"/>
              <a:t>zabrana- definisanje </a:t>
            </a:r>
            <a:r>
              <a:rPr lang="sr-Latn-CS" sz="2400" b="1" i="1" dirty="0" smtClean="0"/>
              <a:t>prestupa</a:t>
            </a:r>
            <a:endParaRPr lang="en-US" sz="2400" b="1" i="1" dirty="0" smtClean="0"/>
          </a:p>
          <a:p>
            <a:pPr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400" dirty="0" err="1" smtClean="0"/>
              <a:t>Dobro</a:t>
            </a:r>
            <a:r>
              <a:rPr lang="en-US" sz="2400" dirty="0" smtClean="0"/>
              <a:t> i lo</a:t>
            </a:r>
            <a:r>
              <a:rPr lang="sr-Latn-RS" sz="2400" dirty="0" smtClean="0"/>
              <a:t>še - najopštiji konstrukt</a:t>
            </a:r>
            <a:endParaRPr lang="sr-Latn-CS" sz="2400" dirty="0" smtClean="0"/>
          </a:p>
          <a:p>
            <a:pPr>
              <a:spcBef>
                <a:spcPts val="600"/>
              </a:spcBef>
              <a:spcAft>
                <a:spcPts val="600"/>
              </a:spcAft>
              <a:buNone/>
            </a:pPr>
            <a:r>
              <a:rPr lang="sr-Latn-CS" sz="2400" b="1" dirty="0" smtClean="0"/>
              <a:t>Stadijumi </a:t>
            </a:r>
            <a:r>
              <a:rPr lang="sr-Latn-CS" sz="2400" b="1" dirty="0"/>
              <a:t>razvoja moralnosti- Pijaže</a:t>
            </a:r>
            <a:endParaRPr lang="en-US" sz="2400" b="1" dirty="0"/>
          </a:p>
          <a:p>
            <a:pPr>
              <a:spcBef>
                <a:spcPts val="600"/>
              </a:spcBef>
              <a:spcAft>
                <a:spcPts val="600"/>
              </a:spcAft>
              <a:buNone/>
            </a:pPr>
            <a:r>
              <a:rPr lang="sr-Latn-CS" sz="2400" dirty="0" smtClean="0"/>
              <a:t>shvatanje</a:t>
            </a:r>
            <a:r>
              <a:rPr lang="sr-Latn-CS" sz="2400" b="1" dirty="0" smtClean="0"/>
              <a:t> </a:t>
            </a:r>
            <a:r>
              <a:rPr lang="sr-Latn-CS" sz="2400" dirty="0"/>
              <a:t>kršenja moralnih normi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Tx/>
              <a:buChar char="-"/>
            </a:pPr>
            <a:r>
              <a:rPr lang="sr-Latn-CS" sz="2400" b="1" dirty="0" smtClean="0"/>
              <a:t>heteronomna </a:t>
            </a:r>
            <a:r>
              <a:rPr lang="sr-Latn-CS" sz="2400" b="1" dirty="0"/>
              <a:t>moralnost </a:t>
            </a:r>
            <a:r>
              <a:rPr lang="sr-Latn-CS" sz="2400" dirty="0"/>
              <a:t>(moralnost prinude, spoljna </a:t>
            </a:r>
            <a:r>
              <a:rPr lang="sr-Latn-CS" sz="2400" dirty="0" smtClean="0"/>
              <a:t>pravila</a:t>
            </a:r>
            <a:r>
              <a:rPr lang="en-US" sz="2400" dirty="0" smtClean="0"/>
              <a:t>, </a:t>
            </a:r>
            <a:r>
              <a:rPr lang="sr-Latn-RS" sz="2400" dirty="0" smtClean="0"/>
              <a:t>suđenje na osnovu posledica</a:t>
            </a:r>
            <a:r>
              <a:rPr lang="sr-Latn-CS" sz="2400" dirty="0" smtClean="0"/>
              <a:t>) </a:t>
            </a:r>
            <a:endParaRPr lang="en-US" sz="2400" dirty="0" smtClean="0"/>
          </a:p>
          <a:p>
            <a:pPr>
              <a:spcBef>
                <a:spcPts val="600"/>
              </a:spcBef>
              <a:spcAft>
                <a:spcPts val="600"/>
              </a:spcAft>
              <a:buFontTx/>
              <a:buChar char="-"/>
            </a:pPr>
            <a:r>
              <a:rPr lang="sr-Latn-CS" sz="2400" dirty="0" smtClean="0"/>
              <a:t> </a:t>
            </a:r>
            <a:r>
              <a:rPr lang="sr-Latn-CS" sz="2400" b="1" dirty="0"/>
              <a:t>autonomna moralnost </a:t>
            </a:r>
            <a:r>
              <a:rPr lang="sr-Latn-CS" sz="2400" dirty="0"/>
              <a:t>(unutrašnji, autonomni principi, uzimanje u obzir namere, ne posledica)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1EF38B-8912-4DB2-86BE-5DB215682554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19650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57232"/>
          </a:xfrm>
        </p:spPr>
        <p:txBody>
          <a:bodyPr>
            <a:normAutofit/>
          </a:bodyPr>
          <a:lstStyle/>
          <a:p>
            <a:r>
              <a:rPr lang="sr-Latn-CS" sz="4800" b="1" dirty="0"/>
              <a:t>Stadijumi razvoja moralnosti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00108"/>
            <a:ext cx="7499176" cy="5741260"/>
          </a:xfrm>
        </p:spPr>
        <p:txBody>
          <a:bodyPr>
            <a:normAutofit fontScale="92500" lnSpcReduction="20000"/>
          </a:bodyPr>
          <a:lstStyle/>
          <a:p>
            <a:pPr>
              <a:spcAft>
                <a:spcPts val="600"/>
              </a:spcAft>
              <a:buNone/>
            </a:pPr>
            <a:r>
              <a:rPr lang="sr-Latn-CS" b="1" dirty="0" smtClean="0"/>
              <a:t>3 nivoa podeljenih u 6 stadijuma- Kolberg</a:t>
            </a:r>
            <a:endParaRPr lang="en-US" b="1" dirty="0"/>
          </a:p>
          <a:p>
            <a:pPr>
              <a:spcAft>
                <a:spcPts val="600"/>
              </a:spcAft>
            </a:pPr>
            <a:r>
              <a:rPr lang="sr-Latn-CS" b="1" dirty="0" smtClean="0"/>
              <a:t>Predkonvencionalni nivo- </a:t>
            </a:r>
            <a:r>
              <a:rPr lang="sr-Latn-CS" dirty="0" smtClean="0"/>
              <a:t>heteronomna moralnost, egocentrično</a:t>
            </a:r>
            <a:r>
              <a:rPr lang="sr-Latn-CS" b="1" dirty="0" smtClean="0"/>
              <a:t> </a:t>
            </a:r>
            <a:r>
              <a:rPr lang="sr-Latn-CS" dirty="0" smtClean="0"/>
              <a:t>gledište, </a:t>
            </a:r>
            <a:r>
              <a:rPr lang="sr-Latn-CS" dirty="0"/>
              <a:t>- suđenje zavisi od direknih fizičkih </a:t>
            </a:r>
            <a:r>
              <a:rPr lang="sr-Latn-CS" u="sng" dirty="0"/>
              <a:t>posledica</a:t>
            </a:r>
            <a:r>
              <a:rPr lang="sr-Latn-CS" dirty="0"/>
              <a:t> postu</a:t>
            </a:r>
            <a:r>
              <a:rPr lang="en-US" dirty="0"/>
              <a:t>p</a:t>
            </a:r>
            <a:r>
              <a:rPr lang="sr-Latn-CS" dirty="0"/>
              <a:t>ka, zasnovano na </a:t>
            </a:r>
            <a:r>
              <a:rPr lang="sr-Latn-CS" u="sng" dirty="0"/>
              <a:t>kazni</a:t>
            </a:r>
            <a:r>
              <a:rPr lang="sr-Latn-CS" dirty="0"/>
              <a:t>- </a:t>
            </a:r>
            <a:r>
              <a:rPr lang="sr-Latn-CS" i="1" dirty="0" smtClean="0"/>
              <a:t>predoperacionalni stadijum </a:t>
            </a:r>
            <a:r>
              <a:rPr lang="sr-Latn-CS" dirty="0" smtClean="0"/>
              <a:t>rano detinstvo (1 i 2 stadijum)</a:t>
            </a:r>
          </a:p>
          <a:p>
            <a:pPr>
              <a:spcAft>
                <a:spcPts val="600"/>
              </a:spcAft>
            </a:pPr>
            <a:r>
              <a:rPr lang="sr-Latn-CS" b="1" dirty="0" smtClean="0"/>
              <a:t>Konvencionalni nivo- </a:t>
            </a:r>
            <a:r>
              <a:rPr lang="sr-Latn-CS" dirty="0" smtClean="0"/>
              <a:t>suđenje zavisi od toga šta drugi misle, </a:t>
            </a:r>
            <a:r>
              <a:rPr lang="sr-Latn-CS" u="sng" dirty="0" smtClean="0"/>
              <a:t>pravila i odobravanja;</a:t>
            </a:r>
            <a:r>
              <a:rPr lang="sr-Latn-CS" dirty="0" smtClean="0"/>
              <a:t> </a:t>
            </a:r>
            <a:r>
              <a:rPr lang="sr-Latn-CS" i="1" dirty="0" smtClean="0"/>
              <a:t>konkretno-operacinalni stadijum- </a:t>
            </a:r>
            <a:r>
              <a:rPr lang="sr-Latn-CS" dirty="0" smtClean="0"/>
              <a:t>srednje detinjstvo (3 i 4 stadijum)</a:t>
            </a:r>
          </a:p>
          <a:p>
            <a:pPr>
              <a:spcAft>
                <a:spcPts val="600"/>
              </a:spcAft>
            </a:pPr>
            <a:r>
              <a:rPr lang="sr-Latn-CS" b="1" dirty="0" smtClean="0"/>
              <a:t>Postkonvenc</a:t>
            </a:r>
            <a:r>
              <a:rPr lang="en-US" b="1" dirty="0" err="1" smtClean="0"/>
              <a:t>io</a:t>
            </a:r>
            <a:r>
              <a:rPr lang="sr-Latn-CS" b="1" dirty="0" smtClean="0"/>
              <a:t>nalni nivo- </a:t>
            </a:r>
            <a:r>
              <a:rPr lang="sr-Latn-CS" dirty="0" smtClean="0"/>
              <a:t>apstraktni principi, formalne operacije- </a:t>
            </a:r>
            <a:r>
              <a:rPr lang="sr-Latn-CS" i="1" dirty="0" smtClean="0"/>
              <a:t>adolescencija</a:t>
            </a:r>
            <a:r>
              <a:rPr lang="sr-Latn-CS" dirty="0" smtClean="0"/>
              <a:t> (5 i 6 stadijum)</a:t>
            </a:r>
            <a:r>
              <a:rPr lang="sr-Latn-CS" b="1" dirty="0"/>
              <a:t> </a:t>
            </a:r>
            <a:r>
              <a:rPr lang="sr-Latn-CS" dirty="0"/>
              <a:t>Kritika Carol Giligan</a:t>
            </a:r>
            <a:r>
              <a:rPr lang="sr-Latn-CS" dirty="0" smtClean="0"/>
              <a:t>!</a:t>
            </a:r>
          </a:p>
          <a:p>
            <a:pPr>
              <a:spcAft>
                <a:spcPts val="600"/>
              </a:spcAft>
              <a:buNone/>
            </a:pPr>
            <a:r>
              <a:rPr lang="sr-Latn-CS" b="1" dirty="0" smtClean="0"/>
              <a:t>Stadijumi  </a:t>
            </a:r>
            <a:r>
              <a:rPr lang="sr-Latn-CS" dirty="0" smtClean="0"/>
              <a:t>(Hajncova dilema)</a:t>
            </a:r>
          </a:p>
          <a:p>
            <a:pPr>
              <a:spcAft>
                <a:spcPts val="600"/>
              </a:spcAft>
            </a:pPr>
            <a:r>
              <a:rPr lang="sr-Latn-CS" b="1" dirty="0" smtClean="0"/>
              <a:t>Stadijum 1 </a:t>
            </a:r>
            <a:r>
              <a:rPr lang="sr-Latn-CS" dirty="0" smtClean="0"/>
              <a:t>(predškolski,): poslušnost radi </a:t>
            </a:r>
            <a:r>
              <a:rPr lang="sr-Latn-CS" u="sng" dirty="0" smtClean="0"/>
              <a:t>izbegavanja kazne</a:t>
            </a:r>
          </a:p>
          <a:p>
            <a:pPr>
              <a:spcAft>
                <a:spcPts val="600"/>
              </a:spcAft>
            </a:pPr>
            <a:r>
              <a:rPr lang="sr-Latn-CS" b="1" dirty="0" smtClean="0"/>
              <a:t>Stadijum 2 </a:t>
            </a:r>
            <a:r>
              <a:rPr lang="sr-Latn-CS" dirty="0" smtClean="0"/>
              <a:t>(početak školskog doba): </a:t>
            </a:r>
            <a:r>
              <a:rPr lang="sr-Latn-CS" u="sng" dirty="0" smtClean="0"/>
              <a:t>instrumentalna svrha- </a:t>
            </a:r>
            <a:r>
              <a:rPr lang="sr-Latn-CS" dirty="0" smtClean="0"/>
              <a:t>poslušnost kada je u ličnom interesu, ponašanje u skladu sa potrebama </a:t>
            </a:r>
          </a:p>
          <a:p>
            <a:pPr>
              <a:spcAft>
                <a:spcPts val="600"/>
              </a:spcAft>
            </a:pPr>
            <a:r>
              <a:rPr lang="sr-Latn-CS" b="1" dirty="0" smtClean="0"/>
              <a:t>Stadijum 3</a:t>
            </a:r>
            <a:r>
              <a:rPr lang="sr-Latn-CS" dirty="0" smtClean="0"/>
              <a:t>: zajednička </a:t>
            </a:r>
            <a:r>
              <a:rPr lang="sr-Latn-CS" u="sng" dirty="0" smtClean="0"/>
              <a:t> očekivanja</a:t>
            </a:r>
            <a:r>
              <a:rPr lang="sr-Latn-CS" dirty="0" smtClean="0"/>
              <a:t>, i</a:t>
            </a:r>
            <a:r>
              <a:rPr lang="sr-Latn-CS" u="sng" dirty="0" smtClean="0"/>
              <a:t>nterpersonalna</a:t>
            </a:r>
            <a:r>
              <a:rPr lang="en-US" u="sng" dirty="0" smtClean="0"/>
              <a:t> </a:t>
            </a:r>
            <a:r>
              <a:rPr lang="sr-Latn-CS" u="sng" dirty="0" smtClean="0"/>
              <a:t>saglasnost,  briga za druge</a:t>
            </a:r>
            <a:r>
              <a:rPr lang="sr-Latn-CS" dirty="0" smtClean="0"/>
              <a:t>: dogovor važniji od </a:t>
            </a:r>
            <a:r>
              <a:rPr lang="en-US" dirty="0" err="1" smtClean="0"/>
              <a:t>samo</a:t>
            </a:r>
            <a:r>
              <a:rPr lang="en-US" dirty="0" smtClean="0"/>
              <a:t> </a:t>
            </a:r>
            <a:r>
              <a:rPr lang="sr-Latn-CS" dirty="0" smtClean="0"/>
              <a:t>ličnog </a:t>
            </a:r>
            <a:r>
              <a:rPr lang="en-US" dirty="0" err="1" smtClean="0"/>
              <a:t>interesa</a:t>
            </a:r>
            <a:r>
              <a:rPr lang="sr-Latn-CS" dirty="0" smtClean="0"/>
              <a:t>–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sr-Latn-CS" b="1" dirty="0" smtClean="0"/>
              <a:t>Zlatno pravilo </a:t>
            </a:r>
            <a:r>
              <a:rPr lang="sr-Latn-CS" dirty="0" smtClean="0"/>
              <a:t>“što ne želiš sebi, ne čini drugome”</a:t>
            </a:r>
          </a:p>
          <a:p>
            <a:pPr>
              <a:spcAft>
                <a:spcPts val="600"/>
              </a:spcAft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1EF38B-8912-4DB2-86BE-5DB215682554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>
            <a:noAutofit/>
          </a:bodyPr>
          <a:lstStyle/>
          <a:p>
            <a:r>
              <a:rPr lang="sr-Latn-CS" sz="3600" b="1" dirty="0" smtClean="0"/>
              <a:t>Razmišljanja o pravilima pravednosti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4422"/>
            <a:ext cx="7859216" cy="5643578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  <a:buNone/>
            </a:pPr>
            <a:r>
              <a:rPr lang="sr-Latn-CS" sz="2400" b="1" dirty="0" smtClean="0"/>
              <a:t>Pozitivna pravda-  </a:t>
            </a:r>
            <a:r>
              <a:rPr lang="sr-Latn-CS" sz="2400" dirty="0" smtClean="0"/>
              <a:t>raspodela sredstava i nagrada</a:t>
            </a:r>
          </a:p>
          <a:p>
            <a:pPr>
              <a:spcAft>
                <a:spcPts val="600"/>
              </a:spcAft>
            </a:pPr>
            <a:r>
              <a:rPr lang="sr-Latn-CS" sz="2400" dirty="0" smtClean="0"/>
              <a:t>do 4 god: izražavanje </a:t>
            </a:r>
            <a:r>
              <a:rPr lang="sr-Latn-CS" sz="2400" b="1" dirty="0" smtClean="0"/>
              <a:t>želja</a:t>
            </a:r>
            <a:r>
              <a:rPr lang="sr-Latn-CS" sz="2400" dirty="0" smtClean="0"/>
              <a:t>, bez objašnjenja</a:t>
            </a:r>
          </a:p>
          <a:p>
            <a:pPr>
              <a:spcAft>
                <a:spcPts val="600"/>
              </a:spcAft>
            </a:pPr>
            <a:r>
              <a:rPr lang="sr-Latn-CS" sz="2400" dirty="0" smtClean="0"/>
              <a:t>4-5 god: pravdanje egocentrične odluke pozivanjem na </a:t>
            </a:r>
            <a:r>
              <a:rPr lang="sr-Latn-CS" sz="2400" b="1" dirty="0" smtClean="0"/>
              <a:t>aribitrarne kategorije </a:t>
            </a:r>
            <a:r>
              <a:rPr lang="sr-Latn-CS" sz="2400" dirty="0" smtClean="0"/>
              <a:t>(ko je veći, stariji, pol, snaga,..)</a:t>
            </a:r>
          </a:p>
          <a:p>
            <a:pPr>
              <a:spcAft>
                <a:spcPts val="600"/>
              </a:spcAft>
            </a:pPr>
            <a:r>
              <a:rPr lang="sr-Latn-CS" sz="2400" dirty="0" smtClean="0"/>
              <a:t>5-6 god : svi imaju pravo  na jednake nagrade- </a:t>
            </a:r>
            <a:r>
              <a:rPr lang="sr-Latn-CS" sz="2400" b="1" dirty="0" smtClean="0"/>
              <a:t>jednakost</a:t>
            </a:r>
          </a:p>
          <a:p>
            <a:pPr>
              <a:spcAft>
                <a:spcPts val="600"/>
              </a:spcAft>
            </a:pPr>
            <a:r>
              <a:rPr lang="sr-Latn-CS" sz="2400" dirty="0" smtClean="0"/>
              <a:t>7-8 god: neki imaju legitimno pravo na više- </a:t>
            </a:r>
            <a:r>
              <a:rPr lang="sr-Latn-CS" sz="2400" b="1" dirty="0" smtClean="0"/>
              <a:t>recipročnost-</a:t>
            </a:r>
            <a:r>
              <a:rPr lang="sr-Latn-CS" sz="2400" dirty="0" smtClean="0"/>
              <a:t> </a:t>
            </a:r>
            <a:r>
              <a:rPr lang="en-US" sz="2400" dirty="0" smtClean="0"/>
              <a:t> </a:t>
            </a:r>
            <a:r>
              <a:rPr lang="sr-Latn-CS" sz="2400" dirty="0" smtClean="0"/>
              <a:t>ko više doprinese, u skladu  sa </a:t>
            </a:r>
            <a:r>
              <a:rPr lang="sr-Latn-CS" sz="2400" u="sng" dirty="0" smtClean="0"/>
              <a:t>zaslugama </a:t>
            </a:r>
          </a:p>
          <a:p>
            <a:pPr>
              <a:spcAft>
                <a:spcPts val="600"/>
              </a:spcAft>
            </a:pPr>
            <a:r>
              <a:rPr lang="sr-Latn-CS" sz="2400" dirty="0" smtClean="0"/>
              <a:t>9-10 god: uzimanje u obzir i </a:t>
            </a:r>
            <a:r>
              <a:rPr lang="sr-Latn-CS" sz="2400" b="1" dirty="0" smtClean="0"/>
              <a:t>specifične okolnosti,</a:t>
            </a:r>
            <a:r>
              <a:rPr lang="sr-Latn-CS" sz="2400" dirty="0" smtClean="0"/>
              <a:t> </a:t>
            </a:r>
            <a:r>
              <a:rPr lang="sr-Latn-CS" sz="2400" u="sng" dirty="0" smtClean="0"/>
              <a:t>mogućnosti</a:t>
            </a:r>
            <a:r>
              <a:rPr lang="sr-Latn-CS" sz="2400" dirty="0" smtClean="0"/>
              <a:t>- pravedno je dati više siromašnima, osobama sa invaliditetom i sl.</a:t>
            </a:r>
            <a:r>
              <a:rPr lang="en-US" sz="2400" dirty="0" smtClean="0"/>
              <a:t> u </a:t>
            </a:r>
            <a:r>
              <a:rPr lang="en-US" sz="2400" dirty="0" err="1" smtClean="0"/>
              <a:t>odnosu</a:t>
            </a:r>
            <a:r>
              <a:rPr lang="en-US" sz="2400" dirty="0" smtClean="0"/>
              <a:t> </a:t>
            </a:r>
            <a:r>
              <a:rPr lang="en-US" sz="2400" dirty="0" err="1" smtClean="0"/>
              <a:t>na</a:t>
            </a:r>
            <a:r>
              <a:rPr lang="en-US" sz="2400" dirty="0" smtClean="0"/>
              <a:t> </a:t>
            </a:r>
            <a:r>
              <a:rPr lang="en-US" sz="2400" dirty="0" err="1" smtClean="0"/>
              <a:t>manji</a:t>
            </a:r>
            <a:r>
              <a:rPr lang="en-US" sz="2400" dirty="0" smtClean="0"/>
              <a:t> </a:t>
            </a:r>
            <a:r>
              <a:rPr lang="en-US" sz="2400" dirty="0" err="1" smtClean="0"/>
              <a:t>doprinos</a:t>
            </a:r>
            <a:endParaRPr lang="sr-Latn-CS" sz="2400" dirty="0" smtClean="0"/>
          </a:p>
          <a:p>
            <a:pPr>
              <a:spcAft>
                <a:spcPts val="600"/>
              </a:spcAft>
            </a:pPr>
            <a:r>
              <a:rPr lang="sr-Latn-CS" sz="2400" dirty="0" smtClean="0"/>
              <a:t>Preko 10</a:t>
            </a:r>
            <a:r>
              <a:rPr lang="en-US" sz="2400" dirty="0" smtClean="0"/>
              <a:t> </a:t>
            </a:r>
            <a:r>
              <a:rPr lang="sr-Latn-CS" sz="2400" dirty="0" smtClean="0"/>
              <a:t>g</a:t>
            </a:r>
            <a:r>
              <a:rPr lang="en-US" sz="2400" dirty="0" smtClean="0"/>
              <a:t>od</a:t>
            </a:r>
            <a:r>
              <a:rPr lang="sr-Latn-CS" sz="2400" dirty="0" smtClean="0"/>
              <a:t>: </a:t>
            </a:r>
            <a:r>
              <a:rPr lang="sr-Latn-CS" sz="2400" b="1" dirty="0" smtClean="0"/>
              <a:t>jednakost i recipročnost i specifičnost </a:t>
            </a:r>
            <a:r>
              <a:rPr lang="en-US" sz="2400" b="1" dirty="0" err="1" smtClean="0"/>
              <a:t>okolnosti</a:t>
            </a:r>
            <a:r>
              <a:rPr lang="sr-Latn-CS" sz="2400" b="1" dirty="0" smtClean="0"/>
              <a:t> </a:t>
            </a:r>
            <a:r>
              <a:rPr lang="sr-Latn-CS" sz="2400" dirty="0" smtClean="0"/>
              <a:t>se kombinuju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1EF38B-8912-4DB2-86BE-5DB215682554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CS" b="1" dirty="0" smtClean="0"/>
              <a:t>Razvoj socijalnih konvencija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787208" cy="4757758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  <a:buNone/>
            </a:pPr>
            <a:r>
              <a:rPr lang="sr-Latn-CS" sz="2400" b="1" dirty="0" smtClean="0"/>
              <a:t>Eliot Truel: </a:t>
            </a:r>
            <a:r>
              <a:rPr lang="sr-Latn-CS" sz="2400" dirty="0" smtClean="0"/>
              <a:t>moralna pravila i socijalne konvencije imaju zaseban razvoj</a:t>
            </a:r>
          </a:p>
          <a:p>
            <a:pPr>
              <a:spcAft>
                <a:spcPts val="1200"/>
              </a:spcAft>
              <a:buNone/>
            </a:pPr>
            <a:r>
              <a:rPr lang="sr-Latn-CS" sz="2400" b="1" dirty="0" smtClean="0"/>
              <a:t>Razvoj socijalnih konvencija: </a:t>
            </a:r>
          </a:p>
          <a:p>
            <a:pPr>
              <a:spcAft>
                <a:spcPts val="1200"/>
              </a:spcAft>
            </a:pPr>
            <a:r>
              <a:rPr lang="sr-Latn-CS" sz="2400" b="1" dirty="0" smtClean="0"/>
              <a:t>Najraniji stadijum</a:t>
            </a:r>
            <a:r>
              <a:rPr lang="sr-Latn-CS" sz="2400" dirty="0" smtClean="0"/>
              <a:t>: socijalne konvencije odražavaju </a:t>
            </a:r>
            <a:r>
              <a:rPr lang="sr-Latn-CS" sz="2400" u="sng" dirty="0" smtClean="0"/>
              <a:t>prirodan raspored stvari</a:t>
            </a:r>
          </a:p>
          <a:p>
            <a:pPr>
              <a:spcAft>
                <a:spcPts val="1200"/>
              </a:spcAft>
            </a:pPr>
            <a:r>
              <a:rPr lang="sr-Latn-CS" sz="2400" b="1" dirty="0" smtClean="0"/>
              <a:t>Drugi stadijum </a:t>
            </a:r>
            <a:r>
              <a:rPr lang="sr-Latn-CS" sz="2400" dirty="0" smtClean="0"/>
              <a:t>(od 8-9 god., adolescencija):  </a:t>
            </a:r>
            <a:r>
              <a:rPr lang="sr-Latn-CS" sz="2400" u="sng" dirty="0" smtClean="0"/>
              <a:t>arbitrarnost</a:t>
            </a:r>
            <a:r>
              <a:rPr lang="sr-Latn-CS" sz="2400" dirty="0" smtClean="0"/>
              <a:t>, </a:t>
            </a:r>
            <a:r>
              <a:rPr lang="sr-Latn-CS" sz="2400" u="sng" dirty="0" smtClean="0"/>
              <a:t>odbacuju</a:t>
            </a:r>
            <a:r>
              <a:rPr lang="sr-Latn-CS" sz="2400" dirty="0" smtClean="0"/>
              <a:t> potrebu za socija</a:t>
            </a:r>
            <a:r>
              <a:rPr lang="en-US" sz="2400" dirty="0" smtClean="0"/>
              <a:t>l</a:t>
            </a:r>
            <a:r>
              <a:rPr lang="sr-Latn-CS" sz="2400" dirty="0" smtClean="0"/>
              <a:t>nim konvencijama </a:t>
            </a:r>
          </a:p>
          <a:p>
            <a:pPr>
              <a:spcAft>
                <a:spcPts val="1200"/>
              </a:spcAft>
            </a:pPr>
            <a:r>
              <a:rPr lang="sr-Latn-CS" sz="2400" b="1" dirty="0" smtClean="0"/>
              <a:t>Treći stadijum</a:t>
            </a:r>
            <a:r>
              <a:rPr lang="sr-Latn-CS" sz="2400" dirty="0" smtClean="0"/>
              <a:t>: svest da socijalne konvencije, iako arbitrarne, </a:t>
            </a:r>
            <a:r>
              <a:rPr lang="sr-Latn-CS" sz="2400" u="sng" dirty="0" smtClean="0"/>
              <a:t>regulišu socijalni život</a:t>
            </a:r>
            <a:r>
              <a:rPr lang="sr-Latn-CS" sz="2400" dirty="0" smtClean="0"/>
              <a:t>; u ranom zrelom dobu shvataju ih kao </a:t>
            </a:r>
            <a:r>
              <a:rPr lang="sr-Latn-CS" sz="2400" u="sng" dirty="0" smtClean="0"/>
              <a:t>pozitivnu snagu</a:t>
            </a:r>
            <a:endParaRPr lang="en-US" sz="2400" u="sng" dirty="0" smtClean="0"/>
          </a:p>
          <a:p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1EF38B-8912-4DB2-86BE-5DB215682554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750</TotalTime>
  <Words>1630</Words>
  <Application>Microsoft Office PowerPoint</Application>
  <PresentationFormat>On-screen Show (4:3)</PresentationFormat>
  <Paragraphs>190</Paragraphs>
  <Slides>21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Adjacency</vt:lpstr>
      <vt:lpstr>SOCIJALNI ODNOSI TOKOM  SREDNJEG DETINJSTVA</vt:lpstr>
      <vt:lpstr>SOCIJALNI ODNOSI TOKOM  SREDNJEG DETINJSTVA</vt:lpstr>
      <vt:lpstr>IGRE I REGULACIJA UNUTAR IGRE</vt:lpstr>
      <vt:lpstr>IGRE I REGULACIJA UNUTAR IGRE</vt:lpstr>
      <vt:lpstr>RAZMIŠLJANJA I AKTIVNOSTI  VEZANA ZA RAZLIČITA PRAVILA</vt:lpstr>
      <vt:lpstr>Stadijumi razvoja moralnosti</vt:lpstr>
      <vt:lpstr>Stadijumi razvoja moralnosti</vt:lpstr>
      <vt:lpstr>Razmišljanja o pravilima pravednosti</vt:lpstr>
      <vt:lpstr>Razvoj socijalnih konvencija</vt:lpstr>
      <vt:lpstr>PRIJATELJSTVO</vt:lpstr>
      <vt:lpstr>PRIJATELJSTVO</vt:lpstr>
      <vt:lpstr>PRIJATELJSTVO</vt:lpstr>
      <vt:lpstr>PRIJATELJSTVO</vt:lpstr>
      <vt:lpstr>VRŠNJAČKI ODNOSI I SOCIJALNI STATUS</vt:lpstr>
      <vt:lpstr>VRŠNJAČKI ODNOSI I SOCIJALNI STATUS</vt:lpstr>
      <vt:lpstr>VRŠNJAČKI ODNOSI I SOCIJALNI STATUS</vt:lpstr>
      <vt:lpstr>PROMENA ODNOSA SA RODITELJIMA</vt:lpstr>
      <vt:lpstr>PROMENA ODNOSA SA RODITELJIMA</vt:lpstr>
      <vt:lpstr>NOVA SVEST O SEBI</vt:lpstr>
      <vt:lpstr>NOVA SVEST O SEBI</vt:lpstr>
      <vt:lpstr>Bio-socijalno-bihejvioralni preokret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SOCIJALNI ODNOSI TOKOM  SREDNJEG DETINJSTVA</dc:title>
  <dc:creator>Tamara Dzamonja Ignjatovic</dc:creator>
  <cp:lastModifiedBy>Windows User</cp:lastModifiedBy>
  <cp:revision>67</cp:revision>
  <dcterms:created xsi:type="dcterms:W3CDTF">2010-01-18T20:40:20Z</dcterms:created>
  <dcterms:modified xsi:type="dcterms:W3CDTF">2018-12-22T13:05:38Z</dcterms:modified>
</cp:coreProperties>
</file>