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4" r:id="rId9"/>
    <p:sldId id="263" r:id="rId10"/>
    <p:sldId id="261" r:id="rId11"/>
    <p:sldId id="262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64BE2-F679-4E39-A1D2-67B75F9E8886}" type="datetimeFigureOut">
              <a:rPr lang="sr-Latn-CS" smtClean="0"/>
              <a:pPr/>
              <a:t>22.12.2018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54E69A-2A29-42A1-A6A4-26EBAB60E50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140968"/>
            <a:ext cx="7920880" cy="3574180"/>
          </a:xfrm>
        </p:spPr>
        <p:txBody>
          <a:bodyPr>
            <a:normAutofit fontScale="40000" lnSpcReduction="20000"/>
          </a:bodyPr>
          <a:lstStyle/>
          <a:p>
            <a:r>
              <a:rPr lang="sl-SI" b="1" dirty="0" smtClean="0"/>
              <a:t> </a:t>
            </a:r>
            <a:endParaRPr lang="sr-Latn-CS" b="1" dirty="0" smtClean="0"/>
          </a:p>
          <a:p>
            <a:pPr algn="l"/>
            <a:r>
              <a:rPr lang="sl-SI" sz="6400" b="1" dirty="0" smtClean="0">
                <a:solidFill>
                  <a:schemeClr val="tx1"/>
                </a:solidFill>
              </a:rPr>
              <a:t>Biološki razvoj</a:t>
            </a:r>
            <a:endParaRPr lang="sr-Latn-CS" sz="6400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hr-HR" sz="5500" cap="none" dirty="0" smtClean="0">
                <a:solidFill>
                  <a:schemeClr val="tx1"/>
                </a:solidFill>
              </a:rPr>
              <a:t>Fizički rast</a:t>
            </a:r>
            <a:endParaRPr lang="sr-Latn-CS" sz="5500" cap="none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hr-HR" sz="5500" cap="none" dirty="0" smtClean="0">
                <a:solidFill>
                  <a:schemeClr val="tx1"/>
                </a:solidFill>
              </a:rPr>
              <a:t>Razvoj mozga</a:t>
            </a:r>
          </a:p>
          <a:p>
            <a:pPr algn="l"/>
            <a:endParaRPr lang="en-US" sz="6400" b="1" dirty="0" smtClean="0">
              <a:solidFill>
                <a:schemeClr val="tx1"/>
              </a:solidFill>
            </a:endParaRPr>
          </a:p>
          <a:p>
            <a:pPr algn="l"/>
            <a:r>
              <a:rPr lang="hr-HR" sz="6400" b="1" dirty="0" smtClean="0">
                <a:solidFill>
                  <a:schemeClr val="tx1"/>
                </a:solidFill>
              </a:rPr>
              <a:t>Kognitivni razvoj </a:t>
            </a:r>
            <a:endParaRPr lang="sr-Latn-CS" sz="6400" b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hr-HR" sz="5500" cap="none" dirty="0" smtClean="0">
                <a:solidFill>
                  <a:schemeClr val="tx1"/>
                </a:solidFill>
              </a:rPr>
              <a:t>Novi oblici pamćenja</a:t>
            </a:r>
            <a:endParaRPr lang="sr-Latn-CS" sz="5500" cap="none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hr-HR" sz="5500" cap="none" dirty="0" smtClean="0">
                <a:solidFill>
                  <a:schemeClr val="tx1"/>
                </a:solidFill>
              </a:rPr>
              <a:t>Novi oblici mišljenja- konkretne operacije</a:t>
            </a:r>
            <a:endParaRPr lang="sr-Latn-CS" sz="5500" cap="none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hr-HR" sz="5500" cap="none" dirty="0" smtClean="0">
                <a:solidFill>
                  <a:schemeClr val="tx1"/>
                </a:solidFill>
              </a:rPr>
              <a:t>Kulturne varijacije u kognitivnim promenama</a:t>
            </a:r>
            <a:endParaRPr lang="sr-Latn-CS" sz="5500" cap="none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sr-Latn-CS" sz="55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8134672" cy="2214578"/>
          </a:xfrm>
        </p:spPr>
        <p:txBody>
          <a:bodyPr>
            <a:normAutofit/>
          </a:bodyPr>
          <a:lstStyle/>
          <a:p>
            <a:r>
              <a:rPr lang="hr-HR" sz="3200" dirty="0" smtClean="0"/>
              <a:t>KOGNITIVNA I BIOLOŠKA</a:t>
            </a:r>
            <a:r>
              <a:rPr lang="sr-Latn-CS" sz="3200" b="1" dirty="0" smtClean="0"/>
              <a:t/>
            </a:r>
            <a:br>
              <a:rPr lang="sr-Latn-CS" sz="3200" b="1" dirty="0" smtClean="0"/>
            </a:br>
            <a:r>
              <a:rPr lang="hr-HR" sz="3200" dirty="0" smtClean="0"/>
              <a:t>DOSTIGNUĆA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hr-HR" sz="3200" dirty="0" smtClean="0"/>
              <a:t>SREDNJEG DETINJSTVA</a:t>
            </a:r>
            <a:endParaRPr lang="sr-Latn-C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Kros-kulturna istraživanja</a:t>
            </a: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>mišljenje</a:t>
            </a:r>
            <a:r>
              <a:rPr lang="en-US" smtClean="0"/>
              <a:t> 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507288" cy="5157192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1200"/>
              </a:spcAft>
            </a:pPr>
            <a:r>
              <a:rPr lang="hr-HR" dirty="0" smtClean="0"/>
              <a:t>Kvalitet i vreme nastanka promena u različitim kulturama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Postoje </a:t>
            </a:r>
            <a:r>
              <a:rPr lang="en-US" dirty="0" err="1" smtClean="0"/>
              <a:t>kulture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deca</a:t>
            </a:r>
            <a:r>
              <a:rPr lang="en-US" dirty="0"/>
              <a:t> u </a:t>
            </a:r>
            <a:r>
              <a:rPr lang="en-US" dirty="0" err="1"/>
              <a:t>srednjem</a:t>
            </a:r>
            <a:r>
              <a:rPr lang="en-US" dirty="0"/>
              <a:t> </a:t>
            </a:r>
            <a:r>
              <a:rPr lang="en-US" dirty="0" err="1"/>
              <a:t>detinjstvu</a:t>
            </a:r>
            <a:r>
              <a:rPr lang="en-US" dirty="0"/>
              <a:t> </a:t>
            </a:r>
            <a:r>
              <a:rPr lang="en-US" b="1" i="1" dirty="0"/>
              <a:t>ne </a:t>
            </a:r>
            <a:r>
              <a:rPr lang="en-US" b="1" i="1" dirty="0" err="1"/>
              <a:t>ispoljavaju</a:t>
            </a:r>
            <a:r>
              <a:rPr lang="en-US" b="1" i="1" dirty="0"/>
              <a:t> </a:t>
            </a:r>
            <a:r>
              <a:rPr lang="en-US" b="1" i="1" dirty="0" err="1"/>
              <a:t>promene</a:t>
            </a:r>
            <a:r>
              <a:rPr lang="en-US" b="1" i="1" dirty="0"/>
              <a:t> u </a:t>
            </a:r>
            <a:r>
              <a:rPr lang="en-US" b="1" i="1" dirty="0" err="1"/>
              <a:t>mentalnim</a:t>
            </a:r>
            <a:r>
              <a:rPr lang="en-US" b="1" i="1" dirty="0"/>
              <a:t> </a:t>
            </a:r>
            <a:r>
              <a:rPr lang="en-US" b="1" i="1" dirty="0" err="1"/>
              <a:t>sposobnostima</a:t>
            </a:r>
            <a:r>
              <a:rPr lang="en-US" b="1" i="1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karakteristične</a:t>
            </a:r>
            <a:r>
              <a:rPr lang="en-US" dirty="0"/>
              <a:t> za decu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industrijalizovanih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sr-Latn-RS" dirty="0" smtClean="0"/>
              <a:t>- studije konzervacije i pamćenja</a:t>
            </a:r>
            <a:r>
              <a:rPr lang="en-US" dirty="0" smtClean="0"/>
              <a:t>.</a:t>
            </a:r>
            <a:endParaRPr lang="hr-HR" dirty="0" smtClean="0"/>
          </a:p>
          <a:p>
            <a:pPr lvl="0">
              <a:spcAft>
                <a:spcPts val="1200"/>
              </a:spcAft>
            </a:pPr>
            <a:r>
              <a:rPr lang="hr-HR" b="1" dirty="0" smtClean="0"/>
              <a:t>Kritika</a:t>
            </a:r>
            <a:r>
              <a:rPr lang="hr-HR" dirty="0" smtClean="0"/>
              <a:t>- G. Jahoda- društva ne bi opstala bez razumevanja </a:t>
            </a:r>
            <a:r>
              <a:rPr lang="hr-HR" i="1" u="sng" dirty="0" smtClean="0"/>
              <a:t>kauzalnosti, anticipacije ishoda, razumevanja pozicije </a:t>
            </a:r>
            <a:r>
              <a:rPr lang="hr-HR" i="1" dirty="0" smtClean="0"/>
              <a:t>drugih- </a:t>
            </a:r>
            <a:r>
              <a:rPr lang="hr-HR" dirty="0" smtClean="0"/>
              <a:t>problem postavljanja i sadržaja zadatka</a:t>
            </a:r>
            <a:endParaRPr lang="sr-Latn-CS" dirty="0"/>
          </a:p>
          <a:p>
            <a:pPr lvl="0">
              <a:spcAft>
                <a:spcPts val="1200"/>
              </a:spcAft>
            </a:pPr>
            <a:r>
              <a:rPr lang="hr-HR" dirty="0"/>
              <a:t>Kros-kulturne </a:t>
            </a:r>
            <a:r>
              <a:rPr lang="hr-HR" b="1" i="1" dirty="0"/>
              <a:t>razlike </a:t>
            </a:r>
            <a:r>
              <a:rPr lang="hr-HR" b="1" i="1" dirty="0" smtClean="0"/>
              <a:t>nestaju </a:t>
            </a:r>
            <a:r>
              <a:rPr lang="hr-HR" dirty="0"/>
              <a:t>kada se </a:t>
            </a:r>
            <a:r>
              <a:rPr lang="hr-HR" dirty="0" smtClean="0"/>
              <a:t>ispitanicima prilagode sadržaji,  </a:t>
            </a:r>
            <a:r>
              <a:rPr lang="hr-HR" dirty="0"/>
              <a:t>obezbedi specijalna </a:t>
            </a:r>
            <a:r>
              <a:rPr lang="hr-HR" dirty="0" smtClean="0"/>
              <a:t>obuka oko procedura </a:t>
            </a:r>
            <a:r>
              <a:rPr lang="hr-HR" dirty="0"/>
              <a:t>ili kada eksperimente sprovodi osoba koja je dobro upoznata sa jezikom i kulturom naroda koji </a:t>
            </a:r>
            <a:r>
              <a:rPr lang="hr-HR" dirty="0" smtClean="0"/>
              <a:t>ispituje (</a:t>
            </a:r>
            <a:r>
              <a:rPr lang="hr-HR" dirty="0" smtClean="0">
                <a:solidFill>
                  <a:schemeClr val="tx1"/>
                </a:solidFill>
              </a:rPr>
              <a:t>kupo-prodaja).</a:t>
            </a:r>
            <a:endParaRPr lang="sr-Latn-CS" dirty="0">
              <a:solidFill>
                <a:schemeClr val="tx1"/>
              </a:solidFill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Kros-kulturna</a:t>
            </a:r>
            <a:r>
              <a:rPr lang="en-US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pamćenje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075240" cy="5157192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hr-HR" dirty="0"/>
              <a:t>Postoje </a:t>
            </a:r>
            <a:r>
              <a:rPr lang="hr-HR" b="1" i="1" dirty="0"/>
              <a:t>značajne razlike </a:t>
            </a:r>
            <a:r>
              <a:rPr lang="hr-HR" dirty="0"/>
              <a:t>u postignuću na testovima pamćenja između </a:t>
            </a:r>
            <a:r>
              <a:rPr lang="hr-HR" u="sng" dirty="0"/>
              <a:t>školovanih osoba </a:t>
            </a:r>
            <a:r>
              <a:rPr lang="hr-HR" dirty="0"/>
              <a:t>i osoba koje nisu prošle kroz formalno obrazovanje</a:t>
            </a:r>
            <a:r>
              <a:rPr lang="hr-HR" dirty="0" smtClean="0"/>
              <a:t>.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Međutim</a:t>
            </a:r>
            <a:r>
              <a:rPr lang="hr-HR" dirty="0"/>
              <a:t>, kada je testovni materijal organizovan </a:t>
            </a:r>
            <a:r>
              <a:rPr lang="hr-HR" dirty="0" smtClean="0"/>
              <a:t>na</a:t>
            </a:r>
            <a:r>
              <a:rPr lang="en-US" dirty="0" smtClean="0"/>
              <a:t> </a:t>
            </a:r>
            <a:r>
              <a:rPr lang="hr-HR" dirty="0" smtClean="0"/>
              <a:t>smislen način </a:t>
            </a:r>
            <a:r>
              <a:rPr lang="hr-HR" dirty="0"/>
              <a:t>za </a:t>
            </a:r>
            <a:r>
              <a:rPr lang="hr-HR" dirty="0" smtClean="0"/>
              <a:t>ispitanike, </a:t>
            </a:r>
            <a:r>
              <a:rPr lang="hr-HR" dirty="0"/>
              <a:t>ne mogu se utvrditi kros-kulturne razlike u postignuću.</a:t>
            </a:r>
            <a:endParaRPr lang="sr-Latn-CS" dirty="0"/>
          </a:p>
          <a:p>
            <a:pPr lvl="0">
              <a:spcAft>
                <a:spcPts val="1200"/>
              </a:spcAft>
            </a:pPr>
            <a:r>
              <a:rPr lang="hr-HR" dirty="0"/>
              <a:t>Kros-kulturni podaci o kognitivnom razvoju ukazuju da </a:t>
            </a:r>
            <a:r>
              <a:rPr lang="hr-HR" b="1" i="1" dirty="0"/>
              <a:t>kulturno specifični konteksti značajno doprinose razvoju</a:t>
            </a:r>
            <a:r>
              <a:rPr lang="hr-HR" dirty="0"/>
              <a:t> tokom srednjeg detinjstva. </a:t>
            </a:r>
            <a:endParaRPr lang="sr-Latn-CS" dirty="0"/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Početak srednjeg detinjstva 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4290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r-Latn-RS" dirty="0" smtClean="0"/>
              <a:t>Između 5 i 7 godina- n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konteksta</a:t>
            </a:r>
            <a:r>
              <a:rPr lang="sr-Latn-RS" dirty="0"/>
              <a:t>,</a:t>
            </a:r>
            <a:r>
              <a:rPr lang="en-US" dirty="0" smtClean="0"/>
              <a:t> s</a:t>
            </a:r>
            <a:r>
              <a:rPr lang="sr-Latn-RS" dirty="0" smtClean="0"/>
              <a:t>pecifične veštine, očekivanja, vrednosti,...</a:t>
            </a:r>
            <a:endParaRPr lang="en-US" dirty="0" smtClean="0"/>
          </a:p>
          <a:p>
            <a:pPr lvl="0"/>
            <a:r>
              <a:rPr lang="en-US" dirty="0"/>
              <a:t>p</a:t>
            </a:r>
            <a:r>
              <a:rPr lang="hr-HR" dirty="0" smtClean="0"/>
              <a:t>repoznaje </a:t>
            </a:r>
            <a:r>
              <a:rPr lang="hr-HR" dirty="0"/>
              <a:t>se u svim kulturama širom </a:t>
            </a:r>
            <a:r>
              <a:rPr lang="hr-HR" dirty="0" smtClean="0"/>
              <a:t>sveta </a:t>
            </a:r>
          </a:p>
          <a:p>
            <a:pPr lvl="0"/>
            <a:r>
              <a:rPr lang="hr-HR" dirty="0" smtClean="0"/>
              <a:t>deca </a:t>
            </a:r>
            <a:r>
              <a:rPr lang="hr-HR" dirty="0"/>
              <a:t>počnu da gube mlečne </a:t>
            </a:r>
            <a:r>
              <a:rPr lang="hr-HR" dirty="0" smtClean="0"/>
              <a:t>zube oko 6.god.</a:t>
            </a:r>
          </a:p>
          <a:p>
            <a:pPr lvl="0">
              <a:buNone/>
            </a:pPr>
            <a:r>
              <a:rPr lang="hr-HR" b="1" dirty="0" smtClean="0"/>
              <a:t>Odnos odraslih</a:t>
            </a:r>
          </a:p>
          <a:p>
            <a:pPr lvl="0"/>
            <a:r>
              <a:rPr lang="hr-HR" dirty="0" smtClean="0"/>
              <a:t>počinju </a:t>
            </a:r>
            <a:r>
              <a:rPr lang="hr-HR" dirty="0"/>
              <a:t>da im zadaju zadatke čije izvršenje više nije pod nadzorom </a:t>
            </a:r>
            <a:r>
              <a:rPr lang="hr-HR" dirty="0" smtClean="0"/>
              <a:t>odraslih</a:t>
            </a:r>
          </a:p>
          <a:p>
            <a:pPr lvl="0"/>
            <a:r>
              <a:rPr lang="hr-HR" dirty="0" smtClean="0"/>
              <a:t>smatraju </a:t>
            </a:r>
            <a:r>
              <a:rPr lang="hr-HR" dirty="0"/>
              <a:t>decu </a:t>
            </a:r>
            <a:r>
              <a:rPr lang="hr-HR" u="sng" dirty="0"/>
              <a:t>odgovornom</a:t>
            </a:r>
            <a:r>
              <a:rPr lang="hr-HR" dirty="0"/>
              <a:t> za sopstvene </a:t>
            </a:r>
            <a:r>
              <a:rPr lang="hr-HR" dirty="0" smtClean="0"/>
              <a:t>postupke</a:t>
            </a:r>
          </a:p>
          <a:p>
            <a:pPr lvl="0">
              <a:buNone/>
            </a:pPr>
            <a:r>
              <a:rPr lang="hr-HR" b="1" dirty="0" smtClean="0"/>
              <a:t>Sposobnosti dece</a:t>
            </a:r>
          </a:p>
          <a:p>
            <a:pPr lvl="0"/>
            <a:r>
              <a:rPr lang="hr-HR" dirty="0" smtClean="0"/>
              <a:t>povećanje </a:t>
            </a:r>
            <a:r>
              <a:rPr lang="hr-HR" dirty="0"/>
              <a:t>fizičkih </a:t>
            </a:r>
            <a:r>
              <a:rPr lang="hr-HR" dirty="0" smtClean="0"/>
              <a:t>kapaciteta</a:t>
            </a:r>
          </a:p>
          <a:p>
            <a:pPr lvl="0"/>
            <a:r>
              <a:rPr lang="hr-HR" dirty="0" smtClean="0"/>
              <a:t>sposobnost </a:t>
            </a:r>
            <a:r>
              <a:rPr lang="hr-HR" dirty="0"/>
              <a:t>da sledi instrukcije i izvrši zadatak do </a:t>
            </a:r>
            <a:r>
              <a:rPr lang="hr-HR" dirty="0" smtClean="0"/>
              <a:t>kraja</a:t>
            </a:r>
          </a:p>
          <a:p>
            <a:pPr lvl="0"/>
            <a:r>
              <a:rPr lang="hr-HR" dirty="0" smtClean="0"/>
              <a:t>postavlja i sledi svoje ciljeve  samostalno</a:t>
            </a:r>
            <a:endParaRPr lang="sr-Latn-CS" dirty="0"/>
          </a:p>
          <a:p>
            <a:pPr lvl="0"/>
            <a:r>
              <a:rPr lang="hr-HR" dirty="0" smtClean="0"/>
              <a:t>poštovanje socijalnih normi</a:t>
            </a:r>
          </a:p>
          <a:p>
            <a:pPr lvl="0"/>
            <a:r>
              <a:rPr lang="hr-HR" dirty="0" smtClean="0"/>
              <a:t>saosećane za druge 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543956" cy="939784"/>
          </a:xfrm>
        </p:spPr>
        <p:txBody>
          <a:bodyPr>
            <a:normAutofit fontScale="90000"/>
          </a:bodyPr>
          <a:lstStyle/>
          <a:p>
            <a:pPr algn="l"/>
            <a:r>
              <a:rPr lang="sl-SI" dirty="0" smtClean="0"/>
              <a:t>Biološki razvoj- f</a:t>
            </a:r>
            <a:r>
              <a:rPr lang="hr-HR" dirty="0" smtClean="0"/>
              <a:t>izički rast i razvoj mozga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556792"/>
            <a:ext cx="8115328" cy="5301208"/>
          </a:xfrm>
        </p:spPr>
        <p:txBody>
          <a:bodyPr>
            <a:normAutofit fontScale="85000" lnSpcReduction="10000"/>
          </a:bodyPr>
          <a:lstStyle/>
          <a:p>
            <a:pPr lvl="0">
              <a:spcAft>
                <a:spcPts val="1200"/>
              </a:spcAft>
            </a:pPr>
            <a:r>
              <a:rPr lang="hr-HR" dirty="0" smtClean="0"/>
              <a:t>od 6 g. do početka adolescencije povećanje visine za 50%  (1- 1.5m) i težine 100%  (20-40 kg); mišićna snaga 100%; individualne genetske i sredinske varijacije (ishrana)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cerebralni korteks dostiže otprilike </a:t>
            </a:r>
            <a:r>
              <a:rPr lang="hr-HR" b="1" dirty="0" smtClean="0"/>
              <a:t>veličinu</a:t>
            </a:r>
            <a:r>
              <a:rPr lang="hr-HR" dirty="0" smtClean="0"/>
              <a:t> zrelog mozga</a:t>
            </a:r>
          </a:p>
          <a:p>
            <a:pPr lvl="0">
              <a:spcAft>
                <a:spcPts val="1200"/>
              </a:spcAft>
            </a:pPr>
            <a:r>
              <a:rPr lang="hr-HR" b="1" dirty="0" smtClean="0"/>
              <a:t>mijel</a:t>
            </a:r>
            <a:r>
              <a:rPr lang="en-US" b="1" dirty="0" smtClean="0"/>
              <a:t>i</a:t>
            </a:r>
            <a:r>
              <a:rPr lang="hr-HR" b="1" dirty="0" smtClean="0"/>
              <a:t>nizacija </a:t>
            </a:r>
            <a:r>
              <a:rPr lang="hr-HR" dirty="0" smtClean="0"/>
              <a:t>puteva između različitih delova mozga 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promena osnovnih obrazaca </a:t>
            </a:r>
            <a:r>
              <a:rPr lang="hr-HR" b="1" dirty="0" smtClean="0"/>
              <a:t>električne aktivnosti </a:t>
            </a:r>
            <a:r>
              <a:rPr lang="hr-HR" dirty="0" smtClean="0"/>
              <a:t>mozga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- sa teta na alfa aktivnost (kod angažovane pažnje)</a:t>
            </a:r>
            <a:endParaRPr lang="sr-Latn-CS" dirty="0" smtClean="0"/>
          </a:p>
          <a:p>
            <a:pPr lvl="0">
              <a:spcAft>
                <a:spcPts val="1200"/>
              </a:spcAft>
            </a:pPr>
            <a:r>
              <a:rPr lang="hr-HR" dirty="0" smtClean="0"/>
              <a:t>povećana </a:t>
            </a:r>
            <a:r>
              <a:rPr lang="hr-HR" b="1" dirty="0"/>
              <a:t>lateralizacija </a:t>
            </a:r>
            <a:r>
              <a:rPr lang="hr-HR" dirty="0" smtClean="0"/>
              <a:t>- poboljšanje </a:t>
            </a:r>
            <a:r>
              <a:rPr lang="hr-HR" dirty="0"/>
              <a:t>motorne </a:t>
            </a:r>
            <a:r>
              <a:rPr lang="hr-HR" dirty="0" smtClean="0"/>
              <a:t>koordnicaije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frontalni režanj- kontrola pažnje, planiranje, samo-refleksija</a:t>
            </a:r>
            <a:endParaRPr lang="sr-Latn-CS" dirty="0"/>
          </a:p>
          <a:p>
            <a:pPr>
              <a:spcAft>
                <a:spcPts val="1200"/>
              </a:spcAft>
            </a:pPr>
            <a:r>
              <a:rPr lang="hr-HR" dirty="0" smtClean="0"/>
              <a:t>promene </a:t>
            </a:r>
            <a:r>
              <a:rPr lang="hr-HR" dirty="0"/>
              <a:t>u kapacitetu mozga proizvode specifične </a:t>
            </a:r>
            <a:r>
              <a:rPr lang="hr-HR" dirty="0" smtClean="0"/>
              <a:t>kognitivne promene - postoji </a:t>
            </a:r>
            <a:r>
              <a:rPr lang="hr-HR" dirty="0"/>
              <a:t>malo podataka koji potvrđuju ovu pretpostavku</a:t>
            </a:r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654032"/>
          </a:xfrm>
        </p:spPr>
        <p:txBody>
          <a:bodyPr>
            <a:normAutofit/>
          </a:bodyPr>
          <a:lstStyle/>
          <a:p>
            <a:r>
              <a:rPr lang="hr-HR" dirty="0" smtClean="0"/>
              <a:t>Promene u pamćenju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075240" cy="5040560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r>
              <a:rPr lang="hr-HR" sz="5000" b="1" dirty="0" smtClean="0"/>
              <a:t>Faktori poboljšanja pamćenja</a:t>
            </a:r>
          </a:p>
          <a:p>
            <a:pPr lvl="0">
              <a:buNone/>
            </a:pPr>
            <a:endParaRPr lang="hr-HR" sz="4000" b="1" dirty="0" smtClean="0"/>
          </a:p>
          <a:p>
            <a:pPr marL="857250" indent="-742950">
              <a:spcAft>
                <a:spcPts val="1200"/>
              </a:spcAft>
              <a:buFont typeface="+mj-lt"/>
              <a:buAutoNum type="arabicPeriod"/>
            </a:pPr>
            <a:r>
              <a:rPr lang="hr-HR" sz="5100" b="1" dirty="0" smtClean="0"/>
              <a:t>povećan kapacitet kratkoročnog pamćenja </a:t>
            </a:r>
            <a:r>
              <a:rPr lang="hr-HR" sz="5100" dirty="0" smtClean="0"/>
              <a:t>(zavisno od sadržaja i simbola - digit span do 6 elemenata, kineska deca „bolja”) i povećana brzina skladištenja i ponovnog izvlačenja informacija,</a:t>
            </a:r>
          </a:p>
          <a:p>
            <a:pPr marL="857250" lvl="0" indent="-742950">
              <a:spcAft>
                <a:spcPts val="1200"/>
              </a:spcAft>
              <a:buFont typeface="+mj-lt"/>
              <a:buAutoNum type="arabicPeriod"/>
            </a:pPr>
            <a:r>
              <a:rPr lang="hr-HR" sz="5100" b="1" dirty="0" smtClean="0"/>
              <a:t>upotreba </a:t>
            </a:r>
            <a:r>
              <a:rPr lang="hr-HR" sz="5100" b="1" dirty="0"/>
              <a:t>strategija </a:t>
            </a:r>
            <a:r>
              <a:rPr lang="hr-HR" sz="5100" dirty="0" smtClean="0"/>
              <a:t>pamćenja kao namerno izabrane akcije za dostizanje cilja- </a:t>
            </a:r>
            <a:r>
              <a:rPr lang="hr-HR" sz="5100" b="1" i="1" dirty="0" smtClean="0"/>
              <a:t>ponavljanje i organizacija- </a:t>
            </a:r>
            <a:r>
              <a:rPr lang="hr-HR" sz="5100" dirty="0" smtClean="0"/>
              <a:t>sa</a:t>
            </a:r>
            <a:r>
              <a:rPr lang="hr-HR" sz="5100" b="1" dirty="0" smtClean="0"/>
              <a:t> </a:t>
            </a:r>
            <a:r>
              <a:rPr lang="hr-HR" sz="5100" dirty="0" smtClean="0"/>
              <a:t>grupisanja po zvučnosti i situacionog grupisanja, prelaze na </a:t>
            </a:r>
            <a:r>
              <a:rPr lang="hr-HR" sz="5100" b="1" i="1" dirty="0" smtClean="0"/>
              <a:t>kategorijalno pamćenje</a:t>
            </a:r>
          </a:p>
          <a:p>
            <a:pPr marL="857250" indent="-742950">
              <a:spcAft>
                <a:spcPts val="1200"/>
              </a:spcAft>
              <a:buFont typeface="+mj-lt"/>
              <a:buAutoNum type="arabicPeriod"/>
            </a:pPr>
            <a:r>
              <a:rPr lang="hr-HR" sz="5100" b="1" dirty="0" smtClean="0"/>
              <a:t>razvoj relevantne </a:t>
            </a:r>
            <a:r>
              <a:rPr lang="hr-HR" sz="5100" b="1" dirty="0"/>
              <a:t>baze </a:t>
            </a:r>
            <a:r>
              <a:rPr lang="hr-HR" sz="5100" b="1" dirty="0" smtClean="0"/>
              <a:t>znanja- </a:t>
            </a:r>
            <a:r>
              <a:rPr lang="hr-HR" sz="5100" dirty="0" smtClean="0"/>
              <a:t>bolje pamti stvari o kojima ima veći fond znanja</a:t>
            </a:r>
          </a:p>
          <a:p>
            <a:pPr marL="857250" indent="-742950">
              <a:spcAft>
                <a:spcPts val="1200"/>
              </a:spcAft>
              <a:buFont typeface="+mj-lt"/>
              <a:buAutoNum type="arabicPeriod"/>
            </a:pPr>
            <a:r>
              <a:rPr lang="hr-HR" sz="5100" b="1" dirty="0" smtClean="0"/>
              <a:t>metamemorija-</a:t>
            </a:r>
            <a:r>
              <a:rPr lang="hr-HR" sz="5100" dirty="0" smtClean="0"/>
              <a:t> sposobnost da misle o pamćenju (šta mogu ili ne mogu u odnosu na količinu, proteklo vreme, iskustvo i sl.)</a:t>
            </a:r>
            <a:endParaRPr lang="sr-Latn-CS" sz="40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Promene u pamćenju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42902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  <a:buNone/>
            </a:pPr>
            <a:r>
              <a:rPr lang="hr-HR" b="1" dirty="0" smtClean="0"/>
              <a:t>Kontinuitet ili diskontinuitet promena </a:t>
            </a:r>
            <a:r>
              <a:rPr lang="hr-HR" dirty="0" smtClean="0"/>
              <a:t>u kvalitetu pamćenja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mnogi oblici pamćenja mogu se videti i u ranom detinjstvu u pojednostavljenim uslovima</a:t>
            </a:r>
          </a:p>
          <a:p>
            <a:pPr lvl="0">
              <a:spcAft>
                <a:spcPts val="1200"/>
              </a:spcAft>
            </a:pPr>
            <a:r>
              <a:rPr lang="hr-HR" dirty="0" smtClean="0"/>
              <a:t>sva </a:t>
            </a:r>
            <a:r>
              <a:rPr lang="hr-HR" dirty="0" smtClean="0">
                <a:solidFill>
                  <a:schemeClr val="tx1"/>
                </a:solidFill>
              </a:rPr>
              <a:t>četiri aspekta pamćenja </a:t>
            </a:r>
            <a:r>
              <a:rPr lang="hr-HR" dirty="0" smtClean="0"/>
              <a:t>su međusobno povezani, ne javljaju se izolovano</a:t>
            </a:r>
          </a:p>
          <a:p>
            <a:pPr lvl="0">
              <a:spcAft>
                <a:spcPts val="1200"/>
              </a:spcAft>
            </a:pPr>
            <a:r>
              <a:rPr lang="hr-HR" dirty="0" smtClean="0">
                <a:solidFill>
                  <a:schemeClr val="tx1"/>
                </a:solidFill>
              </a:rPr>
              <a:t>obim uslova </a:t>
            </a:r>
            <a:r>
              <a:rPr lang="hr-HR" dirty="0" smtClean="0"/>
              <a:t>u kojima deca namerno pamte, ponavljaju i reorganizuju materijal koji treba zapamtiti</a:t>
            </a:r>
            <a:r>
              <a:rPr lang="en-US" dirty="0" smtClean="0"/>
              <a:t>,</a:t>
            </a:r>
            <a:r>
              <a:rPr lang="hr-HR" dirty="0" smtClean="0"/>
              <a:t> širi se tokom srednjeg detinsjtva.</a:t>
            </a:r>
            <a:endParaRPr lang="sr-Latn-CS" dirty="0" smtClean="0"/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928694"/>
          </a:xfrm>
        </p:spPr>
        <p:txBody>
          <a:bodyPr/>
          <a:lstStyle/>
          <a:p>
            <a:r>
              <a:rPr lang="hr-HR" dirty="0" smtClean="0"/>
              <a:t>Mišljenje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931224" cy="530120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None/>
            </a:pPr>
            <a:r>
              <a:rPr lang="hr-HR" b="1" dirty="0" smtClean="0"/>
              <a:t>Konkretne operacije- </a:t>
            </a:r>
            <a:r>
              <a:rPr lang="hr-HR" dirty="0" smtClean="0"/>
              <a:t>oko </a:t>
            </a:r>
            <a:r>
              <a:rPr lang="hr-HR" dirty="0"/>
              <a:t>7. </a:t>
            </a:r>
            <a:r>
              <a:rPr lang="hr-HR" dirty="0" smtClean="0"/>
              <a:t>godine, Pijaže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hr-HR" b="1" dirty="0" smtClean="0"/>
              <a:t>Operacija</a:t>
            </a:r>
            <a:r>
              <a:rPr lang="hr-HR" dirty="0" smtClean="0"/>
              <a:t>- internalizovana mentalna akcija koja se uklapa u logički sistem.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hr-HR" dirty="0" smtClean="0"/>
              <a:t>Omogućava </a:t>
            </a:r>
            <a:r>
              <a:rPr lang="hr-HR" dirty="0"/>
              <a:t>kombinovanje, razdvajanje, </a:t>
            </a:r>
            <a:r>
              <a:rPr lang="hr-HR" dirty="0" smtClean="0"/>
              <a:t>nizanje </a:t>
            </a:r>
            <a:r>
              <a:rPr lang="hr-HR" dirty="0"/>
              <a:t>i mentalno transformisanje </a:t>
            </a:r>
            <a:r>
              <a:rPr lang="hr-HR" dirty="0" smtClean="0"/>
              <a:t>objekata i poništavanje transformacije. 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hr-HR" b="1" dirty="0" smtClean="0"/>
              <a:t>Konkretne</a:t>
            </a:r>
            <a:r>
              <a:rPr lang="hr-HR" dirty="0" smtClean="0"/>
              <a:t> su jer ne mogu mentalno da manipulišu objektima koji nisu </a:t>
            </a:r>
            <a:r>
              <a:rPr lang="en-US" dirty="0" smtClean="0"/>
              <a:t>fi</a:t>
            </a:r>
            <a:r>
              <a:rPr lang="sr-Latn-RS" dirty="0" smtClean="0"/>
              <a:t>zički </a:t>
            </a:r>
            <a:r>
              <a:rPr lang="hr-HR" dirty="0" smtClean="0">
                <a:solidFill>
                  <a:schemeClr val="tx1"/>
                </a:solidFill>
              </a:rPr>
              <a:t>prisutni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hr-HR" dirty="0" smtClean="0">
                <a:solidFill>
                  <a:schemeClr val="tx1"/>
                </a:solidFill>
              </a:rPr>
              <a:t>Predvidivost događaja, fleksibilnost i alternative u mišljenju</a:t>
            </a:r>
            <a:endParaRPr lang="sr-Latn-CS" dirty="0">
              <a:solidFill>
                <a:schemeClr val="tx1"/>
              </a:solidFill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Mišljenje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8" y="1556792"/>
            <a:ext cx="8538784" cy="4929222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sl-SI" sz="2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Decentracija: </a:t>
            </a:r>
            <a:r>
              <a:rPr lang="sl-SI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deca zapažaju i uzimaju u obzir više od jednog atributa objekta i obrazuju kategorije prema višestrukim kriterijumima.</a:t>
            </a:r>
            <a:endParaRPr lang="sr-Latn-CS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sl-SI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Konzervacija- </a:t>
            </a:r>
            <a:r>
              <a:rPr lang="sl-SI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deca shvataju da će neke dimenzije objekta ostati iste (</a:t>
            </a:r>
            <a:r>
              <a:rPr lang="sl-SI" sz="26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količina</a:t>
            </a:r>
            <a:r>
              <a:rPr lang="sl-SI" sz="2600" u="sng" dirty="0" smtClean="0"/>
              <a:t>, broj</a:t>
            </a:r>
            <a:r>
              <a:rPr lang="sl-SI" sz="2600" dirty="0" smtClean="0"/>
              <a:t>) čak i kada se drugi aspekti izgleda promene </a:t>
            </a:r>
            <a:endParaRPr lang="sr-Latn-CS" sz="2600" dirty="0" smtClean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sl-SI" sz="2600" b="1" dirty="0" smtClean="0"/>
              <a:t>Logička nužnost</a:t>
            </a:r>
            <a:r>
              <a:rPr lang="sl-SI" sz="2600" dirty="0" smtClean="0"/>
              <a:t>: logički je nužno da određeni kvaliteti budu konzervirani uprkos promenama u izgledu. Objašnjenja:</a:t>
            </a:r>
            <a:endParaRPr lang="sr-Latn-CS" sz="2600" dirty="0" smtClean="0"/>
          </a:p>
          <a:p>
            <a:pPr lvl="0">
              <a:lnSpc>
                <a:spcPct val="120000"/>
              </a:lnSpc>
              <a:buFont typeface="Wingdings" pitchFamily="2" charset="2"/>
              <a:buChar char="Ø"/>
            </a:pPr>
            <a:r>
              <a:rPr lang="sl-SI" b="1" dirty="0" smtClean="0"/>
              <a:t>Identitet: </a:t>
            </a:r>
            <a:r>
              <a:rPr lang="sl-SI" dirty="0" smtClean="0"/>
              <a:t>ako ništa nije dodato ili oduzeto, količina mora ostati ista. </a:t>
            </a:r>
            <a:endParaRPr lang="sr-Latn-CS" dirty="0" smtClean="0"/>
          </a:p>
          <a:p>
            <a:pPr lvl="0">
              <a:lnSpc>
                <a:spcPct val="120000"/>
              </a:lnSpc>
              <a:buFont typeface="Wingdings" pitchFamily="2" charset="2"/>
              <a:buChar char="Ø"/>
            </a:pPr>
            <a:r>
              <a:rPr lang="sl-SI" b="1" dirty="0" smtClean="0"/>
              <a:t>Kompenzacija:</a:t>
            </a:r>
            <a:r>
              <a:rPr lang="sl-SI" dirty="0" smtClean="0"/>
              <a:t> deca mogu mentalno uporediti promene u dva aspekta problema i uočiti kako je jedna kompenzovana drugom.</a:t>
            </a:r>
            <a:endParaRPr lang="sr-Latn-CS" dirty="0" smtClean="0"/>
          </a:p>
          <a:p>
            <a:pPr lvl="0">
              <a:lnSpc>
                <a:spcPct val="120000"/>
              </a:lnSpc>
              <a:buFont typeface="Wingdings" pitchFamily="2" charset="2"/>
              <a:buChar char="Ø"/>
            </a:pPr>
            <a:r>
              <a:rPr lang="sl-SI" b="1" dirty="0" smtClean="0"/>
              <a:t>Reverzibilnost:</a:t>
            </a:r>
            <a:r>
              <a:rPr lang="sl-SI" dirty="0" smtClean="0"/>
              <a:t> deca shvataju da određena operacija može poništiti ili </a:t>
            </a:r>
            <a:r>
              <a:rPr lang="en-US" dirty="0" err="1" smtClean="0"/>
              <a:t>obrnuti</a:t>
            </a:r>
            <a:r>
              <a:rPr lang="sl-SI" dirty="0" smtClean="0"/>
              <a:t> efekat druge.</a:t>
            </a:r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r-HR" dirty="0" smtClean="0"/>
              <a:t>Mišljenje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700808"/>
            <a:ext cx="7972452" cy="48714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Alternativna </a:t>
            </a:r>
            <a:r>
              <a:rPr lang="hr-HR" b="1" dirty="0" smtClean="0"/>
              <a:t>objašnjenja neuspeha </a:t>
            </a:r>
            <a:r>
              <a:rPr lang="hr-HR" dirty="0" smtClean="0"/>
              <a:t>dece na mlađem uzrastu- </a:t>
            </a:r>
            <a:r>
              <a:rPr lang="en-US" u="sng" dirty="0"/>
              <a:t>procedure </a:t>
            </a:r>
            <a:r>
              <a:rPr lang="en-US" u="sng" dirty="0" err="1"/>
              <a:t>zapravo</a:t>
            </a:r>
            <a:r>
              <a:rPr lang="en-US" u="sng" dirty="0"/>
              <a:t> </a:t>
            </a:r>
            <a:r>
              <a:rPr lang="en-US" u="sng" dirty="0" err="1"/>
              <a:t>stvaraju</a:t>
            </a:r>
            <a:r>
              <a:rPr lang="en-US" u="sng" dirty="0"/>
              <a:t> </a:t>
            </a:r>
            <a:r>
              <a:rPr lang="en-US" u="sng" dirty="0" err="1"/>
              <a:t>fenomen</a:t>
            </a:r>
            <a:r>
              <a:rPr lang="en-US" u="sng" dirty="0"/>
              <a:t> </a:t>
            </a:r>
            <a:r>
              <a:rPr lang="en-US" u="sng" dirty="0" err="1"/>
              <a:t>koji</a:t>
            </a:r>
            <a:r>
              <a:rPr lang="en-US" u="sng" dirty="0"/>
              <a:t> bi </a:t>
            </a:r>
            <a:r>
              <a:rPr lang="en-US" u="sng" dirty="0" err="1"/>
              <a:t>trebalo</a:t>
            </a:r>
            <a:r>
              <a:rPr lang="en-US" u="sng" dirty="0"/>
              <a:t> da </a:t>
            </a:r>
            <a:r>
              <a:rPr lang="en-US" u="sng" dirty="0" err="1"/>
              <a:t>objasne</a:t>
            </a:r>
            <a:r>
              <a:rPr lang="hr-HR" dirty="0" smtClean="0"/>
              <a:t>:</a:t>
            </a:r>
          </a:p>
          <a:p>
            <a:r>
              <a:rPr lang="hr-HR" dirty="0" smtClean="0"/>
              <a:t>razumevanje pitanja (“isto, više”)-greška u tumačenju šta se od njih traži</a:t>
            </a:r>
          </a:p>
          <a:p>
            <a:r>
              <a:rPr lang="hr-HR" dirty="0" smtClean="0"/>
              <a:t>ponavljanje pitanja (pretpostavka da greši); </a:t>
            </a:r>
          </a:p>
          <a:p>
            <a:r>
              <a:rPr lang="hr-HR" dirty="0" smtClean="0"/>
              <a:t>obuka “menja” stadijum</a:t>
            </a:r>
          </a:p>
          <a:p>
            <a:endParaRPr lang="hr-HR" dirty="0" smtClean="0"/>
          </a:p>
          <a:p>
            <a:pPr marL="114300" indent="0">
              <a:buNone/>
            </a:pPr>
            <a:r>
              <a:rPr lang="hr-HR" b="1" dirty="0" smtClean="0"/>
              <a:t>Logičke klasifikacije- </a:t>
            </a:r>
            <a:r>
              <a:rPr lang="hr-HR" dirty="0" smtClean="0"/>
              <a:t>višestruke kategorizacije - kolekcije; boja i materijal; vrsta i podvrsta- matrica </a:t>
            </a:r>
            <a:r>
              <a:rPr lang="hr-HR" sz="2200" dirty="0" smtClean="0"/>
              <a:t>(pudle, vučjaci, mačke- životinje</a:t>
            </a:r>
            <a:r>
              <a:rPr lang="en-US" sz="2200" dirty="0" smtClean="0"/>
              <a:t>;</a:t>
            </a:r>
            <a:r>
              <a:rPr lang="hr-HR" sz="2200" dirty="0" smtClean="0"/>
              <a:t> psi, vučjaci</a:t>
            </a:r>
            <a:r>
              <a:rPr lang="en-US" sz="2200" dirty="0" smtClean="0"/>
              <a:t>-</a:t>
            </a:r>
            <a:r>
              <a:rPr lang="hr-HR" sz="2200" dirty="0" smtClean="0"/>
              <a:t>koga ima više?)</a:t>
            </a:r>
          </a:p>
          <a:p>
            <a:pPr marL="114300" indent="0">
              <a:buNone/>
            </a:pPr>
            <a:endParaRPr lang="en-US" b="1" dirty="0" smtClean="0"/>
          </a:p>
          <a:p>
            <a:pPr marL="114300" indent="0">
              <a:buNone/>
            </a:pPr>
            <a:r>
              <a:rPr lang="hr-HR" b="1" dirty="0" smtClean="0"/>
              <a:t>Istovremeno razmatranje dva aspekta problema</a:t>
            </a:r>
            <a:r>
              <a:rPr lang="hr-HR" dirty="0" smtClean="0"/>
              <a:t>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fokus na više stvari -</a:t>
            </a:r>
            <a:r>
              <a:rPr lang="en-US" dirty="0" smtClean="0"/>
              <a:t>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konzervacije</a:t>
            </a:r>
            <a:r>
              <a:rPr lang="en-US" dirty="0" smtClean="0"/>
              <a:t> i </a:t>
            </a:r>
            <a:r>
              <a:rPr lang="en-US" dirty="0" err="1" smtClean="0"/>
              <a:t>klasifikacije</a:t>
            </a:r>
            <a:r>
              <a:rPr lang="en-US" dirty="0" smtClean="0"/>
              <a:t> </a:t>
            </a:r>
            <a:r>
              <a:rPr lang="hr-HR" dirty="0" smtClean="0">
                <a:solidFill>
                  <a:schemeClr val="tx1"/>
                </a:solidFill>
              </a:rPr>
              <a:t>(dvosmislene slike- 8, 6 i 4 god.)</a:t>
            </a:r>
            <a:endParaRPr lang="sr-Latn-C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2578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Kognicija i promene u socijalnim odnosima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726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000" b="1" dirty="0"/>
              <a:t>Opadanje egocentrizma</a:t>
            </a:r>
            <a:endParaRPr lang="sr-Latn-CS" sz="2000" b="1" dirty="0"/>
          </a:p>
          <a:p>
            <a:pPr lvl="0"/>
            <a:r>
              <a:rPr lang="sl-SI" sz="2000" dirty="0" smtClean="0"/>
              <a:t>uspešnije </a:t>
            </a:r>
            <a:r>
              <a:rPr lang="sl-SI" sz="2000" dirty="0"/>
              <a:t>mogu da komuniciraju o objektu koji slušalac ne može da </a:t>
            </a:r>
            <a:r>
              <a:rPr lang="sl-SI" sz="2000" dirty="0" smtClean="0"/>
              <a:t>vidi (adekvatniji opis</a:t>
            </a:r>
            <a:r>
              <a:rPr lang="en-US" sz="2000" dirty="0" smtClean="0"/>
              <a:t>, “</a:t>
            </a:r>
            <a:r>
              <a:rPr lang="en-US" sz="2000" dirty="0" err="1" smtClean="0"/>
              <a:t>mamin</a:t>
            </a:r>
            <a:r>
              <a:rPr lang="en-US" sz="2000" dirty="0" smtClean="0"/>
              <a:t> </a:t>
            </a:r>
            <a:r>
              <a:rPr lang="sr-Latn-RS" sz="2000" dirty="0" smtClean="0"/>
              <a:t>šešir“</a:t>
            </a:r>
            <a:r>
              <a:rPr lang="sl-SI" sz="2000" dirty="0" smtClean="0"/>
              <a:t>).</a:t>
            </a:r>
            <a:endParaRPr lang="sr-Latn-CS" sz="2000" dirty="0"/>
          </a:p>
          <a:p>
            <a:pPr lvl="0"/>
            <a:r>
              <a:rPr lang="sl-SI" sz="2000" dirty="0" smtClean="0"/>
              <a:t>mogu </a:t>
            </a:r>
            <a:r>
              <a:rPr lang="sl-SI" sz="2000" dirty="0"/>
              <a:t>da misle o tome kako ih drugi ljudi vide (zauzimanje tuđeg stanovišta u socijalnim </a:t>
            </a:r>
            <a:r>
              <a:rPr lang="sl-SI" sz="2000" dirty="0" smtClean="0"/>
              <a:t>odnosima</a:t>
            </a:r>
            <a:r>
              <a:rPr lang="en-US" sz="2000" dirty="0" smtClean="0"/>
              <a:t>-</a:t>
            </a:r>
            <a:r>
              <a:rPr lang="en-US" sz="2000" dirty="0" err="1" smtClean="0"/>
              <a:t>teorija</a:t>
            </a:r>
            <a:r>
              <a:rPr lang="en-US" sz="2000" dirty="0" smtClean="0"/>
              <a:t> </a:t>
            </a:r>
            <a:r>
              <a:rPr lang="en-US" sz="2000" dirty="0" err="1" smtClean="0"/>
              <a:t>uma</a:t>
            </a:r>
            <a:r>
              <a:rPr lang="sl-SI" sz="2000" dirty="0" smtClean="0"/>
              <a:t>)</a:t>
            </a:r>
            <a:endParaRPr lang="sr-Latn-CS" sz="2000" dirty="0"/>
          </a:p>
          <a:p>
            <a:pPr lvl="0"/>
            <a:r>
              <a:rPr lang="sl-SI" sz="2000" dirty="0" smtClean="0"/>
              <a:t>shvataju </a:t>
            </a:r>
            <a:r>
              <a:rPr lang="sl-SI" sz="2000" dirty="0"/>
              <a:t>da se osoba može osećati na jedan, a ponašati na drugi način.</a:t>
            </a:r>
            <a:endParaRPr lang="sr-Latn-CS" sz="2000" dirty="0"/>
          </a:p>
          <a:p>
            <a:pPr>
              <a:buNone/>
            </a:pPr>
            <a:r>
              <a:rPr lang="sl-SI" sz="2000" b="1" dirty="0"/>
              <a:t>Promene u socijalnim </a:t>
            </a:r>
            <a:r>
              <a:rPr lang="sl-SI" sz="2000" b="1" dirty="0" smtClean="0"/>
              <a:t>odnosima</a:t>
            </a:r>
            <a:endParaRPr lang="sr-Latn-CS" sz="2000" dirty="0"/>
          </a:p>
          <a:p>
            <a:pPr lvl="0"/>
            <a:r>
              <a:rPr lang="sl-SI" sz="2000" dirty="0" smtClean="0"/>
              <a:t>mogu </a:t>
            </a:r>
            <a:r>
              <a:rPr lang="sl-SI" sz="2000" dirty="0"/>
              <a:t>da regulišu međusobne interakcije uz pomoć pravila i da se igraju igara sa pravilima.</a:t>
            </a:r>
            <a:endParaRPr lang="sr-Latn-CS" sz="2000" dirty="0"/>
          </a:p>
          <a:p>
            <a:r>
              <a:rPr lang="sl-SI" sz="2000" dirty="0" smtClean="0"/>
              <a:t>uzimaju </a:t>
            </a:r>
            <a:r>
              <a:rPr lang="sl-SI" sz="2000" dirty="0"/>
              <a:t>u obzir </a:t>
            </a:r>
            <a:r>
              <a:rPr lang="sl-SI" sz="2000" b="1" i="1" dirty="0"/>
              <a:t>namere</a:t>
            </a:r>
            <a:r>
              <a:rPr lang="sl-SI" sz="2000" dirty="0"/>
              <a:t> pri procenjivanju ”dobrog” i ”lošeg” ponašanja (autonomno moralno mišljenje) i veruju da kazna mora odgovarati </a:t>
            </a:r>
            <a:r>
              <a:rPr lang="en-US" sz="2000" dirty="0" err="1" smtClean="0"/>
              <a:t>prekr</a:t>
            </a:r>
            <a:r>
              <a:rPr lang="sr-Latn-RS" sz="2000" dirty="0" smtClean="0"/>
              <a:t>šaju</a:t>
            </a:r>
            <a:r>
              <a:rPr lang="sl-SI" sz="2000" dirty="0" smtClean="0"/>
              <a:t> </a:t>
            </a:r>
            <a:r>
              <a:rPr lang="sl-SI" sz="2000" dirty="0" smtClean="0">
                <a:solidFill>
                  <a:schemeClr val="tx1"/>
                </a:solidFill>
              </a:rPr>
              <a:t>(devojčica koja se pela na drvo, opis događaja i  psiholoških stanja)</a:t>
            </a:r>
            <a:endParaRPr lang="sr-Latn-C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540</TotalTime>
  <Words>833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KOGNITIVNA I BIOLOŠKA DOSTIGNUĆA  SREDNJEG DETINJSTVA</vt:lpstr>
      <vt:lpstr>Početak srednjeg detinjstva </vt:lpstr>
      <vt:lpstr>Biološki razvoj- fizički rast i razvoj mozga</vt:lpstr>
      <vt:lpstr>Promene u pamćenju </vt:lpstr>
      <vt:lpstr>Promene u pamćenju </vt:lpstr>
      <vt:lpstr>Mišljenje</vt:lpstr>
      <vt:lpstr>Mišljenje</vt:lpstr>
      <vt:lpstr>Mišljenje</vt:lpstr>
      <vt:lpstr>Kognicija i promene u socijalnim odnosima</vt:lpstr>
      <vt:lpstr>Kros-kulturna istraživanja mišljenje </vt:lpstr>
      <vt:lpstr>Kros-kulturna istraživanja  pamćenje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KOGNITIVNA I BIOLOŠKA DOSTIGNUĆA SREDNJEG DETINJSTVA</dc:title>
  <dc:creator>Stefan Ignjatovic</dc:creator>
  <cp:lastModifiedBy>Windows User</cp:lastModifiedBy>
  <cp:revision>49</cp:revision>
  <dcterms:created xsi:type="dcterms:W3CDTF">2010-01-10T11:14:19Z</dcterms:created>
  <dcterms:modified xsi:type="dcterms:W3CDTF">2018-12-22T11:49:46Z</dcterms:modified>
</cp:coreProperties>
</file>