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7" r:id="rId4"/>
    <p:sldId id="265" r:id="rId5"/>
    <p:sldId id="258" r:id="rId6"/>
    <p:sldId id="266" r:id="rId7"/>
    <p:sldId id="277" r:id="rId8"/>
    <p:sldId id="281" r:id="rId9"/>
    <p:sldId id="259" r:id="rId10"/>
    <p:sldId id="260" r:id="rId11"/>
    <p:sldId id="261" r:id="rId12"/>
    <p:sldId id="276" r:id="rId13"/>
    <p:sldId id="262" r:id="rId14"/>
    <p:sldId id="267" r:id="rId15"/>
    <p:sldId id="280" r:id="rId16"/>
    <p:sldId id="269" r:id="rId17"/>
    <p:sldId id="270" r:id="rId18"/>
    <p:sldId id="268" r:id="rId19"/>
    <p:sldId id="263" r:id="rId20"/>
    <p:sldId id="271" r:id="rId21"/>
    <p:sldId id="273" r:id="rId22"/>
    <p:sldId id="264" r:id="rId23"/>
    <p:sldId id="274" r:id="rId24"/>
    <p:sldId id="272" r:id="rId25"/>
    <p:sldId id="275" r:id="rId2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r-Latn-C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22C039B-AD55-4818-BE6A-6A9736128B4F}" type="datetimeFigureOut">
              <a:rPr lang="sr-Latn-CS" smtClean="0"/>
              <a:pPr/>
              <a:t>2.12.2018</a:t>
            </a:fld>
            <a:endParaRPr lang="sr-Latn-C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57ED65-952C-4C5C-B067-31189967F37F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404664"/>
            <a:ext cx="8715404" cy="1656184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/>
              <a:t>Rano</a:t>
            </a:r>
            <a:r>
              <a:rPr lang="en-US" sz="4000" dirty="0"/>
              <a:t> </a:t>
            </a:r>
            <a:r>
              <a:rPr lang="en-US" sz="4000" dirty="0" err="1" smtClean="0"/>
              <a:t>detinjstvo</a:t>
            </a:r>
            <a:r>
              <a:rPr lang="sr-Latn-CS" sz="4000" dirty="0" smtClean="0"/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CS" sz="4000" dirty="0" smtClean="0"/>
              <a:t> </a:t>
            </a:r>
            <a:r>
              <a:rPr lang="sr-Latn-CS" sz="4800" b="1" dirty="0" smtClean="0"/>
              <a:t>RAZVOJ GOVORA</a:t>
            </a:r>
            <a:endParaRPr lang="sr-Latn-C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416824" cy="4752528"/>
          </a:xfrm>
        </p:spPr>
        <p:txBody>
          <a:bodyPr>
            <a:noAutofit/>
          </a:bodyPr>
          <a:lstStyle/>
          <a:p>
            <a:r>
              <a:rPr lang="sr-Latn-CS" sz="2800" i="1" dirty="0" smtClean="0"/>
              <a:t>„…</a:t>
            </a:r>
            <a:r>
              <a:rPr lang="sr-Latn-CS" sz="2800" i="1" dirty="0"/>
              <a:t>Životinje imaju samo jedan svet, svet objekata i situacija </a:t>
            </a:r>
            <a:r>
              <a:rPr lang="sr-Latn-CS" sz="2800" i="1" dirty="0" smtClean="0"/>
              <a:t>koji </a:t>
            </a:r>
            <a:r>
              <a:rPr lang="sr-Latn-CS" sz="2800" i="1" dirty="0"/>
              <a:t>mogu biti </a:t>
            </a:r>
            <a:r>
              <a:rPr lang="sr-Latn-CS" sz="2800" i="1" dirty="0" smtClean="0"/>
              <a:t>opaženi </a:t>
            </a:r>
            <a:r>
              <a:rPr lang="sr-Latn-CS" sz="2800" i="1" dirty="0"/>
              <a:t>čulima. Ljudi imaju dvostruki </a:t>
            </a:r>
            <a:r>
              <a:rPr lang="sr-Latn-CS" sz="2800" i="1" dirty="0" smtClean="0"/>
              <a:t>svet.“                        </a:t>
            </a:r>
            <a:r>
              <a:rPr lang="en-US" sz="2800" i="1" dirty="0" smtClean="0"/>
              <a:t>                       </a:t>
            </a:r>
          </a:p>
          <a:p>
            <a:r>
              <a:rPr lang="en-US" sz="2800" i="1" dirty="0"/>
              <a:t> </a:t>
            </a:r>
            <a:r>
              <a:rPr lang="en-US" sz="2800" i="1" dirty="0" smtClean="0"/>
              <a:t>                                                            L</a:t>
            </a:r>
            <a:r>
              <a:rPr lang="sr-Latn-CS" sz="2800" i="1" dirty="0" smtClean="0"/>
              <a:t>urija</a:t>
            </a:r>
            <a:endParaRPr lang="en-US" sz="2800" i="1" dirty="0" smtClean="0"/>
          </a:p>
          <a:p>
            <a:endParaRPr lang="en-US" sz="2800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sr-Latn-CS" i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/>
          <a:lstStyle/>
          <a:p>
            <a:r>
              <a:rPr lang="sr-Latn-CS" b="1" dirty="0" smtClean="0"/>
              <a:t>Jezički podsistemi- rečenice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39824"/>
            <a:ext cx="7920880" cy="5518176"/>
          </a:xfrm>
        </p:spPr>
        <p:txBody>
          <a:bodyPr>
            <a:normAutofit fontScale="70000" lnSpcReduction="20000"/>
          </a:bodyPr>
          <a:lstStyle/>
          <a:p>
            <a:pPr lvl="0">
              <a:spcAft>
                <a:spcPts val="1200"/>
              </a:spcAft>
            </a:pPr>
            <a:r>
              <a:rPr lang="sr-Latn-CS" b="1" dirty="0"/>
              <a:t>Dvočlani iskazi </a:t>
            </a:r>
            <a:r>
              <a:rPr lang="sr-Latn-CS" dirty="0" smtClean="0"/>
              <a:t>– dva puta više informacija;</a:t>
            </a:r>
            <a:br>
              <a:rPr lang="sr-Latn-CS" dirty="0" smtClean="0"/>
            </a:br>
            <a:r>
              <a:rPr lang="sr-Latn-CS" dirty="0" smtClean="0"/>
              <a:t>omogućava </a:t>
            </a:r>
            <a:r>
              <a:rPr lang="sr-Latn-CS" dirty="0"/>
              <a:t>deci da iskoriste odnos između </a:t>
            </a:r>
            <a:r>
              <a:rPr lang="sr-Latn-CS" dirty="0" smtClean="0"/>
              <a:t>reči </a:t>
            </a:r>
            <a:r>
              <a:rPr lang="sr-Latn-CS" dirty="0"/>
              <a:t>unutar iskaza da bi izrazila </a:t>
            </a:r>
            <a:r>
              <a:rPr lang="sr-Latn-CS" dirty="0" smtClean="0"/>
              <a:t>značenje- rođenje </a:t>
            </a:r>
            <a:r>
              <a:rPr lang="sr-Latn-CS" dirty="0"/>
              <a:t>gramatike</a:t>
            </a:r>
            <a:r>
              <a:rPr lang="sr-Latn-CS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hr-HR" dirty="0" smtClean="0"/>
              <a:t>izražajnost – (vidi + dečak)</a:t>
            </a:r>
          </a:p>
          <a:p>
            <a:pPr lvl="0">
              <a:buFont typeface="Wingdings" pitchFamily="2" charset="2"/>
              <a:buChar char="Ø"/>
            </a:pPr>
            <a:r>
              <a:rPr lang="hr-HR" dirty="0" smtClean="0"/>
              <a:t>redosled- nova značenja- gramatika (dečak vidi; vidi dečak)</a:t>
            </a:r>
          </a:p>
          <a:p>
            <a:pPr lvl="0">
              <a:buFont typeface="Wingdings" pitchFamily="2" charset="2"/>
              <a:buChar char="Ø"/>
            </a:pPr>
            <a:r>
              <a:rPr lang="hr-HR" dirty="0" smtClean="0"/>
              <a:t>telegrafski kvalitet- najbitnije, pojednostavljenje, dvosmislenost (“indijanski”;“ne jede”)</a:t>
            </a:r>
          </a:p>
          <a:p>
            <a:pPr lvl="0">
              <a:buNone/>
            </a:pPr>
            <a:endParaRPr lang="hr-HR" dirty="0" smtClean="0"/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b="1" dirty="0" smtClean="0"/>
              <a:t>Usložnjavanje</a:t>
            </a:r>
            <a:r>
              <a:rPr lang="sr-Latn-CS" dirty="0" smtClean="0"/>
              <a:t>-  kako </a:t>
            </a:r>
            <a:r>
              <a:rPr lang="sr-Latn-CS" dirty="0"/>
              <a:t>se povećava dužina iskaza, raste i složenost gramatičkih pravila koja određuju uređenje reči u rečenici, kao i elemenata (morfema) unutar </a:t>
            </a:r>
            <a:r>
              <a:rPr lang="sr-Latn-CS" dirty="0" smtClean="0"/>
              <a:t>reči.</a:t>
            </a:r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b="1" dirty="0" smtClean="0"/>
              <a:t>G</a:t>
            </a:r>
            <a:r>
              <a:rPr lang="hr-HR" b="1" dirty="0" smtClean="0"/>
              <a:t>ramatički morfemi- </a:t>
            </a:r>
            <a:r>
              <a:rPr lang="hr-HR" dirty="0" smtClean="0"/>
              <a:t>(članovi; ing/ed; </a:t>
            </a:r>
            <a:r>
              <a:rPr lang="hr-HR" dirty="0" smtClean="0"/>
              <a:t>veznici;predlozi</a:t>
            </a:r>
            <a:r>
              <a:rPr lang="hr-HR" dirty="0" smtClean="0"/>
              <a:t>) -  </a:t>
            </a:r>
            <a:br>
              <a:rPr lang="hr-HR" dirty="0" smtClean="0"/>
            </a:br>
            <a:r>
              <a:rPr lang="hr-HR" dirty="0" smtClean="0"/>
              <a:t>razlikovanje imenica (</a:t>
            </a:r>
            <a:r>
              <a:rPr lang="hr-HR" dirty="0" smtClean="0"/>
              <a:t>član, predlog, padež) </a:t>
            </a:r>
            <a:r>
              <a:rPr lang="hr-HR" dirty="0" smtClean="0"/>
              <a:t>i glagola (vremenski oblik</a:t>
            </a:r>
            <a:r>
              <a:rPr lang="hr-HR" dirty="0" smtClean="0"/>
              <a:t>)</a:t>
            </a:r>
            <a:br>
              <a:rPr lang="hr-HR" dirty="0" smtClean="0"/>
            </a:br>
            <a:r>
              <a:rPr lang="hr-HR" dirty="0" smtClean="0"/>
              <a:t>Deca </a:t>
            </a:r>
            <a:r>
              <a:rPr lang="hr-HR" u="sng" dirty="0" smtClean="0"/>
              <a:t>koriste intuitivno </a:t>
            </a:r>
            <a:r>
              <a:rPr lang="hr-HR" dirty="0" smtClean="0"/>
              <a:t>gramatička sredstva, složena apstraktna pravila koja i odrasli teško razumeju</a:t>
            </a: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928694"/>
          </a:xfrm>
        </p:spPr>
        <p:txBody>
          <a:bodyPr/>
          <a:lstStyle/>
          <a:p>
            <a:r>
              <a:rPr lang="sr-Latn-CS" b="1" dirty="0" smtClean="0"/>
              <a:t>Jezički podsistemi - upotreba reči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363272" cy="5240054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sr-Latn-CS" sz="3400" b="1" dirty="0" smtClean="0"/>
              <a:t>Praktična upotreba reči- </a:t>
            </a:r>
            <a:r>
              <a:rPr lang="sr-Latn-CS" sz="3400" dirty="0" smtClean="0"/>
              <a:t>sposobnost odabira reči i redosleda u specifičnom kontekstu</a:t>
            </a:r>
          </a:p>
          <a:p>
            <a:pPr>
              <a:spcBef>
                <a:spcPts val="1200"/>
              </a:spcBef>
            </a:pPr>
            <a:r>
              <a:rPr lang="sr-Latn-CS" sz="3400" b="1" dirty="0" smtClean="0"/>
              <a:t>Konverzacijski činovi- </a:t>
            </a:r>
            <a:r>
              <a:rPr lang="sr-Latn-CS" sz="3400" u="sng" dirty="0" smtClean="0"/>
              <a:t>akcija koja rezultat ostvaruje kroz jezik</a:t>
            </a:r>
            <a:r>
              <a:rPr lang="sr-Latn-CS" sz="3400" b="1" u="sng" dirty="0" smtClean="0"/>
              <a:t/>
            </a:r>
            <a:br>
              <a:rPr lang="sr-Latn-CS" sz="3400" b="1" u="sng" dirty="0" smtClean="0"/>
            </a:br>
            <a:r>
              <a:rPr lang="sr-Latn-CS" sz="3400" b="1" i="1" dirty="0" smtClean="0"/>
              <a:t>proto-imperativni</a:t>
            </a:r>
            <a:r>
              <a:rPr lang="sr-Latn-CS" sz="3400" dirty="0" smtClean="0"/>
              <a:t> (preteča naredbi) i </a:t>
            </a:r>
            <a:br>
              <a:rPr lang="sr-Latn-CS" sz="3400" dirty="0" smtClean="0"/>
            </a:br>
            <a:r>
              <a:rPr lang="sr-Latn-CS" sz="3400" b="1" i="1" dirty="0" smtClean="0"/>
              <a:t>proto- deklarativni </a:t>
            </a:r>
            <a:r>
              <a:rPr lang="sr-Latn-CS" sz="3400" dirty="0" smtClean="0"/>
              <a:t>(preteča izjavnih iskaza- ukazivanje)</a:t>
            </a:r>
          </a:p>
          <a:p>
            <a:pPr>
              <a:spcBef>
                <a:spcPts val="1200"/>
              </a:spcBef>
            </a:pPr>
            <a:r>
              <a:rPr lang="sr-Latn-CS" sz="3400" dirty="0" smtClean="0"/>
              <a:t>Prepoznavanje istih značenja u različitim formama: (“stojiš na mojim kockama”); koriste iste forme za postizanje različitih ciljeva (“da li su vrata zatvorena?”)</a:t>
            </a:r>
          </a:p>
          <a:p>
            <a:pPr>
              <a:spcBef>
                <a:spcPts val="1200"/>
              </a:spcBef>
            </a:pPr>
            <a:r>
              <a:rPr lang="hr-HR" sz="3400" b="1" dirty="0" smtClean="0"/>
              <a:t>Pravila konverzacije </a:t>
            </a:r>
            <a:r>
              <a:rPr lang="hr-HR" sz="3400" dirty="0" smtClean="0"/>
              <a:t>= princip saradnje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hr-HR" sz="2900" b="1" dirty="0" smtClean="0"/>
              <a:t>Maksima o kvantitetu </a:t>
            </a:r>
            <a:r>
              <a:rPr lang="hr-HR" sz="2900" dirty="0" smtClean="0"/>
              <a:t>– ni manje, ni više (ubeđivanje)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hr-HR" sz="2900" b="1" dirty="0" smtClean="0"/>
              <a:t>Maksima o kvalititetu- </a:t>
            </a:r>
            <a:r>
              <a:rPr lang="hr-HR" sz="2900" dirty="0" smtClean="0"/>
              <a:t>istinito, tačno (ironija)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hr-HR" sz="2900" b="1" dirty="0" smtClean="0"/>
              <a:t>Maksima o značajnosti- </a:t>
            </a:r>
            <a:r>
              <a:rPr lang="hr-HR" sz="2900" dirty="0" smtClean="0"/>
              <a:t>relevantno, informativno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hr-HR" sz="2900" b="1" dirty="0" smtClean="0"/>
              <a:t>Maksima o jasnoći- </a:t>
            </a:r>
            <a:r>
              <a:rPr lang="hr-HR" sz="2900" dirty="0" smtClean="0"/>
              <a:t>izbeći dvosmislenosti (humor)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857256"/>
          </a:xfrm>
        </p:spPr>
        <p:txBody>
          <a:bodyPr/>
          <a:lstStyle/>
          <a:p>
            <a:r>
              <a:rPr lang="sr-Latn-CS" b="1" dirty="0" smtClean="0"/>
              <a:t>Jezički podsistemi - upotreba reči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4162"/>
            <a:ext cx="7920880" cy="497118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sz="3000" b="1" dirty="0" smtClean="0"/>
              <a:t>Figurativna upotreba reči - </a:t>
            </a:r>
            <a:r>
              <a:rPr lang="hr-HR" sz="3000" dirty="0" smtClean="0"/>
              <a:t>metaforički jezik (na osnovu sličnosti) simbolička igra; nasuprot bukvalnom značenju (“popeo mu se na glavu”, “sediš mi za vratom”) - kreativnost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hr-HR" sz="3000" b="1" dirty="0" smtClean="0"/>
              <a:t>Socijalna pravila </a:t>
            </a:r>
            <a:r>
              <a:rPr lang="hr-HR" sz="3000" dirty="0" smtClean="0"/>
              <a:t>– “hvala”, “molim”- ljubaznost ili poniznost</a:t>
            </a:r>
            <a:endParaRPr lang="sr-Latn-CS" sz="30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sz="3000" b="1" dirty="0" smtClean="0"/>
              <a:t>Uzimanje u obzir pozicije slušaoca- </a:t>
            </a:r>
            <a:r>
              <a:rPr lang="sr-Latn-CS" sz="3000" dirty="0" smtClean="0"/>
              <a:t>sposobnost da se stvari kažu na način koji je razumljiv sagovorniku. </a:t>
            </a:r>
            <a:br>
              <a:rPr lang="sr-Latn-CS" sz="3000" dirty="0" smtClean="0"/>
            </a:br>
            <a:r>
              <a:rPr lang="sr-Latn-CS" sz="3000" dirty="0" smtClean="0"/>
              <a:t>Deca na ranom uzrastu pokazuju sposobnost da skroje svoj jezik spram potreba slušaoca. </a:t>
            </a:r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/>
          <a:lstStyle/>
          <a:p>
            <a:r>
              <a:rPr lang="hr-HR" dirty="0" smtClean="0"/>
              <a:t>Teorije usvajanja govora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544616"/>
          </a:xfrm>
        </p:spPr>
        <p:txBody>
          <a:bodyPr>
            <a:noAutofit/>
          </a:bodyPr>
          <a:lstStyle/>
          <a:p>
            <a:pPr lvl="1">
              <a:spcBef>
                <a:spcPts val="1200"/>
              </a:spcBef>
              <a:buNone/>
            </a:pPr>
            <a:r>
              <a:rPr lang="sr-Latn-CS" sz="3200" b="1" dirty="0" smtClean="0"/>
              <a:t>Teorije socijalnog </a:t>
            </a:r>
            <a:r>
              <a:rPr lang="sr-Latn-CS" sz="3200" b="1" dirty="0"/>
              <a:t>učenja </a:t>
            </a:r>
            <a:r>
              <a:rPr lang="sr-Latn-CS" dirty="0" smtClean="0"/>
              <a:t>– usvajanje </a:t>
            </a:r>
            <a:r>
              <a:rPr lang="en-US" dirty="0" smtClean="0"/>
              <a:t>re</a:t>
            </a:r>
            <a:r>
              <a:rPr lang="sr-Latn-RS" dirty="0" smtClean="0"/>
              <a:t>či, značenja</a:t>
            </a:r>
            <a:endParaRPr lang="sr-Latn-CS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b="1" i="1" dirty="0" smtClean="0"/>
              <a:t>klasično uslovljavanje- </a:t>
            </a:r>
            <a:r>
              <a:rPr lang="sr-Latn-CS" dirty="0" smtClean="0"/>
              <a:t>zvuk i objekat- asocijacija po dodiru, objašnjava </a:t>
            </a:r>
            <a:r>
              <a:rPr lang="sr-Latn-CS" u="sng" dirty="0" smtClean="0"/>
              <a:t>razumevanje</a:t>
            </a:r>
            <a:r>
              <a:rPr lang="sr-Latn-CS" dirty="0" smtClean="0"/>
              <a:t>, ne i izgovaranje reči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b="1" i="1" dirty="0" smtClean="0"/>
              <a:t> instrumentalno uslovljavanje - </a:t>
            </a:r>
            <a:r>
              <a:rPr lang="sr-Latn-CS" u="sng" dirty="0" smtClean="0"/>
              <a:t>izgovaranje</a:t>
            </a:r>
            <a:r>
              <a:rPr lang="sr-Latn-CS" dirty="0" smtClean="0"/>
              <a:t> reči-socijalno potkrepljenje (pažnja, oduševljenje) aproksimacije zvuka</a:t>
            </a:r>
            <a:endParaRPr lang="sr-Latn-CS" dirty="0"/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 </a:t>
            </a:r>
            <a:r>
              <a:rPr lang="sr-Latn-CS" b="1" i="1" dirty="0" smtClean="0"/>
              <a:t>imitacija </a:t>
            </a:r>
            <a:r>
              <a:rPr lang="sr-Latn-CS" dirty="0" smtClean="0"/>
              <a:t>– očigledno, ali koriste  gramatičke oblike koje nikada nisu čula (konjevi)</a:t>
            </a:r>
            <a:br>
              <a:rPr lang="sr-Latn-CS" dirty="0" smtClean="0"/>
            </a:br>
            <a:r>
              <a:rPr lang="sr-Latn-CS" dirty="0" smtClean="0"/>
              <a:t>- </a:t>
            </a:r>
            <a:r>
              <a:rPr lang="sr-Latn-CS" i="1" u="sng" dirty="0" smtClean="0"/>
              <a:t>apstraktno modeliranje </a:t>
            </a:r>
            <a:r>
              <a:rPr lang="sr-Latn-CS" dirty="0" smtClean="0"/>
              <a:t>(Bandura)- imitacija apstraktnih opštih jezičkih principa (množina, prošlo vreme)</a:t>
            </a:r>
            <a:endParaRPr lang="sr-Latn-C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792088"/>
          </a:xfrm>
        </p:spPr>
        <p:txBody>
          <a:bodyPr>
            <a:normAutofit/>
          </a:bodyPr>
          <a:lstStyle/>
          <a:p>
            <a:r>
              <a:rPr lang="hr-HR" dirty="0" smtClean="0"/>
              <a:t>Teorije usvajanja govora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733256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sr-Latn-CS" sz="3500" b="1" dirty="0" smtClean="0"/>
              <a:t>Nativističko objašnjenje- Noam Čomski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800" dirty="0" smtClean="0"/>
              <a:t>Urođena sposobnost razumevanja i stvaranja jezika</a:t>
            </a:r>
            <a:r>
              <a:rPr lang="en-US" sz="2800" dirty="0" smtClean="0"/>
              <a:t> </a:t>
            </a:r>
            <a:r>
              <a:rPr lang="hr-HR" sz="2800" dirty="0" smtClean="0"/>
              <a:t>-</a:t>
            </a:r>
            <a:r>
              <a:rPr lang="en-US" sz="2800" dirty="0" smtClean="0"/>
              <a:t> </a:t>
            </a:r>
            <a:r>
              <a:rPr lang="hr-HR" sz="2800" dirty="0" smtClean="0"/>
              <a:t>poseban sistem</a:t>
            </a:r>
            <a:br>
              <a:rPr lang="hr-HR" sz="2800" dirty="0" smtClean="0"/>
            </a:br>
            <a:r>
              <a:rPr lang="hr-HR" sz="2800" dirty="0" smtClean="0"/>
              <a:t>deca produkuju iskaze koja nikada nisu čula; spontani iskazi često krše gramatička pravila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800" b="1" i="1" dirty="0" smtClean="0"/>
              <a:t>Površinska struktura jezika</a:t>
            </a:r>
            <a:r>
              <a:rPr lang="en-US" sz="2800" b="1" i="1" dirty="0" smtClean="0"/>
              <a:t> </a:t>
            </a:r>
            <a:r>
              <a:rPr lang="hr-HR" sz="2800" b="1" i="1" dirty="0" smtClean="0"/>
              <a:t>- </a:t>
            </a:r>
            <a:r>
              <a:rPr lang="hr-HR" sz="2800" dirty="0" smtClean="0"/>
              <a:t>reči i rečenice;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800" b="1" i="1" dirty="0" smtClean="0"/>
              <a:t>Dubinska struktura jezika</a:t>
            </a:r>
            <a:r>
              <a:rPr lang="en-US" sz="2800" b="1" i="1" dirty="0" smtClean="0"/>
              <a:t> </a:t>
            </a:r>
            <a:r>
              <a:rPr lang="hr-HR" sz="2800" b="1" i="1" dirty="0" smtClean="0"/>
              <a:t>- </a:t>
            </a:r>
            <a:r>
              <a:rPr lang="hr-HR" sz="2800" dirty="0" smtClean="0"/>
              <a:t>skup pravila iz kojih se izvodi površinska struktura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hr-HR" sz="2800" b="1" dirty="0" smtClean="0"/>
              <a:t>Istraživanja</a:t>
            </a:r>
            <a:r>
              <a:rPr lang="hr-HR" sz="2800" dirty="0" smtClean="0"/>
              <a:t>- ne koristi posmatranje- </a:t>
            </a:r>
            <a:r>
              <a:rPr lang="hr-HR" sz="2800" u="sng" dirty="0" smtClean="0"/>
              <a:t>metod intuitivnog zaključivanja</a:t>
            </a:r>
            <a:r>
              <a:rPr lang="hr-HR" sz="2800" dirty="0" smtClean="0"/>
              <a:t>- procena ispravnosti jezičkog iskaza- osnova jezičke kompetencije (pec; redosled)</a:t>
            </a:r>
          </a:p>
          <a:p>
            <a:pPr>
              <a:buNone/>
            </a:pPr>
            <a:endParaRPr lang="sr-Latn-C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Teorije usvajanja 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dirty="0"/>
              <a:t>Svakodnevni govor- malo </a:t>
            </a:r>
            <a:r>
              <a:rPr lang="hr-HR" u="sng" dirty="0"/>
              <a:t>povratnih informacija o ispravnosti- </a:t>
            </a:r>
            <a:r>
              <a:rPr lang="hr-HR" dirty="0"/>
              <a:t>roditelji ne ispravljaju decu</a:t>
            </a:r>
            <a:r>
              <a:rPr lang="en-US" dirty="0"/>
              <a:t>,</a:t>
            </a:r>
            <a:r>
              <a:rPr lang="hr-HR" dirty="0"/>
              <a:t> niti izražavaju neodobravanje, a kad to rade nema posebnog uspeha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dirty="0"/>
              <a:t>Urođeni </a:t>
            </a:r>
            <a:r>
              <a:rPr lang="sr-Latn-CS" b="1" i="1" dirty="0"/>
              <a:t>modul  za usvajanje jezika –LAD </a:t>
            </a:r>
            <a:r>
              <a:rPr lang="sr-Latn-CS" dirty="0"/>
              <a:t>(language aquisition device), koje sredina automatski aktivira kada je dete dovoljno sazrelo. </a:t>
            </a:r>
            <a:r>
              <a:rPr lang="hr-HR" u="sng" dirty="0"/>
              <a:t>Programiran da </a:t>
            </a:r>
            <a:r>
              <a:rPr lang="hr-HR" b="1" u="sng" dirty="0"/>
              <a:t>prepozna univerzalna pravila </a:t>
            </a:r>
            <a:r>
              <a:rPr lang="hr-HR" u="sng" dirty="0"/>
              <a:t>u osnovi bilo kog jezika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b="1" i="1" dirty="0"/>
              <a:t>Gramatičke univerzalije </a:t>
            </a:r>
            <a:r>
              <a:rPr lang="hr-HR" dirty="0"/>
              <a:t>određene </a:t>
            </a:r>
            <a:r>
              <a:rPr lang="hr-HR" u="sng" dirty="0"/>
              <a:t>evolucionom istorijom vrste </a:t>
            </a:r>
            <a:r>
              <a:rPr lang="hr-HR" dirty="0"/>
              <a:t>više nego individualnim iskustvom;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b="1" dirty="0"/>
              <a:t>Sadržaj specifičnog </a:t>
            </a:r>
            <a:r>
              <a:rPr lang="hr-HR" b="1" dirty="0" smtClean="0"/>
              <a:t> jezika </a:t>
            </a:r>
            <a:r>
              <a:rPr lang="hr-HR" dirty="0"/>
              <a:t>se uči -</a:t>
            </a:r>
            <a:r>
              <a:rPr lang="en-US" dirty="0"/>
              <a:t> </a:t>
            </a:r>
            <a:r>
              <a:rPr lang="hr-HR" dirty="0"/>
              <a:t>površinska stukura- određena </a:t>
            </a:r>
            <a:r>
              <a:rPr lang="hr-HR" u="sng" dirty="0"/>
              <a:t>individualnom istorijom deteta</a:t>
            </a:r>
            <a:endParaRPr lang="sr-Latn-CS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80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792088"/>
          </a:xfrm>
        </p:spPr>
        <p:txBody>
          <a:bodyPr>
            <a:normAutofit/>
          </a:bodyPr>
          <a:lstStyle/>
          <a:p>
            <a:r>
              <a:rPr lang="hr-HR" dirty="0" smtClean="0"/>
              <a:t>Teorije usvajanja govora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5302941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spcBef>
                <a:spcPts val="1200"/>
              </a:spcBef>
              <a:buNone/>
            </a:pPr>
            <a:r>
              <a:rPr lang="sr-Latn-CS" sz="3500" b="1" dirty="0" smtClean="0"/>
              <a:t>Univerzalno- konstruktivistička teorija </a:t>
            </a:r>
            <a:r>
              <a:rPr lang="sr-Latn-CS" b="1" dirty="0" smtClean="0"/>
              <a:t>(Interakcionistička)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400" dirty="0" smtClean="0"/>
              <a:t>učenje- nemoguće; urođena struktura- čudotvorno- </a:t>
            </a:r>
            <a:r>
              <a:rPr lang="sr-Latn-CS" sz="2400" dirty="0" smtClean="0"/>
              <a:t>Dž.Miler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sz="2400" dirty="0" smtClean="0"/>
              <a:t>naglašavaju </a:t>
            </a:r>
            <a:r>
              <a:rPr lang="sr-Latn-CS" sz="2400" b="1" i="1" dirty="0" smtClean="0"/>
              <a:t>kognitivne preduslove </a:t>
            </a:r>
            <a:r>
              <a:rPr lang="sr-Latn-CS" sz="2400" dirty="0" smtClean="0"/>
              <a:t>razvoja jezika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400" dirty="0" smtClean="0"/>
              <a:t>akcione šeme  sa ljudima i mentalno predstavljanje objekata i pojava –</a:t>
            </a:r>
            <a:r>
              <a:rPr lang="hr-HR" sz="2400" b="1" i="1" dirty="0" smtClean="0"/>
              <a:t>reprezentacija -</a:t>
            </a:r>
            <a:r>
              <a:rPr lang="hr-HR" sz="2400" dirty="0" smtClean="0"/>
              <a:t> postojani objekat, simbolička igra, odložena imitacije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400" dirty="0" smtClean="0"/>
              <a:t>18m- razlika između stvarnog i mogućeg/očekivanog </a:t>
            </a:r>
            <a:br>
              <a:rPr lang="hr-HR" sz="2400" dirty="0" smtClean="0"/>
            </a:br>
            <a:r>
              <a:rPr lang="hr-HR" sz="2400" dirty="0" smtClean="0"/>
              <a:t>(“oh”;“uh”)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400" dirty="0" smtClean="0"/>
              <a:t>problem usvajanja gramatike iznad kognitivnih mogućnosti deteta </a:t>
            </a:r>
            <a:r>
              <a:rPr lang="en-US" sz="2400" dirty="0" smtClean="0"/>
              <a:t> </a:t>
            </a:r>
            <a:r>
              <a:rPr lang="sr-Latn-RS" sz="2400" dirty="0" smtClean="0"/>
              <a:t/>
            </a:r>
            <a:br>
              <a:rPr lang="sr-Latn-RS" sz="2400" dirty="0" smtClean="0"/>
            </a:br>
            <a:r>
              <a:rPr lang="hr-HR" sz="2400" dirty="0" smtClean="0"/>
              <a:t>(i odraslih!)</a:t>
            </a:r>
          </a:p>
          <a:p>
            <a:pPr marL="342900" lvl="1" indent="-342900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400" dirty="0" smtClean="0"/>
              <a:t>gramatika uzgredan proizvod interakcija</a:t>
            </a:r>
            <a:r>
              <a:rPr lang="en-US" sz="2400" dirty="0" smtClean="0"/>
              <a:t> </a:t>
            </a:r>
            <a:r>
              <a:rPr lang="hr-HR" sz="2400" dirty="0" smtClean="0"/>
              <a:t>- (šestougaoni oblici ćelija saća– nije genetski preneseno znanje)- uklapanje komunikativnih namera u okvire jezičkih granica</a:t>
            </a:r>
            <a:endParaRPr lang="sr-Latn-CS" sz="2400" dirty="0" smtClean="0"/>
          </a:p>
          <a:p>
            <a:pPr>
              <a:spcBef>
                <a:spcPts val="1200"/>
              </a:spcBef>
            </a:pPr>
            <a:endParaRPr lang="sr-Latn-C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Teorije usvajanja govora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4162"/>
            <a:ext cx="7747224" cy="4755157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sr-Latn-CS" b="1" dirty="0" smtClean="0"/>
              <a:t>Socio-kulturna teorija (Interakcionistička)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800" dirty="0" smtClean="0"/>
              <a:t>uloga socijalne sredine u obezbeđivanju potpornog sistema za usvajanje jezika- </a:t>
            </a:r>
            <a:r>
              <a:rPr lang="sr-Latn-CS" sz="2800" b="1" dirty="0" smtClean="0"/>
              <a:t>Bruner, Vigotski</a:t>
            </a:r>
            <a:r>
              <a:rPr lang="sr-Latn-CS" sz="2800" dirty="0" smtClean="0"/>
              <a:t>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800" b="1" dirty="0" smtClean="0"/>
              <a:t>Formatiranje -</a:t>
            </a:r>
            <a:r>
              <a:rPr lang="hr-HR" sz="2800" i="1" dirty="0" smtClean="0"/>
              <a:t>socijalno uobličene aktivnosti u kojima odrasli i dete zajedno učestvuju-  </a:t>
            </a:r>
            <a:r>
              <a:rPr lang="hr-HR" sz="2800" dirty="0" smtClean="0"/>
              <a:t>komunikativne interakcije pre jezika (skrivalice, uspavljivanje)- osnov za prelazak u govorni oblik komunikacije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800" dirty="0" smtClean="0"/>
              <a:t>Formatirani događaji kroz koji deca usvajaju govor čine </a:t>
            </a:r>
            <a:r>
              <a:rPr lang="sr-Latn-CS" sz="2800" b="1" dirty="0" smtClean="0"/>
              <a:t>potporni sistem za usvajanje jezika -</a:t>
            </a:r>
            <a:r>
              <a:rPr lang="sr-Latn-CS" sz="2800" b="1" i="1" dirty="0" smtClean="0"/>
              <a:t>LASS </a:t>
            </a:r>
            <a:r>
              <a:rPr lang="sr-Latn-CS" sz="2800" dirty="0" smtClean="0"/>
              <a:t>(language aquisition support system) –</a:t>
            </a:r>
            <a:r>
              <a:rPr lang="sr-Latn-CS" sz="2800" u="sng" dirty="0" smtClean="0"/>
              <a:t>sredinski par urođenom LAD sistemu</a:t>
            </a:r>
            <a:endParaRPr lang="sr-Latn-CS" sz="2800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Teorije usvajanja jezika</a:t>
            </a:r>
            <a:endParaRPr lang="sr-Latn-C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159847"/>
              </p:ext>
            </p:extLst>
          </p:nvPr>
        </p:nvGraphicFramePr>
        <p:xfrm>
          <a:off x="500034" y="1785926"/>
          <a:ext cx="8229600" cy="4558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ea typeface="Times New Roman"/>
                        </a:rPr>
                        <a:t>Istaknuta</a:t>
                      </a:r>
                      <a:r>
                        <a:rPr lang="en-US" sz="16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svojstva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velikih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pristupa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usvajanju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jezika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CS"/>
                    </a:p>
                  </a:txBody>
                  <a:tcPr/>
                </a:tc>
              </a:tr>
              <a:tr h="52926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Teorija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Osnovni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uzročni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faktor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Mehanizam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Pojava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koja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je 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objašnjena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658888">
                <a:tc>
                  <a:txBody>
                    <a:bodyPr/>
                    <a:lstStyle/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Učenja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Nativistička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Interakcionistička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kognitivna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hipoteza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)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Interakcionistička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(socio-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kulturni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pristup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Sredina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Nasleđe</a:t>
                      </a:r>
                      <a:r>
                        <a:rPr lang="sr-Latn-RS" sz="1600" dirty="0" smtClean="0">
                          <a:latin typeface="Times New Roman"/>
                          <a:ea typeface="Times New Roman"/>
                        </a:rPr>
                        <a:t>- LAD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Interakcija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socijalnih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i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bioloških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faktora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Kulturna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medijacija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interakcije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sredine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nasleđa</a:t>
                      </a:r>
                      <a:r>
                        <a:rPr lang="sr-Latn-RS" sz="1600" dirty="0" smtClean="0">
                          <a:latin typeface="Times New Roman"/>
                          <a:ea typeface="Times New Roman"/>
                        </a:rPr>
                        <a:t>- LASS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Imitacija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uslovljavanje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Pokretanje</a:t>
                      </a:r>
                      <a:r>
                        <a:rPr lang="sr-Latn-CS" sz="1600" dirty="0" smtClean="0">
                          <a:latin typeface="Times New Roman"/>
                          <a:ea typeface="Times New Roman"/>
                        </a:rPr>
                        <a:t>, sazrevanje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Asimilacija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akomodacija</a:t>
                      </a:r>
                      <a:endParaRPr lang="sr-Latn-CS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sr-Latn-CS" sz="1600" dirty="0" smtClean="0">
                          <a:latin typeface="Times New Roman"/>
                          <a:ea typeface="Times New Roman"/>
                        </a:rPr>
                        <a:t>Mentalna reprezentacija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Koordinacija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u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kulturnim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skriptima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Značenje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izgovor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reči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Sintaksa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Povezanost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kognitivnog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jezičkog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razvoja</a:t>
                      </a: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endParaRPr lang="hr-HR" sz="1600" dirty="0" smtClean="0">
                        <a:latin typeface="Times New Roman"/>
                        <a:ea typeface="Times New Roman"/>
                      </a:endParaRPr>
                    </a:p>
                    <a:p>
                      <a:pPr marL="114300" indent="-114300" algn="l">
                        <a:spcAft>
                          <a:spcPts val="60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Times New Roman"/>
                        </a:rPr>
                        <a:t>Odnos</a:t>
                      </a:r>
                      <a:r>
                        <a:rPr lang="en-US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jezika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 i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mišljenja</a:t>
                      </a:r>
                      <a:endParaRPr lang="sr-Latn-C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/>
          <a:lstStyle/>
          <a:p>
            <a:r>
              <a:rPr lang="hr-HR" dirty="0" smtClean="0"/>
              <a:t>Elementi usvajanja govora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805264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buNone/>
            </a:pPr>
            <a:r>
              <a:rPr lang="sr-Latn-CS" sz="2000" b="1" dirty="0" smtClean="0"/>
              <a:t>Biološki preduslovi</a:t>
            </a:r>
          </a:p>
          <a:p>
            <a:pPr lvl="0">
              <a:spcBef>
                <a:spcPts val="1200"/>
              </a:spcBef>
            </a:pPr>
            <a:r>
              <a:rPr lang="sr-Latn-CS" sz="2000" dirty="0" smtClean="0"/>
              <a:t>Koja su </a:t>
            </a:r>
            <a:r>
              <a:rPr lang="sr-Latn-CS" sz="2000" b="1" dirty="0" smtClean="0"/>
              <a:t>svojstva </a:t>
            </a:r>
            <a:r>
              <a:rPr lang="sr-Latn-CS" sz="2000" b="1" dirty="0" smtClean="0"/>
              <a:t>organizma </a:t>
            </a:r>
            <a:r>
              <a:rPr lang="sr-Latn-CS" sz="2000" dirty="0" smtClean="0"/>
              <a:t>potrebna </a:t>
            </a:r>
            <a:r>
              <a:rPr lang="sr-Latn-CS" sz="2000" dirty="0"/>
              <a:t>da  </a:t>
            </a:r>
            <a:r>
              <a:rPr lang="sr-Latn-CS" sz="2000" dirty="0" smtClean="0"/>
              <a:t>poseduje da je u stanju da usvoji ljudski govor? Vernikeova zona i Brokina zona korteksa</a:t>
            </a:r>
          </a:p>
          <a:p>
            <a:pPr lvl="0">
              <a:spcBef>
                <a:spcPts val="1200"/>
              </a:spcBef>
            </a:pPr>
            <a:r>
              <a:rPr lang="hr-HR" sz="2000" b="1" dirty="0" smtClean="0"/>
              <a:t>Izvori podataka- </a:t>
            </a:r>
            <a:r>
              <a:rPr lang="hr-HR" sz="2000" dirty="0" smtClean="0"/>
              <a:t>ispitivanja sposobnosti drugih vrsta da proizvedu i razumeju jezik; ispitivanja dece rođene sa biološkim nedostacima</a:t>
            </a:r>
          </a:p>
          <a:p>
            <a:pPr lvl="0">
              <a:spcBef>
                <a:spcPts val="1200"/>
              </a:spcBef>
            </a:pPr>
            <a:r>
              <a:rPr lang="hr-HR" sz="2000" b="1" dirty="0" smtClean="0"/>
              <a:t>Druge vrste komuniciraju</a:t>
            </a:r>
            <a:r>
              <a:rPr lang="hr-HR" sz="2000" dirty="0" smtClean="0"/>
              <a:t>, ali ne preko verbalnog jezika – biološka ograničenja govornog </a:t>
            </a:r>
            <a:r>
              <a:rPr lang="en-US" sz="2000" dirty="0" smtClean="0"/>
              <a:t> </a:t>
            </a:r>
            <a:r>
              <a:rPr lang="hr-HR" sz="2000" dirty="0" smtClean="0"/>
              <a:t>aparata- drugi oblici </a:t>
            </a:r>
            <a:r>
              <a:rPr lang="sr-Latn-CS" sz="2000" dirty="0" smtClean="0"/>
              <a:t>jeziku slične komunikacije –</a:t>
            </a:r>
            <a:r>
              <a:rPr lang="sr-Latn-CS" sz="2000" b="1" dirty="0" smtClean="0"/>
              <a:t>gestovna, neverbalna komunikacija , ali i </a:t>
            </a:r>
            <a:r>
              <a:rPr lang="sr-Latn-CS" sz="2000" b="1" dirty="0" smtClean="0"/>
              <a:t>slikovna simbolička sredstva </a:t>
            </a:r>
            <a:r>
              <a:rPr lang="sr-Latn-CS" sz="2000" b="1" dirty="0" smtClean="0"/>
              <a:t>kao nosioci značenja i </a:t>
            </a:r>
            <a:r>
              <a:rPr lang="sr-Latn-CS" sz="2000" b="1" dirty="0" smtClean="0"/>
              <a:t>kombinacije dve reči </a:t>
            </a:r>
            <a:r>
              <a:rPr lang="sr-Latn-CS" sz="2000" dirty="0" smtClean="0"/>
              <a:t>(šimpanze). </a:t>
            </a:r>
            <a:br>
              <a:rPr lang="sr-Latn-CS" sz="2000" dirty="0" smtClean="0"/>
            </a:br>
            <a:r>
              <a:rPr lang="sr-Latn-CS" sz="2000" b="1" dirty="0" smtClean="0"/>
              <a:t>Napomene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sr-Latn-CS" sz="2000" dirty="0" smtClean="0"/>
              <a:t>- obuka kroz učenje na način kako deca ne uče jezik;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 l</a:t>
            </a:r>
            <a:r>
              <a:rPr lang="sr-Latn-CS" sz="2000" dirty="0" smtClean="0"/>
              <a:t>judi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sr-Latn-CS" sz="2000" dirty="0" smtClean="0"/>
              <a:t>ograničeni da shvate jezik životinja</a:t>
            </a:r>
            <a:endParaRPr lang="hr-HR" sz="2000" dirty="0" smtClean="0"/>
          </a:p>
          <a:p>
            <a:pPr lvl="0">
              <a:spcBef>
                <a:spcPts val="1200"/>
              </a:spcBef>
            </a:pPr>
            <a:r>
              <a:rPr lang="sr-Latn-CS" sz="2000" dirty="0" smtClean="0"/>
              <a:t>Jezik </a:t>
            </a:r>
            <a:r>
              <a:rPr lang="sr-Latn-CS" sz="2000" dirty="0" smtClean="0"/>
              <a:t>kao simbolički sistem- isključivo </a:t>
            </a:r>
            <a:r>
              <a:rPr lang="sr-Latn-CS" sz="2000" dirty="0"/>
              <a:t>ljudska komunikativna </a:t>
            </a:r>
            <a:r>
              <a:rPr lang="sr-Latn-CS" sz="2000" dirty="0" smtClean="0"/>
              <a:t>sposobnost</a:t>
            </a:r>
          </a:p>
          <a:p>
            <a:pPr lvl="0">
              <a:spcBef>
                <a:spcPts val="1200"/>
              </a:spcBef>
            </a:pPr>
            <a:r>
              <a:rPr lang="hr-HR" sz="2000" dirty="0" smtClean="0"/>
              <a:t>Deca sa intelektualnim teškoćama- ograničen rečnik, jezik jednostavne strukture. Izuzeci- neki aspekti jezika nezavisni od kognitivnog razvoja (Vilijamsonov sindrom</a:t>
            </a:r>
            <a:r>
              <a:rPr lang="hr-HR" sz="2000" dirty="0" smtClean="0"/>
              <a:t>)</a:t>
            </a:r>
            <a:endParaRPr lang="sr-Latn-C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RAZVOJ 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sr-Latn-CS" b="1" dirty="0" smtClean="0"/>
              <a:t>Pitanje </a:t>
            </a:r>
            <a:r>
              <a:rPr lang="sr-Latn-CS" b="1" dirty="0"/>
              <a:t>govornog </a:t>
            </a:r>
            <a:r>
              <a:rPr lang="sr-Latn-CS" b="1" dirty="0" smtClean="0"/>
              <a:t>razvoja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CS" b="1" dirty="0" smtClean="0"/>
              <a:t>- </a:t>
            </a:r>
            <a:r>
              <a:rPr lang="sr-Latn-CS" dirty="0"/>
              <a:t>problemi referencije</a:t>
            </a:r>
            <a:r>
              <a:rPr lang="en-US" dirty="0"/>
              <a:t> i</a:t>
            </a:r>
            <a:r>
              <a:rPr lang="sr-Latn-CS" dirty="0"/>
              <a:t> gramatike</a:t>
            </a:r>
          </a:p>
          <a:p>
            <a:pPr>
              <a:buFont typeface="Wingdings" pitchFamily="2" charset="2"/>
              <a:buChar char="Ø"/>
            </a:pPr>
            <a:r>
              <a:rPr lang="sr-Latn-CS" dirty="0"/>
              <a:t> </a:t>
            </a:r>
            <a:r>
              <a:rPr lang="sr-Latn-CS" b="1" dirty="0"/>
              <a:t>Četiri jezička </a:t>
            </a:r>
            <a:r>
              <a:rPr lang="sr-Latn-CS" b="1" dirty="0" smtClean="0"/>
              <a:t>podsistema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CS" b="1" dirty="0" smtClean="0"/>
              <a:t>- </a:t>
            </a:r>
            <a:r>
              <a:rPr lang="sr-Latn-CS" dirty="0"/>
              <a:t>glasovi, reči, rečenice, upotreba jezika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sr-Latn-CS" dirty="0"/>
              <a:t> </a:t>
            </a:r>
            <a:r>
              <a:rPr lang="sr-Latn-CS" b="1" dirty="0"/>
              <a:t>Objašnjenje usvajanja govora- </a:t>
            </a:r>
            <a:r>
              <a:rPr lang="sr-Latn-CS" dirty="0"/>
              <a:t> teorije učenja, nativističko i </a:t>
            </a:r>
            <a:r>
              <a:rPr lang="sr-Latn-CS" dirty="0" smtClean="0"/>
              <a:t>interakcionističko objašnjenje</a:t>
            </a:r>
            <a:r>
              <a:rPr lang="en-US" dirty="0" smtClean="0"/>
              <a:t> 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sr-Latn-CS" dirty="0"/>
              <a:t> </a:t>
            </a:r>
            <a:r>
              <a:rPr lang="sr-Latn-CS" b="1" dirty="0"/>
              <a:t>Osnovni elementi usvajanja govora-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CS" dirty="0" smtClean="0"/>
              <a:t>biološki </a:t>
            </a:r>
            <a:r>
              <a:rPr lang="sr-Latn-CS" dirty="0"/>
              <a:t>i sredinski preduslovi </a:t>
            </a:r>
          </a:p>
          <a:p>
            <a:pPr>
              <a:buFont typeface="Wingdings" pitchFamily="2" charset="2"/>
              <a:buChar char="Ø"/>
            </a:pPr>
            <a:r>
              <a:rPr lang="sr-Latn-CS" b="1" dirty="0"/>
              <a:t>Govor i mišljenje - </a:t>
            </a:r>
            <a:r>
              <a:rPr lang="sr-Latn-CS" dirty="0"/>
              <a:t>4 perspektive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571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hr-HR" dirty="0" smtClean="0"/>
              <a:t>Elementi usvajanja govora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85860"/>
            <a:ext cx="8291264" cy="5455508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200"/>
              </a:spcBef>
              <a:buNone/>
            </a:pPr>
            <a:r>
              <a:rPr lang="sr-Latn-CS" sz="3100" b="1" dirty="0" smtClean="0"/>
              <a:t>Sredinski preduslovi</a:t>
            </a:r>
          </a:p>
          <a:p>
            <a:pPr lvl="0">
              <a:spcBef>
                <a:spcPts val="1200"/>
              </a:spcBef>
            </a:pPr>
            <a:r>
              <a:rPr lang="sr-Latn-CS" sz="2900" dirty="0" smtClean="0"/>
              <a:t>Razvoj </a:t>
            </a:r>
            <a:r>
              <a:rPr lang="sr-Latn-CS" sz="2900" dirty="0" smtClean="0"/>
              <a:t>jezičkih sposobnosti u potpunosti zahteva i učešće u ljudskim aktivnostima i izlaganje jeziku kao delu tih aktivnosti.</a:t>
            </a:r>
          </a:p>
          <a:p>
            <a:pPr>
              <a:spcBef>
                <a:spcPts val="1200"/>
              </a:spcBef>
            </a:pPr>
            <a:r>
              <a:rPr lang="hr-HR" sz="2900" b="1" dirty="0" smtClean="0"/>
              <a:t>Delimična deprivacija- </a:t>
            </a:r>
            <a:r>
              <a:rPr lang="hr-HR" sz="2900" dirty="0" smtClean="0"/>
              <a:t>koji aspekti sredine su potrebni?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900" b="1" dirty="0" smtClean="0"/>
              <a:t>izlaganje jeziku bez interakcije </a:t>
            </a:r>
            <a:r>
              <a:rPr lang="hr-HR" sz="2900" dirty="0" smtClean="0"/>
              <a:t>– TV  omogućava imitaciju, asocijacije - usvajaju rečnik, ne proizvode govor i složene rečenice- nema provere u interakciji (Španske serije)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900" b="1" dirty="0" smtClean="0"/>
              <a:t>izlaganje interakciji bez govora- </a:t>
            </a:r>
            <a:r>
              <a:rPr lang="hr-HR" sz="2900" dirty="0" smtClean="0"/>
              <a:t>gluva deca razvijaju gestovni jezik jednako brzo kao ona koja čuju</a:t>
            </a:r>
            <a:r>
              <a:rPr lang="hr-HR" sz="2900" u="sng" dirty="0" smtClean="0"/>
              <a:t>- važan način uređenja sredine koja omogućava učešće u aktivnostima  posredovanim jezikom</a:t>
            </a:r>
            <a:br>
              <a:rPr lang="hr-HR" sz="2900" u="sng" dirty="0" smtClean="0"/>
            </a:br>
            <a:r>
              <a:rPr lang="hr-HR" sz="2900" dirty="0" smtClean="0"/>
              <a:t>- gluva deca čiji roditelji ne koriste jezik znakova </a:t>
            </a:r>
            <a:r>
              <a:rPr lang="hr-HR" sz="2900" dirty="0" smtClean="0"/>
              <a:t>razvila su </a:t>
            </a:r>
            <a:r>
              <a:rPr lang="hr-HR" sz="2900" dirty="0" smtClean="0"/>
              <a:t>”kućne </a:t>
            </a:r>
            <a:r>
              <a:rPr lang="hr-HR" sz="2900" dirty="0" smtClean="0"/>
              <a:t>znakove” </a:t>
            </a:r>
            <a:r>
              <a:rPr lang="hr-HR" sz="2900" dirty="0" smtClean="0"/>
              <a:t>kao jezik pantomime koji ispoljava karakteristike jezika koji im niko nije pokazao; kombinuju znakove u višečlane iskaze – svojstvo povratnosti, ali ne gramatičke morfeme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/>
          <a:lstStyle/>
          <a:p>
            <a:r>
              <a:rPr lang="hr-HR" dirty="0" smtClean="0"/>
              <a:t>Elementi usvajanja 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155632" cy="5089548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900" b="1" dirty="0" smtClean="0"/>
              <a:t>Brzo mapiranje</a:t>
            </a:r>
            <a:r>
              <a:rPr lang="en-US" sz="2900" b="1" dirty="0" smtClean="0"/>
              <a:t> </a:t>
            </a:r>
            <a:r>
              <a:rPr lang="hr-HR" sz="2900" b="1" dirty="0" smtClean="0"/>
              <a:t>- </a:t>
            </a:r>
            <a:r>
              <a:rPr lang="hr-HR" sz="2900" dirty="0" smtClean="0"/>
              <a:t>situacija koja ograničava načine tumačenja, a potvrđuje se kroz kasnije iskustvo:</a:t>
            </a:r>
            <a:br>
              <a:rPr lang="hr-HR" sz="2900" dirty="0" smtClean="0"/>
            </a:br>
            <a:r>
              <a:rPr lang="hr-HR" sz="2900" dirty="0" smtClean="0"/>
              <a:t>Bruner, Vigotski- </a:t>
            </a:r>
            <a:r>
              <a:rPr lang="hr-HR" sz="2900" u="sng" dirty="0" smtClean="0"/>
              <a:t>potkrepljenje iz uspešne komunikacije - </a:t>
            </a:r>
            <a:r>
              <a:rPr lang="hr-HR" sz="2900" dirty="0" smtClean="0"/>
              <a:t>nepotrebno nagrađivanje i imitacija (exp.-“izbirljive lutke”; “hromijum”)</a:t>
            </a:r>
          </a:p>
          <a:p>
            <a:pPr marL="342900" lvl="1" indent="-34290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900" b="1" dirty="0" smtClean="0"/>
              <a:t>Namerno podučavanje - </a:t>
            </a:r>
            <a:r>
              <a:rPr lang="hr-HR" sz="2900" dirty="0" smtClean="0"/>
              <a:t>ni jedna od 4 teorije to ne naglašava- fidbek sa korekcijama- malo rezultata</a:t>
            </a:r>
          </a:p>
          <a:p>
            <a:pPr marL="342900" lvl="1" indent="-34290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900" b="1" dirty="0" smtClean="0"/>
              <a:t>“Majčinski jezik” </a:t>
            </a:r>
            <a:r>
              <a:rPr lang="hr-HR" sz="2900" dirty="0" smtClean="0"/>
              <a:t>-naglašena intonacija, sporije, pauze, jasan izgovor, kratki i jednostavni iskazi, ponavljanje, ograničen rečnik, upućivanje, proširivanje, </a:t>
            </a:r>
            <a:r>
              <a:rPr lang="hr-HR" sz="2900" u="sng" dirty="0" smtClean="0"/>
              <a:t>pojednostavjivanje i usložnjavanje</a:t>
            </a:r>
          </a:p>
          <a:p>
            <a:pPr lvl="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900" dirty="0" smtClean="0"/>
              <a:t>Deca razvijaju osnovne elemente jezika bez posebne pomoći odraslih ako rastu u normalnim govornim ili porodicama koje koriste jezik znakova, gde je komunikacija prilagođena slušnim sposobnostima deteta.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85818"/>
          </a:xfrm>
        </p:spPr>
        <p:txBody>
          <a:bodyPr>
            <a:normAutofit/>
          </a:bodyPr>
          <a:lstStyle/>
          <a:p>
            <a:r>
              <a:rPr lang="hr-HR" dirty="0" smtClean="0"/>
              <a:t>ODNOS GovorA i mišljenjA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2922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Teorije </a:t>
            </a:r>
            <a:r>
              <a:rPr lang="sr-Latn-CS" sz="2400" b="1" dirty="0"/>
              <a:t>socijalnog </a:t>
            </a:r>
            <a:r>
              <a:rPr lang="sr-Latn-CS" sz="2400" b="1" dirty="0" smtClean="0"/>
              <a:t>učenja (Bandura)</a:t>
            </a:r>
            <a:br>
              <a:rPr lang="sr-Latn-CS" sz="2400" b="1" dirty="0" smtClean="0"/>
            </a:br>
            <a:r>
              <a:rPr lang="sr-Latn-CS" sz="2400" dirty="0" smtClean="0"/>
              <a:t>govor </a:t>
            </a:r>
            <a:r>
              <a:rPr lang="sr-Latn-CS" sz="2400" dirty="0"/>
              <a:t>i mišljenje su </a:t>
            </a:r>
            <a:r>
              <a:rPr lang="sr-Latn-CS" sz="2400" u="sng" dirty="0"/>
              <a:t>dva aspekta istog procesa</a:t>
            </a:r>
            <a:r>
              <a:rPr lang="sr-Latn-CS" sz="2400" dirty="0"/>
              <a:t>; </a:t>
            </a:r>
            <a:r>
              <a:rPr lang="sr-Latn-CS" sz="2400" dirty="0" smtClean="0"/>
              <a:t>razvoj govora </a:t>
            </a:r>
            <a:r>
              <a:rPr lang="sr-Latn-CS" sz="2400" dirty="0"/>
              <a:t>ima veliki uticaj na razvoj mišljenja, i </a:t>
            </a:r>
            <a:r>
              <a:rPr lang="sr-Latn-CS" sz="2400" dirty="0" smtClean="0"/>
              <a:t>obrnuto- simboli kao mentalne mape- zamena događaja i organizacija iskustva.</a:t>
            </a:r>
            <a:endParaRPr lang="sr-Latn-CS" sz="24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Nativistička teorija (Čomski)</a:t>
            </a:r>
            <a:br>
              <a:rPr lang="sr-Latn-CS" sz="2400" b="1" dirty="0" smtClean="0"/>
            </a:br>
            <a:r>
              <a:rPr lang="sr-Latn-CS" sz="2400" dirty="0" smtClean="0"/>
              <a:t>govor </a:t>
            </a:r>
            <a:r>
              <a:rPr lang="sr-Latn-CS" sz="2400" dirty="0"/>
              <a:t>i mišljenje su </a:t>
            </a:r>
            <a:r>
              <a:rPr lang="sr-Latn-CS" sz="2400" u="sng" dirty="0"/>
              <a:t>nezavisni jedan od </a:t>
            </a:r>
            <a:r>
              <a:rPr lang="sr-Latn-CS" sz="2400" u="sng" dirty="0" smtClean="0"/>
              <a:t>drugog</a:t>
            </a:r>
            <a:r>
              <a:rPr lang="sr-Latn-CS" sz="2400" dirty="0" smtClean="0"/>
              <a:t>, druga vrsta sposobnosti podešene spram specifične sredinske stimulacije - </a:t>
            </a:r>
            <a:r>
              <a:rPr lang="sr-Latn-CS" sz="2400" b="1" i="1" dirty="0" smtClean="0"/>
              <a:t>mentalni modul</a:t>
            </a:r>
            <a:r>
              <a:rPr lang="en-US" sz="2400" b="1" i="1" dirty="0" smtClean="0"/>
              <a:t> </a:t>
            </a:r>
            <a:r>
              <a:rPr lang="sr-Latn-CS" sz="2400" b="1" i="1" dirty="0" smtClean="0"/>
              <a:t>-</a:t>
            </a:r>
            <a:r>
              <a:rPr lang="en-US" sz="2400" b="1" i="1" dirty="0" smtClean="0"/>
              <a:t> </a:t>
            </a:r>
            <a:r>
              <a:rPr lang="sr-Latn-CS" sz="2400" b="1" i="1" dirty="0" smtClean="0"/>
              <a:t> </a:t>
            </a:r>
            <a:r>
              <a:rPr lang="sr-Latn-CS" sz="2400" dirty="0" smtClean="0"/>
              <a:t>samorazvijajuća priroda sposobnosti razvoja govora; ipak, govor koristi mišljenju.</a:t>
            </a:r>
            <a:endParaRPr lang="sr-Latn-C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 GovorA i mišljenjA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28736"/>
            <a:ext cx="8155632" cy="542926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Interakcionistička teorija (Pijaže)- </a:t>
            </a:r>
            <a:r>
              <a:rPr lang="sr-Latn-CS" sz="2400" dirty="0" smtClean="0"/>
              <a:t>govor izrasta iz senzomotornih šema i sposobnosti simboličke reprezentacije - </a:t>
            </a:r>
            <a:r>
              <a:rPr lang="sr-Latn-CS" sz="2400" u="sng" dirty="0" smtClean="0"/>
              <a:t>razvoj mišljenja je preduslov za razvoj govora</a:t>
            </a:r>
            <a:r>
              <a:rPr lang="sr-Latn-CS" sz="2400" dirty="0" smtClean="0"/>
              <a:t>, </a:t>
            </a:r>
            <a:r>
              <a:rPr lang="sr-Latn-CS" sz="2400" u="sng" dirty="0" smtClean="0"/>
              <a:t>jezik odražava mišljenje </a:t>
            </a:r>
            <a:r>
              <a:rPr lang="sr-Latn-CS" sz="2400" dirty="0" smtClean="0"/>
              <a:t>- egocentrično mišljenje= </a:t>
            </a:r>
            <a:r>
              <a:rPr lang="sr-Latn-CS" sz="2400" b="1" i="1" dirty="0" smtClean="0"/>
              <a:t>egocentričan govor, kolektivni monolog</a:t>
            </a:r>
            <a:r>
              <a:rPr lang="sr-Latn-CS" sz="2400" dirty="0" smtClean="0"/>
              <a:t>; podučavanje govoru ne pomaže razvoju mišljenja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b="1" dirty="0" smtClean="0"/>
              <a:t>Socio-kulturna teorija (Vigotski)- </a:t>
            </a:r>
            <a:r>
              <a:rPr lang="sr-Latn-CS" sz="2400" u="sng" dirty="0" smtClean="0"/>
              <a:t>govor i mišljenje se javljaju nezavisno</a:t>
            </a:r>
            <a:r>
              <a:rPr lang="sr-Latn-CS" sz="2400" dirty="0" smtClean="0"/>
              <a:t>, ali se u ranom detinjstvu povezuju i stvaraju specifično ljudske oblike – </a:t>
            </a:r>
            <a:r>
              <a:rPr lang="sr-Latn-CS" sz="2400" u="sng" dirty="0" smtClean="0"/>
              <a:t>govor je sredstvo i mišljenja</a:t>
            </a:r>
            <a:r>
              <a:rPr lang="sr-Latn-CS" sz="2400" dirty="0" smtClean="0"/>
              <a:t> i komunikacije.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85818"/>
          </a:xfrm>
        </p:spPr>
        <p:txBody>
          <a:bodyPr>
            <a:normAutofit/>
          </a:bodyPr>
          <a:lstStyle/>
          <a:p>
            <a:r>
              <a:rPr lang="hr-HR" dirty="0" smtClean="0"/>
              <a:t>Govor i mišljenje- Vigotski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5229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prve reči- </a:t>
            </a:r>
            <a:r>
              <a:rPr lang="hr-HR" sz="2400" b="1" i="1" dirty="0" smtClean="0"/>
              <a:t>sredstvo</a:t>
            </a:r>
            <a:r>
              <a:rPr lang="hr-HR" sz="2400" dirty="0" smtClean="0"/>
              <a:t> </a:t>
            </a:r>
            <a:r>
              <a:rPr lang="hr-HR" sz="2400" b="1" i="1" dirty="0" smtClean="0"/>
              <a:t>komunikacije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kasnije </a:t>
            </a:r>
            <a:r>
              <a:rPr lang="hr-HR" sz="2400" dirty="0" smtClean="0"/>
              <a:t>transformisane u individualne sposobnosti- </a:t>
            </a:r>
            <a:r>
              <a:rPr lang="hr-HR" sz="2400" b="1" i="1" dirty="0" smtClean="0"/>
              <a:t>sredstvo mišljenja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 smtClean="0"/>
              <a:t>od socijalnog govora izdvaja se </a:t>
            </a:r>
            <a:r>
              <a:rPr lang="hr-HR" sz="2400" b="1" i="1" dirty="0" smtClean="0"/>
              <a:t>egocentrični govor </a:t>
            </a:r>
            <a:r>
              <a:rPr lang="hr-HR" sz="2400" dirty="0" smtClean="0"/>
              <a:t>(jezički posredovno mišljenje) ka unutrašnjem govoru =mišljenje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dirty="0"/>
              <a:t>sve nove psihološke </a:t>
            </a:r>
            <a:r>
              <a:rPr lang="hr-HR" sz="2400" u="sng" dirty="0"/>
              <a:t>funkcije su prvo socijalne - </a:t>
            </a:r>
            <a:r>
              <a:rPr lang="hr-HR" sz="2400" dirty="0"/>
              <a:t>kroz interakcije koje ih podržavaju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b="1" i="1" dirty="0" smtClean="0"/>
              <a:t>Autoregulativna </a:t>
            </a:r>
            <a:r>
              <a:rPr lang="hr-HR" sz="2400" b="1" i="1" dirty="0" smtClean="0"/>
              <a:t>funkcija- </a:t>
            </a:r>
            <a:r>
              <a:rPr lang="hr-HR" sz="2400" dirty="0" smtClean="0"/>
              <a:t>egocentrični govor se pojačava u situacijama teškoća rešavanja problema;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sz="2400" b="1" i="1" dirty="0" smtClean="0"/>
              <a:t>Komunikativna funkcija</a:t>
            </a:r>
            <a:r>
              <a:rPr lang="hr-HR" sz="2400" dirty="0" smtClean="0"/>
              <a:t>- menja se zavisno od prisustva dece</a:t>
            </a:r>
          </a:p>
          <a:p>
            <a:pPr>
              <a:spcBef>
                <a:spcPts val="0"/>
              </a:spcBef>
            </a:pPr>
            <a:endParaRPr lang="sr-Latn-C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Govor i mišljenje- Vigotski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50895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hr-HR" sz="2400" dirty="0" smtClean="0"/>
              <a:t>do 2. godine paralelan razvoj- prethodnici govora nezavisni od intelektualne fukcije i mišljenje nezavisno od govora- senzomotorne šeme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hr-HR" sz="2400" dirty="0" smtClean="0"/>
              <a:t>Ukrštanje- </a:t>
            </a:r>
            <a:r>
              <a:rPr lang="hr-HR" sz="2400" b="1" dirty="0" smtClean="0"/>
              <a:t>mišljenje postaje govorno, a govor intelektualan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hr-HR" sz="2400" u="sng" dirty="0" smtClean="0"/>
              <a:t>Govor omogućava mišljenju da bude i socijalno i individualno-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en-US" sz="2400" dirty="0" smtClean="0"/>
              <a:t>- </a:t>
            </a:r>
            <a:r>
              <a:rPr lang="hr-HR" sz="2400" dirty="0" smtClean="0"/>
              <a:t>da komuniciramo individualne misli </a:t>
            </a:r>
            <a:br>
              <a:rPr lang="hr-HR" sz="2400" dirty="0" smtClean="0"/>
            </a:br>
            <a:r>
              <a:rPr lang="en-US" sz="2400" dirty="0" smtClean="0"/>
              <a:t>- </a:t>
            </a:r>
            <a:r>
              <a:rPr lang="hr-HR" sz="2400" dirty="0" smtClean="0"/>
              <a:t>da socijalnu stvarnost preobražavamo u individualno mišljenje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hr-HR" sz="2400" b="1" i="1" dirty="0" smtClean="0"/>
              <a:t>Sredstvo razvoja i oblikovanja viših psihičkih funkcija- </a:t>
            </a:r>
            <a:r>
              <a:rPr lang="hr-HR" sz="2400" dirty="0" smtClean="0"/>
              <a:t>pamćenja, složenih emocija, percepcije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93610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 </a:t>
            </a:r>
            <a:r>
              <a:rPr lang="sr-Latn-CS" b="1" dirty="0" smtClean="0"/>
              <a:t>Preverbalna komunikacija</a:t>
            </a:r>
            <a:r>
              <a:rPr lang="en-US" b="1" dirty="0" smtClean="0"/>
              <a:t>-</a:t>
            </a:r>
            <a:r>
              <a:rPr lang="en-US" b="1" dirty="0" err="1" smtClean="0"/>
              <a:t>preduslovi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424936" cy="5572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sr-Latn-CS" sz="2000" dirty="0" smtClean="0"/>
              <a:t>Jezička komunikacija oslanja se na </a:t>
            </a:r>
            <a:r>
              <a:rPr lang="sr-Latn-CS" sz="2000" b="1" dirty="0" smtClean="0"/>
              <a:t>prelingvistička komunikativna dostignuća</a:t>
            </a:r>
          </a:p>
          <a:p>
            <a:pPr lvl="0">
              <a:spcBef>
                <a:spcPts val="0"/>
              </a:spcBef>
              <a:buNone/>
            </a:pPr>
            <a:endParaRPr lang="en-US" sz="2000" b="1" dirty="0" smtClean="0"/>
          </a:p>
          <a:p>
            <a:pPr lvl="0">
              <a:spcBef>
                <a:spcPts val="0"/>
              </a:spcBef>
              <a:buNone/>
            </a:pPr>
            <a:r>
              <a:rPr lang="hr-HR" sz="2000" b="1" dirty="0" smtClean="0"/>
              <a:t>Percepcija zvukova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Preferencija za govor ljudi nad ostalim zvukovima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Diferencijacija zvukova svih svetskih jezika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Diferencijacija zvukova maternjeg jezika- nekoliko dana posle rođenja</a:t>
            </a:r>
          </a:p>
          <a:p>
            <a:pPr lvl="0">
              <a:spcBef>
                <a:spcPts val="0"/>
              </a:spcBef>
              <a:buNone/>
            </a:pPr>
            <a:endParaRPr lang="hr-HR" sz="2000" dirty="0" smtClean="0"/>
          </a:p>
          <a:p>
            <a:pPr lvl="0">
              <a:spcBef>
                <a:spcPts val="0"/>
              </a:spcBef>
              <a:buNone/>
            </a:pPr>
            <a:r>
              <a:rPr lang="hr-HR" sz="2000" b="1" dirty="0" smtClean="0"/>
              <a:t>Reprodukcija zvukova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plač, sa varijacijama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gukanje- 3m.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brbljanje-6m.</a:t>
            </a:r>
          </a:p>
          <a:p>
            <a:pPr lvl="0">
              <a:spcBef>
                <a:spcPts val="0"/>
              </a:spcBef>
              <a:buNone/>
            </a:pPr>
            <a:endParaRPr lang="hr-HR" sz="2000" dirty="0" smtClean="0"/>
          </a:p>
          <a:p>
            <a:pPr lvl="0">
              <a:spcBef>
                <a:spcPts val="0"/>
              </a:spcBef>
              <a:buNone/>
            </a:pPr>
            <a:r>
              <a:rPr lang="hr-HR" sz="2000" b="1" dirty="0" smtClean="0"/>
              <a:t>Komunikacija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socijalni osmeh- primarna </a:t>
            </a:r>
            <a:r>
              <a:rPr lang="en-US" sz="2000" dirty="0" smtClean="0"/>
              <a:t>inter</a:t>
            </a:r>
            <a:r>
              <a:rPr lang="hr-HR" sz="2000" dirty="0" smtClean="0"/>
              <a:t>subjektivnost - 2,5 m.</a:t>
            </a:r>
          </a:p>
          <a:p>
            <a:pPr lvl="0">
              <a:spcBef>
                <a:spcPts val="0"/>
              </a:spcBef>
            </a:pPr>
            <a:r>
              <a:rPr lang="hr-HR" sz="2000" dirty="0"/>
              <a:t>socijalno </a:t>
            </a:r>
            <a:r>
              <a:rPr lang="hr-HR" sz="2000" dirty="0" smtClean="0"/>
              <a:t>upućivanje- </a:t>
            </a:r>
            <a:r>
              <a:rPr lang="hr-HR" sz="2000" dirty="0"/>
              <a:t>sekundarna </a:t>
            </a:r>
            <a:r>
              <a:rPr lang="en-US" sz="2000" dirty="0" smtClean="0"/>
              <a:t>inter</a:t>
            </a:r>
            <a:r>
              <a:rPr lang="hr-HR" sz="2000" dirty="0" smtClean="0"/>
              <a:t>subjektivnost - 9m.</a:t>
            </a:r>
          </a:p>
          <a:p>
            <a:pPr lvl="0">
              <a:spcBef>
                <a:spcPts val="0"/>
              </a:spcBef>
            </a:pPr>
            <a:r>
              <a:rPr lang="hr-HR" sz="2000" dirty="0" smtClean="0"/>
              <a:t>neverbalni gestovi pokazivanja- 12m.</a:t>
            </a:r>
          </a:p>
          <a:p>
            <a:pPr lvl="0">
              <a:spcBef>
                <a:spcPts val="0"/>
              </a:spcBef>
            </a:pPr>
            <a:r>
              <a:rPr lang="hr-HR" sz="2000" dirty="0"/>
              <a:t>instrumentalno pokazivanje- prvo </a:t>
            </a:r>
            <a:r>
              <a:rPr lang="hr-HR" sz="2000" dirty="0" smtClean="0"/>
              <a:t>gleda da li </a:t>
            </a:r>
            <a:r>
              <a:rPr lang="en-US" sz="2000" dirty="0" err="1" smtClean="0"/>
              <a:t>ga</a:t>
            </a:r>
            <a:r>
              <a:rPr lang="en-US" sz="2000" dirty="0"/>
              <a:t> </a:t>
            </a:r>
            <a:r>
              <a:rPr lang="hr-HR" sz="2000" dirty="0" smtClean="0"/>
              <a:t>majka gleda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r-HR" sz="2000" dirty="0" smtClean="0"/>
              <a:t>ili ne pokazuje </a:t>
            </a:r>
            <a:r>
              <a:rPr lang="en-US" sz="2000" dirty="0" smtClean="0"/>
              <a:t>n</a:t>
            </a:r>
            <a:r>
              <a:rPr lang="sr-Latn-RS" sz="2000" dirty="0" smtClean="0"/>
              <a:t>a nešto </a:t>
            </a:r>
            <a:r>
              <a:rPr lang="hr-HR" sz="2000" dirty="0" smtClean="0"/>
              <a:t>kad je samo - 18m.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sr-Latn-CS" b="1" smtClean="0"/>
              <a:t>Pitanje govornog razvoja 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 fontScale="62500" lnSpcReduction="2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dirty="0" smtClean="0"/>
              <a:t>Usvajanje govora- </a:t>
            </a:r>
            <a:r>
              <a:rPr lang="sr-Latn-CS" u="sng" dirty="0" smtClean="0"/>
              <a:t>razumevanje</a:t>
            </a:r>
            <a:r>
              <a:rPr lang="sr-Latn-CS" dirty="0" smtClean="0"/>
              <a:t> i </a:t>
            </a:r>
            <a:r>
              <a:rPr lang="sr-Latn-CS" u="sng" dirty="0" smtClean="0"/>
              <a:t>produkcija </a:t>
            </a:r>
            <a:r>
              <a:rPr lang="en-US" u="sng" dirty="0" smtClean="0"/>
              <a:t>(</a:t>
            </a:r>
            <a:r>
              <a:rPr lang="en-US" u="sng" dirty="0" err="1" smtClean="0"/>
              <a:t>Vernikeova</a:t>
            </a:r>
            <a:r>
              <a:rPr lang="en-US" u="sng" dirty="0" smtClean="0"/>
              <a:t> i </a:t>
            </a:r>
            <a:r>
              <a:rPr lang="en-US" u="sng" dirty="0" err="1" smtClean="0"/>
              <a:t>Brokina</a:t>
            </a:r>
            <a:r>
              <a:rPr lang="en-US" u="sng" dirty="0" smtClean="0"/>
              <a:t> </a:t>
            </a:r>
            <a:r>
              <a:rPr lang="en-US" u="sng" dirty="0" err="1" smtClean="0"/>
              <a:t>zona</a:t>
            </a:r>
            <a:r>
              <a:rPr lang="en-US" u="sng" dirty="0" smtClean="0"/>
              <a:t>)</a:t>
            </a:r>
            <a:endParaRPr lang="sr-Latn-CS" u="sng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sr-Latn-CS" dirty="0" smtClean="0"/>
              <a:t>Shvatanje </a:t>
            </a:r>
            <a:r>
              <a:rPr lang="sr-Latn-CS" u="sng" dirty="0" smtClean="0"/>
              <a:t>značenja reči </a:t>
            </a:r>
            <a:r>
              <a:rPr lang="sr-Latn-CS" dirty="0" smtClean="0"/>
              <a:t>i </a:t>
            </a:r>
            <a:r>
              <a:rPr lang="sr-Latn-CS" u="sng" dirty="0" smtClean="0"/>
              <a:t>pravila njihovog uređivanja (gramatike</a:t>
            </a:r>
            <a:r>
              <a:rPr lang="sr-Latn-CS" dirty="0" smtClean="0"/>
              <a:t>).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b="1" dirty="0" smtClean="0"/>
              <a:t>Problem referencije </a:t>
            </a:r>
            <a:r>
              <a:rPr lang="hr-HR" dirty="0" smtClean="0"/>
              <a:t>- svaka reč ukazuje na nešto</a:t>
            </a:r>
            <a:br>
              <a:rPr lang="hr-HR" dirty="0" smtClean="0"/>
            </a:br>
            <a:r>
              <a:rPr lang="hr-HR" dirty="0" smtClean="0"/>
              <a:t>- kako se među svim stvarima i vezama na koje reč može da se odnosi izdvaja baš ona na koju se stvarno odnosi; </a:t>
            </a:r>
            <a:br>
              <a:rPr lang="hr-HR" dirty="0" smtClean="0"/>
            </a:br>
            <a:r>
              <a:rPr lang="hr-HR" dirty="0" smtClean="0"/>
              <a:t>- kako </a:t>
            </a:r>
            <a:r>
              <a:rPr lang="en-US" dirty="0" err="1" smtClean="0"/>
              <a:t>dete</a:t>
            </a:r>
            <a:r>
              <a:rPr lang="en-US" dirty="0" smtClean="0"/>
              <a:t> </a:t>
            </a:r>
            <a:r>
              <a:rPr lang="hr-HR" dirty="0" smtClean="0"/>
              <a:t>shvati da zvuci (reči) imaju </a:t>
            </a:r>
            <a:r>
              <a:rPr lang="hr-HR" u="sng" dirty="0" smtClean="0"/>
              <a:t>ulogu ukazivanja- </a:t>
            </a:r>
            <a:r>
              <a:rPr lang="hr-HR" dirty="0" smtClean="0"/>
              <a:t>svaki događaj ima mnogo elemenata, svaka stvar mnogo atributa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b="1" dirty="0" smtClean="0"/>
              <a:t>Problem gramatike</a:t>
            </a:r>
            <a:r>
              <a:rPr lang="en-US" b="1" dirty="0" smtClean="0"/>
              <a:t> </a:t>
            </a:r>
            <a:r>
              <a:rPr lang="hr-HR" b="1" dirty="0" smtClean="0"/>
              <a:t>- </a:t>
            </a:r>
            <a:r>
              <a:rPr lang="hr-HR" dirty="0" smtClean="0"/>
              <a:t>pravila, odnosi </a:t>
            </a:r>
            <a:r>
              <a:rPr lang="hr-HR" dirty="0"/>
              <a:t>između </a:t>
            </a:r>
            <a:r>
              <a:rPr lang="hr-HR" dirty="0" smtClean="0"/>
              <a:t>reči; </a:t>
            </a:r>
            <a:br>
              <a:rPr lang="hr-HR" dirty="0" smtClean="0"/>
            </a:br>
            <a:r>
              <a:rPr lang="hr-HR" b="1" dirty="0" smtClean="0"/>
              <a:t>- </a:t>
            </a:r>
            <a:r>
              <a:rPr lang="hr-HR" dirty="0" smtClean="0"/>
              <a:t>redosled reči- sintaksa, </a:t>
            </a:r>
            <a:br>
              <a:rPr lang="hr-HR" dirty="0" smtClean="0"/>
            </a:br>
            <a:r>
              <a:rPr lang="hr-HR" dirty="0" smtClean="0"/>
              <a:t>- redosled promenljivih delova reči- sufiksi, prefiksi; </a:t>
            </a:r>
            <a:br>
              <a:rPr lang="hr-HR" dirty="0" smtClean="0"/>
            </a:br>
            <a:r>
              <a:rPr lang="hr-HR" dirty="0" smtClean="0"/>
              <a:t>- rekurzivnost- sklapanje i povezivanje rečenica (prostih u složene)- ekonom</a:t>
            </a:r>
            <a:r>
              <a:rPr lang="en-US" dirty="0" smtClean="0"/>
              <a:t>i</a:t>
            </a:r>
            <a:r>
              <a:rPr lang="hr-HR" dirty="0" smtClean="0"/>
              <a:t>čnost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hr-HR" dirty="0" smtClean="0"/>
              <a:t>Deca lako usvajaju pravilan govor, dok i odrasli teško razumeju pravila; deca </a:t>
            </a:r>
            <a:r>
              <a:rPr lang="hr-HR" dirty="0"/>
              <a:t>koriste pravila koja nisu čula (konjevi);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složenost i suptilnost govora</a:t>
            </a:r>
            <a:endParaRPr lang="sr-Latn-CS" dirty="0" smtClean="0"/>
          </a:p>
          <a:p>
            <a:pPr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pPr lvl="0"/>
            <a:r>
              <a:rPr lang="sr-Latn-CS" b="1" smtClean="0"/>
              <a:t>Jezički podsistemi- g</a:t>
            </a:r>
            <a:r>
              <a:rPr lang="hr-HR" b="1" smtClean="0"/>
              <a:t>lasovi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904656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r-Latn-CS" sz="3400" b="1" dirty="0" smtClean="0"/>
              <a:t>Četiri jezička podsistema: </a:t>
            </a:r>
            <a:br>
              <a:rPr lang="sr-Latn-CS" sz="3400" b="1" dirty="0" smtClean="0"/>
            </a:br>
            <a:r>
              <a:rPr lang="sr-Latn-CS" sz="3400" b="1" dirty="0" smtClean="0"/>
              <a:t> </a:t>
            </a:r>
            <a:r>
              <a:rPr lang="sr-Latn-CS" sz="3400" dirty="0" smtClean="0"/>
              <a:t>glasovi, reči, rečenice, upotreba jezika</a:t>
            </a:r>
          </a:p>
          <a:p>
            <a:pPr lvl="0">
              <a:spcBef>
                <a:spcPts val="1200"/>
              </a:spcBef>
              <a:buNone/>
            </a:pPr>
            <a:r>
              <a:rPr lang="hr-HR" sz="3400" b="1" dirty="0" smtClean="0"/>
              <a:t>Glasovi</a:t>
            </a:r>
            <a:endParaRPr lang="sr-Latn-CS" sz="3400" b="1" dirty="0" smtClean="0"/>
          </a:p>
          <a:p>
            <a:pPr lvl="0">
              <a:spcBef>
                <a:spcPts val="1200"/>
              </a:spcBef>
            </a:pPr>
            <a:r>
              <a:rPr lang="sr-Latn-CS" sz="3400" dirty="0" smtClean="0"/>
              <a:t>prilagođavanje </a:t>
            </a:r>
            <a:r>
              <a:rPr lang="sr-Latn-CS" sz="3400" dirty="0"/>
              <a:t>ograničenom nizu glasova roditeljskog </a:t>
            </a:r>
            <a:r>
              <a:rPr lang="sr-Latn-CS" sz="3400" dirty="0" smtClean="0"/>
              <a:t>jezika- razlikovanje, selekcija, brza produkcija</a:t>
            </a:r>
          </a:p>
          <a:p>
            <a:pPr lvl="0">
              <a:spcBef>
                <a:spcPts val="1200"/>
              </a:spcBef>
            </a:pPr>
            <a:r>
              <a:rPr lang="hr-HR" sz="3400" dirty="0" smtClean="0"/>
              <a:t>ograničen broj kombinacija glasova</a:t>
            </a:r>
          </a:p>
          <a:p>
            <a:pPr lvl="0">
              <a:spcBef>
                <a:spcPts val="1200"/>
              </a:spcBef>
            </a:pPr>
            <a:r>
              <a:rPr lang="hr-HR" sz="3400" dirty="0" smtClean="0"/>
              <a:t>pojednostavljenje- mama, tata,..</a:t>
            </a:r>
          </a:p>
          <a:p>
            <a:pPr lvl="0">
              <a:spcBef>
                <a:spcPts val="1200"/>
              </a:spcBef>
            </a:pPr>
            <a:r>
              <a:rPr lang="en-US" sz="3400" dirty="0" smtClean="0"/>
              <a:t>re</a:t>
            </a:r>
            <a:r>
              <a:rPr lang="sr-Latn-RS" sz="3400" dirty="0" smtClean="0"/>
              <a:t>č</a:t>
            </a:r>
            <a:r>
              <a:rPr lang="en-US" sz="3400" dirty="0" smtClean="0"/>
              <a:t> </a:t>
            </a:r>
            <a:r>
              <a:rPr lang="en-US" sz="3400" dirty="0" err="1" smtClean="0"/>
              <a:t>kao</a:t>
            </a:r>
            <a:r>
              <a:rPr lang="en-US" sz="3400" dirty="0" smtClean="0"/>
              <a:t> </a:t>
            </a:r>
            <a:r>
              <a:rPr lang="en-US" sz="3400" dirty="0" err="1" smtClean="0"/>
              <a:t>ge</a:t>
            </a:r>
            <a:r>
              <a:rPr lang="sr-Latn-RS" sz="3400" dirty="0"/>
              <a:t>š</a:t>
            </a:r>
            <a:r>
              <a:rPr lang="en-US" sz="3400" dirty="0" err="1" smtClean="0"/>
              <a:t>talt</a:t>
            </a:r>
            <a:r>
              <a:rPr lang="sr-Latn-RS" sz="3400" dirty="0" smtClean="0"/>
              <a:t>-</a:t>
            </a:r>
            <a:r>
              <a:rPr lang="en-US" sz="3400" dirty="0" smtClean="0"/>
              <a:t> ne </a:t>
            </a:r>
            <a:r>
              <a:rPr lang="en-US" sz="3400" dirty="0" err="1" smtClean="0"/>
              <a:t>zbir</a:t>
            </a:r>
            <a:r>
              <a:rPr lang="en-US" sz="3400" dirty="0" smtClean="0"/>
              <a:t> </a:t>
            </a:r>
            <a:r>
              <a:rPr lang="en-US" sz="3400" dirty="0" err="1" smtClean="0"/>
              <a:t>glasova</a:t>
            </a:r>
            <a:endParaRPr lang="hr-HR" sz="3400" dirty="0" smtClean="0"/>
          </a:p>
          <a:p>
            <a:pPr lvl="0">
              <a:spcBef>
                <a:spcPts val="1200"/>
              </a:spcBef>
            </a:pPr>
            <a:r>
              <a:rPr lang="hr-HR" sz="3400" dirty="0" smtClean="0"/>
              <a:t>neujednačena težina glasova- r, l, z,..</a:t>
            </a:r>
          </a:p>
          <a:p>
            <a:pPr lvl="0">
              <a:spcBef>
                <a:spcPts val="1200"/>
              </a:spcBef>
            </a:pPr>
            <a:r>
              <a:rPr lang="hr-HR" sz="3400" b="1" dirty="0" smtClean="0"/>
              <a:t>Fonemi-</a:t>
            </a:r>
            <a:r>
              <a:rPr lang="hr-HR" sz="3400" dirty="0" smtClean="0"/>
              <a:t> smisaone glasovne kategorije jezika-</a:t>
            </a:r>
            <a:r>
              <a:rPr lang="sr-Latn-CS" sz="3400" dirty="0" smtClean="0"/>
              <a:t> osnovni glasovi jezika razlikuju jednu reč od druge. R</a:t>
            </a:r>
            <a:r>
              <a:rPr lang="hr-HR" sz="3400" dirty="0" smtClean="0"/>
              <a:t>azlikovanje glasova nije automatsko, već se razvija sa razumevanjem reči (</a:t>
            </a:r>
            <a:r>
              <a:rPr lang="hr-HR" sz="3400" b="1" dirty="0" smtClean="0"/>
              <a:t>b</a:t>
            </a:r>
            <a:r>
              <a:rPr lang="hr-HR" sz="3400" dirty="0" smtClean="0"/>
              <a:t>oat, </a:t>
            </a:r>
            <a:r>
              <a:rPr lang="hr-HR" sz="3400" b="1" dirty="0" smtClean="0"/>
              <a:t>v</a:t>
            </a:r>
            <a:r>
              <a:rPr lang="hr-HR" sz="3400" dirty="0" smtClean="0"/>
              <a:t>ote; jak, lak</a:t>
            </a:r>
            <a:r>
              <a:rPr lang="en-US" sz="3400" dirty="0" smtClean="0"/>
              <a:t>; </a:t>
            </a:r>
            <a:r>
              <a:rPr lang="sr-Latn-RS" sz="3400" dirty="0" smtClean="0"/>
              <a:t>č/ć; đ/dž</a:t>
            </a:r>
            <a:r>
              <a:rPr lang="hr-HR" sz="3400" dirty="0" smtClean="0"/>
              <a:t>)- </a:t>
            </a:r>
            <a:r>
              <a:rPr lang="hr-HR" sz="3400" u="sng" dirty="0" smtClean="0"/>
              <a:t>čujemo ono što ima značenje</a:t>
            </a:r>
            <a:endParaRPr lang="sr-Latn-CS" sz="3400" u="sng" dirty="0" smtClean="0"/>
          </a:p>
          <a:p>
            <a:pPr lvl="0">
              <a:spcBef>
                <a:spcPts val="1200"/>
              </a:spcBef>
            </a:pPr>
            <a:r>
              <a:rPr lang="sr-Latn-CS" sz="3400" b="1" dirty="0" smtClean="0"/>
              <a:t>Morfemi</a:t>
            </a:r>
            <a:r>
              <a:rPr lang="sr-Latn-CS" sz="3400" dirty="0" smtClean="0"/>
              <a:t>- najmanje jedinice značenja- </a:t>
            </a:r>
            <a:br>
              <a:rPr lang="sr-Latn-CS" sz="3400" dirty="0" smtClean="0"/>
            </a:br>
            <a:r>
              <a:rPr lang="sr-Latn-CS" sz="3400" dirty="0" smtClean="0"/>
              <a:t>deo reči ili cela reč (pas, trans-plant (a)-cija)</a:t>
            </a:r>
            <a:endParaRPr lang="sr-Latn-CS" sz="3400" dirty="0"/>
          </a:p>
          <a:p>
            <a:pPr lvl="0">
              <a:buNone/>
            </a:pPr>
            <a:endParaRPr lang="sr-Latn-CS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lvl="0"/>
            <a:r>
              <a:rPr lang="sr-Latn-CS" b="1" dirty="0" smtClean="0"/>
              <a:t>Jezički podsistemi - reči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68952" cy="5688632"/>
          </a:xfrm>
        </p:spPr>
        <p:txBody>
          <a:bodyPr>
            <a:noAutofit/>
          </a:bodyPr>
          <a:lstStyle/>
          <a:p>
            <a:pPr lvl="0">
              <a:spcAft>
                <a:spcPts val="600"/>
              </a:spcAft>
            </a:pPr>
            <a:r>
              <a:rPr lang="sr-Latn-CS" sz="2400" dirty="0" smtClean="0"/>
              <a:t>Brbljanje slično jednostavnim prvim rečima -kraj prve godine</a:t>
            </a:r>
          </a:p>
          <a:p>
            <a:pPr lvl="0">
              <a:spcAft>
                <a:spcPts val="600"/>
              </a:spcAft>
            </a:pPr>
            <a:r>
              <a:rPr lang="hr-HR" sz="2400" dirty="0" smtClean="0"/>
              <a:t>Dešifrovanje značenja – obostrane teškoće, zajednički napor</a:t>
            </a:r>
            <a:endParaRPr lang="sr-Latn-CS" sz="2400" dirty="0" smtClean="0"/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Prve reči povezane su sa aktivnostima- anticipacija, usmeravanje, pokretanje- </a:t>
            </a:r>
            <a:r>
              <a:rPr lang="sr-Latn-CS" sz="2400" b="1" i="1" dirty="0" smtClean="0"/>
              <a:t>organizacija sopstvenih i tuđih aktivnosti</a:t>
            </a:r>
            <a:r>
              <a:rPr lang="sr-Latn-CS" sz="2400" dirty="0" smtClean="0"/>
              <a:t> (sekundarna intersubjektivnost - zajedničko usmeravanje pažnje ka objektu).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Nova spos</a:t>
            </a:r>
            <a:r>
              <a:rPr lang="en-US" sz="2400" dirty="0" smtClean="0"/>
              <a:t>o</a:t>
            </a:r>
            <a:r>
              <a:rPr lang="sr-Latn-CS" sz="2400" dirty="0" smtClean="0"/>
              <a:t>bnost dece da </a:t>
            </a:r>
            <a:r>
              <a:rPr lang="sr-Latn-CS" sz="2400" b="1" i="1" dirty="0" smtClean="0"/>
              <a:t>operišu na posredovan način</a:t>
            </a:r>
            <a:r>
              <a:rPr lang="sr-Latn-CS" sz="2400" dirty="0" smtClean="0"/>
              <a:t>, indirekno preko reči- uzajamni uticaji (želje, zabrane); reagovanje na očekivanja-uspeh i neuspeh.</a:t>
            </a:r>
          </a:p>
          <a:p>
            <a:pPr lvl="0">
              <a:spcAft>
                <a:spcPts val="600"/>
              </a:spcAft>
            </a:pPr>
            <a:r>
              <a:rPr lang="hr-HR" sz="2400" dirty="0" smtClean="0"/>
              <a:t>Lurija- </a:t>
            </a:r>
            <a:r>
              <a:rPr lang="hr-HR" sz="2400" b="1" i="1" dirty="0" smtClean="0"/>
              <a:t>“udvostručavanje sveta”- </a:t>
            </a:r>
            <a:r>
              <a:rPr lang="hr-HR" sz="2400" dirty="0" smtClean="0"/>
              <a:t>neopažajni svet- nova dimenzija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/>
              <a:t>Jezički podsistemi - reči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hr-HR" b="1" dirty="0"/>
              <a:t>Prve reči</a:t>
            </a:r>
          </a:p>
          <a:p>
            <a:r>
              <a:rPr lang="hr-HR" b="1" i="1" dirty="0"/>
              <a:t>Imenice</a:t>
            </a:r>
            <a:r>
              <a:rPr lang="hr-HR" dirty="0"/>
              <a:t>- objekti i klase (označavanje konkretnog, povezano sa akcijama)- 65%</a:t>
            </a:r>
          </a:p>
          <a:p>
            <a:r>
              <a:rPr lang="hr-HR" b="1" i="1" dirty="0"/>
              <a:t>Relacione reči</a:t>
            </a:r>
            <a:r>
              <a:rPr lang="hr-HR" dirty="0"/>
              <a:t>- promena stanja ili mesta objekta, odnosi (nema, evo, gore...)</a:t>
            </a:r>
          </a:p>
          <a:p>
            <a:pPr lvl="0"/>
            <a:r>
              <a:rPr lang="hr-HR" b="1" i="1" dirty="0"/>
              <a:t>Semantičko NE- </a:t>
            </a:r>
            <a:r>
              <a:rPr lang="hr-HR" dirty="0"/>
              <a:t>odbijanje, neslaganje- volja, želja- jedna od prvih reči </a:t>
            </a:r>
            <a:r>
              <a:rPr lang="hr-HR" dirty="0" smtClean="0"/>
              <a:t>(</a:t>
            </a:r>
            <a:r>
              <a:rPr lang="en-US" i="1" dirty="0" err="1" smtClean="0"/>
              <a:t>tre</a:t>
            </a:r>
            <a:r>
              <a:rPr lang="sr-Latn-RS" i="1" dirty="0" smtClean="0"/>
              <a:t>ći psihički organizator-</a:t>
            </a:r>
            <a:r>
              <a:rPr lang="hr-HR" dirty="0" smtClean="0"/>
              <a:t>R.Špic</a:t>
            </a:r>
            <a:r>
              <a:rPr lang="hr-HR" dirty="0"/>
              <a:t>)</a:t>
            </a:r>
          </a:p>
          <a:p>
            <a:r>
              <a:rPr lang="sr-Latn-CS" b="1" i="1" dirty="0"/>
              <a:t>Standardi-</a:t>
            </a:r>
            <a:r>
              <a:rPr lang="sr-Latn-CS" dirty="0"/>
              <a:t> uspeh i neuspeh (uh, oh, jupi)</a:t>
            </a:r>
          </a:p>
          <a:p>
            <a:pPr lvl="0">
              <a:buNone/>
            </a:pPr>
            <a:endParaRPr lang="sr-Latn-CS" b="1" dirty="0" smtClean="0"/>
          </a:p>
          <a:p>
            <a:pPr lvl="0">
              <a:buNone/>
            </a:pPr>
            <a:r>
              <a:rPr lang="sr-Latn-CS" b="1" dirty="0" smtClean="0"/>
              <a:t>Značenja </a:t>
            </a:r>
            <a:r>
              <a:rPr lang="sr-Latn-CS" b="1" dirty="0"/>
              <a:t>prvih reči </a:t>
            </a:r>
          </a:p>
          <a:p>
            <a:r>
              <a:rPr lang="sr-Latn-CS" b="1" dirty="0"/>
              <a:t>Srednji nivo apstrakcije- </a:t>
            </a:r>
            <a:r>
              <a:rPr lang="sr-Latn-CS" dirty="0"/>
              <a:t>osoba- devojčica- Maja/ona; životinja-pas-vučjak </a:t>
            </a:r>
          </a:p>
          <a:p>
            <a:pPr lvl="0"/>
            <a:r>
              <a:rPr lang="sr-Latn-CS" b="1" dirty="0"/>
              <a:t>Preterana generalizacija- </a:t>
            </a:r>
            <a:r>
              <a:rPr lang="sr-Latn-CS" dirty="0"/>
              <a:t>preširoko korišćenje reči (opažajna svojstva)</a:t>
            </a:r>
          </a:p>
          <a:p>
            <a:pPr lvl="0"/>
            <a:r>
              <a:rPr lang="sr-Latn-CS" b="1" dirty="0"/>
              <a:t>Preterana restrikcija- </a:t>
            </a:r>
            <a:r>
              <a:rPr lang="sr-Latn-CS" dirty="0"/>
              <a:t>preusko korišćenje reči (samo kućna maca)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2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404536"/>
              </p:ext>
            </p:extLst>
          </p:nvPr>
        </p:nvGraphicFramePr>
        <p:xfrm>
          <a:off x="755576" y="620688"/>
          <a:ext cx="7848872" cy="5694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2160240"/>
                <a:gridCol w="2448272"/>
                <a:gridCol w="1512168"/>
              </a:tblGrid>
              <a:tr h="6623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sr-Latn-CS" sz="2400" b="1" dirty="0" smtClean="0">
                          <a:effectLst/>
                          <a:latin typeface="Times New Roman"/>
                          <a:ea typeface="Times New Roman"/>
                        </a:rPr>
                        <a:t>Tipične </a:t>
                      </a:r>
                      <a:r>
                        <a:rPr lang="sr-Latn-CS" sz="2400" b="1" dirty="0">
                          <a:effectLst/>
                          <a:latin typeface="Times New Roman"/>
                          <a:ea typeface="Times New Roman"/>
                        </a:rPr>
                        <a:t>generalizacije  u govoru male dece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86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effectLst/>
                          <a:latin typeface="Times New Roman"/>
                          <a:ea typeface="Times New Roman"/>
                        </a:rPr>
                        <a:t>Dečija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effectLst/>
                          <a:latin typeface="Times New Roman"/>
                          <a:ea typeface="Times New Roman"/>
                        </a:rPr>
                        <a:t>reč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effectLst/>
                          <a:latin typeface="Times New Roman"/>
                          <a:ea typeface="Times New Roman"/>
                        </a:rPr>
                        <a:t>Prvi objekat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 smtClean="0">
                          <a:effectLst/>
                          <a:latin typeface="Times New Roman"/>
                          <a:ea typeface="Times New Roman"/>
                        </a:rPr>
                        <a:t>Proširenje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 smtClean="0">
                          <a:effectLst/>
                          <a:latin typeface="Times New Roman"/>
                          <a:ea typeface="Times New Roman"/>
                        </a:rPr>
                        <a:t>(asimilacija- preterana generalizacija)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effectLst/>
                          <a:latin typeface="Times New Roman"/>
                          <a:ea typeface="Times New Roman"/>
                        </a:rPr>
                        <a:t>Moguće zajedničko svojstvo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31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ptica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mece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musica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koko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vu-vau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vrapci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mesec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mušica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kreketanje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si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krave, psi, mačke, svaka pokretna životinja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keks</a:t>
                      </a: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, okrugli oblici u knjigama, markice, slovo O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runčice</a:t>
                      </a: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, prašina, svi mali insekti, njegovi palčevi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tonovi </a:t>
                      </a: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na violini, klaviru, fonografu, sva muzika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sve </a:t>
                      </a: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životinje, igračke psa, mekane papuče, </a:t>
                      </a:r>
                      <a:r>
                        <a:rPr lang="en-US" sz="1600" dirty="0" err="1" smtClean="0">
                          <a:effectLst/>
                          <a:latin typeface="Times New Roman"/>
                          <a:ea typeface="Times New Roman"/>
                        </a:rPr>
                        <a:t>kr</a:t>
                      </a:r>
                      <a:r>
                        <a:rPr lang="sr-Latn-RS" sz="1600" dirty="0" smtClean="0">
                          <a:effectLst/>
                          <a:latin typeface="Times New Roman"/>
                          <a:ea typeface="Times New Roman"/>
                        </a:rPr>
                        <a:t>z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no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>
                          <a:effectLst/>
                          <a:latin typeface="Times New Roman"/>
                          <a:ea typeface="Times New Roman"/>
                        </a:rPr>
                        <a:t>pokret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sr-Latn-C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oblik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sr-Latn-C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veličina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sr-Latn-C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zvuk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sr-Latn-C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sr-Latn-CS" sz="1600" dirty="0" smtClean="0">
                          <a:effectLst/>
                          <a:latin typeface="Times New Roman"/>
                          <a:ea typeface="Times New Roman"/>
                        </a:rPr>
                        <a:t>ekstura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73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smtClean="0"/>
              <a:t>Jezički podsistemi- reči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50895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600" b="1" dirty="0" smtClean="0"/>
              <a:t>Promenljiva struktura</a:t>
            </a:r>
            <a:br>
              <a:rPr lang="hr-HR" sz="2600" b="1" dirty="0" smtClean="0"/>
            </a:br>
            <a:r>
              <a:rPr lang="hr-HR" sz="2600" dirty="0" smtClean="0"/>
              <a:t>Značenje u kontekstu-  šta radi, čemu </a:t>
            </a:r>
            <a:r>
              <a:rPr lang="hr-HR" sz="2600" dirty="0" smtClean="0"/>
              <a:t>služi (funkcionalni pojmovi); </a:t>
            </a:r>
            <a:r>
              <a:rPr lang="hr-HR" sz="2600" dirty="0" smtClean="0"/>
              <a:t>dobro/loše; </a:t>
            </a:r>
            <a:br>
              <a:rPr lang="hr-HR" sz="2600" dirty="0" smtClean="0"/>
            </a:br>
            <a:r>
              <a:rPr lang="hr-HR" sz="2600" dirty="0" smtClean="0"/>
              <a:t>Š</a:t>
            </a:r>
            <a:r>
              <a:rPr lang="sr-Latn-CS" sz="2600" dirty="0" smtClean="0"/>
              <a:t>irenje rečnika- menjanje razumevanja značenja reči, značenje u različitim kontekstima (homonimi), sinonimi</a:t>
            </a:r>
          </a:p>
          <a:p>
            <a:pPr lvl="0">
              <a:buNone/>
            </a:pPr>
            <a:endParaRPr lang="hr-HR" sz="2600" dirty="0" smtClean="0"/>
          </a:p>
          <a:p>
            <a:pPr lvl="0">
              <a:buNone/>
            </a:pPr>
            <a:r>
              <a:rPr lang="hr-HR" sz="2600" b="1" dirty="0" smtClean="0"/>
              <a:t>Holofraze </a:t>
            </a:r>
          </a:p>
          <a:p>
            <a:pPr lvl="0">
              <a:buNone/>
            </a:pPr>
            <a:r>
              <a:rPr lang="hr-HR" sz="2600" dirty="0" smtClean="0"/>
              <a:t>    Reč u funkciji rečenice (one word stadium), samo element celovitog značenja;</a:t>
            </a:r>
            <a:br>
              <a:rPr lang="hr-HR" sz="2600" dirty="0" smtClean="0"/>
            </a:br>
            <a:r>
              <a:rPr lang="hr-HR" sz="2600" dirty="0" smtClean="0"/>
              <a:t>Reč uz neverbalne gestove i mimiku = rečenica</a:t>
            </a:r>
            <a:br>
              <a:rPr lang="hr-HR" sz="2600" dirty="0" smtClean="0"/>
            </a:br>
            <a:r>
              <a:rPr lang="sr-Latn-CS" sz="2600" dirty="0" smtClean="0"/>
              <a:t>Dečije </a:t>
            </a:r>
            <a:r>
              <a:rPr lang="sr-Latn-CS" sz="2600" dirty="0"/>
              <a:t>prve reči su često neuobičajene; tumačenje u velikoj meri zavisi od </a:t>
            </a:r>
            <a:r>
              <a:rPr lang="sr-Latn-CS" sz="2600" dirty="0" smtClean="0"/>
              <a:t>znanja odraslog </a:t>
            </a:r>
            <a:r>
              <a:rPr lang="sr-Latn-CS" sz="2600" dirty="0"/>
              <a:t>o kontekstu u kome su </a:t>
            </a:r>
            <a:r>
              <a:rPr lang="sr-Latn-CS" sz="2600" dirty="0" smtClean="0"/>
              <a:t>upotrebljene-</a:t>
            </a:r>
            <a:r>
              <a:rPr lang="hr-HR" sz="2600" dirty="0" smtClean="0"/>
              <a:t> značenje ili tumačenje</a:t>
            </a:r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2541</TotalTime>
  <Words>1258</Words>
  <Application>Microsoft Office PowerPoint</Application>
  <PresentationFormat>On-screen Show (4:3)</PresentationFormat>
  <Paragraphs>238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Trek</vt:lpstr>
      <vt:lpstr>Rano detinjstvo   RAZVOJ GOVORA</vt:lpstr>
      <vt:lpstr>RAZVOJ GOVORA</vt:lpstr>
      <vt:lpstr> Preverbalna komunikacija-preduslovi</vt:lpstr>
      <vt:lpstr>Pitanje govornog razvoja </vt:lpstr>
      <vt:lpstr>Jezički podsistemi- glasovi</vt:lpstr>
      <vt:lpstr>Jezički podsistemi - reči</vt:lpstr>
      <vt:lpstr>Jezički podsistemi - reči</vt:lpstr>
      <vt:lpstr>PowerPoint Presentation</vt:lpstr>
      <vt:lpstr>Jezički podsistemi- reči</vt:lpstr>
      <vt:lpstr>Jezički podsistemi- rečenice</vt:lpstr>
      <vt:lpstr>Jezički podsistemi - upotreba reči</vt:lpstr>
      <vt:lpstr>Jezički podsistemi - upotreba reči</vt:lpstr>
      <vt:lpstr>Teorije usvajanja govora</vt:lpstr>
      <vt:lpstr>Teorije usvajanja govora</vt:lpstr>
      <vt:lpstr>Teorije usvajanja govora</vt:lpstr>
      <vt:lpstr>Teorije usvajanja govora</vt:lpstr>
      <vt:lpstr>Teorije usvajanja govora</vt:lpstr>
      <vt:lpstr>Teorije usvajanja jezika</vt:lpstr>
      <vt:lpstr>Elementi usvajanja govora</vt:lpstr>
      <vt:lpstr>Elementi usvajanja govora</vt:lpstr>
      <vt:lpstr>Elementi usvajanja govora</vt:lpstr>
      <vt:lpstr>ODNOS GovorA i mišljenjA</vt:lpstr>
      <vt:lpstr>ODNOS GovorA i mišljenjA</vt:lpstr>
      <vt:lpstr>Govor i mišljenje- Vigotski</vt:lpstr>
      <vt:lpstr>Govor i mišljenje- Vigotski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Rano detinjstvo RAZVOJ GOVORA</dc:title>
  <dc:creator>Stefan Ignjatovic</dc:creator>
  <cp:lastModifiedBy>Windows User</cp:lastModifiedBy>
  <cp:revision>154</cp:revision>
  <dcterms:created xsi:type="dcterms:W3CDTF">2009-12-03T21:30:39Z</dcterms:created>
  <dcterms:modified xsi:type="dcterms:W3CDTF">2018-12-02T10:37:41Z</dcterms:modified>
</cp:coreProperties>
</file>