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58" r:id="rId5"/>
    <p:sldId id="259" r:id="rId6"/>
    <p:sldId id="274" r:id="rId7"/>
    <p:sldId id="260" r:id="rId8"/>
    <p:sldId id="262" r:id="rId9"/>
    <p:sldId id="279" r:id="rId10"/>
    <p:sldId id="276" r:id="rId11"/>
    <p:sldId id="277" r:id="rId12"/>
    <p:sldId id="272" r:id="rId13"/>
    <p:sldId id="273" r:id="rId14"/>
    <p:sldId id="264" r:id="rId15"/>
    <p:sldId id="280" r:id="rId16"/>
    <p:sldId id="27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66" autoAdjust="0"/>
  </p:normalViewPr>
  <p:slideViewPr>
    <p:cSldViewPr>
      <p:cViewPr varScale="1">
        <p:scale>
          <a:sx n="65" d="100"/>
          <a:sy n="65" d="100"/>
        </p:scale>
        <p:origin x="-1536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r-Latn-C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4C8CC9-C5C3-40A6-B8E2-22543705C3C3}" type="datetimeFigureOut">
              <a:rPr lang="sr-Latn-CS" smtClean="0"/>
              <a:pPr/>
              <a:t>7.10.2018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r-Latn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65290AF-A87B-42E9-AFB4-3F8312C3EDC3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429000"/>
            <a:ext cx="6919938" cy="2643206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hr-HR" b="1" dirty="0" smtClean="0"/>
              <a:t>Definicija i razvoj razvojne psihologije</a:t>
            </a:r>
          </a:p>
          <a:p>
            <a:pPr algn="l">
              <a:buFont typeface="Arial" pitchFamily="34" charset="0"/>
              <a:buChar char="•"/>
            </a:pPr>
            <a:r>
              <a:rPr lang="hr-HR" b="1" dirty="0" smtClean="0"/>
              <a:t>Osnovna pitanja</a:t>
            </a:r>
          </a:p>
          <a:p>
            <a:pPr algn="l">
              <a:buFont typeface="Arial" pitchFamily="34" charset="0"/>
              <a:buChar char="•"/>
            </a:pPr>
            <a:r>
              <a:rPr lang="hr-HR" b="1" dirty="0" smtClean="0"/>
              <a:t>Teorijski pristupi</a:t>
            </a:r>
          </a:p>
          <a:p>
            <a:pPr algn="l">
              <a:buFont typeface="Arial" pitchFamily="34" charset="0"/>
              <a:buChar char="•"/>
            </a:pPr>
            <a:r>
              <a:rPr lang="hr-HR" b="1" dirty="0" smtClean="0"/>
              <a:t>Metode istraživanja</a:t>
            </a:r>
          </a:p>
          <a:p>
            <a:pPr algn="l">
              <a:buFont typeface="Arial" pitchFamily="34" charset="0"/>
              <a:buChar char="•"/>
            </a:pPr>
            <a:r>
              <a:rPr lang="hr-HR" b="1" dirty="0" smtClean="0"/>
              <a:t>Periodizacija ljudskog razvoja- </a:t>
            </a:r>
            <a:br>
              <a:rPr lang="hr-HR" b="1" dirty="0" smtClean="0"/>
            </a:br>
            <a:r>
              <a:rPr lang="hr-HR" b="1" dirty="0" smtClean="0"/>
              <a:t> životni ciklus</a:t>
            </a:r>
            <a:endParaRPr lang="sr-Latn-C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RAZVOJNA PSIHOLOGIJA</a:t>
            </a:r>
            <a:br>
              <a:rPr lang="hr-HR" dirty="0" smtClean="0"/>
            </a:br>
            <a:r>
              <a:rPr sz="2700" smtClean="0"/>
              <a:t>The Development of Children</a:t>
            </a:r>
            <a:br>
              <a:rPr sz="2700" smtClean="0"/>
            </a:br>
            <a:r>
              <a:rPr sz="2700" smtClean="0"/>
              <a:t>Michael Cole </a:t>
            </a:r>
            <a:r>
              <a:rPr lang="sr-Latn-CS" sz="2700" dirty="0" smtClean="0"/>
              <a:t>&amp;</a:t>
            </a:r>
            <a:r>
              <a:rPr sz="2700" smtClean="0"/>
              <a:t> Sheila R. Cole </a:t>
            </a:r>
            <a:endParaRPr lang="sr-Latn-C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68952" cy="778098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hr-HR" sz="3600" b="1" dirty="0" smtClean="0"/>
              <a:t>Univerzalno-konstruktivističko stanovište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136904" cy="5184576"/>
          </a:xfrm>
        </p:spPr>
        <p:txBody>
          <a:bodyPr>
            <a:noAutofit/>
          </a:bodyPr>
          <a:lstStyle/>
          <a:p>
            <a:pPr marL="274320" lvl="1" indent="-274320">
              <a:spcBef>
                <a:spcPts val="1200"/>
              </a:spcBef>
              <a:buClr>
                <a:schemeClr val="accent1"/>
              </a:buClr>
            </a:pPr>
            <a:r>
              <a:rPr lang="hr-HR" sz="2800" dirty="0" smtClean="0"/>
              <a:t>Uloge </a:t>
            </a:r>
            <a:r>
              <a:rPr lang="hr-HR" sz="2800" b="1" i="1" dirty="0"/>
              <a:t>sredinskih i bioloških faktora su podjednakog značaja</a:t>
            </a:r>
            <a:r>
              <a:rPr lang="hr-HR" sz="2800" dirty="0"/>
              <a:t>. Uticaj sredine zavisi od razvojnog stadijuma</a:t>
            </a:r>
            <a:r>
              <a:rPr lang="en-US" sz="2800" dirty="0"/>
              <a:t>.</a:t>
            </a:r>
            <a:r>
              <a:rPr lang="hr-HR" sz="2800" dirty="0"/>
              <a:t> </a:t>
            </a:r>
            <a:r>
              <a:rPr lang="en-US" sz="2800" u="sng" dirty="0" err="1"/>
              <a:t>Uticaji</a:t>
            </a:r>
            <a:r>
              <a:rPr lang="en-US" sz="2800" u="sng" dirty="0"/>
              <a:t> </a:t>
            </a:r>
            <a:r>
              <a:rPr lang="en-US" sz="2800" u="sng" dirty="0" err="1" smtClean="0"/>
              <a:t>sredine</a:t>
            </a:r>
            <a:r>
              <a:rPr lang="en-US" sz="2800" u="sng" dirty="0" smtClean="0"/>
              <a:t> </a:t>
            </a:r>
            <a:r>
              <a:rPr lang="en-US" sz="2800" u="sng" dirty="0" err="1"/>
              <a:t>nisu</a:t>
            </a:r>
            <a:r>
              <a:rPr lang="en-US" sz="2800" u="sng" dirty="0"/>
              <a:t> </a:t>
            </a:r>
            <a:r>
              <a:rPr lang="en-US" sz="2800" u="sng" dirty="0" err="1"/>
              <a:t>formativni</a:t>
            </a:r>
            <a:r>
              <a:rPr lang="en-US" sz="2800" dirty="0"/>
              <a:t>, ne </a:t>
            </a:r>
            <a:r>
              <a:rPr lang="en-US" sz="2800" dirty="0" err="1"/>
              <a:t>stvaraju</a:t>
            </a:r>
            <a:r>
              <a:rPr lang="en-US" sz="2800" dirty="0"/>
              <a:t> </a:t>
            </a:r>
            <a:r>
              <a:rPr lang="en-US" sz="2800" dirty="0" err="1"/>
              <a:t>kognitivne</a:t>
            </a:r>
            <a:r>
              <a:rPr lang="en-US" sz="2800" dirty="0"/>
              <a:t> </a:t>
            </a:r>
            <a:r>
              <a:rPr lang="en-US" sz="2800" dirty="0" err="1"/>
              <a:t>strukture</a:t>
            </a:r>
            <a:r>
              <a:rPr lang="en-US" sz="2800" dirty="0"/>
              <a:t>, </a:t>
            </a:r>
            <a:r>
              <a:rPr lang="en-US" sz="2800" dirty="0" err="1"/>
              <a:t>već</a:t>
            </a:r>
            <a:r>
              <a:rPr lang="en-US" sz="2800" dirty="0"/>
              <a:t> </a:t>
            </a:r>
            <a:r>
              <a:rPr lang="en-US" sz="2800" dirty="0" err="1"/>
              <a:t>mogu</a:t>
            </a:r>
            <a:r>
              <a:rPr lang="en-US" sz="2800" dirty="0"/>
              <a:t> </a:t>
            </a:r>
            <a:r>
              <a:rPr lang="en-US" sz="2800" dirty="0" err="1"/>
              <a:t>samo</a:t>
            </a:r>
            <a:r>
              <a:rPr lang="en-US" sz="2800" dirty="0"/>
              <a:t> da </a:t>
            </a:r>
            <a:r>
              <a:rPr lang="en-US" sz="2800" dirty="0" err="1"/>
              <a:t>ubrzaju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uspore</a:t>
            </a:r>
            <a:r>
              <a:rPr lang="en-US" sz="2800" dirty="0"/>
              <a:t> razvoj.</a:t>
            </a:r>
          </a:p>
          <a:p>
            <a:pPr>
              <a:spcBef>
                <a:spcPts val="1200"/>
              </a:spcBef>
            </a:pPr>
            <a:r>
              <a:rPr lang="en-US" sz="2800" dirty="0" err="1" smtClean="0"/>
              <a:t>Kognitivni</a:t>
            </a:r>
            <a:r>
              <a:rPr lang="en-US" sz="2800" dirty="0" smtClean="0"/>
              <a:t> </a:t>
            </a:r>
            <a:r>
              <a:rPr lang="en-US" sz="2800" dirty="0"/>
              <a:t>razvoj je </a:t>
            </a:r>
            <a:r>
              <a:rPr lang="en-US" sz="2800" dirty="0" err="1"/>
              <a:t>spontan</a:t>
            </a:r>
            <a:r>
              <a:rPr lang="en-US" sz="2800" dirty="0"/>
              <a:t>, </a:t>
            </a:r>
            <a:r>
              <a:rPr lang="en-US" sz="2800" b="1" i="1" dirty="0" err="1"/>
              <a:t>autoregulacioni</a:t>
            </a:r>
            <a:r>
              <a:rPr lang="en-US" sz="2800" b="1" i="1" dirty="0"/>
              <a:t> </a:t>
            </a:r>
            <a:r>
              <a:rPr lang="en-US" sz="2800" b="1" i="1" dirty="0" err="1" smtClean="0"/>
              <a:t>proces</a:t>
            </a:r>
            <a:r>
              <a:rPr lang="en-US" sz="2800" b="1" i="1" dirty="0" smtClean="0"/>
              <a:t> </a:t>
            </a:r>
            <a:r>
              <a:rPr lang="en-US" sz="2800" dirty="0" err="1" smtClean="0"/>
              <a:t>određen</a:t>
            </a:r>
            <a:r>
              <a:rPr lang="en-US" sz="2800" dirty="0"/>
              <a:t>  </a:t>
            </a:r>
            <a:r>
              <a:rPr lang="en-US" sz="2800" dirty="0" err="1"/>
              <a:t>inherentnim</a:t>
            </a:r>
            <a:r>
              <a:rPr lang="en-US" sz="2800" dirty="0"/>
              <a:t> </a:t>
            </a:r>
            <a:r>
              <a:rPr lang="en-US" sz="2800" dirty="0" err="1"/>
              <a:t>činiocima</a:t>
            </a:r>
            <a:r>
              <a:rPr lang="en-US" sz="2800" dirty="0"/>
              <a:t>. </a:t>
            </a:r>
            <a:r>
              <a:rPr lang="sr-Latn-RS" sz="2800" dirty="0"/>
              <a:t>Subjekat</a:t>
            </a:r>
            <a:r>
              <a:rPr lang="en-US" sz="2800" dirty="0"/>
              <a:t> u </a:t>
            </a:r>
            <a:r>
              <a:rPr lang="en-US" sz="2800" dirty="0" err="1"/>
              <a:t>svom</a:t>
            </a:r>
            <a:r>
              <a:rPr lang="en-US" sz="2800" dirty="0"/>
              <a:t>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 smtClean="0"/>
              <a:t>objektom</a:t>
            </a:r>
            <a:r>
              <a:rPr lang="sr-Latn-RS" sz="2800" dirty="0" smtClean="0"/>
              <a:t>/sredinom</a:t>
            </a:r>
            <a:r>
              <a:rPr lang="en-US" sz="2800" dirty="0" smtClean="0"/>
              <a:t> </a:t>
            </a:r>
            <a:r>
              <a:rPr lang="en-US" sz="2800" dirty="0" err="1"/>
              <a:t>postiže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savršenije</a:t>
            </a:r>
            <a:r>
              <a:rPr lang="en-US" sz="2800" dirty="0"/>
              <a:t> </a:t>
            </a:r>
            <a:r>
              <a:rPr lang="en-US" sz="2800" dirty="0" err="1"/>
              <a:t>forme</a:t>
            </a:r>
            <a:r>
              <a:rPr lang="en-US" sz="2800" dirty="0"/>
              <a:t> </a:t>
            </a:r>
            <a:r>
              <a:rPr lang="en-US" sz="2800" dirty="0" err="1"/>
              <a:t>ravnoteže</a:t>
            </a:r>
            <a:r>
              <a:rPr lang="en-US" sz="2800" dirty="0"/>
              <a:t> </a:t>
            </a:r>
            <a:r>
              <a:rPr lang="en-US" sz="2800" dirty="0" err="1"/>
              <a:t>serijom</a:t>
            </a:r>
            <a:r>
              <a:rPr lang="en-US" sz="2800" dirty="0"/>
              <a:t> </a:t>
            </a:r>
            <a:r>
              <a:rPr lang="en-US" sz="2800" dirty="0" err="1"/>
              <a:t>autoregulativnih</a:t>
            </a:r>
            <a:r>
              <a:rPr lang="en-US" sz="2800" dirty="0"/>
              <a:t> </a:t>
            </a:r>
            <a:r>
              <a:rPr lang="en-US" sz="2800" dirty="0" err="1"/>
              <a:t>kompenzacija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403783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7772400" cy="994122"/>
          </a:xfrm>
        </p:spPr>
        <p:txBody>
          <a:bodyPr>
            <a:normAutofit/>
          </a:bodyPr>
          <a:lstStyle/>
          <a:p>
            <a:r>
              <a:rPr lang="hr-HR" sz="4400" dirty="0"/>
              <a:t>2. Izvori razvoja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24744"/>
            <a:ext cx="9144000" cy="5733256"/>
          </a:xfrm>
        </p:spPr>
        <p:txBody>
          <a:bodyPr>
            <a:noAutofit/>
          </a:bodyPr>
          <a:lstStyle/>
          <a:p>
            <a:pPr lvl="1">
              <a:spcBef>
                <a:spcPts val="600"/>
              </a:spcBef>
            </a:pPr>
            <a:r>
              <a:rPr lang="hr-HR" sz="2800" b="1" dirty="0"/>
              <a:t>Socio-kulturni </a:t>
            </a:r>
            <a:r>
              <a:rPr lang="hr-HR" sz="2800" b="1" dirty="0" smtClean="0"/>
              <a:t>pristup, </a:t>
            </a:r>
            <a:r>
              <a:rPr lang="hr-HR" sz="2800" b="1" dirty="0"/>
              <a:t>Lav Vigotski </a:t>
            </a:r>
            <a:r>
              <a:rPr lang="hr-HR" sz="2800" dirty="0"/>
              <a:t>(1896- </a:t>
            </a:r>
            <a:r>
              <a:rPr lang="hr-HR" sz="2800" dirty="0" smtClean="0"/>
              <a:t>1934)</a:t>
            </a:r>
            <a:endParaRPr lang="en-US" sz="2800" b="1" dirty="0" smtClean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hr-HR" sz="2600" dirty="0" smtClean="0"/>
              <a:t>naglašava </a:t>
            </a:r>
            <a:r>
              <a:rPr lang="hr-HR" sz="2600" dirty="0"/>
              <a:t>važnost i bioloških i sredinskih faktora u razvoju, ali su posledice interakcije faktora suštinski oblikovane </a:t>
            </a:r>
            <a:r>
              <a:rPr lang="hr-HR" sz="2600" b="1" i="1" dirty="0"/>
              <a:t>kulturno-istorijskim kontekstom, </a:t>
            </a:r>
            <a:r>
              <a:rPr lang="hr-HR" sz="2600" dirty="0"/>
              <a:t>ne samo ličnim iskustvom. </a:t>
            </a:r>
            <a:r>
              <a:rPr lang="hr-HR" sz="2600" dirty="0" smtClean="0"/>
              <a:t>Isti </a:t>
            </a:r>
            <a:r>
              <a:rPr lang="hr-HR" sz="2600" dirty="0"/>
              <a:t>faktori imaju različite posledice u drugom kontekstu. </a:t>
            </a:r>
            <a:endParaRPr lang="en-US" sz="2600" dirty="0" smtClean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hr-HR" sz="2600" dirty="0" smtClean="0"/>
              <a:t>Istorija </a:t>
            </a:r>
            <a:r>
              <a:rPr lang="hr-HR" sz="2600" dirty="0"/>
              <a:t>je kristalizovana u sadašnjosti kroz kulturu kodiranu kroz </a:t>
            </a:r>
            <a:r>
              <a:rPr lang="hr-HR" sz="2600" b="1" i="1" dirty="0" smtClean="0"/>
              <a:t>jezik </a:t>
            </a:r>
            <a:endParaRPr lang="en-US" sz="2600" b="1" i="1" dirty="0" smtClean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hr-HR" sz="2600" dirty="0" smtClean="0"/>
              <a:t>Socijalna </a:t>
            </a:r>
            <a:r>
              <a:rPr lang="hr-HR" sz="2600" dirty="0"/>
              <a:t>interakcija je proces </a:t>
            </a:r>
            <a:r>
              <a:rPr lang="hr-HR" sz="2600" b="1" i="1" dirty="0" smtClean="0"/>
              <a:t>ko-konstrukcije </a:t>
            </a:r>
            <a:r>
              <a:rPr lang="hr-HR" sz="2600" dirty="0" smtClean="0"/>
              <a:t>deteta i odrasle osobe kroz zajedničku aktivnost</a:t>
            </a:r>
            <a:endParaRPr lang="en-US" sz="2600" dirty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hr-HR" sz="2600" b="1" dirty="0" smtClean="0"/>
              <a:t>Sličnosti-</a:t>
            </a:r>
            <a:r>
              <a:rPr lang="hr-HR" sz="2600" dirty="0" smtClean="0"/>
              <a:t> </a:t>
            </a:r>
            <a:r>
              <a:rPr lang="hr-HR" sz="2600" dirty="0"/>
              <a:t>Interakcija endogenih i egzogenih faktora, stadijumi, aktivnost </a:t>
            </a:r>
            <a:r>
              <a:rPr lang="hr-HR" sz="2600" dirty="0" smtClean="0"/>
              <a:t>deteta</a:t>
            </a:r>
            <a:endParaRPr lang="en-US" sz="2600" dirty="0" smtClean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600" dirty="0"/>
              <a:t> </a:t>
            </a:r>
            <a:r>
              <a:rPr lang="hr-HR" sz="2600" b="1" dirty="0" smtClean="0"/>
              <a:t>Razlike</a:t>
            </a:r>
            <a:r>
              <a:rPr lang="hr-HR" sz="2600" dirty="0" smtClean="0"/>
              <a:t>- </a:t>
            </a:r>
            <a:r>
              <a:rPr lang="hr-HR" sz="2600" dirty="0"/>
              <a:t>Razvoj kao ko-konstrukcija, sled nije nužno univerzalan, varijacije postignuća unutar stadijuma</a:t>
            </a:r>
          </a:p>
          <a:p>
            <a:pPr marL="320040" lvl="1" indent="0">
              <a:spcBef>
                <a:spcPts val="600"/>
              </a:spcBef>
              <a:buNone/>
            </a:pPr>
            <a:r>
              <a:rPr lang="hr-HR" sz="2600" dirty="0" smtClean="0"/>
              <a:t>    </a:t>
            </a:r>
            <a:r>
              <a:rPr lang="hr-HR" sz="2600" b="1" dirty="0" smtClean="0"/>
              <a:t>Erik </a:t>
            </a:r>
            <a:r>
              <a:rPr lang="hr-HR" sz="2600" b="1" dirty="0"/>
              <a:t>Erikson- </a:t>
            </a:r>
            <a:r>
              <a:rPr lang="hr-HR" sz="2600" dirty="0"/>
              <a:t>stadijumi razvoja- „pripadnik” oba </a:t>
            </a:r>
            <a:r>
              <a:rPr lang="hr-HR" sz="2600" dirty="0" smtClean="0"/>
              <a:t>pravca</a:t>
            </a:r>
            <a:endParaRPr lang="sr-Latn-CS" sz="2600" dirty="0"/>
          </a:p>
        </p:txBody>
      </p:sp>
    </p:spTree>
    <p:extLst>
      <p:ext uri="{BB962C8B-B14F-4D97-AF65-F5344CB8AC3E}">
        <p14:creationId xmlns:p14="http://schemas.microsoft.com/office/powerpoint/2010/main" xmlns="" val="2038337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4122"/>
          </a:xfrm>
        </p:spPr>
        <p:txBody>
          <a:bodyPr>
            <a:normAutofit/>
          </a:bodyPr>
          <a:lstStyle/>
          <a:p>
            <a:r>
              <a:rPr lang="hr-HR" sz="4400" dirty="0" smtClean="0"/>
              <a:t>3. Individualne razlike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7890100" cy="5112568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  <a:buNone/>
            </a:pPr>
            <a:r>
              <a:rPr lang="hr-HR" dirty="0" smtClean="0"/>
              <a:t>Svaka osoba je sličn</a:t>
            </a:r>
            <a:r>
              <a:rPr lang="en-US" dirty="0" smtClean="0"/>
              <a:t>a</a:t>
            </a:r>
            <a:r>
              <a:rPr lang="hr-HR" dirty="0" smtClean="0"/>
              <a:t> svim ljudim, sličn</a:t>
            </a:r>
            <a:r>
              <a:rPr lang="en-US" dirty="0" smtClean="0"/>
              <a:t>a</a:t>
            </a:r>
            <a:r>
              <a:rPr lang="hr-HR" dirty="0" smtClean="0"/>
              <a:t> nekim ljudim i jedinstven</a:t>
            </a:r>
            <a:r>
              <a:rPr lang="en-US" dirty="0" smtClean="0"/>
              <a:t>a</a:t>
            </a:r>
            <a:r>
              <a:rPr lang="hr-HR" dirty="0" smtClean="0"/>
              <a:t> </a:t>
            </a:r>
            <a:r>
              <a:rPr lang="en-US" dirty="0" smtClean="0"/>
              <a:t>-</a:t>
            </a:r>
            <a:r>
              <a:rPr lang="hr-HR" dirty="0" smtClean="0"/>
              <a:t>kao svi, kao neki, kao on</a:t>
            </a:r>
            <a:r>
              <a:rPr lang="en-US" dirty="0" smtClean="0"/>
              <a:t>a</a:t>
            </a:r>
            <a:r>
              <a:rPr lang="hr-HR" dirty="0" smtClean="0"/>
              <a:t> sam</a:t>
            </a:r>
            <a:r>
              <a:rPr lang="en-US" dirty="0" smtClean="0"/>
              <a:t>a </a:t>
            </a:r>
          </a:p>
          <a:p>
            <a:pPr>
              <a:spcAft>
                <a:spcPts val="1200"/>
              </a:spcAft>
            </a:pPr>
            <a:r>
              <a:rPr lang="hr-HR" b="1" dirty="0" smtClean="0"/>
              <a:t>Izvori individualnih razlika- </a:t>
            </a:r>
            <a:r>
              <a:rPr lang="hr-HR" dirty="0" smtClean="0"/>
              <a:t>Šta utiče na </a:t>
            </a:r>
            <a:r>
              <a:rPr lang="en-US" dirty="0" err="1" smtClean="0"/>
              <a:t>razlike</a:t>
            </a:r>
            <a:r>
              <a:rPr lang="en-US" dirty="0" smtClean="0"/>
              <a:t> </a:t>
            </a:r>
            <a:r>
              <a:rPr lang="sr-Latn-RS" dirty="0" smtClean="0"/>
              <a:t>individue </a:t>
            </a:r>
            <a:r>
              <a:rPr lang="en-US" dirty="0" smtClean="0"/>
              <a:t>u </a:t>
            </a:r>
            <a:r>
              <a:rPr lang="en-US" u="sng" dirty="0" err="1"/>
              <a:t>odnosu</a:t>
            </a:r>
            <a:r>
              <a:rPr lang="en-US" u="sng" dirty="0"/>
              <a:t> </a:t>
            </a:r>
            <a:r>
              <a:rPr lang="en-US" u="sng" dirty="0" err="1"/>
              <a:t>na</a:t>
            </a:r>
            <a:r>
              <a:rPr lang="en-US" u="sng" dirty="0"/>
              <a:t> </a:t>
            </a:r>
            <a:r>
              <a:rPr lang="en-US" u="sng" dirty="0" err="1" smtClean="0"/>
              <a:t>druge</a:t>
            </a:r>
            <a:r>
              <a:rPr lang="sr-Latn-RS" u="sng" dirty="0" smtClean="0"/>
              <a:t> </a:t>
            </a:r>
            <a:r>
              <a:rPr lang="sr-Latn-RS" dirty="0" smtClean="0"/>
              <a:t>(</a:t>
            </a:r>
            <a:r>
              <a:rPr lang="en-US" dirty="0" err="1" smtClean="0"/>
              <a:t>emocionalna</a:t>
            </a:r>
            <a:r>
              <a:rPr lang="en-US" dirty="0" smtClean="0"/>
              <a:t> </a:t>
            </a:r>
            <a:r>
              <a:rPr lang="en-US" dirty="0" err="1" smtClean="0"/>
              <a:t>osetljivost</a:t>
            </a:r>
            <a:r>
              <a:rPr lang="sr-Latn-RS" dirty="0" smtClean="0"/>
              <a:t>, gojaznost)</a:t>
            </a:r>
            <a:r>
              <a:rPr lang="en-US" dirty="0" smtClean="0"/>
              <a:t>; </a:t>
            </a:r>
            <a:r>
              <a:rPr lang="hr-HR" dirty="0" smtClean="0"/>
              <a:t>stepen udela naslednih i sredinskih uticaja (procenat doprinosa varijansi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je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konstantan</a:t>
            </a:r>
            <a:r>
              <a:rPr lang="en-US" dirty="0" smtClean="0"/>
              <a:t>- </a:t>
            </a:r>
            <a:r>
              <a:rPr lang="en-US" dirty="0" err="1" smtClean="0"/>
              <a:t>doprinos</a:t>
            </a:r>
            <a:r>
              <a:rPr lang="en-US" dirty="0" smtClean="0"/>
              <a:t> </a:t>
            </a:r>
            <a:r>
              <a:rPr lang="en-US" dirty="0" err="1" smtClean="0"/>
              <a:t>intergrupnom</a:t>
            </a:r>
            <a:r>
              <a:rPr lang="en-US" dirty="0" smtClean="0"/>
              <a:t> </a:t>
            </a:r>
            <a:r>
              <a:rPr lang="en-US" dirty="0" err="1" smtClean="0"/>
              <a:t>varijabilitetu</a:t>
            </a:r>
            <a:r>
              <a:rPr lang="en-US" dirty="0" smtClean="0"/>
              <a:t>, ne </a:t>
            </a:r>
            <a:r>
              <a:rPr lang="en-US" dirty="0" err="1" smtClean="0"/>
              <a:t>doprinos</a:t>
            </a:r>
            <a:r>
              <a:rPr lang="en-US" dirty="0" smtClean="0"/>
              <a:t> </a:t>
            </a:r>
            <a:r>
              <a:rPr lang="en-US" dirty="0" err="1" smtClean="0"/>
              <a:t>individui</a:t>
            </a:r>
            <a:r>
              <a:rPr lang="en-US" dirty="0" smtClean="0"/>
              <a:t> </a:t>
            </a:r>
            <a:r>
              <a:rPr lang="hr-HR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hr-HR" b="1" dirty="0" smtClean="0"/>
              <a:t>Stabilnost individualnih razlika-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en-US" dirty="0" smtClean="0"/>
              <a:t> u </a:t>
            </a:r>
            <a:r>
              <a:rPr lang="en-US" u="sng" dirty="0" err="1"/>
              <a:t>odnosu</a:t>
            </a:r>
            <a:r>
              <a:rPr lang="en-US" u="sng" dirty="0"/>
              <a:t> </a:t>
            </a:r>
            <a:r>
              <a:rPr lang="en-US" u="sng" dirty="0" err="1"/>
              <a:t>na</a:t>
            </a:r>
            <a:r>
              <a:rPr lang="en-US" u="sng" dirty="0"/>
              <a:t> </a:t>
            </a:r>
            <a:r>
              <a:rPr lang="en-US" u="sng" dirty="0" err="1" smtClean="0"/>
              <a:t>samu</a:t>
            </a:r>
            <a:r>
              <a:rPr lang="en-US" u="sng" dirty="0" smtClean="0"/>
              <a:t> </a:t>
            </a:r>
            <a:r>
              <a:rPr lang="en-US" u="sng" dirty="0" err="1"/>
              <a:t>sebe</a:t>
            </a:r>
            <a:r>
              <a:rPr lang="en-US" u="sng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 smtClean="0"/>
              <a:t>vremena</a:t>
            </a:r>
            <a:r>
              <a:rPr lang="en-US" dirty="0" smtClean="0"/>
              <a:t>; </a:t>
            </a:r>
            <a:r>
              <a:rPr lang="hr-HR" dirty="0" smtClean="0"/>
              <a:t>koliko smo isti ili se razlikujemo tokom života. Zavisi od prirode karakteristika (sposobnosti, emocije), faze razvoja, stabilnosti sredine, načina merenja (</a:t>
            </a:r>
            <a:r>
              <a:rPr lang="en-US" dirty="0" smtClean="0"/>
              <a:t>i </a:t>
            </a:r>
            <a:r>
              <a:rPr lang="hr-HR" dirty="0" smtClean="0"/>
              <a:t>mere </a:t>
            </a:r>
            <a:r>
              <a:rPr lang="en-US" dirty="0" smtClean="0"/>
              <a:t>se </a:t>
            </a:r>
            <a:r>
              <a:rPr lang="hr-HR" dirty="0" smtClean="0"/>
              <a:t>vremenom </a:t>
            </a:r>
            <a:r>
              <a:rPr lang="en-US" dirty="0" err="1" smtClean="0"/>
              <a:t>menjaju</a:t>
            </a:r>
            <a:r>
              <a:rPr lang="hr-HR" dirty="0" smtClean="0"/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/>
          <a:lstStyle/>
          <a:p>
            <a:r>
              <a:rPr lang="hr-HR" dirty="0" smtClean="0"/>
              <a:t>Razvojna psihologija kao nauka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68760"/>
            <a:ext cx="7772400" cy="5112568"/>
          </a:xfrm>
        </p:spPr>
        <p:txBody>
          <a:bodyPr>
            <a:normAutofit/>
          </a:bodyPr>
          <a:lstStyle/>
          <a:p>
            <a:r>
              <a:rPr lang="hr-HR" b="1" dirty="0" smtClean="0"/>
              <a:t>Nomotetsko- idiografsko</a:t>
            </a:r>
            <a:br>
              <a:rPr lang="hr-HR" b="1" dirty="0" smtClean="0"/>
            </a:br>
            <a:r>
              <a:rPr lang="hr-HR" dirty="0" smtClean="0"/>
              <a:t>zakonitosti razvoja uopšte, ono što je zajedničko (za nauku)</a:t>
            </a:r>
            <a:br>
              <a:rPr lang="hr-HR" dirty="0" smtClean="0"/>
            </a:br>
            <a:r>
              <a:rPr lang="hr-HR" dirty="0" smtClean="0"/>
              <a:t>ili ono što je individualno specifično (za praksu)</a:t>
            </a:r>
          </a:p>
          <a:p>
            <a:r>
              <a:rPr lang="hr-HR" b="1" dirty="0" smtClean="0"/>
              <a:t>Teorija</a:t>
            </a:r>
            <a:r>
              <a:rPr lang="en-US" dirty="0" smtClean="0"/>
              <a:t> </a:t>
            </a:r>
            <a:r>
              <a:rPr lang="hr-HR" dirty="0" smtClean="0"/>
              <a:t> kao istraživački okvir organizovanja istraživanja, a ne defi</a:t>
            </a:r>
            <a:r>
              <a:rPr lang="en-US" dirty="0" smtClean="0"/>
              <a:t>n</a:t>
            </a:r>
            <a:r>
              <a:rPr lang="hr-HR" dirty="0" smtClean="0"/>
              <a:t>itivn</a:t>
            </a:r>
            <a:r>
              <a:rPr lang="en-US" dirty="0" smtClean="0"/>
              <a:t>a</a:t>
            </a:r>
            <a:r>
              <a:rPr lang="hr-HR" dirty="0" smtClean="0"/>
              <a:t> istin</a:t>
            </a:r>
            <a:r>
              <a:rPr lang="en-US" dirty="0" smtClean="0"/>
              <a:t>a</a:t>
            </a:r>
            <a:endParaRPr lang="hr-HR" dirty="0" smtClean="0"/>
          </a:p>
          <a:p>
            <a:r>
              <a:rPr lang="hr-HR" b="1" dirty="0" smtClean="0"/>
              <a:t>Kriterijumi naučnog opisa</a:t>
            </a:r>
            <a:r>
              <a:rPr lang="hr-HR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objektivnost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pouzdanost-konzistentnost, intersubjektivna saglasnost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validnost- kriterijumska, prognostička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ponovljivost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mogućnost generalizacije </a:t>
            </a:r>
            <a:r>
              <a:rPr lang="hr-HR" i="1" dirty="0" smtClean="0"/>
              <a:t>- </a:t>
            </a:r>
            <a:r>
              <a:rPr lang="hr-HR" b="1" i="1" dirty="0" smtClean="0"/>
              <a:t>reprezentativni uzorak</a:t>
            </a:r>
            <a:endParaRPr lang="sr-Latn-CS" b="1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2400" cy="796908"/>
          </a:xfrm>
        </p:spPr>
        <p:txBody>
          <a:bodyPr>
            <a:noAutofit/>
          </a:bodyPr>
          <a:lstStyle/>
          <a:p>
            <a:r>
              <a:rPr lang="hr-HR" sz="4400" dirty="0" smtClean="0"/>
              <a:t>Tehnike prikupljanja podataka 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712968" cy="5517232"/>
          </a:xfrm>
        </p:spPr>
        <p:txBody>
          <a:bodyPr>
            <a:noAutofit/>
          </a:bodyPr>
          <a:lstStyle/>
          <a:p>
            <a:pPr lvl="1">
              <a:spcBef>
                <a:spcPts val="1200"/>
              </a:spcBef>
            </a:pPr>
            <a:r>
              <a:rPr lang="hr-HR" sz="3200" b="1" dirty="0" smtClean="0"/>
              <a:t>Samoposmatranje</a:t>
            </a:r>
            <a:r>
              <a:rPr lang="hr-HR" sz="2800" b="1" dirty="0" smtClean="0"/>
              <a:t> -</a:t>
            </a:r>
            <a:r>
              <a:rPr lang="hr-HR" sz="2800" dirty="0" smtClean="0"/>
              <a:t> izveštaji o sebi, dnevnik ili </a:t>
            </a:r>
            <a:r>
              <a:rPr lang="hr-HR" sz="2800" dirty="0" smtClean="0"/>
              <a:t>odgovora na upitnik. </a:t>
            </a: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b="1" dirty="0" smtClean="0"/>
              <a:t>Problem</a:t>
            </a:r>
            <a:r>
              <a:rPr lang="hr-HR" sz="2800" dirty="0" smtClean="0"/>
              <a:t> -subjektivnost;  komparacija </a:t>
            </a:r>
            <a:r>
              <a:rPr lang="hr-HR" sz="2800" dirty="0" smtClean="0"/>
              <a:t>sa posmatranjem</a:t>
            </a:r>
            <a:endParaRPr lang="sr-Latn-CS" sz="2800" dirty="0" smtClean="0"/>
          </a:p>
          <a:p>
            <a:pPr lvl="1">
              <a:spcBef>
                <a:spcPts val="1200"/>
              </a:spcBef>
            </a:pPr>
            <a:r>
              <a:rPr lang="hr-HR" sz="3200" b="1" dirty="0" smtClean="0"/>
              <a:t>Prirodno posmatranje </a:t>
            </a:r>
            <a:r>
              <a:rPr lang="hr-HR" sz="3200" b="1" dirty="0" smtClean="0"/>
              <a:t>- </a:t>
            </a:r>
            <a:r>
              <a:rPr lang="hr-HR" sz="2800" dirty="0" smtClean="0"/>
              <a:t>sistematski </a:t>
            </a:r>
            <a:r>
              <a:rPr lang="hr-HR" sz="2800" dirty="0" smtClean="0"/>
              <a:t>opis ponašanja u prirodnom okruženju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hr-HR" sz="2800" dirty="0" smtClean="0"/>
              <a:t> </a:t>
            </a:r>
            <a:r>
              <a:rPr lang="en-US" sz="2800" b="1" dirty="0" smtClean="0"/>
              <a:t>E</a:t>
            </a:r>
            <a:r>
              <a:rPr lang="hr-HR" sz="2800" b="1" dirty="0" smtClean="0"/>
              <a:t>tologija</a:t>
            </a:r>
            <a:r>
              <a:rPr lang="hr-HR" sz="2800" dirty="0" smtClean="0"/>
              <a:t>-biološke osnove ponašanja, u kontekstu gde se ispoljava adaptivni značaj; </a:t>
            </a:r>
            <a:endParaRPr lang="hr-HR" sz="2800" dirty="0" smtClean="0"/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hr-HR" sz="2800" b="1" dirty="0" smtClean="0"/>
              <a:t>Posmatranje </a:t>
            </a:r>
            <a:r>
              <a:rPr lang="hr-HR" sz="2800" b="1" dirty="0" smtClean="0"/>
              <a:t>ponašanja </a:t>
            </a:r>
            <a:r>
              <a:rPr lang="hr-HR" sz="2800" b="1" dirty="0"/>
              <a:t>u različitom </a:t>
            </a:r>
            <a:r>
              <a:rPr lang="hr-HR" sz="2800" b="1" dirty="0" smtClean="0"/>
              <a:t>kontekstu- </a:t>
            </a:r>
            <a:endParaRPr lang="hr-HR" sz="2800" b="1" dirty="0" smtClean="0"/>
          </a:p>
          <a:p>
            <a:pPr lvl="1">
              <a:spcBef>
                <a:spcPts val="1200"/>
              </a:spcBef>
              <a:buNone/>
            </a:pPr>
            <a:r>
              <a:rPr lang="en-US" sz="2800" b="1" dirty="0" smtClean="0"/>
              <a:t>E</a:t>
            </a:r>
            <a:r>
              <a:rPr lang="hr-HR" sz="2800" b="1" dirty="0" smtClean="0"/>
              <a:t>kologija</a:t>
            </a:r>
            <a:r>
              <a:rPr lang="hr-HR" sz="2800" dirty="0" smtClean="0"/>
              <a:t> </a:t>
            </a:r>
            <a:r>
              <a:rPr lang="en-US" sz="2800" dirty="0" smtClean="0"/>
              <a:t>-</a:t>
            </a:r>
            <a:r>
              <a:rPr lang="en-US" sz="2800" dirty="0" err="1" smtClean="0"/>
              <a:t>obim</a:t>
            </a:r>
            <a:r>
              <a:rPr lang="en-US" sz="2800" dirty="0" smtClean="0"/>
              <a:t> </a:t>
            </a:r>
            <a:r>
              <a:rPr lang="en-US" sz="2800" dirty="0" err="1"/>
              <a:t>situacija</a:t>
            </a:r>
            <a:r>
              <a:rPr lang="en-US" sz="2800" dirty="0"/>
              <a:t> u </a:t>
            </a:r>
            <a:r>
              <a:rPr lang="en-US" sz="2800" dirty="0" err="1"/>
              <a:t>kojima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ljudi</a:t>
            </a:r>
            <a:r>
              <a:rPr lang="en-US" sz="2800" dirty="0"/>
              <a:t> </a:t>
            </a:r>
            <a:r>
              <a:rPr lang="en-US" sz="2800" dirty="0" err="1"/>
              <a:t>učesnici</a:t>
            </a:r>
            <a:r>
              <a:rPr lang="en-US" sz="2800" dirty="0"/>
              <a:t>, </a:t>
            </a:r>
            <a:r>
              <a:rPr lang="en-US" sz="2800" dirty="0" err="1"/>
              <a:t>uloge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imaju</a:t>
            </a:r>
            <a:r>
              <a:rPr lang="en-US" sz="2800" dirty="0"/>
              <a:t>, </a:t>
            </a:r>
            <a:r>
              <a:rPr lang="en-US" sz="2800" dirty="0" err="1"/>
              <a:t>teškoće</a:t>
            </a:r>
            <a:r>
              <a:rPr lang="en-US" sz="2800" dirty="0"/>
              <a:t> s </a:t>
            </a:r>
            <a:r>
              <a:rPr lang="en-US" sz="2800" dirty="0" err="1"/>
              <a:t>kojima</a:t>
            </a:r>
            <a:r>
              <a:rPr lang="en-US" sz="2800" dirty="0"/>
              <a:t> se </a:t>
            </a:r>
            <a:r>
              <a:rPr lang="en-US" sz="2800" dirty="0" err="1"/>
              <a:t>susreću</a:t>
            </a:r>
            <a:r>
              <a:rPr lang="en-US" sz="2800" dirty="0"/>
              <a:t>, i </a:t>
            </a:r>
            <a:r>
              <a:rPr lang="en-US" sz="2800" dirty="0" err="1"/>
              <a:t>posledice</a:t>
            </a:r>
            <a:r>
              <a:rPr lang="en-US" sz="2800" dirty="0"/>
              <a:t> </a:t>
            </a:r>
            <a:r>
              <a:rPr lang="en-US" sz="2800" dirty="0" err="1"/>
              <a:t>ovih</a:t>
            </a:r>
            <a:r>
              <a:rPr lang="en-US" sz="2800" dirty="0"/>
              <a:t> </a:t>
            </a:r>
            <a:r>
              <a:rPr lang="en-US" sz="2800" dirty="0" err="1" smtClean="0"/>
              <a:t>susreta</a:t>
            </a:r>
            <a:r>
              <a:rPr lang="hr-HR" sz="2800" dirty="0" smtClean="0"/>
              <a:t>. </a:t>
            </a:r>
            <a:endParaRPr lang="hr-HR" sz="28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dirty="0" smtClean="0"/>
              <a:t>Tehnike prikupljanja podataka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8003232" cy="5229200"/>
          </a:xfrm>
        </p:spPr>
        <p:txBody>
          <a:bodyPr>
            <a:normAutofit fontScale="92500" lnSpcReduction="20000"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hr-HR" sz="3000" b="1" dirty="0" smtClean="0"/>
              <a:t>Razvojna niša</a:t>
            </a:r>
            <a:r>
              <a:rPr lang="en-US" sz="3000" b="1" dirty="0" smtClean="0"/>
              <a:t>-</a:t>
            </a:r>
            <a:r>
              <a:rPr lang="hr-HR" sz="3000" dirty="0" smtClean="0"/>
              <a:t> veze između razvoja dece i zajednice u kojoj su rođeni.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Tri</a:t>
            </a:r>
            <a:r>
              <a:rPr lang="hr-HR" sz="3000" dirty="0" smtClean="0"/>
              <a:t> komponente: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hr-HR" sz="3000" dirty="0" smtClean="0"/>
              <a:t>(1) fizički i socijalni kontekst u kome dete živi,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hr-HR" sz="3000" dirty="0" smtClean="0"/>
              <a:t>(2) kulturno uslovljena praksa vaspitanja i obrazovanja dece u okviru datog društva, i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hr-HR" sz="3000" dirty="0" smtClean="0"/>
              <a:t>(3) psihološke karakteristike roditelja.</a:t>
            </a:r>
            <a:br>
              <a:rPr lang="hr-HR" sz="3000" dirty="0" smtClean="0"/>
            </a:br>
            <a:r>
              <a:rPr lang="hr-HR" sz="3000" dirty="0" smtClean="0"/>
              <a:t>Posmatranje iste dece- studije slučaja</a:t>
            </a:r>
            <a:br>
              <a:rPr lang="hr-HR" sz="3000" dirty="0" smtClean="0"/>
            </a:br>
            <a:endParaRPr lang="hr-HR" sz="3000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hr-HR" sz="3000" b="1" dirty="0" smtClean="0"/>
              <a:t>Posmatranje </a:t>
            </a:r>
            <a:r>
              <a:rPr lang="hr-HR" sz="3000" b="1" dirty="0" smtClean="0"/>
              <a:t>u istom kontekstu- </a:t>
            </a:r>
            <a:r>
              <a:rPr lang="hr-HR" sz="3000" dirty="0" smtClean="0"/>
              <a:t>različita deca</a:t>
            </a:r>
            <a:r>
              <a:rPr lang="sr-Latn-RS" sz="3000" dirty="0" smtClean="0"/>
              <a:t/>
            </a:r>
            <a:br>
              <a:rPr lang="sr-Latn-RS" sz="3000" dirty="0" smtClean="0"/>
            </a:br>
            <a:endParaRPr lang="sr-Latn-RS" sz="3000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hr-HR" sz="3000" b="1" dirty="0" smtClean="0"/>
              <a:t>Problemi</a:t>
            </a:r>
            <a:r>
              <a:rPr lang="hr-HR" sz="3000" b="1" dirty="0" smtClean="0"/>
              <a:t>:</a:t>
            </a:r>
            <a:r>
              <a:rPr lang="hr-HR" sz="3000" dirty="0" smtClean="0"/>
              <a:t> pristrasnosti</a:t>
            </a:r>
            <a:r>
              <a:rPr lang="en-US" sz="3000" dirty="0" smtClean="0"/>
              <a:t>, </a:t>
            </a:r>
            <a:r>
              <a:rPr lang="hr-HR" sz="3000" dirty="0" smtClean="0"/>
              <a:t>selektivnosti, promene usled efekta posmatranja. </a:t>
            </a:r>
            <a:r>
              <a:rPr lang="en-US" sz="3000" dirty="0" smtClean="0"/>
              <a:t/>
            </a:r>
            <a:br>
              <a:rPr lang="en-US" sz="3000" dirty="0" smtClean="0"/>
            </a:br>
            <a:endParaRPr lang="sr-Latn-CS" sz="3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850106"/>
          </a:xfrm>
        </p:spPr>
        <p:txBody>
          <a:bodyPr>
            <a:normAutofit/>
          </a:bodyPr>
          <a:lstStyle/>
          <a:p>
            <a:r>
              <a:rPr lang="hr-HR" sz="4400" dirty="0"/>
              <a:t>Tehnike prikupljanja podataka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8352928" cy="5733256"/>
          </a:xfrm>
        </p:spPr>
        <p:txBody>
          <a:bodyPr>
            <a:noAutofit/>
          </a:bodyPr>
          <a:lstStyle/>
          <a:p>
            <a:pPr lvl="1">
              <a:spcBef>
                <a:spcPts val="1200"/>
              </a:spcBef>
            </a:pPr>
            <a:r>
              <a:rPr lang="hr-HR" sz="3200" b="1" dirty="0" smtClean="0"/>
              <a:t>Eksperimenti</a:t>
            </a:r>
            <a:r>
              <a:rPr lang="hr-HR" sz="32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hr-HR" sz="2800" dirty="0" smtClean="0"/>
              <a:t>uvođenje </a:t>
            </a:r>
            <a:r>
              <a:rPr lang="hr-HR" sz="2800" dirty="0"/>
              <a:t>promene u iskustvo osobe da bi se proverila </a:t>
            </a:r>
            <a:r>
              <a:rPr lang="hr-HR" sz="2800" b="1" i="1" dirty="0"/>
              <a:t>uzročna </a:t>
            </a:r>
            <a:r>
              <a:rPr lang="hr-HR" sz="2800" b="1" i="1" dirty="0" smtClean="0"/>
              <a:t>hipoteza, </a:t>
            </a:r>
            <a:r>
              <a:rPr lang="hr-HR" sz="2800" dirty="0" smtClean="0"/>
              <a:t>kao </a:t>
            </a:r>
            <a:r>
              <a:rPr lang="en-US" sz="2800" dirty="0" err="1"/>
              <a:t>pretpostavka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je </a:t>
            </a:r>
            <a:r>
              <a:rPr lang="en-US" sz="2800" dirty="0" err="1"/>
              <a:t>dovoljno</a:t>
            </a:r>
            <a:r>
              <a:rPr lang="en-US" sz="2800" dirty="0"/>
              <a:t> </a:t>
            </a:r>
            <a:r>
              <a:rPr lang="en-US" sz="2800" dirty="0" err="1"/>
              <a:t>precizna</a:t>
            </a:r>
            <a:r>
              <a:rPr lang="en-US" sz="2800" dirty="0"/>
              <a:t> da se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proveriti</a:t>
            </a:r>
            <a:r>
              <a:rPr lang="en-US" sz="2800" dirty="0"/>
              <a:t> i za </a:t>
            </a:r>
            <a:r>
              <a:rPr lang="en-US" sz="2800" dirty="0" err="1"/>
              <a:t>koju</a:t>
            </a:r>
            <a:r>
              <a:rPr lang="en-US" sz="2800" dirty="0"/>
              <a:t> se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pokazati</a:t>
            </a:r>
            <a:r>
              <a:rPr lang="en-US" sz="2800" dirty="0"/>
              <a:t> da </a:t>
            </a:r>
            <a:r>
              <a:rPr lang="en-US" sz="2800" dirty="0" err="1" smtClean="0"/>
              <a:t>nije</a:t>
            </a:r>
            <a:r>
              <a:rPr lang="en-US" sz="2800" dirty="0"/>
              <a:t> </a:t>
            </a:r>
            <a:r>
              <a:rPr lang="en-US" sz="2800" dirty="0" err="1" smtClean="0"/>
              <a:t>tačna</a:t>
            </a:r>
            <a:r>
              <a:rPr lang="en-US" sz="2800" dirty="0"/>
              <a:t>. </a:t>
            </a:r>
            <a:r>
              <a:rPr lang="sr-Latn-RS" sz="2800" dirty="0" smtClean="0"/>
              <a:t>Kontrolna i eksperimentalna grupa</a:t>
            </a:r>
            <a:endParaRPr lang="en-US" sz="2800" dirty="0" smtClean="0"/>
          </a:p>
          <a:p>
            <a:pPr marL="320040" lvl="1" indent="0">
              <a:spcBef>
                <a:spcPts val="1200"/>
              </a:spcBef>
              <a:buNone/>
            </a:pPr>
            <a:r>
              <a:rPr lang="en-US" sz="2800" b="1" dirty="0" smtClean="0"/>
              <a:t>   </a:t>
            </a:r>
            <a:r>
              <a:rPr lang="hr-HR" sz="2800" b="1" dirty="0" smtClean="0"/>
              <a:t>Problemi:</a:t>
            </a:r>
            <a:r>
              <a:rPr lang="hr-HR" sz="2800" dirty="0" smtClean="0"/>
              <a:t> Eti</a:t>
            </a:r>
            <a:r>
              <a:rPr lang="sr-Latn-RS" sz="2800" dirty="0"/>
              <a:t>čka ograničenja</a:t>
            </a:r>
            <a:r>
              <a:rPr lang="hr-HR" sz="2800" dirty="0"/>
              <a:t>, artificijelna sredina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hr-HR" sz="2800" dirty="0" smtClean="0"/>
              <a:t>(čudno</a:t>
            </a:r>
            <a:r>
              <a:rPr lang="en-US" sz="2800" dirty="0" smtClean="0"/>
              <a:t> </a:t>
            </a:r>
            <a:r>
              <a:rPr lang="hr-HR" sz="2800" dirty="0" smtClean="0"/>
              <a:t>ponašanje </a:t>
            </a:r>
            <a:r>
              <a:rPr lang="hr-HR" sz="2800" dirty="0"/>
              <a:t>u čudnoj situaciji u prisustvu čudnih </a:t>
            </a:r>
            <a:r>
              <a:rPr lang="hr-HR" sz="2800" dirty="0" smtClean="0"/>
              <a:t>ljudi).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hr-HR" sz="2800" b="1" i="1" dirty="0" smtClean="0"/>
              <a:t>Eksperimentalne </a:t>
            </a:r>
            <a:r>
              <a:rPr lang="hr-HR" sz="2800" b="1" i="1" dirty="0"/>
              <a:t>varijacije u prirodnoj </a:t>
            </a:r>
            <a:r>
              <a:rPr lang="hr-HR" sz="2800" b="1" i="1" dirty="0" smtClean="0"/>
              <a:t>sredini</a:t>
            </a:r>
            <a:endParaRPr lang="en-US" sz="2800" b="1" i="1" dirty="0" smtClean="0"/>
          </a:p>
          <a:p>
            <a:pPr lvl="1">
              <a:spcBef>
                <a:spcPts val="1200"/>
              </a:spcBef>
            </a:pPr>
            <a:r>
              <a:rPr lang="hr-HR" sz="3200" b="1" dirty="0" smtClean="0"/>
              <a:t>Metodi </a:t>
            </a:r>
            <a:r>
              <a:rPr lang="hr-HR" sz="3200" b="1" dirty="0"/>
              <a:t>kliničkog </a:t>
            </a:r>
            <a:r>
              <a:rPr lang="hr-HR" sz="3200" b="1" dirty="0" smtClean="0"/>
              <a:t>intervjua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hr-HR" sz="2800" dirty="0" smtClean="0"/>
              <a:t>tehnike </a:t>
            </a:r>
            <a:r>
              <a:rPr lang="hr-HR" sz="2800" dirty="0"/>
              <a:t>intervjua za utvrđivanje jedinstvenih uslova koji utiču na razvoj pojedinca.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hr-HR" sz="2800" b="1" dirty="0" smtClean="0"/>
              <a:t>Problemi</a:t>
            </a:r>
            <a:r>
              <a:rPr lang="hr-HR" sz="2800" b="1" dirty="0"/>
              <a:t>: </a:t>
            </a:r>
            <a:r>
              <a:rPr lang="hr-HR" sz="2800" dirty="0" smtClean="0"/>
              <a:t>Teškoće </a:t>
            </a:r>
            <a:r>
              <a:rPr lang="hr-HR" sz="2800" dirty="0"/>
              <a:t>generalizacije</a:t>
            </a:r>
          </a:p>
          <a:p>
            <a:pPr lvl="1">
              <a:buNone/>
            </a:pPr>
            <a:r>
              <a:rPr lang="hr-HR" dirty="0"/>
              <a:t>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15595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/>
          </a:bodyPr>
          <a:lstStyle/>
          <a:p>
            <a:r>
              <a:rPr lang="hr-HR" sz="4400" dirty="0" smtClean="0"/>
              <a:t>Nacrti istraživanja 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280920" cy="5517232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hr-HR" sz="2800" dirty="0" smtClean="0"/>
              <a:t>   </a:t>
            </a:r>
            <a:r>
              <a:rPr lang="hr-HR" sz="3000" dirty="0" smtClean="0"/>
              <a:t>Sistematsko poređenje dece različitog uzrasta omogućava  utvrđivanje veza između razvojnih pojava. </a:t>
            </a:r>
          </a:p>
          <a:p>
            <a:pPr lvl="0">
              <a:buNone/>
            </a:pPr>
            <a:endParaRPr lang="hr-HR" sz="3000" dirty="0" smtClean="0"/>
          </a:p>
          <a:p>
            <a:pPr lvl="1">
              <a:spcAft>
                <a:spcPts val="1200"/>
              </a:spcAft>
            </a:pPr>
            <a:r>
              <a:rPr lang="hr-HR" sz="3000" b="1" dirty="0" smtClean="0"/>
              <a:t>Longitudinalni nacrt </a:t>
            </a:r>
            <a:r>
              <a:rPr lang="hr-HR" sz="3000" dirty="0" smtClean="0"/>
              <a:t>– ista deca su ispitivana nekoliko puta nakon određenih vremenskih perioda. </a:t>
            </a:r>
            <a:br>
              <a:rPr lang="hr-HR" sz="3000" dirty="0" smtClean="0"/>
            </a:br>
            <a:r>
              <a:rPr lang="hr-HR" sz="3000" b="1" i="1" dirty="0" smtClean="0"/>
              <a:t>Nedostaci</a:t>
            </a:r>
            <a:r>
              <a:rPr lang="hr-HR" sz="3000" dirty="0" smtClean="0"/>
              <a:t>- dugo, skupo, osipanje uzorka (</a:t>
            </a:r>
            <a:r>
              <a:rPr lang="hr-HR" sz="3000" i="1" dirty="0" smtClean="0"/>
              <a:t>mikrogenetički metod</a:t>
            </a:r>
            <a:r>
              <a:rPr lang="hr-HR" sz="3000" dirty="0" smtClean="0"/>
              <a:t>- izazivanje promene u kratkom periodu), promene usled ispitivanja, generacijske specifičnosti- </a:t>
            </a:r>
            <a:r>
              <a:rPr lang="hr-HR" sz="3000" i="1" dirty="0" smtClean="0"/>
              <a:t>nacrt generacijskog preseka</a:t>
            </a:r>
            <a:endParaRPr lang="sr-Latn-CS" sz="3000" dirty="0" smtClean="0"/>
          </a:p>
          <a:p>
            <a:pPr lvl="1">
              <a:spcAft>
                <a:spcPts val="1200"/>
              </a:spcAft>
            </a:pPr>
            <a:r>
              <a:rPr lang="hr-HR" sz="3000" b="1" dirty="0" smtClean="0"/>
              <a:t>Nacrt poprečnog preseka </a:t>
            </a:r>
            <a:r>
              <a:rPr lang="hr-HR" sz="3000" dirty="0" smtClean="0"/>
              <a:t>– različita deca različitog uzrasta se ispituju u jednom vremenskom trenutku.</a:t>
            </a:r>
            <a:r>
              <a:rPr lang="hr-HR" sz="3000" b="1" i="1" dirty="0" smtClean="0"/>
              <a:t> </a:t>
            </a:r>
            <a:r>
              <a:rPr lang="hr-HR" sz="3000" dirty="0" smtClean="0"/>
              <a:t>Uzrasne ili generacijske promene?</a:t>
            </a:r>
            <a:r>
              <a:rPr lang="en-US" sz="3000" b="1" i="1" dirty="0" smtClean="0"/>
              <a:t/>
            </a:r>
            <a:br>
              <a:rPr lang="en-US" sz="3000" b="1" i="1" dirty="0" smtClean="0"/>
            </a:br>
            <a:r>
              <a:rPr lang="hr-HR" sz="3000" b="1" i="1" dirty="0" smtClean="0"/>
              <a:t>Nedostaci</a:t>
            </a:r>
            <a:r>
              <a:rPr lang="hr-HR" sz="3000" dirty="0" smtClean="0"/>
              <a:t>- razvojni proces kao niz statičnih, diskontinuiranih slika</a:t>
            </a:r>
            <a:endParaRPr lang="sr-Latn-CS" sz="3000" dirty="0" smtClean="0"/>
          </a:p>
          <a:p>
            <a:pPr>
              <a:spcAft>
                <a:spcPts val="1200"/>
              </a:spcAft>
              <a:buNone/>
            </a:pPr>
            <a:endParaRPr lang="hr-HR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2400" cy="1143000"/>
          </a:xfrm>
        </p:spPr>
        <p:txBody>
          <a:bodyPr>
            <a:normAutofit/>
          </a:bodyPr>
          <a:lstStyle/>
          <a:p>
            <a:r>
              <a:rPr lang="hr-HR" sz="4400" dirty="0" smtClean="0"/>
              <a:t>Teorija u razvojnoj psihologiji 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576" y="1571612"/>
            <a:ext cx="7931224" cy="5286388"/>
          </a:xfrm>
        </p:spPr>
        <p:txBody>
          <a:bodyPr>
            <a:normAutofit/>
          </a:bodyPr>
          <a:lstStyle/>
          <a:p>
            <a:pPr lvl="0">
              <a:spcAft>
                <a:spcPts val="1200"/>
              </a:spcAft>
            </a:pPr>
            <a:r>
              <a:rPr lang="hr-HR" sz="2800" dirty="0" smtClean="0"/>
              <a:t>Uloga širokog konceptualnog pristupa u okviru kog se mogu tumačiti činjenice.</a:t>
            </a:r>
            <a:endParaRPr lang="sr-Latn-CS" sz="2800" dirty="0" smtClean="0"/>
          </a:p>
          <a:p>
            <a:pPr lvl="0">
              <a:spcAft>
                <a:spcPts val="1200"/>
              </a:spcAft>
            </a:pPr>
            <a:r>
              <a:rPr lang="hr-HR" sz="2800" dirty="0" smtClean="0"/>
              <a:t>Nijedan metod ili nacrt istraživanja ne mogu pružiti odgovore na sva pitanja razvojne psihologije, kao što nijedna teorija ne može da obuhvati sva pitanja.</a:t>
            </a:r>
            <a:endParaRPr lang="sr-Latn-CS" sz="2800" dirty="0" smtClean="0"/>
          </a:p>
          <a:p>
            <a:pPr lvl="0">
              <a:spcAft>
                <a:spcPts val="1200"/>
              </a:spcAft>
            </a:pPr>
            <a:r>
              <a:rPr lang="hr-HR" sz="2800" b="1" dirty="0" smtClean="0"/>
              <a:t>Bio-socio-bihejvioralni preokret - </a:t>
            </a:r>
            <a:r>
              <a:rPr lang="hr-HR" sz="2800" dirty="0" smtClean="0"/>
              <a:t>osvetljava načine na koje biološki, socijalni i bihejvioralni faktori u kulturnom kontekstu međusobno deluju na razvoj. Da bi se očuvala slika o celovitom detetu u razvoju, potrebno je držati sve ove faktore na umu.</a:t>
            </a:r>
            <a:endParaRPr lang="sr-Latn-CS" sz="2800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dirty="0" smtClean="0"/>
              <a:t>Periodizacija razvoja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56792"/>
            <a:ext cx="7834064" cy="48965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sz="2800" dirty="0" smtClean="0"/>
              <a:t>Dva glavna problema hronološkog opisa razvoja:</a:t>
            </a:r>
          </a:p>
          <a:p>
            <a:pPr>
              <a:buNone/>
            </a:pPr>
            <a:endParaRPr lang="hr-HR" sz="2800" dirty="0" smtClean="0"/>
          </a:p>
          <a:p>
            <a:r>
              <a:rPr lang="hr-HR" sz="2800" dirty="0" smtClean="0"/>
              <a:t>Kako izdeliti tok vremena i koliko značaja pripisati različitim periodima koji su izdvojeni</a:t>
            </a:r>
            <a:r>
              <a:rPr lang="en-US" sz="2800" dirty="0" smtClean="0"/>
              <a:t>?</a:t>
            </a:r>
            <a:br>
              <a:rPr lang="en-US" sz="2800" dirty="0" smtClean="0"/>
            </a:br>
            <a:r>
              <a:rPr lang="hr-HR" sz="2800" dirty="0" smtClean="0"/>
              <a:t>Problem  arbitrarnosti  podstadijuma</a:t>
            </a:r>
            <a:r>
              <a:rPr lang="en-US" sz="2800" dirty="0" smtClean="0"/>
              <a:t>, </a:t>
            </a:r>
            <a:r>
              <a:rPr lang="en-US" sz="2800" dirty="0" err="1" smtClean="0"/>
              <a:t>nejednakih</a:t>
            </a:r>
            <a:r>
              <a:rPr lang="en-US" sz="2800" dirty="0" smtClean="0"/>
              <a:t> </a:t>
            </a:r>
            <a:r>
              <a:rPr lang="en-US" sz="2800" dirty="0" err="1" smtClean="0"/>
              <a:t>intervala</a:t>
            </a:r>
            <a:r>
              <a:rPr lang="en-US" sz="2800" dirty="0" smtClean="0"/>
              <a:t> </a:t>
            </a:r>
            <a:r>
              <a:rPr lang="en-US" sz="2800" dirty="0" err="1" smtClean="0"/>
              <a:t>promena</a:t>
            </a:r>
            <a:r>
              <a:rPr lang="en-US" sz="2800" dirty="0" smtClean="0"/>
              <a:t>- </a:t>
            </a:r>
            <a:r>
              <a:rPr lang="en-US" sz="2800" b="1" dirty="0" err="1" smtClean="0"/>
              <a:t>sve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</a:t>
            </a:r>
            <a:r>
              <a:rPr lang="sr-Latn-RS" sz="2800" b="1" dirty="0" smtClean="0"/>
              <a:t>ć</a:t>
            </a:r>
            <a:r>
              <a:rPr lang="en-US" sz="2800" b="1" dirty="0" smtClean="0"/>
              <a:t>i </a:t>
            </a:r>
            <a:r>
              <a:rPr lang="en-US" sz="2800" b="1" dirty="0" err="1" smtClean="0"/>
              <a:t>intervali</a:t>
            </a:r>
            <a:r>
              <a:rPr lang="en-US" sz="2800" b="1" dirty="0" smtClean="0"/>
              <a:t> i </a:t>
            </a:r>
            <a:r>
              <a:rPr lang="en-US" sz="2800" b="1" dirty="0" err="1" smtClean="0"/>
              <a:t>ve</a:t>
            </a:r>
            <a:r>
              <a:rPr lang="sr-Latn-RS" sz="2800" b="1" dirty="0" smtClean="0"/>
              <a:t>ć</a:t>
            </a:r>
            <a:r>
              <a:rPr lang="en-US" sz="2800" b="1" dirty="0" smtClean="0"/>
              <a:t>e </a:t>
            </a:r>
            <a:r>
              <a:rPr lang="en-US" sz="2800" b="1" dirty="0" err="1" smtClean="0"/>
              <a:t>individualne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razlike</a:t>
            </a:r>
            <a:endParaRPr lang="hr-HR" sz="2800" b="1" dirty="0" smtClean="0"/>
          </a:p>
          <a:p>
            <a:endParaRPr lang="sr-Latn-CS" sz="2800" dirty="0" smtClean="0"/>
          </a:p>
          <a:p>
            <a:r>
              <a:rPr lang="hr-HR" sz="2800" dirty="0" smtClean="0"/>
              <a:t>Praćenje mnogobrojnih aspekata razvoja na sistematičan način da bi se razjasnilo kako se kombinuju i rekombinuju u celovitu, živu osobu.</a:t>
            </a:r>
          </a:p>
          <a:p>
            <a:endParaRPr lang="sr-Latn-CS" sz="2800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838446"/>
          </a:xfrm>
        </p:spPr>
        <p:txBody>
          <a:bodyPr/>
          <a:lstStyle/>
          <a:p>
            <a:r>
              <a:rPr lang="hr-HR" dirty="0" smtClean="0"/>
              <a:t>   </a:t>
            </a:r>
            <a:r>
              <a:rPr lang="hr-HR" b="1" dirty="0" smtClean="0"/>
              <a:t>Definicija i razvoj oblasti</a:t>
            </a:r>
            <a:endParaRPr lang="sr-Latn-C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124744"/>
            <a:ext cx="8352928" cy="5616624"/>
          </a:xfrm>
        </p:spPr>
        <p:txBody>
          <a:bodyPr>
            <a:normAutofit fontScale="92500" lnSpcReduction="20000"/>
          </a:bodyPr>
          <a:lstStyle/>
          <a:p>
            <a:pPr lvl="0">
              <a:spcAft>
                <a:spcPts val="1200"/>
              </a:spcAft>
            </a:pPr>
            <a:r>
              <a:rPr lang="hr-HR" sz="3200" b="1" dirty="0" smtClean="0"/>
              <a:t>Definicija</a:t>
            </a:r>
            <a:r>
              <a:rPr lang="hr-HR" sz="3200" dirty="0" smtClean="0"/>
              <a:t>- Razvojna psihologija je naučna disciplina koja proučava </a:t>
            </a:r>
            <a:r>
              <a:rPr lang="hr-HR" sz="3200" b="1" i="1" dirty="0" smtClean="0"/>
              <a:t>poreklo ljudskog ponašanja </a:t>
            </a:r>
            <a:r>
              <a:rPr lang="hr-HR" sz="3200" i="1" dirty="0" smtClean="0"/>
              <a:t>i </a:t>
            </a:r>
            <a:r>
              <a:rPr lang="hr-HR" sz="3200" b="1" i="1" dirty="0" smtClean="0"/>
              <a:t>zakon</a:t>
            </a:r>
            <a:r>
              <a:rPr lang="en-US" sz="3200" b="1" i="1" dirty="0" err="1" smtClean="0"/>
              <a:t>itosti</a:t>
            </a:r>
            <a:r>
              <a:rPr lang="hr-HR" sz="3200" b="1" i="1" dirty="0" smtClean="0"/>
              <a:t> psiholoških promena</a:t>
            </a:r>
            <a:r>
              <a:rPr lang="hr-HR" sz="3200" i="1" dirty="0" smtClean="0"/>
              <a:t> </a:t>
            </a:r>
            <a:r>
              <a:rPr lang="hr-HR" sz="3200" dirty="0" smtClean="0"/>
              <a:t>tokom života. Teorijska saznanja i praktične implikacije</a:t>
            </a:r>
            <a:endParaRPr lang="sr-Latn-CS" sz="3200" dirty="0" smtClean="0"/>
          </a:p>
          <a:p>
            <a:pPr lvl="0">
              <a:spcAft>
                <a:spcPts val="1200"/>
              </a:spcAft>
            </a:pPr>
            <a:r>
              <a:rPr lang="hr-HR" sz="3200" b="1" dirty="0" smtClean="0"/>
              <a:t>Razvoj oblasti</a:t>
            </a:r>
            <a:r>
              <a:rPr lang="hr-HR" sz="3200" dirty="0" smtClean="0"/>
              <a:t>-Predistorija razvojne psihologije je povezana sa socijalnim promenama koje je donela Industrijska Revolucija, promenama porodičnog života, obrazovanja i rada- 12h  rada za decu nije štetno! Školovanje?</a:t>
            </a:r>
          </a:p>
          <a:p>
            <a:pPr lvl="0">
              <a:spcAft>
                <a:spcPts val="1200"/>
              </a:spcAft>
            </a:pPr>
            <a:r>
              <a:rPr lang="hr-HR" sz="3200" b="1" dirty="0" smtClean="0"/>
              <a:t>Itarovo zaveštanje – </a:t>
            </a:r>
            <a:r>
              <a:rPr lang="hr-HR" sz="3200" b="1" i="1" dirty="0" smtClean="0"/>
              <a:t>Viktor</a:t>
            </a:r>
            <a:r>
              <a:rPr lang="hr-HR" sz="3200" b="1" dirty="0" smtClean="0"/>
              <a:t>, </a:t>
            </a:r>
            <a:r>
              <a:rPr lang="hr-HR" sz="3200" dirty="0" smtClean="0"/>
              <a:t>divlji dečak iz Avejrona- plemenita, neiskvarena priroda, mentalna zaostalost, socijalna deprivacija?</a:t>
            </a:r>
            <a:r>
              <a:rPr lang="en-US" sz="3200" dirty="0" smtClean="0"/>
              <a:t> </a:t>
            </a:r>
            <a:r>
              <a:rPr lang="en-US" sz="3200" dirty="0" err="1" smtClean="0"/>
              <a:t>Relativan</a:t>
            </a:r>
            <a:r>
              <a:rPr lang="en-US" sz="3200" dirty="0" smtClean="0"/>
              <a:t> </a:t>
            </a:r>
            <a:r>
              <a:rPr lang="en-US" sz="3200" dirty="0" err="1" smtClean="0"/>
              <a:t>uspeh</a:t>
            </a:r>
            <a:r>
              <a:rPr lang="en-US" sz="3200" dirty="0" smtClean="0"/>
              <a:t> </a:t>
            </a:r>
            <a:r>
              <a:rPr lang="en-US" sz="3200" dirty="0" err="1" smtClean="0"/>
              <a:t>obu</a:t>
            </a:r>
            <a:r>
              <a:rPr lang="sr-Latn-RS" sz="3200" dirty="0" smtClean="0"/>
              <a:t>čavanja- period učenja, metod obuke, autizam</a:t>
            </a:r>
            <a:r>
              <a:rPr lang="sr-Latn-RS" sz="3200" dirty="0" smtClean="0"/>
              <a:t>?</a:t>
            </a:r>
            <a:endParaRPr lang="hr-HR" sz="32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  </a:t>
            </a:r>
            <a:r>
              <a:rPr lang="hr-HR" sz="4400" dirty="0" smtClean="0"/>
              <a:t>Faze životnog ciklusa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1714488"/>
            <a:ext cx="7744374" cy="48828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sz="3200" b="1" dirty="0" smtClean="0"/>
              <a:t>Sedam perioda od začeća do smrti:</a:t>
            </a:r>
          </a:p>
          <a:p>
            <a:pPr>
              <a:buNone/>
            </a:pPr>
            <a:endParaRPr lang="hr-HR" sz="3200" b="1" dirty="0" smtClean="0"/>
          </a:p>
          <a:p>
            <a:r>
              <a:rPr lang="hr-HR" sz="3200" dirty="0" smtClean="0"/>
              <a:t>prenatalni period - meseci od začeća do rođenja</a:t>
            </a:r>
          </a:p>
          <a:p>
            <a:r>
              <a:rPr lang="hr-HR" sz="3200" dirty="0" smtClean="0"/>
              <a:t>odojaštvo – prva godina života do 2.</a:t>
            </a:r>
            <a:r>
              <a:rPr lang="en-US" sz="3200" dirty="0" smtClean="0"/>
              <a:t>5</a:t>
            </a:r>
            <a:r>
              <a:rPr lang="hr-HR" sz="3200" dirty="0" smtClean="0"/>
              <a:t> godine</a:t>
            </a:r>
          </a:p>
          <a:p>
            <a:r>
              <a:rPr lang="hr-HR" sz="3200" dirty="0" smtClean="0"/>
              <a:t>rano detinjstvo- 2.5 - 6. godine</a:t>
            </a:r>
          </a:p>
          <a:p>
            <a:r>
              <a:rPr lang="hr-HR" sz="3200" dirty="0" smtClean="0"/>
              <a:t>srednje detinjstvo- </a:t>
            </a:r>
            <a:r>
              <a:rPr lang="hr-HR" sz="3200" dirty="0"/>
              <a:t>6</a:t>
            </a:r>
            <a:r>
              <a:rPr lang="hr-HR" sz="3200" dirty="0" smtClean="0"/>
              <a:t>-12. godine</a:t>
            </a:r>
          </a:p>
          <a:p>
            <a:r>
              <a:rPr lang="hr-HR" sz="3200" dirty="0" smtClean="0"/>
              <a:t>adolescencija- 12-19</a:t>
            </a:r>
            <a:r>
              <a:rPr lang="en-US" sz="3200" dirty="0" smtClean="0"/>
              <a:t>?</a:t>
            </a:r>
            <a:r>
              <a:rPr lang="hr-HR" sz="3200" dirty="0" smtClean="0"/>
              <a:t>. godine</a:t>
            </a:r>
          </a:p>
          <a:p>
            <a:r>
              <a:rPr lang="hr-HR" sz="3200" dirty="0" smtClean="0"/>
              <a:t>zrelo doba- 19</a:t>
            </a:r>
            <a:r>
              <a:rPr lang="en-US" sz="3200" dirty="0" smtClean="0"/>
              <a:t> (21, pa i vi</a:t>
            </a:r>
            <a:r>
              <a:rPr lang="sr-Latn-RS" sz="3200" dirty="0" smtClean="0"/>
              <a:t>še)</a:t>
            </a:r>
            <a:r>
              <a:rPr lang="hr-HR" sz="3200" dirty="0" smtClean="0"/>
              <a:t>-</a:t>
            </a:r>
            <a:r>
              <a:rPr lang="en-US" sz="3200" dirty="0" smtClean="0"/>
              <a:t> </a:t>
            </a:r>
            <a:r>
              <a:rPr lang="hr-HR" sz="3200" dirty="0" smtClean="0"/>
              <a:t>65.godine</a:t>
            </a:r>
          </a:p>
          <a:p>
            <a:r>
              <a:rPr lang="hr-HR" sz="3200" dirty="0" smtClean="0"/>
              <a:t>doba starosti- 65 (manje ili više?)- do smrti</a:t>
            </a:r>
          </a:p>
          <a:p>
            <a:endParaRPr lang="hr-HR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772400" cy="911024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/>
            </a:r>
            <a:br>
              <a:rPr lang="hr-HR" b="1" dirty="0" smtClean="0"/>
            </a:br>
            <a:r>
              <a:rPr lang="sr-Latn-CS" dirty="0" smtClean="0"/>
              <a:t/>
            </a:r>
            <a:br>
              <a:rPr lang="sr-Latn-CS" dirty="0" smtClean="0"/>
            </a:br>
            <a:r>
              <a:rPr lang="sr-Latn-CS" dirty="0" smtClean="0"/>
              <a:t>    </a:t>
            </a:r>
            <a:br>
              <a:rPr lang="sr-Latn-CS" dirty="0" smtClean="0"/>
            </a:br>
            <a:r>
              <a:rPr lang="sr-Latn-CS" dirty="0" smtClean="0"/>
              <a:t/>
            </a:r>
            <a:br>
              <a:rPr lang="sr-Latn-CS" dirty="0" smtClean="0"/>
            </a:br>
            <a:r>
              <a:rPr lang="hr-HR" sz="5400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hr-HR" sz="5400" dirty="0" smtClean="0">
                <a:solidFill>
                  <a:schemeClr val="tx1"/>
                </a:solidFill>
                <a:latin typeface="Arial" pitchFamily="34" charset="0"/>
              </a:rPr>
            </a:br>
            <a:r>
              <a:rPr lang="hr-HR" sz="5400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hr-HR" sz="5400" dirty="0" smtClean="0">
                <a:solidFill>
                  <a:schemeClr val="tx1"/>
                </a:solidFill>
                <a:latin typeface="Arial" pitchFamily="34" charset="0"/>
              </a:rPr>
            </a:br>
            <a:r>
              <a:rPr lang="hr-HR" sz="5400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hr-HR" sz="5400" dirty="0" smtClean="0">
                <a:solidFill>
                  <a:schemeClr val="tx1"/>
                </a:solidFill>
                <a:latin typeface="Arial" pitchFamily="34" charset="0"/>
              </a:rPr>
            </a:br>
            <a:r>
              <a:rPr lang="hr-HR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 Stadijumi razvoja </a:t>
            </a:r>
            <a:endParaRPr lang="sr-Latn-C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517810097"/>
              </p:ext>
            </p:extLst>
          </p:nvPr>
        </p:nvGraphicFramePr>
        <p:xfrm>
          <a:off x="467545" y="1268760"/>
          <a:ext cx="8136905" cy="525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1"/>
                <a:gridCol w="1526571"/>
                <a:gridCol w="1627381"/>
                <a:gridCol w="1627381"/>
                <a:gridCol w="1627381"/>
              </a:tblGrid>
              <a:tr h="58406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Times New Roman"/>
                          <a:ea typeface="Times New Roman"/>
                        </a:rPr>
                        <a:t>Konvencionalni</a:t>
                      </a:r>
                      <a:endParaRPr lang="sr-Latn-C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Times New Roman"/>
                          <a:ea typeface="Times New Roman"/>
                        </a:rPr>
                        <a:t>Pijaže</a:t>
                      </a:r>
                      <a:endParaRPr lang="sr-Latn-C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Times New Roman"/>
                          <a:ea typeface="Times New Roman"/>
                        </a:rPr>
                        <a:t>Frojd</a:t>
                      </a:r>
                      <a:endParaRPr lang="sr-Latn-C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Times New Roman"/>
                          <a:ea typeface="Times New Roman"/>
                        </a:rPr>
                        <a:t>Erikson</a:t>
                      </a:r>
                      <a:endParaRPr lang="sr-Latn-C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Times New Roman"/>
                          <a:ea typeface="Times New Roman"/>
                        </a:rPr>
                        <a:t>Vigotski</a:t>
                      </a:r>
                      <a:endParaRPr lang="sr-Latn-C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odojaštvo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rođenje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–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½)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senzomotorni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oralni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poverenje vs. nepoverenje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afilijacija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analni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autonomija vs. stid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rano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detinjstvo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(2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½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preoperacionalni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falusni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inicijativa vs. krivica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igra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srednje detinjstvo (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12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konkretne operacije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latencija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marljivost vs. inferiornost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učenje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dolescencija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12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19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formalne operacije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genitalni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identitet vs. zbrka uloga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vršnjačka aktivnost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intimnost vs. izolacija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zrelo doba </a:t>
                      </a:r>
                      <a:endParaRPr lang="hr-HR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19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65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proizvodnost vs. stagnacija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rad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406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starost </a:t>
                      </a:r>
                      <a:endParaRPr lang="hr-HR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65 –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smrt)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latin typeface="Times New Roman"/>
                          <a:ea typeface="Times New Roman"/>
                        </a:rPr>
                        <a:t>integritet vs. očaj</a:t>
                      </a:r>
                      <a:endParaRPr lang="sr-Latn-C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teoretisanje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363272" cy="850106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B</a:t>
            </a:r>
            <a:r>
              <a:rPr lang="en-US" b="1" dirty="0" err="1" smtClean="0"/>
              <a:t>io</a:t>
            </a:r>
            <a:r>
              <a:rPr lang="en-US" b="1" dirty="0" smtClean="0"/>
              <a:t>-socio-</a:t>
            </a:r>
            <a:r>
              <a:rPr lang="en-US" b="1" dirty="0" err="1" smtClean="0"/>
              <a:t>bihejvioralni</a:t>
            </a:r>
            <a:r>
              <a:rPr lang="en-US" b="1" dirty="0" smtClean="0"/>
              <a:t> </a:t>
            </a:r>
            <a:r>
              <a:rPr lang="en-US" b="1" dirty="0" err="1" smtClean="0"/>
              <a:t>preokreti</a:t>
            </a:r>
            <a:r>
              <a:rPr lang="en-US" b="1" dirty="0" smtClean="0"/>
              <a:t> u </a:t>
            </a:r>
            <a:r>
              <a:rPr lang="en-US" b="1" dirty="0" err="1" smtClean="0"/>
              <a:t>razvoju</a:t>
            </a:r>
            <a:endParaRPr lang="sr-Latn-C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4190830976"/>
              </p:ext>
            </p:extLst>
          </p:nvPr>
        </p:nvGraphicFramePr>
        <p:xfrm>
          <a:off x="539552" y="764704"/>
          <a:ext cx="8291264" cy="6202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6596"/>
                <a:gridCol w="1752761"/>
                <a:gridCol w="4541907"/>
              </a:tblGrid>
              <a:tr h="7252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Razvojni period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Tačka preokreta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Istaknute promene u trenutku preokreta 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i karakteristike stadijuma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303"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Prenatalni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Rano odojaštvo 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(rođenje –2 ½ meseca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srednje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odojaštvo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2 ½ -9 meseci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kasno odojaštvo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9-30 meseci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rano detinjstvo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(2 ½ - 6 god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srednje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detinjstvo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(6-12 god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adolescencija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12-19 god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zrelost </a:t>
                      </a: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(19+  )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Začeće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Rođenje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hr-HR" sz="1600" i="1" dirty="0">
                          <a:latin typeface="Times New Roman"/>
                          <a:ea typeface="Times New Roman"/>
                        </a:rPr>
                        <a:t>½ meseca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7 </a:t>
                      </a:r>
                      <a:r>
                        <a:rPr lang="hr-HR" sz="1600" i="1" dirty="0">
                          <a:latin typeface="Times New Roman"/>
                          <a:ea typeface="Times New Roman"/>
                        </a:rPr>
                        <a:t>– 9 meseci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24-30 meseci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5-7 </a:t>
                      </a:r>
                      <a:r>
                        <a:rPr lang="hr-HR" sz="1600" i="1" dirty="0">
                          <a:latin typeface="Times New Roman"/>
                          <a:ea typeface="Times New Roman"/>
                        </a:rPr>
                        <a:t>godina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11-12 </a:t>
                      </a:r>
                      <a:r>
                        <a:rPr lang="hr-HR" sz="1600" i="1" dirty="0">
                          <a:latin typeface="Times New Roman"/>
                          <a:ea typeface="Times New Roman"/>
                        </a:rPr>
                        <a:t>godina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Times New Roman"/>
                        </a:rPr>
                        <a:t>19-21 </a:t>
                      </a:r>
                      <a:r>
                        <a:rPr lang="hr-HR" sz="1600" i="1" dirty="0">
                          <a:latin typeface="Times New Roman"/>
                          <a:ea typeface="Times New Roman"/>
                        </a:rPr>
                        <a:t>godine</a:t>
                      </a: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Times New Roman"/>
                        </a:rPr>
                        <a:t>Formiranje osnovnih </a:t>
                      </a:r>
                      <a:r>
                        <a:rPr lang="hr-HR" sz="1600" dirty="0" smtClean="0">
                          <a:latin typeface="Times New Roman"/>
                          <a:ea typeface="Times New Roman"/>
                        </a:rPr>
                        <a:t>organa</a:t>
                      </a:r>
                      <a:endParaRPr lang="sr-Latn-CS" sz="160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Prelazak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na život van utrobe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Socijalni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osmeh; novi kvalitet majčinskog </a:t>
                      </a: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osećanja</a:t>
                      </a: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Razvoj pamćenja i semzomotornih sposobnosti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Zabrinutost zbog novina; strah od stranaca; vezivanje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Simboličko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mišljenje; izdvijena svest o sebi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Gramatički jezik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Upadljivo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nejednaki nivoi postignuća; polni identitet; sociodramska igra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Odgovornost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za zadatke van nadzora odraslih; </a:t>
                      </a: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Aktivnost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vršnjačke grupe; igre sa pravilima; </a:t>
                      </a: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Polno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sazrevanje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Polno orijentisana socijalna aktivnost</a:t>
                      </a: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;</a:t>
                      </a: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formalno mišljenje</a:t>
                      </a: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600" i="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dirty="0" smtClean="0">
                          <a:latin typeface="Times New Roman"/>
                          <a:ea typeface="Times New Roman"/>
                        </a:rPr>
                        <a:t>Integracija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identiteta; 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600" i="0" smtClean="0">
                          <a:latin typeface="Times New Roman"/>
                          <a:ea typeface="Times New Roman"/>
                        </a:rPr>
                        <a:t>Preokret </a:t>
                      </a:r>
                      <a:r>
                        <a:rPr lang="hr-HR" sz="1600" i="0" dirty="0">
                          <a:latin typeface="Times New Roman"/>
                          <a:ea typeface="Times New Roman"/>
                        </a:rPr>
                        <a:t>ka primarnoj odgovornosti prema sebi i podizanje sledeće generacije</a:t>
                      </a:r>
                      <a:endParaRPr lang="sr-Latn-CS" sz="160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Definicija i razvoj oblasti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spcAft>
                <a:spcPts val="1200"/>
              </a:spcAft>
            </a:pPr>
            <a:r>
              <a:rPr lang="hr-HR" sz="2800" b="1" dirty="0" smtClean="0"/>
              <a:t>Darvin</a:t>
            </a:r>
            <a:r>
              <a:rPr lang="hr-HR" sz="2800" dirty="0" smtClean="0"/>
              <a:t>- </a:t>
            </a:r>
            <a:r>
              <a:rPr lang="hr-HR" sz="2800" b="1" i="1" dirty="0" smtClean="0"/>
              <a:t>Poreklo vrsta- </a:t>
            </a:r>
            <a:r>
              <a:rPr lang="hr-HR" sz="2800" dirty="0" smtClean="0"/>
              <a:t>ontogenetski razvoj repriza filogeneze, deca „u fazi šimpanze”, na nivou „primitivnog čoveka”</a:t>
            </a:r>
          </a:p>
          <a:p>
            <a:pPr lvl="0">
              <a:spcAft>
                <a:spcPts val="1200"/>
              </a:spcAft>
            </a:pPr>
            <a:r>
              <a:rPr lang="hr-HR" sz="2800" b="1" dirty="0" smtClean="0"/>
              <a:t>Stenli Hol </a:t>
            </a:r>
            <a:r>
              <a:rPr lang="hr-HR" sz="2800" dirty="0" smtClean="0"/>
              <a:t>(1890)- </a:t>
            </a:r>
            <a:r>
              <a:rPr lang="hr-HR" sz="2800" b="1" i="1" dirty="0" smtClean="0"/>
              <a:t>Udruženje za izučavanje dece</a:t>
            </a:r>
            <a:r>
              <a:rPr lang="en-US" sz="2800" b="1" i="1" dirty="0" smtClean="0"/>
              <a:t>- </a:t>
            </a:r>
            <a:r>
              <a:rPr lang="en-US" sz="2800" dirty="0" err="1" smtClean="0"/>
              <a:t>ciljevi</a:t>
            </a:r>
            <a:r>
              <a:rPr lang="en-US" sz="2800" dirty="0" smtClean="0"/>
              <a:t>:</a:t>
            </a:r>
            <a:r>
              <a:rPr lang="hr-HR" sz="2800" dirty="0" smtClean="0"/>
              <a:t> </a:t>
            </a:r>
            <a:r>
              <a:rPr lang="en-US" sz="2800" dirty="0" smtClean="0"/>
              <a:t>p</a:t>
            </a:r>
            <a:r>
              <a:rPr lang="hr-HR" sz="2800" dirty="0" smtClean="0"/>
              <a:t>roučavanje, vaspitanje, zaštita dece-</a:t>
            </a:r>
            <a:r>
              <a:rPr lang="hr-HR" sz="2800" b="1" dirty="0" smtClean="0"/>
              <a:t> </a:t>
            </a:r>
            <a:r>
              <a:rPr lang="hr-HR" sz="2800" dirty="0" smtClean="0"/>
              <a:t>Filantropska udruženja,bolnice, sirotišta, škole, časopisi za roditelje i negu dece</a:t>
            </a:r>
            <a:r>
              <a:rPr lang="en-US" sz="2800" dirty="0" smtClean="0"/>
              <a:t>- “</a:t>
            </a:r>
            <a:r>
              <a:rPr lang="en-US" sz="2800" i="1" dirty="0" err="1" smtClean="0"/>
              <a:t>bolji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svet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razvijanjem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boljih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ljudi</a:t>
            </a:r>
            <a:r>
              <a:rPr lang="en-US" sz="2800" dirty="0" smtClean="0"/>
              <a:t>”</a:t>
            </a:r>
          </a:p>
          <a:p>
            <a:pPr lvl="0">
              <a:spcAft>
                <a:spcPts val="1200"/>
              </a:spcAft>
            </a:pPr>
            <a:r>
              <a:rPr lang="en-US" sz="2800" b="1" dirty="0" err="1" smtClean="0"/>
              <a:t>Savremena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razvojna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psihologija</a:t>
            </a:r>
            <a:r>
              <a:rPr lang="en-US" sz="2800" b="1" dirty="0" smtClean="0"/>
              <a:t>-</a:t>
            </a:r>
            <a:r>
              <a:rPr lang="en-US" sz="2800" dirty="0" smtClean="0"/>
              <a:t> </a:t>
            </a:r>
            <a:r>
              <a:rPr lang="en-US" sz="2800" dirty="0" err="1" smtClean="0"/>
              <a:t>razumevanje</a:t>
            </a:r>
            <a:r>
              <a:rPr lang="en-US" sz="2800" dirty="0" smtClean="0"/>
              <a:t> </a:t>
            </a:r>
            <a:r>
              <a:rPr lang="sr-Latn-RS" sz="2800" dirty="0" smtClean="0"/>
              <a:t>razvoja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unapre</a:t>
            </a:r>
            <a:r>
              <a:rPr lang="sr-Latn-RS" sz="2800" dirty="0" smtClean="0"/>
              <a:t>đ</a:t>
            </a:r>
            <a:r>
              <a:rPr lang="en-US" sz="2800" dirty="0" err="1" smtClean="0"/>
              <a:t>enje</a:t>
            </a:r>
            <a:r>
              <a:rPr lang="en-US" sz="2800" dirty="0" smtClean="0"/>
              <a:t> </a:t>
            </a:r>
            <a:r>
              <a:rPr lang="sr-Latn-RS" sz="2800" dirty="0" smtClean="0"/>
              <a:t>zdravog razvoja i ljudske prirode</a:t>
            </a:r>
            <a:endParaRPr lang="hr-HR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643866" cy="846158"/>
          </a:xfrm>
        </p:spPr>
        <p:txBody>
          <a:bodyPr>
            <a:normAutofit fontScale="90000"/>
          </a:bodyPr>
          <a:lstStyle/>
          <a:p>
            <a:pPr lvl="0"/>
            <a:r>
              <a:rPr lang="hr-HR" smtClean="0"/>
              <a:t/>
            </a:r>
            <a:br>
              <a:rPr lang="hr-HR" smtClean="0"/>
            </a:br>
            <a:r>
              <a:rPr lang="hr-HR" smtClean="0"/>
              <a:t/>
            </a:r>
            <a:br>
              <a:rPr lang="hr-HR" smtClean="0"/>
            </a:br>
            <a:r>
              <a:rPr lang="hr-HR" smtClean="0"/>
              <a:t>    </a:t>
            </a:r>
            <a:br>
              <a:rPr lang="hr-HR" smtClean="0"/>
            </a:br>
            <a:r>
              <a:rPr lang="hr-HR" smtClean="0"/>
              <a:t/>
            </a:r>
            <a:br>
              <a:rPr lang="hr-HR" smtClean="0"/>
            </a:br>
            <a:r>
              <a:rPr lang="hr-HR" smtClean="0"/>
              <a:t/>
            </a:r>
            <a:br>
              <a:rPr lang="hr-HR" smtClean="0"/>
            </a:br>
            <a:r>
              <a:rPr lang="hr-HR" smtClean="0"/>
              <a:t/>
            </a:r>
            <a:br>
              <a:rPr lang="hr-HR" smtClean="0"/>
            </a:br>
            <a:r>
              <a:rPr lang="hr-HR" smtClean="0"/>
              <a:t/>
            </a:r>
            <a:br>
              <a:rPr lang="hr-HR" smtClean="0"/>
            </a:br>
            <a:r>
              <a:rPr lang="hr-HR" smtClean="0"/>
              <a:t>       </a:t>
            </a:r>
            <a:br>
              <a:rPr lang="hr-HR" smtClean="0"/>
            </a:br>
            <a:r>
              <a:rPr lang="hr-HR" smtClean="0"/>
              <a:t>           </a:t>
            </a:r>
            <a:r>
              <a:rPr lang="sr-Latn-CS" sz="4400" smtClean="0"/>
              <a:t/>
            </a:r>
            <a:br>
              <a:rPr lang="sr-Latn-CS" sz="4400" smtClean="0"/>
            </a:br>
            <a:r>
              <a:rPr lang="sr-Latn-CS" sz="4400" b="1" smtClean="0"/>
              <a:t>Tri osnovna pitanja</a:t>
            </a:r>
            <a:endParaRPr lang="sr-Latn-CS" b="1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8424936" cy="4090998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hr-HR" sz="3200" dirty="0" smtClean="0"/>
              <a:t>Da li je proces razvoja postepen i </a:t>
            </a:r>
            <a:r>
              <a:rPr lang="hr-HR" sz="3200" b="1" dirty="0" smtClean="0"/>
              <a:t>kontinuiran </a:t>
            </a:r>
            <a:r>
              <a:rPr lang="hr-HR" sz="3200" dirty="0" smtClean="0"/>
              <a:t>ili označen naglim diskontinuitetima u vidu </a:t>
            </a:r>
            <a:r>
              <a:rPr lang="hr-HR" sz="3200" b="1" dirty="0" smtClean="0"/>
              <a:t>stadijuma</a:t>
            </a:r>
            <a:r>
              <a:rPr lang="hr-HR" sz="3200" dirty="0" smtClean="0"/>
              <a:t>? Kvalitativne ili kvantitativne promene?</a:t>
            </a:r>
            <a:endParaRPr lang="sr-Latn-CS" sz="3200" dirty="0" smtClean="0"/>
          </a:p>
          <a:p>
            <a:pPr lvl="1">
              <a:spcAft>
                <a:spcPts val="1200"/>
              </a:spcAft>
            </a:pPr>
            <a:r>
              <a:rPr lang="hr-HR" sz="3200" dirty="0" smtClean="0"/>
              <a:t>Izvori razvoja- interakcija </a:t>
            </a:r>
            <a:r>
              <a:rPr lang="hr-HR" sz="3200" b="1" dirty="0" smtClean="0"/>
              <a:t>nasleđa i sredine </a:t>
            </a:r>
            <a:r>
              <a:rPr lang="hr-HR" sz="3200" dirty="0" smtClean="0"/>
              <a:t>u procesu razvoja?</a:t>
            </a:r>
            <a:endParaRPr lang="sr-Latn-CS" sz="3200" dirty="0" smtClean="0"/>
          </a:p>
          <a:p>
            <a:pPr lvl="1">
              <a:spcAft>
                <a:spcPts val="1200"/>
              </a:spcAft>
            </a:pPr>
            <a:r>
              <a:rPr lang="hr-HR" sz="3200" dirty="0" smtClean="0"/>
              <a:t>Objašnjenje </a:t>
            </a:r>
            <a:r>
              <a:rPr lang="hr-HR" sz="3200" b="1" dirty="0" smtClean="0"/>
              <a:t>individualnih</a:t>
            </a:r>
            <a:r>
              <a:rPr lang="hr-HR" sz="3200" dirty="0" smtClean="0"/>
              <a:t> </a:t>
            </a:r>
            <a:r>
              <a:rPr lang="hr-HR" sz="3200" b="1" dirty="0" smtClean="0"/>
              <a:t>razlika</a:t>
            </a:r>
            <a:r>
              <a:rPr lang="hr-HR" sz="3200" dirty="0" smtClean="0"/>
              <a:t>?</a:t>
            </a:r>
            <a:endParaRPr lang="sr-Latn-CS" sz="3200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850106"/>
          </a:xfrm>
        </p:spPr>
        <p:txBody>
          <a:bodyPr/>
          <a:lstStyle/>
          <a:p>
            <a:r>
              <a:rPr lang="hr-HR" dirty="0" smtClean="0"/>
              <a:t>1. Problem kontinuiteta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8208912" cy="5688632"/>
          </a:xfrm>
        </p:spPr>
        <p:txBody>
          <a:bodyPr>
            <a:normAutofit fontScale="92500" lnSpcReduction="10000"/>
          </a:bodyPr>
          <a:lstStyle/>
          <a:p>
            <a:pPr lvl="1">
              <a:spcAft>
                <a:spcPts val="1200"/>
              </a:spcAft>
              <a:buNone/>
            </a:pPr>
            <a:r>
              <a:rPr lang="hr-HR" sz="3400" b="1" dirty="0" smtClean="0"/>
              <a:t>Filogeneza</a:t>
            </a:r>
          </a:p>
          <a:p>
            <a:pPr lvl="1">
              <a:spcAft>
                <a:spcPts val="1200"/>
              </a:spcAft>
            </a:pPr>
            <a:r>
              <a:rPr lang="hr-HR" sz="3400" b="1" i="1" dirty="0" smtClean="0"/>
              <a:t>Evolucioni (dis)kontinuitet- </a:t>
            </a:r>
            <a:r>
              <a:rPr lang="hr-HR" sz="3400" dirty="0" smtClean="0"/>
              <a:t>Koliko smo slični i koliko se razlikujemo od naših najbližih srodinika u životinjskom carstvu? Mogućnost ekstrapolacije nalaza sa životinja na ljude? Darvin- zajedničko porekli vrsta, proces akumuliranih sporih promena, razlike u stepenu, ne u vrsti</a:t>
            </a:r>
            <a:r>
              <a:rPr lang="en-US" sz="3400" dirty="0" smtClean="0"/>
              <a:t> (98% </a:t>
            </a:r>
            <a:r>
              <a:rPr lang="en-US" sz="3400" dirty="0" err="1" smtClean="0"/>
              <a:t>genetskog</a:t>
            </a:r>
            <a:r>
              <a:rPr lang="en-US" sz="3400" dirty="0" smtClean="0"/>
              <a:t> </a:t>
            </a:r>
            <a:r>
              <a:rPr lang="en-US" sz="3400" dirty="0" err="1" smtClean="0"/>
              <a:t>materijala</a:t>
            </a:r>
            <a:r>
              <a:rPr lang="en-US" sz="3400" dirty="0" smtClean="0"/>
              <a:t> </a:t>
            </a:r>
            <a:r>
              <a:rPr lang="sr-Latn-RS" sz="3400" dirty="0" smtClean="0"/>
              <a:t>čoveka i šimpanze je isti)</a:t>
            </a:r>
            <a:r>
              <a:rPr lang="hr-HR" sz="3400" dirty="0" smtClean="0"/>
              <a:t>.</a:t>
            </a:r>
          </a:p>
          <a:p>
            <a:pPr lvl="1">
              <a:spcAft>
                <a:spcPts val="1200"/>
              </a:spcAft>
            </a:pPr>
            <a:r>
              <a:rPr lang="hr-HR" sz="3400" b="1" i="1" dirty="0" smtClean="0"/>
              <a:t>Razlike</a:t>
            </a:r>
            <a:r>
              <a:rPr lang="hr-HR" sz="3400" dirty="0" smtClean="0"/>
              <a:t>- </a:t>
            </a:r>
            <a:r>
              <a:rPr lang="hr-HR" sz="3400" b="1" i="1" dirty="0" smtClean="0"/>
              <a:t>jezik i kultura </a:t>
            </a:r>
            <a:r>
              <a:rPr lang="hr-HR" sz="3400" dirty="0" smtClean="0"/>
              <a:t>(proizvodi, aktivnosti, znanja, verovanja, vrednosti)- </a:t>
            </a:r>
            <a:br>
              <a:rPr lang="hr-HR" sz="3400" dirty="0" smtClean="0"/>
            </a:br>
            <a:r>
              <a:rPr lang="hr-HR" sz="3400" b="1" dirty="0" smtClean="0"/>
              <a:t>nasleđeno iskustvo i stvorena sredina!</a:t>
            </a:r>
            <a:endParaRPr lang="sr-Latn-CS" sz="3400" b="1" dirty="0" smtClean="0"/>
          </a:p>
          <a:p>
            <a:endParaRPr lang="sr-Latn-C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4122"/>
          </a:xfrm>
        </p:spPr>
        <p:txBody>
          <a:bodyPr/>
          <a:lstStyle/>
          <a:p>
            <a:r>
              <a:rPr lang="hr-HR" dirty="0"/>
              <a:t>1. Problem kontinuiteta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77544"/>
          </a:xfrm>
        </p:spPr>
        <p:txBody>
          <a:bodyPr>
            <a:normAutofit fontScale="85000" lnSpcReduction="20000"/>
          </a:bodyPr>
          <a:lstStyle/>
          <a:p>
            <a:pPr lvl="1">
              <a:spcAft>
                <a:spcPts val="1200"/>
              </a:spcAft>
              <a:buNone/>
            </a:pPr>
            <a:r>
              <a:rPr lang="hr-HR" sz="3400" b="1" dirty="0"/>
              <a:t>Ontogeneza</a:t>
            </a:r>
          </a:p>
          <a:p>
            <a:pPr lvl="1">
              <a:spcAft>
                <a:spcPts val="1200"/>
              </a:spcAft>
            </a:pPr>
            <a:r>
              <a:rPr lang="hr-HR" sz="3400" dirty="0"/>
              <a:t>Postoje li kvalitativno različiti stadijumi razvoja? </a:t>
            </a:r>
          </a:p>
          <a:p>
            <a:pPr lvl="1">
              <a:spcAft>
                <a:spcPts val="1200"/>
              </a:spcAft>
            </a:pPr>
            <a:r>
              <a:rPr lang="hr-HR" sz="3400" b="1" i="1" dirty="0"/>
              <a:t>Kriterijumi</a:t>
            </a:r>
            <a:r>
              <a:rPr lang="hr-HR" sz="3400" dirty="0"/>
              <a:t>- kvalitativne, obuhvatne, nagle promene koje su povezane u koherentan obrazac (mišljenje- socijalno ponašanje</a:t>
            </a:r>
            <a:r>
              <a:rPr lang="hr-HR" sz="3400" dirty="0" smtClean="0"/>
              <a:t>)</a:t>
            </a:r>
            <a:r>
              <a:rPr lang="hr-HR" sz="3400" dirty="0"/>
              <a:t> </a:t>
            </a:r>
            <a:endParaRPr lang="hr-HR" sz="3400" dirty="0" smtClean="0"/>
          </a:p>
          <a:p>
            <a:pPr lvl="1">
              <a:spcAft>
                <a:spcPts val="1200"/>
              </a:spcAft>
            </a:pPr>
            <a:r>
              <a:rPr lang="hr-HR" sz="3400" dirty="0" smtClean="0"/>
              <a:t>Neujednačenost aspekata i ispoljavanja promena</a:t>
            </a:r>
            <a:endParaRPr lang="hr-HR" sz="3400" dirty="0"/>
          </a:p>
          <a:p>
            <a:pPr lvl="1">
              <a:spcAft>
                <a:spcPts val="1200"/>
              </a:spcAft>
            </a:pPr>
            <a:r>
              <a:rPr lang="hr-HR" sz="3400" dirty="0"/>
              <a:t>Kontinuirano do </a:t>
            </a:r>
            <a:r>
              <a:rPr lang="hr-HR" sz="3400" dirty="0" smtClean="0"/>
              <a:t>kvalitativnih promena</a:t>
            </a:r>
          </a:p>
          <a:p>
            <a:pPr lvl="1">
              <a:spcAft>
                <a:spcPts val="1200"/>
              </a:spcAft>
            </a:pPr>
            <a:r>
              <a:rPr lang="hr-HR" sz="3400" dirty="0" smtClean="0"/>
              <a:t> </a:t>
            </a:r>
            <a:r>
              <a:rPr lang="hr-HR" sz="3400" b="1" dirty="0" smtClean="0"/>
              <a:t>Kritični </a:t>
            </a:r>
            <a:r>
              <a:rPr lang="hr-HR" sz="3400" b="1" dirty="0"/>
              <a:t>period </a:t>
            </a:r>
            <a:r>
              <a:rPr lang="hr-HR" sz="3400" b="1" dirty="0" smtClean="0"/>
              <a:t>razvoja -</a:t>
            </a:r>
            <a:r>
              <a:rPr lang="hr-HR" sz="3400" dirty="0" smtClean="0"/>
              <a:t>pojava specifičnog sredinskog uslova kao pokretača razvojne promene (delovanje hormona na genetski muški embrion)</a:t>
            </a:r>
            <a:endParaRPr lang="sr-Latn-CS" sz="3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9927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2. Izvori razvoja: nasleđe- sredina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715058"/>
            <a:ext cx="8892480" cy="502631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hr-HR" dirty="0" smtClean="0"/>
              <a:t>Određenje doprinosa i međudejstva nasleđa i sredine procesu razvoja. Preteče Lok (</a:t>
            </a:r>
            <a:r>
              <a:rPr lang="hr-HR" dirty="0"/>
              <a:t>tabula </a:t>
            </a:r>
            <a:r>
              <a:rPr lang="hr-HR" dirty="0" smtClean="0"/>
              <a:t>rasa), </a:t>
            </a:r>
            <a:r>
              <a:rPr lang="hr-HR" dirty="0"/>
              <a:t>Ruso </a:t>
            </a:r>
            <a:r>
              <a:rPr lang="hr-HR" dirty="0" smtClean="0"/>
              <a:t>(prirodan čovek)</a:t>
            </a:r>
          </a:p>
          <a:p>
            <a:pPr lvl="0">
              <a:buNone/>
            </a:pPr>
            <a:r>
              <a:rPr lang="en-US" b="1" dirty="0" smtClean="0"/>
              <a:t> </a:t>
            </a:r>
            <a:r>
              <a:rPr lang="hr-HR" b="1" dirty="0" smtClean="0"/>
              <a:t>Pitanje </a:t>
            </a:r>
            <a:r>
              <a:rPr lang="hr-HR" b="1" dirty="0" smtClean="0"/>
              <a:t>relativnog doprinosa i </a:t>
            </a:r>
            <a:r>
              <a:rPr lang="hr-HR" b="1" dirty="0" smtClean="0"/>
              <a:t>pitanje </a:t>
            </a:r>
            <a:r>
              <a:rPr lang="hr-HR" b="1" dirty="0" smtClean="0"/>
              <a:t>mehanizma interakcije</a:t>
            </a:r>
          </a:p>
          <a:p>
            <a:pPr lvl="1">
              <a:spcBef>
                <a:spcPts val="1200"/>
              </a:spcBef>
            </a:pPr>
            <a:r>
              <a:rPr lang="hr-HR" sz="2600" b="1" dirty="0" smtClean="0"/>
              <a:t>Biološko-maturacionističko stanovište-  </a:t>
            </a:r>
            <a:r>
              <a:rPr lang="hr-HR" sz="2600" dirty="0" smtClean="0"/>
              <a:t>izvori razvoja su prvenstveno </a:t>
            </a:r>
            <a:r>
              <a:rPr lang="hr-HR" sz="2600" b="1" i="1" dirty="0" smtClean="0"/>
              <a:t>endogeni</a:t>
            </a:r>
            <a:r>
              <a:rPr lang="hr-HR" sz="2600" dirty="0" smtClean="0"/>
              <a:t>,  potiču iz biološkog nasleđa organizma, a uzrok promena je </a:t>
            </a:r>
            <a:r>
              <a:rPr lang="hr-HR" sz="2600" b="1" i="1" dirty="0" smtClean="0"/>
              <a:t>maturacija</a:t>
            </a:r>
            <a:r>
              <a:rPr lang="hr-HR" sz="2600" dirty="0" smtClean="0"/>
              <a:t> (Gezel, Frojd)- ne negira uticaj sredine</a:t>
            </a:r>
            <a:endParaRPr lang="sr-Latn-CS" sz="2600" dirty="0" smtClean="0"/>
          </a:p>
          <a:p>
            <a:pPr lvl="1">
              <a:spcBef>
                <a:spcPts val="1200"/>
              </a:spcBef>
            </a:pPr>
            <a:r>
              <a:rPr lang="hr-HR" sz="2600" b="1" dirty="0" smtClean="0"/>
              <a:t>Teorije socijalnog učenja- </a:t>
            </a:r>
            <a:r>
              <a:rPr lang="hr-HR" sz="2600" dirty="0" smtClean="0"/>
              <a:t>razvojne promene su prvenstveno uzrokovane </a:t>
            </a:r>
            <a:r>
              <a:rPr lang="hr-HR" sz="2600" b="1" i="1" dirty="0" smtClean="0"/>
              <a:t>egzogenim</a:t>
            </a:r>
            <a:r>
              <a:rPr lang="hr-HR" sz="2600" dirty="0" smtClean="0"/>
              <a:t> faktorima, a mehanizam razvoja je </a:t>
            </a:r>
            <a:r>
              <a:rPr lang="hr-HR" sz="2600" b="1" i="1" dirty="0" smtClean="0"/>
              <a:t>učenje, socijalizacija </a:t>
            </a:r>
            <a:r>
              <a:rPr lang="hr-HR" sz="2600" dirty="0" smtClean="0"/>
              <a:t>(Bandura, Votson, Skiner-kontinuitet „vajanja”)- ne negira se uticaj genetskih razlika.</a:t>
            </a:r>
            <a:endParaRPr lang="sr-Latn-CS" sz="2600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Autofit/>
          </a:bodyPr>
          <a:lstStyle/>
          <a:p>
            <a:r>
              <a:rPr lang="hr-HR" sz="4400" dirty="0" smtClean="0"/>
              <a:t>2. Izvori razvoja</a:t>
            </a:r>
            <a:endParaRPr lang="sr-Latn-C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568952" cy="568863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hr-HR" sz="3000" b="1" dirty="0" smtClean="0"/>
              <a:t>Univerzalno-konstruktivističko stanovište</a:t>
            </a:r>
            <a:r>
              <a:rPr lang="en-US" sz="3000" b="1" dirty="0" smtClean="0"/>
              <a:t>, </a:t>
            </a:r>
            <a:br>
              <a:rPr lang="en-US" sz="3000" b="1" dirty="0" smtClean="0"/>
            </a:br>
            <a:r>
              <a:rPr lang="sr-Latn-RS" sz="3000" b="1" dirty="0" smtClean="0"/>
              <a:t>Žan </a:t>
            </a:r>
            <a:r>
              <a:rPr lang="sr-Latn-RS" sz="3000" b="1" dirty="0"/>
              <a:t>Pijaže</a:t>
            </a:r>
            <a:r>
              <a:rPr lang="sr-Cyrl-RS" sz="3000" dirty="0"/>
              <a:t> </a:t>
            </a:r>
            <a:r>
              <a:rPr lang="en-US" sz="3000" dirty="0"/>
              <a:t>(</a:t>
            </a:r>
            <a:r>
              <a:rPr lang="sr-Latn-RS" sz="3000" dirty="0" smtClean="0"/>
              <a:t>1</a:t>
            </a:r>
            <a:r>
              <a:rPr lang="en-US" sz="3000" dirty="0"/>
              <a:t>8</a:t>
            </a:r>
            <a:r>
              <a:rPr lang="sr-Latn-RS" sz="3000" dirty="0" smtClean="0"/>
              <a:t>86</a:t>
            </a:r>
            <a:r>
              <a:rPr lang="en-US" sz="3000" dirty="0" smtClean="0"/>
              <a:t>-</a:t>
            </a:r>
            <a:r>
              <a:rPr lang="sr-Latn-RS" sz="3000" dirty="0" smtClean="0"/>
              <a:t>1980</a:t>
            </a:r>
            <a:r>
              <a:rPr lang="en-US" sz="3000" dirty="0" smtClean="0"/>
              <a:t>)</a:t>
            </a:r>
            <a:r>
              <a:rPr lang="sr-Latn-RS" sz="3000" dirty="0" smtClean="0"/>
              <a:t> </a:t>
            </a:r>
            <a:endParaRPr lang="en-US" sz="3000" b="1" dirty="0" smtClean="0"/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800" dirty="0" smtClean="0"/>
              <a:t>R</a:t>
            </a:r>
            <a:r>
              <a:rPr lang="hr-HR" sz="2800" dirty="0" smtClean="0"/>
              <a:t>azvoj proističe iz </a:t>
            </a:r>
            <a:r>
              <a:rPr lang="hr-HR" sz="2800" b="1" i="1" dirty="0" smtClean="0"/>
              <a:t>aktivnog prilagođavanja </a:t>
            </a:r>
            <a:r>
              <a:rPr lang="hr-HR" sz="2800" dirty="0" smtClean="0"/>
              <a:t>organizma sredini.</a:t>
            </a:r>
            <a:r>
              <a:rPr lang="en-US" sz="2800" dirty="0" smtClean="0"/>
              <a:t> </a:t>
            </a:r>
            <a:r>
              <a:rPr lang="en-US" sz="2800" dirty="0" err="1"/>
              <a:t>Organizam</a:t>
            </a:r>
            <a:r>
              <a:rPr lang="en-US" sz="2800" dirty="0"/>
              <a:t> je u </a:t>
            </a:r>
            <a:r>
              <a:rPr lang="en-US" sz="2800" dirty="0" err="1"/>
              <a:t>stalnoj</a:t>
            </a:r>
            <a:r>
              <a:rPr lang="en-US" sz="2800" dirty="0"/>
              <a:t> </a:t>
            </a:r>
            <a:r>
              <a:rPr lang="en-US" sz="2800" b="1" i="1" dirty="0" err="1"/>
              <a:t>interakciji</a:t>
            </a:r>
            <a:r>
              <a:rPr lang="en-US" sz="2800" b="1" i="1" dirty="0"/>
              <a:t> </a:t>
            </a:r>
            <a:r>
              <a:rPr lang="en-US" sz="2800" dirty="0"/>
              <a:t>sa </a:t>
            </a:r>
            <a:r>
              <a:rPr lang="en-US" sz="2800" dirty="0" err="1"/>
              <a:t>svojom</a:t>
            </a:r>
            <a:r>
              <a:rPr lang="en-US" sz="2800" dirty="0"/>
              <a:t> </a:t>
            </a:r>
            <a:r>
              <a:rPr lang="en-US" sz="2800" dirty="0" err="1"/>
              <a:t>sredinom</a:t>
            </a:r>
            <a:r>
              <a:rPr lang="en-US" sz="2800" dirty="0"/>
              <a:t> i </a:t>
            </a:r>
            <a:r>
              <a:rPr lang="en-US" sz="2800" dirty="0" err="1"/>
              <a:t>kroz</a:t>
            </a:r>
            <a:r>
              <a:rPr lang="en-US" sz="2800" dirty="0"/>
              <a:t> </a:t>
            </a:r>
            <a:r>
              <a:rPr lang="en-US" sz="2800" dirty="0" err="1"/>
              <a:t>taj</a:t>
            </a:r>
            <a:r>
              <a:rPr lang="en-US" sz="2800" dirty="0"/>
              <a:t> </a:t>
            </a:r>
            <a:r>
              <a:rPr lang="en-US" sz="2800" dirty="0" err="1"/>
              <a:t>uzajamni</a:t>
            </a:r>
            <a:r>
              <a:rPr lang="en-US" sz="2800" dirty="0"/>
              <a:t> </a:t>
            </a:r>
            <a:r>
              <a:rPr lang="en-US" sz="2800" dirty="0" err="1"/>
              <a:t>uticaj</a:t>
            </a:r>
            <a:r>
              <a:rPr lang="en-US" sz="2800" dirty="0"/>
              <a:t> </a:t>
            </a:r>
            <a:r>
              <a:rPr lang="en-US" sz="2800" dirty="0" err="1"/>
              <a:t>odigrava</a:t>
            </a:r>
            <a:r>
              <a:rPr lang="en-US" sz="2800" dirty="0"/>
              <a:t> se </a:t>
            </a:r>
            <a:r>
              <a:rPr lang="en-US" sz="2800" dirty="0" err="1"/>
              <a:t>proces</a:t>
            </a:r>
            <a:r>
              <a:rPr lang="en-US" sz="2800" dirty="0"/>
              <a:t> </a:t>
            </a:r>
            <a:r>
              <a:rPr lang="en-US" sz="2800" b="1" i="1" dirty="0" err="1"/>
              <a:t>adaptacije</a:t>
            </a:r>
            <a:r>
              <a:rPr lang="en-US" sz="2800" dirty="0"/>
              <a:t>, </a:t>
            </a:r>
            <a:r>
              <a:rPr lang="en-US" sz="2800" dirty="0" err="1"/>
              <a:t>tj</a:t>
            </a:r>
            <a:r>
              <a:rPr lang="en-US" sz="2800" dirty="0"/>
              <a:t>. </a:t>
            </a:r>
            <a:r>
              <a:rPr lang="en-US" sz="2800" dirty="0" err="1"/>
              <a:t>uspostavlja</a:t>
            </a:r>
            <a:r>
              <a:rPr lang="en-US" sz="2800" dirty="0"/>
              <a:t> se </a:t>
            </a:r>
            <a:r>
              <a:rPr lang="en-US" sz="2800" b="1" i="1" dirty="0" err="1"/>
              <a:t>ravnoteža</a:t>
            </a:r>
            <a:r>
              <a:rPr lang="en-US" sz="2800" dirty="0"/>
              <a:t>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/>
              <a:t>dva</a:t>
            </a:r>
            <a:r>
              <a:rPr lang="en-US" sz="2800" dirty="0"/>
              <a:t> </a:t>
            </a:r>
            <a:r>
              <a:rPr lang="en-US" sz="2800" dirty="0" err="1" smtClean="0"/>
              <a:t>komplementarna</a:t>
            </a:r>
            <a:r>
              <a:rPr lang="en-US" sz="2800" dirty="0" smtClean="0"/>
              <a:t> </a:t>
            </a:r>
            <a:r>
              <a:rPr lang="sr-Latn-RS" sz="2800" dirty="0" smtClean="0"/>
              <a:t>pr</a:t>
            </a:r>
            <a:r>
              <a:rPr lang="en-US" sz="2800" dirty="0" err="1" smtClean="0"/>
              <a:t>ocesa</a:t>
            </a:r>
            <a:r>
              <a:rPr lang="en-US" sz="2800" dirty="0" smtClean="0"/>
              <a:t>  </a:t>
            </a:r>
            <a:r>
              <a:rPr lang="en-US" sz="2800" dirty="0"/>
              <a:t> </a:t>
            </a:r>
            <a:r>
              <a:rPr lang="en-US" sz="2800" b="1" i="1" dirty="0" err="1"/>
              <a:t>asimilacije</a:t>
            </a:r>
            <a:r>
              <a:rPr lang="en-US" sz="2800" b="1" dirty="0"/>
              <a:t> </a:t>
            </a:r>
            <a:r>
              <a:rPr lang="en-US" sz="2800" dirty="0"/>
              <a:t>(</a:t>
            </a:r>
            <a:r>
              <a:rPr lang="en-US" sz="2800" dirty="0" err="1"/>
              <a:t>saobražavanje</a:t>
            </a:r>
            <a:r>
              <a:rPr lang="en-US" sz="2800" dirty="0"/>
              <a:t> </a:t>
            </a:r>
            <a:r>
              <a:rPr lang="en-US" sz="2800" dirty="0" err="1"/>
              <a:t>objekta</a:t>
            </a:r>
            <a:r>
              <a:rPr lang="en-US" sz="2800" dirty="0"/>
              <a:t> </a:t>
            </a:r>
            <a:r>
              <a:rPr lang="en-US" sz="2800" dirty="0" err="1"/>
              <a:t>postojećim</a:t>
            </a:r>
            <a:r>
              <a:rPr lang="en-US" sz="2800" dirty="0"/>
              <a:t> </a:t>
            </a:r>
            <a:r>
              <a:rPr lang="en-US" sz="2800" dirty="0" err="1"/>
              <a:t>kognitivnim</a:t>
            </a:r>
            <a:r>
              <a:rPr lang="en-US" sz="2800" dirty="0"/>
              <a:t> </a:t>
            </a:r>
            <a:r>
              <a:rPr lang="en-US" sz="2800" dirty="0" err="1"/>
              <a:t>strukturama</a:t>
            </a:r>
            <a:r>
              <a:rPr lang="en-US" sz="2800" dirty="0"/>
              <a:t> </a:t>
            </a:r>
            <a:r>
              <a:rPr lang="en-US" sz="2800" dirty="0" err="1"/>
              <a:t>subjekta</a:t>
            </a:r>
            <a:r>
              <a:rPr lang="en-US" sz="2800" dirty="0"/>
              <a:t>) i </a:t>
            </a:r>
            <a:r>
              <a:rPr lang="en-US" sz="2800" b="1" i="1" dirty="0" err="1"/>
              <a:t>akomodacije</a:t>
            </a:r>
            <a:r>
              <a:rPr lang="en-US" sz="2800" b="1" dirty="0"/>
              <a:t> </a:t>
            </a:r>
            <a:r>
              <a:rPr lang="en-US" sz="2800" dirty="0"/>
              <a:t>(</a:t>
            </a:r>
            <a:r>
              <a:rPr lang="en-US" sz="2800" dirty="0" err="1"/>
              <a:t>modifikacija</a:t>
            </a:r>
            <a:r>
              <a:rPr lang="en-US" sz="2800" dirty="0"/>
              <a:t> </a:t>
            </a:r>
            <a:r>
              <a:rPr lang="en-US" sz="2800" dirty="0" err="1"/>
              <a:t>kognitivnih</a:t>
            </a:r>
            <a:r>
              <a:rPr lang="en-US" sz="2800" dirty="0"/>
              <a:t> </a:t>
            </a:r>
            <a:r>
              <a:rPr lang="en-US" sz="2800" dirty="0" err="1"/>
              <a:t>struktura</a:t>
            </a:r>
            <a:r>
              <a:rPr lang="en-US" sz="2800" dirty="0"/>
              <a:t> u </a:t>
            </a:r>
            <a:r>
              <a:rPr lang="en-US" sz="2800" dirty="0" err="1"/>
              <a:t>skladu</a:t>
            </a:r>
            <a:r>
              <a:rPr lang="en-US" sz="2800" dirty="0"/>
              <a:t> sa </a:t>
            </a:r>
            <a:r>
              <a:rPr lang="en-US" sz="2800" dirty="0" err="1"/>
              <a:t>objektom</a:t>
            </a:r>
            <a:r>
              <a:rPr lang="en-US" sz="2800" dirty="0"/>
              <a:t>).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800" dirty="0" err="1"/>
              <a:t>Osnovni</a:t>
            </a:r>
            <a:r>
              <a:rPr lang="en-US" sz="2800" dirty="0"/>
              <a:t> </a:t>
            </a:r>
            <a:r>
              <a:rPr lang="en-US" sz="2800" dirty="0" err="1"/>
              <a:t>pokretač</a:t>
            </a:r>
            <a:r>
              <a:rPr lang="en-US" sz="2800" dirty="0"/>
              <a:t> </a:t>
            </a:r>
            <a:r>
              <a:rPr lang="en-US" sz="2800" dirty="0" err="1"/>
              <a:t>razvoja</a:t>
            </a:r>
            <a:r>
              <a:rPr lang="en-US" sz="2800" dirty="0"/>
              <a:t> je </a:t>
            </a:r>
            <a:r>
              <a:rPr lang="en-US" sz="2800" dirty="0" err="1"/>
              <a:t>težnja</a:t>
            </a:r>
            <a:r>
              <a:rPr lang="en-US" sz="2800" dirty="0"/>
              <a:t> ka </a:t>
            </a:r>
            <a:r>
              <a:rPr lang="en-US" sz="2800" b="1" i="1" dirty="0" err="1"/>
              <a:t>stabilnoj</a:t>
            </a:r>
            <a:r>
              <a:rPr lang="en-US" sz="2800" b="1" i="1" dirty="0"/>
              <a:t> </a:t>
            </a:r>
            <a:r>
              <a:rPr lang="en-US" sz="2800" b="1" i="1" dirty="0" err="1" smtClean="0"/>
              <a:t>ravnoteži</a:t>
            </a:r>
            <a:endParaRPr lang="en-US" sz="2800" dirty="0"/>
          </a:p>
          <a:p>
            <a:endParaRPr lang="sr-Latn-C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2. Izvori razvoja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47800"/>
            <a:ext cx="8075240" cy="4572000"/>
          </a:xfrm>
        </p:spPr>
        <p:txBody>
          <a:bodyPr>
            <a:normAutofit lnSpcReduction="10000"/>
          </a:bodyPr>
          <a:lstStyle/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hr-HR" sz="2800" dirty="0" smtClean="0"/>
              <a:t>Kroz aktivnost se </a:t>
            </a:r>
            <a:r>
              <a:rPr lang="hr-HR" sz="2800" b="1" i="1" dirty="0" smtClean="0"/>
              <a:t>konstruiše</a:t>
            </a:r>
            <a:r>
              <a:rPr lang="hr-HR" sz="2800" dirty="0" smtClean="0"/>
              <a:t> sopstveni razvoj </a:t>
            </a:r>
            <a:r>
              <a:rPr lang="sr-Latn-RS" sz="2800" dirty="0" smtClean="0"/>
              <a:t>– kroz aktivnost oblikuje samog sebe. </a:t>
            </a:r>
            <a:r>
              <a:rPr lang="sr-Latn-RS" sz="2800" b="1" i="1" dirty="0" smtClean="0"/>
              <a:t>K</a:t>
            </a:r>
            <a:r>
              <a:rPr lang="en-US" sz="2800" b="1" i="1" dirty="0" err="1" smtClean="0"/>
              <a:t>onstruktivističku</a:t>
            </a:r>
            <a:r>
              <a:rPr lang="sr-Latn-RS" sz="2800" b="1" i="1" dirty="0" smtClean="0"/>
              <a:t>a </a:t>
            </a:r>
            <a:r>
              <a:rPr lang="en-US" sz="2800" b="1" i="1" dirty="0" err="1" smtClean="0"/>
              <a:t>teorij</a:t>
            </a:r>
            <a:r>
              <a:rPr lang="sr-Latn-RS" sz="2800" dirty="0" smtClean="0"/>
              <a:t>a</a:t>
            </a:r>
            <a:r>
              <a:rPr lang="en-US" sz="2800" dirty="0" smtClean="0"/>
              <a:t>  </a:t>
            </a:r>
            <a:r>
              <a:rPr lang="en-US" sz="2800" dirty="0" err="1" smtClean="0"/>
              <a:t>razvoj</a:t>
            </a:r>
            <a:r>
              <a:rPr lang="sr-Latn-RS" sz="2800" dirty="0" smtClean="0"/>
              <a:t>a- </a:t>
            </a:r>
            <a:r>
              <a:rPr lang="en-US" sz="2800" dirty="0" smtClean="0"/>
              <a:t> </a:t>
            </a:r>
            <a:r>
              <a:rPr lang="en-US" sz="2800" dirty="0" err="1" smtClean="0"/>
              <a:t>beba</a:t>
            </a:r>
            <a:r>
              <a:rPr lang="en-US" sz="2800" dirty="0" smtClean="0"/>
              <a:t> se </a:t>
            </a:r>
            <a:r>
              <a:rPr lang="en-US" sz="2800" dirty="0" err="1" smtClean="0"/>
              <a:t>rađa</a:t>
            </a:r>
            <a:r>
              <a:rPr lang="en-US" sz="2800" dirty="0" smtClean="0"/>
              <a:t> </a:t>
            </a:r>
            <a:r>
              <a:rPr lang="en-US" sz="2800" dirty="0" err="1" smtClean="0"/>
              <a:t>bez</a:t>
            </a:r>
            <a:r>
              <a:rPr lang="en-US" sz="2800" dirty="0" smtClean="0"/>
              <a:t> </a:t>
            </a:r>
            <a:r>
              <a:rPr lang="en-US" sz="2800" dirty="0" err="1" smtClean="0"/>
              <a:t>ikakvih</a:t>
            </a:r>
            <a:r>
              <a:rPr lang="en-US" sz="2800" dirty="0" smtClean="0"/>
              <a:t> </a:t>
            </a:r>
            <a:r>
              <a:rPr lang="sr-Latn-RS" sz="2800" dirty="0" smtClean="0"/>
              <a:t>znanja, </a:t>
            </a:r>
            <a:r>
              <a:rPr lang="en-US" sz="2800" dirty="0" err="1" smtClean="0"/>
              <a:t>postepeno</a:t>
            </a:r>
            <a:r>
              <a:rPr lang="en-US" sz="2800" dirty="0" smtClean="0"/>
              <a:t> </a:t>
            </a:r>
            <a:r>
              <a:rPr lang="en-US" sz="2800" dirty="0" err="1" smtClean="0"/>
              <a:t>uobličava</a:t>
            </a:r>
            <a:r>
              <a:rPr lang="en-US" sz="2800" dirty="0" smtClean="0"/>
              <a:t> </a:t>
            </a:r>
            <a:r>
              <a:rPr lang="en-US" sz="2800" dirty="0" err="1" smtClean="0"/>
              <a:t>koherentno</a:t>
            </a:r>
            <a:r>
              <a:rPr lang="en-US" sz="2800" dirty="0" smtClean="0"/>
              <a:t> </a:t>
            </a:r>
            <a:r>
              <a:rPr lang="en-US" sz="2800" dirty="0" err="1" smtClean="0"/>
              <a:t>razumevanje</a:t>
            </a:r>
            <a:r>
              <a:rPr lang="en-US" sz="2800" dirty="0" smtClean="0"/>
              <a:t> </a:t>
            </a:r>
            <a:r>
              <a:rPr lang="en-US" sz="2800" dirty="0" err="1" smtClean="0"/>
              <a:t>sveta</a:t>
            </a:r>
            <a:r>
              <a:rPr lang="en-US" sz="2800" dirty="0" smtClean="0"/>
              <a:t> </a:t>
            </a:r>
            <a:r>
              <a:rPr lang="sr-Latn-RS" sz="2800" dirty="0" smtClean="0"/>
              <a:t>-</a:t>
            </a:r>
            <a:r>
              <a:rPr lang="en-US" sz="2800" dirty="0" smtClean="0"/>
              <a:t> </a:t>
            </a:r>
            <a:r>
              <a:rPr lang="en-US" sz="2800" dirty="0" err="1" smtClean="0"/>
              <a:t>dete</a:t>
            </a:r>
            <a:r>
              <a:rPr lang="en-US" sz="2800" dirty="0" smtClean="0"/>
              <a:t> </a:t>
            </a:r>
            <a:r>
              <a:rPr lang="en-US" sz="2800" dirty="0" err="1" smtClean="0"/>
              <a:t>konstruiše</a:t>
            </a:r>
            <a:r>
              <a:rPr lang="en-US" sz="2800" dirty="0" smtClean="0"/>
              <a:t> </a:t>
            </a:r>
            <a:r>
              <a:rPr lang="en-US" sz="2800" dirty="0" err="1" smtClean="0"/>
              <a:t>mentalni</a:t>
            </a:r>
            <a:r>
              <a:rPr lang="en-US" sz="2800" dirty="0" smtClean="0"/>
              <a:t> model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konceptualizaciju</a:t>
            </a:r>
            <a:r>
              <a:rPr lang="en-US" sz="2800" dirty="0" smtClean="0"/>
              <a:t> </a:t>
            </a:r>
            <a:r>
              <a:rPr lang="en-US" sz="2800" dirty="0" err="1" smtClean="0"/>
              <a:t>sveta</a:t>
            </a:r>
            <a:r>
              <a:rPr lang="sr-Latn-RS" sz="2800" dirty="0" smtClean="0"/>
              <a:t> i procesom adaptacije oblikuje sopstveni razvoj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hr-HR" sz="2800" dirty="0" smtClean="0"/>
              <a:t>Proces </a:t>
            </a:r>
            <a:r>
              <a:rPr lang="hr-HR" sz="2800" dirty="0" smtClean="0"/>
              <a:t>i faze su </a:t>
            </a:r>
            <a:r>
              <a:rPr lang="hr-HR" sz="2800" b="1" i="1" dirty="0" smtClean="0"/>
              <a:t>univerzalni </a:t>
            </a:r>
            <a:r>
              <a:rPr lang="hr-HR" sz="2800" dirty="0" smtClean="0"/>
              <a:t>(invarijantni</a:t>
            </a:r>
            <a:r>
              <a:rPr lang="hr-HR" sz="2800" dirty="0" smtClean="0"/>
              <a:t>). </a:t>
            </a:r>
            <a:r>
              <a:rPr lang="en-US" sz="2800" b="1" i="1" dirty="0" err="1" smtClean="0"/>
              <a:t>Nužnost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redosleda</a:t>
            </a:r>
            <a:r>
              <a:rPr lang="en-US" sz="2800" b="1" i="1" dirty="0" smtClean="0"/>
              <a:t> </a:t>
            </a:r>
            <a:r>
              <a:rPr lang="sr-Latn-RS" sz="2800" b="1" i="1" dirty="0" smtClean="0"/>
              <a:t> </a:t>
            </a:r>
            <a:r>
              <a:rPr lang="sr-Latn-RS" sz="2800" dirty="0" smtClean="0"/>
              <a:t>je univerzalan, redosled je predodređen i </a:t>
            </a:r>
            <a:r>
              <a:rPr lang="en-US" sz="2800" dirty="0" err="1" smtClean="0"/>
              <a:t>proizvod</a:t>
            </a:r>
            <a:r>
              <a:rPr lang="en-US" sz="2800" dirty="0" smtClean="0"/>
              <a:t> </a:t>
            </a:r>
            <a:r>
              <a:rPr lang="sr-Latn-RS" sz="2800" dirty="0" smtClean="0"/>
              <a:t>je </a:t>
            </a:r>
            <a:r>
              <a:rPr lang="en-US" sz="2800" dirty="0" err="1" smtClean="0"/>
              <a:t>aktivnosti</a:t>
            </a:r>
            <a:r>
              <a:rPr lang="en-US" sz="2800" dirty="0" smtClean="0"/>
              <a:t> </a:t>
            </a:r>
            <a:r>
              <a:rPr lang="en-US" sz="2800" dirty="0" err="1" smtClean="0"/>
              <a:t>subjekta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je u </a:t>
            </a:r>
            <a:r>
              <a:rPr lang="en-US" sz="2800" dirty="0" err="1" smtClean="0"/>
              <a:t>potpunosti</a:t>
            </a:r>
            <a:r>
              <a:rPr lang="en-US" sz="2800" dirty="0" smtClean="0"/>
              <a:t> </a:t>
            </a:r>
            <a:r>
              <a:rPr lang="en-US" sz="2800" dirty="0" err="1" smtClean="0"/>
              <a:t>ovladao</a:t>
            </a:r>
            <a:r>
              <a:rPr lang="en-US" sz="2800" dirty="0" smtClean="0"/>
              <a:t> </a:t>
            </a:r>
            <a:r>
              <a:rPr lang="en-US" sz="2800" dirty="0" err="1" smtClean="0"/>
              <a:t>mogućnostima</a:t>
            </a:r>
            <a:r>
              <a:rPr lang="en-US" sz="2800" dirty="0" smtClean="0"/>
              <a:t> </a:t>
            </a:r>
            <a:r>
              <a:rPr lang="en-US" sz="2800" dirty="0" err="1" smtClean="0"/>
              <a:t>jednog</a:t>
            </a:r>
            <a:r>
              <a:rPr lang="en-US" sz="2800" dirty="0" smtClean="0"/>
              <a:t> </a:t>
            </a:r>
            <a:r>
              <a:rPr lang="en-US" sz="2800" dirty="0" err="1" smtClean="0"/>
              <a:t>stadijuma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</a:t>
            </a:r>
            <a:r>
              <a:rPr lang="en-US" sz="2800" dirty="0" err="1" smtClean="0"/>
              <a:t>ga</a:t>
            </a:r>
            <a:r>
              <a:rPr lang="en-US" sz="2800" dirty="0" smtClean="0"/>
              <a:t> </a:t>
            </a:r>
            <a:r>
              <a:rPr lang="en-US" sz="2800" dirty="0" err="1" smtClean="0"/>
              <a:t>prevazilazi</a:t>
            </a:r>
            <a:r>
              <a:rPr lang="en-US" sz="2800" dirty="0" smtClean="0"/>
              <a:t> </a:t>
            </a:r>
            <a:r>
              <a:rPr lang="en-US" sz="2800" dirty="0" err="1" smtClean="0"/>
              <a:t>prelaskom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sledeći</a:t>
            </a:r>
            <a:r>
              <a:rPr lang="en-US" sz="2800" dirty="0" smtClean="0"/>
              <a:t> 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1217</TotalTime>
  <Words>1274</Words>
  <Application>Microsoft Office PowerPoint</Application>
  <PresentationFormat>On-screen Show (4:3)</PresentationFormat>
  <Paragraphs>228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Equity</vt:lpstr>
      <vt:lpstr>RAZVOJNA PSIHOLOGIJA The Development of Children Michael Cole &amp; Sheila R. Cole </vt:lpstr>
      <vt:lpstr>   Definicija i razvoj oblasti</vt:lpstr>
      <vt:lpstr>Definicija i razvoj oblasti</vt:lpstr>
      <vt:lpstr>                               Tri osnovna pitanja</vt:lpstr>
      <vt:lpstr>1. Problem kontinuiteta</vt:lpstr>
      <vt:lpstr>1. Problem kontinuiteta</vt:lpstr>
      <vt:lpstr>2. Izvori razvoja: nasleđe- sredina</vt:lpstr>
      <vt:lpstr>2. Izvori razvoja</vt:lpstr>
      <vt:lpstr>2. Izvori razvoja</vt:lpstr>
      <vt:lpstr> Univerzalno-konstruktivističko stanovište</vt:lpstr>
      <vt:lpstr>2. Izvori razvoja</vt:lpstr>
      <vt:lpstr>3. Individualne razlike</vt:lpstr>
      <vt:lpstr>Razvojna psihologija kao nauka</vt:lpstr>
      <vt:lpstr>Tehnike prikupljanja podataka </vt:lpstr>
      <vt:lpstr>Tehnike prikupljanja podataka </vt:lpstr>
      <vt:lpstr>Tehnike prikupljanja podataka </vt:lpstr>
      <vt:lpstr>Nacrti istraživanja </vt:lpstr>
      <vt:lpstr>Teorija u razvojnoj psihologiji </vt:lpstr>
      <vt:lpstr>Periodizacija razvoja</vt:lpstr>
      <vt:lpstr>  Faze životnog ciklusa</vt:lpstr>
      <vt:lpstr>            Stadijumi razvoja </vt:lpstr>
      <vt:lpstr>Bio-socio-bihejvioralni preokreti u razvoju</vt:lpstr>
    </vt:vector>
  </TitlesOfParts>
  <Company>Samostalni zanatlija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RAZVOJNA PSIHOLOGIJA</dc:title>
  <dc:creator>Stefan Ignjatovic</dc:creator>
  <cp:lastModifiedBy>fujilap03</cp:lastModifiedBy>
  <cp:revision>94</cp:revision>
  <dcterms:created xsi:type="dcterms:W3CDTF">2009-10-07T08:04:06Z</dcterms:created>
  <dcterms:modified xsi:type="dcterms:W3CDTF">2018-10-07T11:11:05Z</dcterms:modified>
</cp:coreProperties>
</file>