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78" r:id="rId4"/>
    <p:sldId id="258" r:id="rId5"/>
    <p:sldId id="259" r:id="rId6"/>
    <p:sldId id="274" r:id="rId7"/>
    <p:sldId id="260" r:id="rId8"/>
    <p:sldId id="262" r:id="rId9"/>
    <p:sldId id="279" r:id="rId10"/>
    <p:sldId id="276" r:id="rId11"/>
    <p:sldId id="277" r:id="rId12"/>
    <p:sldId id="272" r:id="rId13"/>
    <p:sldId id="273" r:id="rId14"/>
    <p:sldId id="264" r:id="rId15"/>
    <p:sldId id="280" r:id="rId16"/>
    <p:sldId id="275" r:id="rId17"/>
    <p:sldId id="266" r:id="rId18"/>
    <p:sldId id="267" r:id="rId19"/>
    <p:sldId id="268" r:id="rId20"/>
    <p:sldId id="269" r:id="rId21"/>
    <p:sldId id="270" r:id="rId22"/>
    <p:sldId id="271" r:id="rId23"/>
  </p:sldIdLst>
  <p:sldSz cx="9144000" cy="6858000" type="screen4x3"/>
  <p:notesSz cx="6858000" cy="9144000"/>
  <p:defaultTextStyle>
    <a:defPPr>
      <a:defRPr lang="sr-Latn-C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2666" autoAdjust="0"/>
  </p:normalViewPr>
  <p:slideViewPr>
    <p:cSldViewPr>
      <p:cViewPr varScale="1">
        <p:scale>
          <a:sx n="65" d="100"/>
          <a:sy n="65" d="100"/>
        </p:scale>
        <p:origin x="-1536" y="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4C8CC9-C5C3-40A6-B8E2-22543705C3C3}" type="datetimeFigureOut">
              <a:rPr lang="sr-Latn-CS" smtClean="0"/>
              <a:pPr/>
              <a:t>7.10.2018</a:t>
            </a:fld>
            <a:endParaRPr lang="sr-Latn-C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C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A65290AF-A87B-42E9-AFB4-3F8312C3EDC3}" type="slidenum">
              <a:rPr lang="sr-Latn-CS" smtClean="0"/>
              <a:pPr/>
              <a:t>‹#›</a:t>
            </a:fld>
            <a:endParaRPr lang="sr-Latn-CS"/>
          </a:p>
        </p:txBody>
      </p:sp>
      <p:sp>
        <p:nvSpPr>
          <p:cNvPr id="7" name="Rectangle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4C8CC9-C5C3-40A6-B8E2-22543705C3C3}" type="datetimeFigureOut">
              <a:rPr lang="sr-Latn-CS" smtClean="0"/>
              <a:pPr/>
              <a:t>7.10.2018</a:t>
            </a:fld>
            <a:endParaRPr lang="sr-Latn-C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C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290AF-A87B-42E9-AFB4-3F8312C3EDC3}" type="slidenum">
              <a:rPr lang="sr-Latn-CS" smtClean="0"/>
              <a:pPr/>
              <a:t>‹#›</a:t>
            </a:fld>
            <a:endParaRPr lang="sr-Latn-C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4C8CC9-C5C3-40A6-B8E2-22543705C3C3}" type="datetimeFigureOut">
              <a:rPr lang="sr-Latn-CS" smtClean="0"/>
              <a:pPr/>
              <a:t>7.10.2018</a:t>
            </a:fld>
            <a:endParaRPr lang="sr-Latn-C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C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290AF-A87B-42E9-AFB4-3F8312C3EDC3}" type="slidenum">
              <a:rPr lang="sr-Latn-CS" smtClean="0"/>
              <a:pPr/>
              <a:t>‹#›</a:t>
            </a:fld>
            <a:endParaRPr lang="sr-Latn-C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4C8CC9-C5C3-40A6-B8E2-22543705C3C3}" type="datetimeFigureOut">
              <a:rPr lang="sr-Latn-CS" smtClean="0"/>
              <a:pPr/>
              <a:t>7.10.2018</a:t>
            </a:fld>
            <a:endParaRPr lang="sr-Latn-C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C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290AF-A87B-42E9-AFB4-3F8312C3EDC3}" type="slidenum">
              <a:rPr lang="sr-Latn-CS" smtClean="0"/>
              <a:pPr/>
              <a:t>‹#›</a:t>
            </a:fld>
            <a:endParaRPr lang="sr-Latn-C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4C8CC9-C5C3-40A6-B8E2-22543705C3C3}" type="datetimeFigureOut">
              <a:rPr lang="sr-Latn-CS" smtClean="0"/>
              <a:pPr/>
              <a:t>7.10.2018</a:t>
            </a:fld>
            <a:endParaRPr lang="sr-Latn-C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sr-Latn-CS"/>
          </a:p>
        </p:txBody>
      </p:sp>
      <p:sp>
        <p:nvSpPr>
          <p:cNvPr id="7" name="Rectangle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A65290AF-A87B-42E9-AFB4-3F8312C3EDC3}" type="slidenum">
              <a:rPr lang="sr-Latn-CS" smtClean="0"/>
              <a:pPr/>
              <a:t>‹#›</a:t>
            </a:fld>
            <a:endParaRPr lang="sr-Latn-C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4C8CC9-C5C3-40A6-B8E2-22543705C3C3}" type="datetimeFigureOut">
              <a:rPr lang="sr-Latn-CS" smtClean="0"/>
              <a:pPr/>
              <a:t>7.10.2018</a:t>
            </a:fld>
            <a:endParaRPr lang="sr-Latn-C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C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290AF-A87B-42E9-AFB4-3F8312C3EDC3}" type="slidenum">
              <a:rPr lang="sr-Latn-CS" smtClean="0"/>
              <a:pPr/>
              <a:t>‹#›</a:t>
            </a:fld>
            <a:endParaRPr lang="sr-Latn-C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4C8CC9-C5C3-40A6-B8E2-22543705C3C3}" type="datetimeFigureOut">
              <a:rPr lang="sr-Latn-CS" smtClean="0"/>
              <a:pPr/>
              <a:t>7.10.2018</a:t>
            </a:fld>
            <a:endParaRPr lang="sr-Latn-C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C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290AF-A87B-42E9-AFB4-3F8312C3EDC3}" type="slidenum">
              <a:rPr lang="sr-Latn-CS" smtClean="0"/>
              <a:pPr/>
              <a:t>‹#›</a:t>
            </a:fld>
            <a:endParaRPr lang="sr-Latn-CS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4C8CC9-C5C3-40A6-B8E2-22543705C3C3}" type="datetimeFigureOut">
              <a:rPr lang="sr-Latn-CS" smtClean="0"/>
              <a:pPr/>
              <a:t>7.10.2018</a:t>
            </a:fld>
            <a:endParaRPr lang="sr-Latn-C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C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290AF-A87B-42E9-AFB4-3F8312C3EDC3}" type="slidenum">
              <a:rPr lang="sr-Latn-CS" smtClean="0"/>
              <a:pPr/>
              <a:t>‹#›</a:t>
            </a:fld>
            <a:endParaRPr lang="sr-Latn-C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4C8CC9-C5C3-40A6-B8E2-22543705C3C3}" type="datetimeFigureOut">
              <a:rPr lang="sr-Latn-CS" smtClean="0"/>
              <a:pPr/>
              <a:t>7.10.2018</a:t>
            </a:fld>
            <a:endParaRPr lang="sr-Latn-C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C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290AF-A87B-42E9-AFB4-3F8312C3EDC3}" type="slidenum">
              <a:rPr lang="sr-Latn-CS" smtClean="0"/>
              <a:pPr/>
              <a:t>‹#›</a:t>
            </a:fld>
            <a:endParaRPr lang="sr-Latn-C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4C8CC9-C5C3-40A6-B8E2-22543705C3C3}" type="datetimeFigureOut">
              <a:rPr lang="sr-Latn-CS" smtClean="0"/>
              <a:pPr/>
              <a:t>7.10.2018</a:t>
            </a:fld>
            <a:endParaRPr lang="sr-Latn-C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C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290AF-A87B-42E9-AFB4-3F8312C3EDC3}" type="slidenum">
              <a:rPr lang="sr-Latn-CS" smtClean="0"/>
              <a:pPr/>
              <a:t>‹#›</a:t>
            </a:fld>
            <a:endParaRPr lang="sr-Latn-C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4C8CC9-C5C3-40A6-B8E2-22543705C3C3}" type="datetimeFigureOut">
              <a:rPr lang="sr-Latn-CS" smtClean="0"/>
              <a:pPr/>
              <a:t>7.10.2018</a:t>
            </a:fld>
            <a:endParaRPr lang="sr-Latn-C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sr-Latn-C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A65290AF-A87B-42E9-AFB4-3F8312C3EDC3}" type="slidenum">
              <a:rPr lang="sr-Latn-CS" smtClean="0"/>
              <a:pPr/>
              <a:t>‹#›</a:t>
            </a:fld>
            <a:endParaRPr lang="sr-Latn-CS"/>
          </a:p>
        </p:txBody>
      </p:sp>
      <p:sp>
        <p:nvSpPr>
          <p:cNvPr id="11" name="Rectangle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4A4C8CC9-C5C3-40A6-B8E2-22543705C3C3}" type="datetimeFigureOut">
              <a:rPr lang="sr-Latn-CS" smtClean="0"/>
              <a:pPr/>
              <a:t>7.10.2018</a:t>
            </a:fld>
            <a:endParaRPr lang="sr-Latn-C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sr-Latn-C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A65290AF-A87B-42E9-AFB4-3F8312C3EDC3}" type="slidenum">
              <a:rPr lang="sr-Latn-CS" smtClean="0"/>
              <a:pPr/>
              <a:t>‹#›</a:t>
            </a:fld>
            <a:endParaRPr lang="sr-Latn-C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95400" y="3429000"/>
            <a:ext cx="6919938" cy="2643206"/>
          </a:xfrm>
        </p:spPr>
        <p:txBody>
          <a:bodyPr>
            <a:normAutofit lnSpcReduction="10000"/>
          </a:bodyPr>
          <a:lstStyle/>
          <a:p>
            <a:pPr algn="l">
              <a:buFont typeface="Arial" pitchFamily="34" charset="0"/>
              <a:buChar char="•"/>
            </a:pPr>
            <a:r>
              <a:rPr lang="hr-HR" b="1" dirty="0" smtClean="0"/>
              <a:t>Definicija i razvoj razvojne psihologije</a:t>
            </a:r>
          </a:p>
          <a:p>
            <a:pPr algn="l">
              <a:buFont typeface="Arial" pitchFamily="34" charset="0"/>
              <a:buChar char="•"/>
            </a:pPr>
            <a:r>
              <a:rPr lang="hr-HR" b="1" dirty="0" smtClean="0"/>
              <a:t>Osnovna pitanja</a:t>
            </a:r>
          </a:p>
          <a:p>
            <a:pPr algn="l">
              <a:buFont typeface="Arial" pitchFamily="34" charset="0"/>
              <a:buChar char="•"/>
            </a:pPr>
            <a:r>
              <a:rPr lang="hr-HR" b="1" dirty="0" smtClean="0"/>
              <a:t>Teorijski pristupi</a:t>
            </a:r>
          </a:p>
          <a:p>
            <a:pPr algn="l">
              <a:buFont typeface="Arial" pitchFamily="34" charset="0"/>
              <a:buChar char="•"/>
            </a:pPr>
            <a:r>
              <a:rPr lang="hr-HR" b="1" dirty="0" smtClean="0"/>
              <a:t>Metode istraživanja</a:t>
            </a:r>
          </a:p>
          <a:p>
            <a:pPr algn="l">
              <a:buFont typeface="Arial" pitchFamily="34" charset="0"/>
              <a:buChar char="•"/>
            </a:pPr>
            <a:r>
              <a:rPr lang="hr-HR" b="1" dirty="0" smtClean="0"/>
              <a:t>Periodizacija ljudskog razvoja- </a:t>
            </a:r>
            <a:br>
              <a:rPr lang="hr-HR" b="1" dirty="0" smtClean="0"/>
            </a:br>
            <a:r>
              <a:rPr lang="hr-HR" b="1" dirty="0" smtClean="0"/>
              <a:t> životni ciklus</a:t>
            </a:r>
            <a:endParaRPr lang="sr-Latn-CS" b="1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hr-HR" dirty="0" smtClean="0"/>
              <a:t>RAZVOJNA PSIHOLOGIJA</a:t>
            </a:r>
            <a:br>
              <a:rPr lang="hr-HR" dirty="0" smtClean="0"/>
            </a:br>
            <a:r>
              <a:rPr sz="2700" smtClean="0"/>
              <a:t>The Development of Children</a:t>
            </a:r>
            <a:br>
              <a:rPr sz="2700" smtClean="0"/>
            </a:br>
            <a:r>
              <a:rPr sz="2700" smtClean="0"/>
              <a:t>Michael Cole </a:t>
            </a:r>
            <a:r>
              <a:rPr lang="sr-Latn-CS" sz="2700" dirty="0" smtClean="0"/>
              <a:t>&amp;</a:t>
            </a:r>
            <a:r>
              <a:rPr sz="2700" smtClean="0"/>
              <a:t> Sheila R. Cole </a:t>
            </a:r>
            <a:endParaRPr lang="sr-Latn-C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116632"/>
            <a:ext cx="8568952" cy="778098"/>
          </a:xfrm>
        </p:spPr>
        <p:txBody>
          <a:bodyPr>
            <a:normAutofit fontScale="90000"/>
          </a:bodyPr>
          <a:lstStyle/>
          <a:p>
            <a:pPr lvl="1" algn="l" rtl="0">
              <a:spcBef>
                <a:spcPct val="0"/>
              </a:spcBef>
            </a:pPr>
            <a:r>
              <a:rPr lang="en-US" b="1" dirty="0" smtClean="0"/>
              <a:t/>
            </a:r>
            <a:br>
              <a:rPr lang="en-US" b="1" dirty="0" smtClean="0"/>
            </a:br>
            <a:r>
              <a:rPr lang="hr-HR" sz="3600" b="1" dirty="0" smtClean="0"/>
              <a:t>Univerzalno-konstruktivističko stanovište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67544" y="1340768"/>
            <a:ext cx="8136904" cy="5184576"/>
          </a:xfrm>
        </p:spPr>
        <p:txBody>
          <a:bodyPr>
            <a:noAutofit/>
          </a:bodyPr>
          <a:lstStyle/>
          <a:p>
            <a:pPr marL="274320" lvl="1" indent="-274320">
              <a:spcBef>
                <a:spcPts val="1200"/>
              </a:spcBef>
              <a:buClr>
                <a:schemeClr val="accent1"/>
              </a:buClr>
            </a:pPr>
            <a:r>
              <a:rPr lang="hr-HR" sz="2800" dirty="0" smtClean="0"/>
              <a:t>Uloge </a:t>
            </a:r>
            <a:r>
              <a:rPr lang="hr-HR" sz="2800" b="1" i="1" dirty="0"/>
              <a:t>sredinskih i bioloških faktora su podjednakog značaja</a:t>
            </a:r>
            <a:r>
              <a:rPr lang="hr-HR" sz="2800" dirty="0"/>
              <a:t>. Uticaj sredine zavisi od razvojnog stadijuma</a:t>
            </a:r>
            <a:r>
              <a:rPr lang="en-US" sz="2800" dirty="0"/>
              <a:t>.</a:t>
            </a:r>
            <a:r>
              <a:rPr lang="hr-HR" sz="2800" dirty="0"/>
              <a:t> </a:t>
            </a:r>
            <a:r>
              <a:rPr lang="en-US" sz="2800" u="sng" dirty="0" err="1"/>
              <a:t>Uticaji</a:t>
            </a:r>
            <a:r>
              <a:rPr lang="en-US" sz="2800" u="sng" dirty="0"/>
              <a:t> </a:t>
            </a:r>
            <a:r>
              <a:rPr lang="en-US" sz="2800" u="sng" dirty="0" err="1" smtClean="0"/>
              <a:t>sredine</a:t>
            </a:r>
            <a:r>
              <a:rPr lang="en-US" sz="2800" u="sng" dirty="0" smtClean="0"/>
              <a:t> </a:t>
            </a:r>
            <a:r>
              <a:rPr lang="en-US" sz="2800" u="sng" dirty="0" err="1"/>
              <a:t>nisu</a:t>
            </a:r>
            <a:r>
              <a:rPr lang="en-US" sz="2800" u="sng" dirty="0"/>
              <a:t> </a:t>
            </a:r>
            <a:r>
              <a:rPr lang="en-US" sz="2800" u="sng" dirty="0" err="1"/>
              <a:t>formativni</a:t>
            </a:r>
            <a:r>
              <a:rPr lang="en-US" sz="2800" dirty="0"/>
              <a:t>, ne </a:t>
            </a:r>
            <a:r>
              <a:rPr lang="en-US" sz="2800" dirty="0" err="1"/>
              <a:t>stvaraju</a:t>
            </a:r>
            <a:r>
              <a:rPr lang="en-US" sz="2800" dirty="0"/>
              <a:t> </a:t>
            </a:r>
            <a:r>
              <a:rPr lang="en-US" sz="2800" dirty="0" err="1"/>
              <a:t>kognitivne</a:t>
            </a:r>
            <a:r>
              <a:rPr lang="en-US" sz="2800" dirty="0"/>
              <a:t> </a:t>
            </a:r>
            <a:r>
              <a:rPr lang="en-US" sz="2800" dirty="0" err="1"/>
              <a:t>strukture</a:t>
            </a:r>
            <a:r>
              <a:rPr lang="en-US" sz="2800" dirty="0"/>
              <a:t>, </a:t>
            </a:r>
            <a:r>
              <a:rPr lang="en-US" sz="2800" dirty="0" err="1"/>
              <a:t>već</a:t>
            </a:r>
            <a:r>
              <a:rPr lang="en-US" sz="2800" dirty="0"/>
              <a:t> </a:t>
            </a:r>
            <a:r>
              <a:rPr lang="en-US" sz="2800" dirty="0" err="1"/>
              <a:t>mogu</a:t>
            </a:r>
            <a:r>
              <a:rPr lang="en-US" sz="2800" dirty="0"/>
              <a:t> </a:t>
            </a:r>
            <a:r>
              <a:rPr lang="en-US" sz="2800" dirty="0" err="1"/>
              <a:t>samo</a:t>
            </a:r>
            <a:r>
              <a:rPr lang="en-US" sz="2800" dirty="0"/>
              <a:t> da </a:t>
            </a:r>
            <a:r>
              <a:rPr lang="en-US" sz="2800" dirty="0" err="1"/>
              <a:t>ubrzaju</a:t>
            </a:r>
            <a:r>
              <a:rPr lang="en-US" sz="2800" dirty="0"/>
              <a:t> </a:t>
            </a:r>
            <a:r>
              <a:rPr lang="en-US" sz="2800" dirty="0" err="1"/>
              <a:t>ili</a:t>
            </a:r>
            <a:r>
              <a:rPr lang="en-US" sz="2800" dirty="0"/>
              <a:t> </a:t>
            </a:r>
            <a:r>
              <a:rPr lang="en-US" sz="2800" dirty="0" err="1"/>
              <a:t>uspore</a:t>
            </a:r>
            <a:r>
              <a:rPr lang="en-US" sz="2800" dirty="0"/>
              <a:t> razvoj.</a:t>
            </a:r>
          </a:p>
          <a:p>
            <a:pPr>
              <a:spcBef>
                <a:spcPts val="1200"/>
              </a:spcBef>
            </a:pPr>
            <a:r>
              <a:rPr lang="en-US" sz="2800" dirty="0" err="1" smtClean="0"/>
              <a:t>Kognitivni</a:t>
            </a:r>
            <a:r>
              <a:rPr lang="en-US" sz="2800" dirty="0" smtClean="0"/>
              <a:t> </a:t>
            </a:r>
            <a:r>
              <a:rPr lang="en-US" sz="2800" dirty="0"/>
              <a:t>razvoj je </a:t>
            </a:r>
            <a:r>
              <a:rPr lang="en-US" sz="2800" dirty="0" err="1"/>
              <a:t>spontan</a:t>
            </a:r>
            <a:r>
              <a:rPr lang="en-US" sz="2800" dirty="0"/>
              <a:t>, </a:t>
            </a:r>
            <a:r>
              <a:rPr lang="en-US" sz="2800" b="1" i="1" dirty="0" err="1"/>
              <a:t>autoregulacioni</a:t>
            </a:r>
            <a:r>
              <a:rPr lang="en-US" sz="2800" b="1" i="1" dirty="0"/>
              <a:t> </a:t>
            </a:r>
            <a:r>
              <a:rPr lang="en-US" sz="2800" b="1" i="1" dirty="0" err="1" smtClean="0"/>
              <a:t>proces</a:t>
            </a:r>
            <a:r>
              <a:rPr lang="en-US" sz="2800" b="1" i="1" dirty="0" smtClean="0"/>
              <a:t> </a:t>
            </a:r>
            <a:r>
              <a:rPr lang="en-US" sz="2800" dirty="0" err="1" smtClean="0"/>
              <a:t>određen</a:t>
            </a:r>
            <a:r>
              <a:rPr lang="en-US" sz="2800" dirty="0"/>
              <a:t>  </a:t>
            </a:r>
            <a:r>
              <a:rPr lang="en-US" sz="2800" dirty="0" err="1"/>
              <a:t>inherentnim</a:t>
            </a:r>
            <a:r>
              <a:rPr lang="en-US" sz="2800" dirty="0"/>
              <a:t> </a:t>
            </a:r>
            <a:r>
              <a:rPr lang="en-US" sz="2800" dirty="0" err="1"/>
              <a:t>činiocima</a:t>
            </a:r>
            <a:r>
              <a:rPr lang="en-US" sz="2800" dirty="0"/>
              <a:t>. </a:t>
            </a:r>
            <a:r>
              <a:rPr lang="sr-Latn-RS" sz="2800" dirty="0"/>
              <a:t>Subjekat</a:t>
            </a:r>
            <a:r>
              <a:rPr lang="en-US" sz="2800" dirty="0"/>
              <a:t> u </a:t>
            </a:r>
            <a:r>
              <a:rPr lang="en-US" sz="2800" dirty="0" err="1"/>
              <a:t>svom</a:t>
            </a:r>
            <a:r>
              <a:rPr lang="en-US" sz="2800" dirty="0"/>
              <a:t> </a:t>
            </a:r>
            <a:r>
              <a:rPr lang="en-US" sz="2800" dirty="0" err="1"/>
              <a:t>odnosu</a:t>
            </a:r>
            <a:r>
              <a:rPr lang="en-US" sz="2800" dirty="0"/>
              <a:t> </a:t>
            </a:r>
            <a:r>
              <a:rPr lang="en-US" sz="2800" dirty="0" err="1"/>
              <a:t>sa</a:t>
            </a:r>
            <a:r>
              <a:rPr lang="en-US" sz="2800" dirty="0"/>
              <a:t> </a:t>
            </a:r>
            <a:r>
              <a:rPr lang="en-US" sz="2800" dirty="0" err="1" smtClean="0"/>
              <a:t>objektom</a:t>
            </a:r>
            <a:r>
              <a:rPr lang="sr-Latn-RS" sz="2800" dirty="0" smtClean="0"/>
              <a:t>/sredinom</a:t>
            </a:r>
            <a:r>
              <a:rPr lang="en-US" sz="2800" dirty="0" smtClean="0"/>
              <a:t> </a:t>
            </a:r>
            <a:r>
              <a:rPr lang="en-US" sz="2800" dirty="0" err="1"/>
              <a:t>postiže</a:t>
            </a:r>
            <a:r>
              <a:rPr lang="en-US" sz="2800" dirty="0"/>
              <a:t> </a:t>
            </a:r>
            <a:r>
              <a:rPr lang="en-US" sz="2800" dirty="0" err="1"/>
              <a:t>sve</a:t>
            </a:r>
            <a:r>
              <a:rPr lang="en-US" sz="2800" dirty="0"/>
              <a:t> </a:t>
            </a:r>
            <a:r>
              <a:rPr lang="en-US" sz="2800" dirty="0" err="1"/>
              <a:t>savršenije</a:t>
            </a:r>
            <a:r>
              <a:rPr lang="en-US" sz="2800" dirty="0"/>
              <a:t> </a:t>
            </a:r>
            <a:r>
              <a:rPr lang="en-US" sz="2800" dirty="0" err="1"/>
              <a:t>forme</a:t>
            </a:r>
            <a:r>
              <a:rPr lang="en-US" sz="2800" dirty="0"/>
              <a:t> </a:t>
            </a:r>
            <a:r>
              <a:rPr lang="en-US" sz="2800" dirty="0" err="1"/>
              <a:t>ravnoteže</a:t>
            </a:r>
            <a:r>
              <a:rPr lang="en-US" sz="2800" dirty="0"/>
              <a:t> </a:t>
            </a:r>
            <a:r>
              <a:rPr lang="en-US" sz="2800" dirty="0" err="1"/>
              <a:t>serijom</a:t>
            </a:r>
            <a:r>
              <a:rPr lang="en-US" sz="2800" dirty="0"/>
              <a:t> </a:t>
            </a:r>
            <a:r>
              <a:rPr lang="en-US" sz="2800" dirty="0" err="1"/>
              <a:t>autoregulativnih</a:t>
            </a:r>
            <a:r>
              <a:rPr lang="en-US" sz="2800" dirty="0"/>
              <a:t> </a:t>
            </a:r>
            <a:r>
              <a:rPr lang="en-US" sz="2800" dirty="0" err="1"/>
              <a:t>kompenzacija</a:t>
            </a:r>
            <a:r>
              <a:rPr lang="en-US" sz="280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xmlns="" val="140378359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5576" y="0"/>
            <a:ext cx="7772400" cy="994122"/>
          </a:xfrm>
        </p:spPr>
        <p:txBody>
          <a:bodyPr>
            <a:normAutofit/>
          </a:bodyPr>
          <a:lstStyle/>
          <a:p>
            <a:r>
              <a:rPr lang="hr-HR" sz="4400" dirty="0"/>
              <a:t>2. Izvori razvoja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0" y="1124744"/>
            <a:ext cx="9144000" cy="5733256"/>
          </a:xfrm>
        </p:spPr>
        <p:txBody>
          <a:bodyPr>
            <a:noAutofit/>
          </a:bodyPr>
          <a:lstStyle/>
          <a:p>
            <a:pPr lvl="1">
              <a:spcBef>
                <a:spcPts val="600"/>
              </a:spcBef>
            </a:pPr>
            <a:r>
              <a:rPr lang="hr-HR" sz="2800" b="1" dirty="0"/>
              <a:t>Socio-kulturni </a:t>
            </a:r>
            <a:r>
              <a:rPr lang="hr-HR" sz="2800" b="1" dirty="0" smtClean="0"/>
              <a:t>pristup, </a:t>
            </a:r>
            <a:r>
              <a:rPr lang="hr-HR" sz="2800" b="1" dirty="0"/>
              <a:t>Lav Vigotski </a:t>
            </a:r>
            <a:r>
              <a:rPr lang="hr-HR" sz="2800" dirty="0"/>
              <a:t>(1896- </a:t>
            </a:r>
            <a:r>
              <a:rPr lang="hr-HR" sz="2800" dirty="0" smtClean="0"/>
              <a:t>1934)</a:t>
            </a:r>
            <a:endParaRPr lang="en-US" sz="2800" b="1" dirty="0" smtClean="0"/>
          </a:p>
          <a:p>
            <a:pPr lvl="1">
              <a:spcBef>
                <a:spcPts val="600"/>
              </a:spcBef>
              <a:buFont typeface="Wingdings" pitchFamily="2" charset="2"/>
              <a:buChar char="Ø"/>
            </a:pPr>
            <a:r>
              <a:rPr lang="hr-HR" sz="2600" dirty="0" smtClean="0"/>
              <a:t>naglašava </a:t>
            </a:r>
            <a:r>
              <a:rPr lang="hr-HR" sz="2600" dirty="0"/>
              <a:t>važnost i bioloških i sredinskih faktora u razvoju, ali su posledice interakcije faktora suštinski oblikovane </a:t>
            </a:r>
            <a:r>
              <a:rPr lang="hr-HR" sz="2600" b="1" i="1" dirty="0"/>
              <a:t>kulturno-istorijskim kontekstom, </a:t>
            </a:r>
            <a:r>
              <a:rPr lang="hr-HR" sz="2600" dirty="0"/>
              <a:t>ne samo ličnim iskustvom. </a:t>
            </a:r>
            <a:r>
              <a:rPr lang="hr-HR" sz="2600" dirty="0" smtClean="0"/>
              <a:t>Isti </a:t>
            </a:r>
            <a:r>
              <a:rPr lang="hr-HR" sz="2600" dirty="0"/>
              <a:t>faktori imaju različite posledice u drugom kontekstu. </a:t>
            </a:r>
            <a:endParaRPr lang="en-US" sz="2600" dirty="0" smtClean="0"/>
          </a:p>
          <a:p>
            <a:pPr lvl="1">
              <a:spcBef>
                <a:spcPts val="600"/>
              </a:spcBef>
              <a:buFont typeface="Wingdings" pitchFamily="2" charset="2"/>
              <a:buChar char="Ø"/>
            </a:pPr>
            <a:r>
              <a:rPr lang="hr-HR" sz="2600" dirty="0" smtClean="0"/>
              <a:t>Istorija </a:t>
            </a:r>
            <a:r>
              <a:rPr lang="hr-HR" sz="2600" dirty="0"/>
              <a:t>je kristalizovana u sadašnjosti kroz kulturu kodiranu kroz </a:t>
            </a:r>
            <a:r>
              <a:rPr lang="hr-HR" sz="2600" b="1" i="1" dirty="0" smtClean="0"/>
              <a:t>jezik </a:t>
            </a:r>
            <a:endParaRPr lang="en-US" sz="2600" b="1" i="1" dirty="0" smtClean="0"/>
          </a:p>
          <a:p>
            <a:pPr lvl="1">
              <a:spcBef>
                <a:spcPts val="600"/>
              </a:spcBef>
              <a:buFont typeface="Wingdings" pitchFamily="2" charset="2"/>
              <a:buChar char="Ø"/>
            </a:pPr>
            <a:r>
              <a:rPr lang="hr-HR" sz="2600" dirty="0" smtClean="0"/>
              <a:t>Socijalna </a:t>
            </a:r>
            <a:r>
              <a:rPr lang="hr-HR" sz="2600" dirty="0"/>
              <a:t>interakcija je proces </a:t>
            </a:r>
            <a:r>
              <a:rPr lang="hr-HR" sz="2600" b="1" i="1" dirty="0" smtClean="0"/>
              <a:t>ko-konstrukcije </a:t>
            </a:r>
            <a:r>
              <a:rPr lang="hr-HR" sz="2600" dirty="0" smtClean="0"/>
              <a:t>deteta i odrasle osobe kroz zajedničku aktivnost</a:t>
            </a:r>
            <a:endParaRPr lang="en-US" sz="2600" dirty="0"/>
          </a:p>
          <a:p>
            <a:pPr lvl="1">
              <a:spcBef>
                <a:spcPts val="600"/>
              </a:spcBef>
              <a:buFont typeface="Wingdings" pitchFamily="2" charset="2"/>
              <a:buChar char="Ø"/>
            </a:pPr>
            <a:r>
              <a:rPr lang="hr-HR" sz="2600" b="1" dirty="0" smtClean="0"/>
              <a:t>Sličnosti-</a:t>
            </a:r>
            <a:r>
              <a:rPr lang="hr-HR" sz="2600" dirty="0" smtClean="0"/>
              <a:t> </a:t>
            </a:r>
            <a:r>
              <a:rPr lang="hr-HR" sz="2600" dirty="0"/>
              <a:t>Interakcija endogenih i egzogenih faktora, stadijumi, aktivnost </a:t>
            </a:r>
            <a:r>
              <a:rPr lang="hr-HR" sz="2600" dirty="0" smtClean="0"/>
              <a:t>deteta</a:t>
            </a:r>
            <a:endParaRPr lang="en-US" sz="2600" dirty="0" smtClean="0"/>
          </a:p>
          <a:p>
            <a:pPr lvl="1">
              <a:spcBef>
                <a:spcPts val="600"/>
              </a:spcBef>
              <a:buFont typeface="Wingdings" pitchFamily="2" charset="2"/>
              <a:buChar char="Ø"/>
            </a:pPr>
            <a:r>
              <a:rPr lang="en-US" sz="2600" dirty="0"/>
              <a:t> </a:t>
            </a:r>
            <a:r>
              <a:rPr lang="hr-HR" sz="2600" b="1" dirty="0" smtClean="0"/>
              <a:t>Razlike</a:t>
            </a:r>
            <a:r>
              <a:rPr lang="hr-HR" sz="2600" dirty="0" smtClean="0"/>
              <a:t>- </a:t>
            </a:r>
            <a:r>
              <a:rPr lang="hr-HR" sz="2600" dirty="0"/>
              <a:t>Razvoj kao ko-konstrukcija, sled nije nužno univerzalan, varijacije postignuća unutar stadijuma</a:t>
            </a:r>
          </a:p>
          <a:p>
            <a:pPr marL="320040" lvl="1" indent="0">
              <a:spcBef>
                <a:spcPts val="600"/>
              </a:spcBef>
              <a:buNone/>
            </a:pPr>
            <a:r>
              <a:rPr lang="hr-HR" sz="2600" dirty="0" smtClean="0"/>
              <a:t>    </a:t>
            </a:r>
            <a:r>
              <a:rPr lang="hr-HR" sz="2600" b="1" dirty="0" smtClean="0"/>
              <a:t>Erik </a:t>
            </a:r>
            <a:r>
              <a:rPr lang="hr-HR" sz="2600" b="1" dirty="0"/>
              <a:t>Erikson- </a:t>
            </a:r>
            <a:r>
              <a:rPr lang="hr-HR" sz="2600" dirty="0"/>
              <a:t>stadijumi razvoja- „pripadnik” oba </a:t>
            </a:r>
            <a:r>
              <a:rPr lang="hr-HR" sz="2600" dirty="0" smtClean="0"/>
              <a:t>pravca</a:t>
            </a:r>
            <a:endParaRPr lang="sr-Latn-CS" sz="2600" dirty="0"/>
          </a:p>
        </p:txBody>
      </p:sp>
    </p:spTree>
    <p:extLst>
      <p:ext uri="{BB962C8B-B14F-4D97-AF65-F5344CB8AC3E}">
        <p14:creationId xmlns:p14="http://schemas.microsoft.com/office/powerpoint/2010/main" xmlns="" val="203833717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994122"/>
          </a:xfrm>
        </p:spPr>
        <p:txBody>
          <a:bodyPr>
            <a:normAutofit/>
          </a:bodyPr>
          <a:lstStyle/>
          <a:p>
            <a:r>
              <a:rPr lang="hr-HR" sz="4400" dirty="0" smtClean="0"/>
              <a:t>3. Individualne razlike</a:t>
            </a:r>
            <a:endParaRPr lang="sr-Latn-C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539552" y="1484784"/>
            <a:ext cx="7890100" cy="5112568"/>
          </a:xfrm>
        </p:spPr>
        <p:txBody>
          <a:bodyPr>
            <a:normAutofit fontScale="92500"/>
          </a:bodyPr>
          <a:lstStyle/>
          <a:p>
            <a:pPr>
              <a:spcAft>
                <a:spcPts val="1200"/>
              </a:spcAft>
              <a:buNone/>
            </a:pPr>
            <a:r>
              <a:rPr lang="hr-HR" dirty="0" smtClean="0"/>
              <a:t>Svaka osoba je sličn</a:t>
            </a:r>
            <a:r>
              <a:rPr lang="en-US" dirty="0" smtClean="0"/>
              <a:t>a</a:t>
            </a:r>
            <a:r>
              <a:rPr lang="hr-HR" dirty="0" smtClean="0"/>
              <a:t> svim ljudim, sličn</a:t>
            </a:r>
            <a:r>
              <a:rPr lang="en-US" dirty="0" smtClean="0"/>
              <a:t>a</a:t>
            </a:r>
            <a:r>
              <a:rPr lang="hr-HR" dirty="0" smtClean="0"/>
              <a:t> nekim ljudim i jedinstven</a:t>
            </a:r>
            <a:r>
              <a:rPr lang="en-US" dirty="0" smtClean="0"/>
              <a:t>a</a:t>
            </a:r>
            <a:r>
              <a:rPr lang="hr-HR" dirty="0" smtClean="0"/>
              <a:t> </a:t>
            </a:r>
            <a:r>
              <a:rPr lang="en-US" dirty="0" smtClean="0"/>
              <a:t>-</a:t>
            </a:r>
            <a:r>
              <a:rPr lang="hr-HR" dirty="0" smtClean="0"/>
              <a:t>kao svi, kao neki, kao on</a:t>
            </a:r>
            <a:r>
              <a:rPr lang="en-US" dirty="0" smtClean="0"/>
              <a:t>a</a:t>
            </a:r>
            <a:r>
              <a:rPr lang="hr-HR" dirty="0" smtClean="0"/>
              <a:t> sam</a:t>
            </a:r>
            <a:r>
              <a:rPr lang="en-US" dirty="0" smtClean="0"/>
              <a:t>a </a:t>
            </a:r>
          </a:p>
          <a:p>
            <a:pPr>
              <a:spcAft>
                <a:spcPts val="1200"/>
              </a:spcAft>
            </a:pPr>
            <a:r>
              <a:rPr lang="hr-HR" b="1" dirty="0" smtClean="0"/>
              <a:t>Izvori individualnih razlika- </a:t>
            </a:r>
            <a:r>
              <a:rPr lang="hr-HR" dirty="0" smtClean="0"/>
              <a:t>Šta utiče na </a:t>
            </a:r>
            <a:r>
              <a:rPr lang="en-US" dirty="0" err="1" smtClean="0"/>
              <a:t>razlike</a:t>
            </a:r>
            <a:r>
              <a:rPr lang="en-US" dirty="0" smtClean="0"/>
              <a:t> </a:t>
            </a:r>
            <a:r>
              <a:rPr lang="sr-Latn-RS" dirty="0" smtClean="0"/>
              <a:t>individue </a:t>
            </a:r>
            <a:r>
              <a:rPr lang="en-US" dirty="0" smtClean="0"/>
              <a:t>u </a:t>
            </a:r>
            <a:r>
              <a:rPr lang="en-US" u="sng" dirty="0" err="1"/>
              <a:t>odnosu</a:t>
            </a:r>
            <a:r>
              <a:rPr lang="en-US" u="sng" dirty="0"/>
              <a:t> </a:t>
            </a:r>
            <a:r>
              <a:rPr lang="en-US" u="sng" dirty="0" err="1"/>
              <a:t>na</a:t>
            </a:r>
            <a:r>
              <a:rPr lang="en-US" u="sng" dirty="0"/>
              <a:t> </a:t>
            </a:r>
            <a:r>
              <a:rPr lang="en-US" u="sng" dirty="0" err="1" smtClean="0"/>
              <a:t>druge</a:t>
            </a:r>
            <a:r>
              <a:rPr lang="sr-Latn-RS" u="sng" dirty="0" smtClean="0"/>
              <a:t> </a:t>
            </a:r>
            <a:r>
              <a:rPr lang="sr-Latn-RS" dirty="0" smtClean="0"/>
              <a:t>(</a:t>
            </a:r>
            <a:r>
              <a:rPr lang="en-US" dirty="0" err="1" smtClean="0"/>
              <a:t>emocionalna</a:t>
            </a:r>
            <a:r>
              <a:rPr lang="en-US" dirty="0" smtClean="0"/>
              <a:t> </a:t>
            </a:r>
            <a:r>
              <a:rPr lang="en-US" dirty="0" err="1" smtClean="0"/>
              <a:t>osetljivost</a:t>
            </a:r>
            <a:r>
              <a:rPr lang="sr-Latn-RS" dirty="0" smtClean="0"/>
              <a:t>, gojaznost)</a:t>
            </a:r>
            <a:r>
              <a:rPr lang="en-US" dirty="0" smtClean="0"/>
              <a:t>; </a:t>
            </a:r>
            <a:r>
              <a:rPr lang="hr-HR" dirty="0" smtClean="0"/>
              <a:t>stepen udela naslednih i sredinskih uticaja (procenat doprinosa varijansi</a:t>
            </a:r>
            <a:r>
              <a:rPr lang="en-US" dirty="0" smtClean="0"/>
              <a:t> </a:t>
            </a:r>
            <a:r>
              <a:rPr lang="en-US" dirty="0" err="1" smtClean="0"/>
              <a:t>jednog</a:t>
            </a:r>
            <a:r>
              <a:rPr lang="en-US" dirty="0" smtClean="0"/>
              <a:t> </a:t>
            </a:r>
            <a:r>
              <a:rPr lang="en-US" dirty="0" err="1" smtClean="0"/>
              <a:t>faktora</a:t>
            </a:r>
            <a:r>
              <a:rPr lang="en-US" dirty="0" smtClean="0"/>
              <a:t> </a:t>
            </a:r>
            <a:r>
              <a:rPr lang="en-US" dirty="0" err="1" smtClean="0"/>
              <a:t>kada</a:t>
            </a:r>
            <a:r>
              <a:rPr lang="en-US" dirty="0" smtClean="0"/>
              <a:t> je </a:t>
            </a:r>
            <a:r>
              <a:rPr lang="en-US" dirty="0" err="1" smtClean="0"/>
              <a:t>drugi</a:t>
            </a:r>
            <a:r>
              <a:rPr lang="en-US" dirty="0" smtClean="0"/>
              <a:t> </a:t>
            </a:r>
            <a:r>
              <a:rPr lang="en-US" dirty="0" err="1" smtClean="0"/>
              <a:t>konstantan</a:t>
            </a:r>
            <a:r>
              <a:rPr lang="en-US" dirty="0" smtClean="0"/>
              <a:t>- </a:t>
            </a:r>
            <a:r>
              <a:rPr lang="en-US" dirty="0" err="1" smtClean="0"/>
              <a:t>doprinos</a:t>
            </a:r>
            <a:r>
              <a:rPr lang="en-US" dirty="0" smtClean="0"/>
              <a:t> </a:t>
            </a:r>
            <a:r>
              <a:rPr lang="en-US" dirty="0" err="1" smtClean="0"/>
              <a:t>intergrupnom</a:t>
            </a:r>
            <a:r>
              <a:rPr lang="en-US" dirty="0" smtClean="0"/>
              <a:t> </a:t>
            </a:r>
            <a:r>
              <a:rPr lang="en-US" dirty="0" err="1" smtClean="0"/>
              <a:t>varijabilitetu</a:t>
            </a:r>
            <a:r>
              <a:rPr lang="en-US" dirty="0" smtClean="0"/>
              <a:t>, ne </a:t>
            </a:r>
            <a:r>
              <a:rPr lang="en-US" dirty="0" err="1" smtClean="0"/>
              <a:t>doprinos</a:t>
            </a:r>
            <a:r>
              <a:rPr lang="en-US" dirty="0" smtClean="0"/>
              <a:t> </a:t>
            </a:r>
            <a:r>
              <a:rPr lang="en-US" dirty="0" err="1" smtClean="0"/>
              <a:t>individui</a:t>
            </a:r>
            <a:r>
              <a:rPr lang="en-US" dirty="0" smtClean="0"/>
              <a:t> </a:t>
            </a:r>
            <a:r>
              <a:rPr lang="hr-HR" dirty="0" smtClean="0"/>
              <a:t>)</a:t>
            </a:r>
          </a:p>
          <a:p>
            <a:pPr>
              <a:spcAft>
                <a:spcPts val="1200"/>
              </a:spcAft>
            </a:pPr>
            <a:r>
              <a:rPr lang="hr-HR" b="1" dirty="0" smtClean="0"/>
              <a:t>Stabilnost individualnih razlika- </a:t>
            </a:r>
            <a:r>
              <a:rPr lang="en-US" dirty="0" err="1"/>
              <a:t>razlike</a:t>
            </a:r>
            <a:r>
              <a:rPr lang="en-US" dirty="0"/>
              <a:t> </a:t>
            </a:r>
            <a:r>
              <a:rPr lang="en-US" dirty="0" err="1" smtClean="0"/>
              <a:t>kod</a:t>
            </a:r>
            <a:r>
              <a:rPr lang="en-US" dirty="0" smtClean="0"/>
              <a:t> </a:t>
            </a:r>
            <a:r>
              <a:rPr lang="en-US" dirty="0" err="1" smtClean="0"/>
              <a:t>osobe</a:t>
            </a:r>
            <a:r>
              <a:rPr lang="en-US" dirty="0" smtClean="0"/>
              <a:t> u </a:t>
            </a:r>
            <a:r>
              <a:rPr lang="en-US" u="sng" dirty="0" err="1"/>
              <a:t>odnosu</a:t>
            </a:r>
            <a:r>
              <a:rPr lang="en-US" u="sng" dirty="0"/>
              <a:t> </a:t>
            </a:r>
            <a:r>
              <a:rPr lang="en-US" u="sng" dirty="0" err="1"/>
              <a:t>na</a:t>
            </a:r>
            <a:r>
              <a:rPr lang="en-US" u="sng" dirty="0"/>
              <a:t> </a:t>
            </a:r>
            <a:r>
              <a:rPr lang="en-US" u="sng" dirty="0" err="1" smtClean="0"/>
              <a:t>samu</a:t>
            </a:r>
            <a:r>
              <a:rPr lang="en-US" u="sng" dirty="0" smtClean="0"/>
              <a:t> </a:t>
            </a:r>
            <a:r>
              <a:rPr lang="en-US" u="sng" dirty="0" err="1"/>
              <a:t>sebe</a:t>
            </a:r>
            <a:r>
              <a:rPr lang="en-US" u="sng" dirty="0"/>
              <a:t> </a:t>
            </a:r>
            <a:r>
              <a:rPr lang="en-US" dirty="0" err="1"/>
              <a:t>tokom</a:t>
            </a:r>
            <a:r>
              <a:rPr lang="en-US" dirty="0"/>
              <a:t> </a:t>
            </a:r>
            <a:r>
              <a:rPr lang="en-US" dirty="0" err="1" smtClean="0"/>
              <a:t>vremena</a:t>
            </a:r>
            <a:r>
              <a:rPr lang="en-US" dirty="0" smtClean="0"/>
              <a:t>; </a:t>
            </a:r>
            <a:r>
              <a:rPr lang="hr-HR" dirty="0" smtClean="0"/>
              <a:t>koliko smo isti ili se razlikujemo tokom života. Zavisi od prirode karakteristika (sposobnosti, emocije), faze razvoja, stabilnosti sredine, načina merenja (</a:t>
            </a:r>
            <a:r>
              <a:rPr lang="en-US" dirty="0" smtClean="0"/>
              <a:t>i </a:t>
            </a:r>
            <a:r>
              <a:rPr lang="hr-HR" dirty="0" smtClean="0"/>
              <a:t>mere </a:t>
            </a:r>
            <a:r>
              <a:rPr lang="en-US" dirty="0" smtClean="0"/>
              <a:t>se </a:t>
            </a:r>
            <a:r>
              <a:rPr lang="hr-HR" dirty="0" smtClean="0"/>
              <a:t>vremenom </a:t>
            </a:r>
            <a:r>
              <a:rPr lang="en-US" dirty="0" err="1" smtClean="0"/>
              <a:t>menjaju</a:t>
            </a:r>
            <a:r>
              <a:rPr lang="hr-HR" dirty="0" smtClean="0"/>
              <a:t>)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9592" y="0"/>
            <a:ext cx="7772400" cy="1143000"/>
          </a:xfrm>
        </p:spPr>
        <p:txBody>
          <a:bodyPr/>
          <a:lstStyle/>
          <a:p>
            <a:r>
              <a:rPr lang="hr-HR" dirty="0" smtClean="0"/>
              <a:t>Razvojna psihologija kao nauka</a:t>
            </a:r>
            <a:endParaRPr lang="sr-Latn-C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914400" y="1268760"/>
            <a:ext cx="7772400" cy="5112568"/>
          </a:xfrm>
        </p:spPr>
        <p:txBody>
          <a:bodyPr>
            <a:normAutofit/>
          </a:bodyPr>
          <a:lstStyle/>
          <a:p>
            <a:r>
              <a:rPr lang="hr-HR" b="1" dirty="0" smtClean="0"/>
              <a:t>Nomotetsko- idiografsko</a:t>
            </a:r>
            <a:br>
              <a:rPr lang="hr-HR" b="1" dirty="0" smtClean="0"/>
            </a:br>
            <a:r>
              <a:rPr lang="hr-HR" dirty="0" smtClean="0"/>
              <a:t>zakonitosti razvoja uopšte, ono što je zajedničko (za nauku)</a:t>
            </a:r>
            <a:br>
              <a:rPr lang="hr-HR" dirty="0" smtClean="0"/>
            </a:br>
            <a:r>
              <a:rPr lang="hr-HR" dirty="0" smtClean="0"/>
              <a:t>ili ono što je individualno specifično (za praksu)</a:t>
            </a:r>
          </a:p>
          <a:p>
            <a:r>
              <a:rPr lang="hr-HR" b="1" dirty="0" smtClean="0"/>
              <a:t>Teorija</a:t>
            </a:r>
            <a:r>
              <a:rPr lang="en-US" dirty="0" smtClean="0"/>
              <a:t> </a:t>
            </a:r>
            <a:r>
              <a:rPr lang="hr-HR" dirty="0" smtClean="0"/>
              <a:t> kao istraživački okvir organizovanja istraživanja, a ne defi</a:t>
            </a:r>
            <a:r>
              <a:rPr lang="en-US" dirty="0" smtClean="0"/>
              <a:t>n</a:t>
            </a:r>
            <a:r>
              <a:rPr lang="hr-HR" dirty="0" smtClean="0"/>
              <a:t>itivn</a:t>
            </a:r>
            <a:r>
              <a:rPr lang="en-US" dirty="0" smtClean="0"/>
              <a:t>a</a:t>
            </a:r>
            <a:r>
              <a:rPr lang="hr-HR" dirty="0" smtClean="0"/>
              <a:t> istin</a:t>
            </a:r>
            <a:r>
              <a:rPr lang="en-US" dirty="0" smtClean="0"/>
              <a:t>a</a:t>
            </a:r>
            <a:endParaRPr lang="hr-HR" dirty="0" smtClean="0"/>
          </a:p>
          <a:p>
            <a:r>
              <a:rPr lang="hr-HR" b="1" dirty="0" smtClean="0"/>
              <a:t>Kriterijumi naučnog opisa</a:t>
            </a:r>
            <a:r>
              <a:rPr lang="hr-HR" dirty="0" smtClean="0"/>
              <a:t>:</a:t>
            </a:r>
          </a:p>
          <a:p>
            <a:pPr>
              <a:buFont typeface="Wingdings" pitchFamily="2" charset="2"/>
              <a:buChar char="Ø"/>
            </a:pPr>
            <a:r>
              <a:rPr lang="hr-HR" dirty="0" smtClean="0"/>
              <a:t>objektivnost</a:t>
            </a:r>
          </a:p>
          <a:p>
            <a:pPr>
              <a:buFont typeface="Wingdings" pitchFamily="2" charset="2"/>
              <a:buChar char="Ø"/>
            </a:pPr>
            <a:r>
              <a:rPr lang="hr-HR" dirty="0" smtClean="0"/>
              <a:t>pouzdanost-konzistentnost, intersubjektivna saglasnost</a:t>
            </a:r>
          </a:p>
          <a:p>
            <a:pPr>
              <a:buFont typeface="Wingdings" pitchFamily="2" charset="2"/>
              <a:buChar char="Ø"/>
            </a:pPr>
            <a:r>
              <a:rPr lang="hr-HR" dirty="0" smtClean="0"/>
              <a:t>validnost- kriterijumska, prognostička</a:t>
            </a:r>
          </a:p>
          <a:p>
            <a:pPr>
              <a:buFont typeface="Wingdings" pitchFamily="2" charset="2"/>
              <a:buChar char="Ø"/>
            </a:pPr>
            <a:r>
              <a:rPr lang="hr-HR" dirty="0" smtClean="0"/>
              <a:t>ponovljivost</a:t>
            </a:r>
          </a:p>
          <a:p>
            <a:pPr>
              <a:buFont typeface="Wingdings" pitchFamily="2" charset="2"/>
              <a:buChar char="Ø"/>
            </a:pPr>
            <a:r>
              <a:rPr lang="hr-HR" dirty="0" smtClean="0"/>
              <a:t>mogućnost generalizacije </a:t>
            </a:r>
            <a:r>
              <a:rPr lang="hr-HR" i="1" dirty="0" smtClean="0"/>
              <a:t>- </a:t>
            </a:r>
            <a:r>
              <a:rPr lang="hr-HR" b="1" i="1" dirty="0" smtClean="0"/>
              <a:t>reprezentativni uzorak</a:t>
            </a:r>
            <a:endParaRPr lang="sr-Latn-CS" b="1" i="1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9592" y="332656"/>
            <a:ext cx="7772400" cy="796908"/>
          </a:xfrm>
        </p:spPr>
        <p:txBody>
          <a:bodyPr>
            <a:noAutofit/>
          </a:bodyPr>
          <a:lstStyle/>
          <a:p>
            <a:r>
              <a:rPr lang="hr-HR" sz="4400" dirty="0" smtClean="0"/>
              <a:t>Tehnike prikupljanja podataka </a:t>
            </a:r>
            <a:endParaRPr lang="sr-Latn-C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51520" y="1340768"/>
            <a:ext cx="8712968" cy="5517232"/>
          </a:xfrm>
        </p:spPr>
        <p:txBody>
          <a:bodyPr>
            <a:noAutofit/>
          </a:bodyPr>
          <a:lstStyle/>
          <a:p>
            <a:pPr lvl="1">
              <a:spcBef>
                <a:spcPts val="1200"/>
              </a:spcBef>
            </a:pPr>
            <a:r>
              <a:rPr lang="hr-HR" sz="3200" b="1" dirty="0" smtClean="0"/>
              <a:t>Samoposmatranje</a:t>
            </a:r>
            <a:r>
              <a:rPr lang="hr-HR" sz="2800" b="1" dirty="0" smtClean="0"/>
              <a:t> -</a:t>
            </a:r>
            <a:r>
              <a:rPr lang="hr-HR" sz="2800" dirty="0" smtClean="0"/>
              <a:t> izveštaji o sebi, dnevnik ili </a:t>
            </a:r>
            <a:r>
              <a:rPr lang="hr-HR" sz="2800" dirty="0" smtClean="0"/>
              <a:t>odgovora na upitnik. </a:t>
            </a:r>
            <a:r>
              <a:rPr lang="hr-HR" sz="2800" dirty="0" smtClean="0"/>
              <a:t/>
            </a:r>
            <a:br>
              <a:rPr lang="hr-HR" sz="2800" dirty="0" smtClean="0"/>
            </a:br>
            <a:r>
              <a:rPr lang="hr-HR" sz="2800" b="1" dirty="0" smtClean="0"/>
              <a:t>Problem</a:t>
            </a:r>
            <a:r>
              <a:rPr lang="hr-HR" sz="2800" dirty="0" smtClean="0"/>
              <a:t> -subjektivnost;  komparacija </a:t>
            </a:r>
            <a:r>
              <a:rPr lang="hr-HR" sz="2800" dirty="0" smtClean="0"/>
              <a:t>sa posmatranjem</a:t>
            </a:r>
            <a:endParaRPr lang="sr-Latn-CS" sz="2800" dirty="0" smtClean="0"/>
          </a:p>
          <a:p>
            <a:pPr lvl="1">
              <a:spcBef>
                <a:spcPts val="1200"/>
              </a:spcBef>
            </a:pPr>
            <a:r>
              <a:rPr lang="hr-HR" sz="3200" b="1" dirty="0" smtClean="0"/>
              <a:t>Prirodno posmatranje </a:t>
            </a:r>
            <a:r>
              <a:rPr lang="hr-HR" sz="3200" b="1" dirty="0" smtClean="0"/>
              <a:t>- </a:t>
            </a:r>
            <a:r>
              <a:rPr lang="hr-HR" sz="2800" dirty="0" smtClean="0"/>
              <a:t>sistematski </a:t>
            </a:r>
            <a:r>
              <a:rPr lang="hr-HR" sz="2800" dirty="0" smtClean="0"/>
              <a:t>opis ponašanja u prirodnom okruženju</a:t>
            </a:r>
          </a:p>
          <a:p>
            <a:pPr lvl="1">
              <a:spcBef>
                <a:spcPts val="1200"/>
              </a:spcBef>
              <a:buFont typeface="Wingdings" pitchFamily="2" charset="2"/>
              <a:buChar char="Ø"/>
            </a:pPr>
            <a:r>
              <a:rPr lang="hr-HR" sz="2800" dirty="0" smtClean="0"/>
              <a:t> </a:t>
            </a:r>
            <a:r>
              <a:rPr lang="en-US" sz="2800" b="1" dirty="0" smtClean="0"/>
              <a:t>E</a:t>
            </a:r>
            <a:r>
              <a:rPr lang="hr-HR" sz="2800" b="1" dirty="0" smtClean="0"/>
              <a:t>tologija</a:t>
            </a:r>
            <a:r>
              <a:rPr lang="hr-HR" sz="2800" dirty="0" smtClean="0"/>
              <a:t>-biološke osnove ponašanja, u kontekstu gde se ispoljava adaptivni značaj; </a:t>
            </a:r>
            <a:endParaRPr lang="hr-HR" sz="2800" dirty="0" smtClean="0"/>
          </a:p>
          <a:p>
            <a:pPr lvl="1">
              <a:spcBef>
                <a:spcPts val="1200"/>
              </a:spcBef>
              <a:buFont typeface="Wingdings" pitchFamily="2" charset="2"/>
              <a:buChar char="Ø"/>
            </a:pPr>
            <a:r>
              <a:rPr lang="hr-HR" sz="2800" b="1" dirty="0" smtClean="0"/>
              <a:t>Posmatranje </a:t>
            </a:r>
            <a:r>
              <a:rPr lang="hr-HR" sz="2800" b="1" dirty="0" smtClean="0"/>
              <a:t>ponašanja </a:t>
            </a:r>
            <a:r>
              <a:rPr lang="hr-HR" sz="2800" b="1" dirty="0"/>
              <a:t>u različitom </a:t>
            </a:r>
            <a:r>
              <a:rPr lang="hr-HR" sz="2800" b="1" dirty="0" smtClean="0"/>
              <a:t>kontekstu- </a:t>
            </a:r>
            <a:endParaRPr lang="hr-HR" sz="2800" b="1" dirty="0" smtClean="0"/>
          </a:p>
          <a:p>
            <a:pPr lvl="1">
              <a:spcBef>
                <a:spcPts val="1200"/>
              </a:spcBef>
              <a:buNone/>
            </a:pPr>
            <a:r>
              <a:rPr lang="en-US" sz="2800" b="1" dirty="0" smtClean="0"/>
              <a:t>E</a:t>
            </a:r>
            <a:r>
              <a:rPr lang="hr-HR" sz="2800" b="1" dirty="0" smtClean="0"/>
              <a:t>kologija</a:t>
            </a:r>
            <a:r>
              <a:rPr lang="hr-HR" sz="2800" dirty="0" smtClean="0"/>
              <a:t> </a:t>
            </a:r>
            <a:r>
              <a:rPr lang="en-US" sz="2800" dirty="0" smtClean="0"/>
              <a:t>-</a:t>
            </a:r>
            <a:r>
              <a:rPr lang="en-US" sz="2800" dirty="0" err="1" smtClean="0"/>
              <a:t>obim</a:t>
            </a:r>
            <a:r>
              <a:rPr lang="en-US" sz="2800" dirty="0" smtClean="0"/>
              <a:t> </a:t>
            </a:r>
            <a:r>
              <a:rPr lang="en-US" sz="2800" dirty="0" err="1"/>
              <a:t>situacija</a:t>
            </a:r>
            <a:r>
              <a:rPr lang="en-US" sz="2800" dirty="0"/>
              <a:t> u </a:t>
            </a:r>
            <a:r>
              <a:rPr lang="en-US" sz="2800" dirty="0" err="1"/>
              <a:t>kojima</a:t>
            </a:r>
            <a:r>
              <a:rPr lang="en-US" sz="2800" dirty="0"/>
              <a:t> </a:t>
            </a:r>
            <a:r>
              <a:rPr lang="en-US" sz="2800" dirty="0" err="1"/>
              <a:t>su</a:t>
            </a:r>
            <a:r>
              <a:rPr lang="en-US" sz="2800" dirty="0"/>
              <a:t> </a:t>
            </a:r>
            <a:r>
              <a:rPr lang="en-US" sz="2800" dirty="0" err="1"/>
              <a:t>ljudi</a:t>
            </a:r>
            <a:r>
              <a:rPr lang="en-US" sz="2800" dirty="0"/>
              <a:t> </a:t>
            </a:r>
            <a:r>
              <a:rPr lang="en-US" sz="2800" dirty="0" err="1"/>
              <a:t>učesnici</a:t>
            </a:r>
            <a:r>
              <a:rPr lang="en-US" sz="2800" dirty="0"/>
              <a:t>, </a:t>
            </a:r>
            <a:r>
              <a:rPr lang="en-US" sz="2800" dirty="0" err="1"/>
              <a:t>uloge</a:t>
            </a:r>
            <a:r>
              <a:rPr lang="en-US" sz="2800" dirty="0"/>
              <a:t> </a:t>
            </a:r>
            <a:r>
              <a:rPr lang="en-US" sz="2800" dirty="0" err="1"/>
              <a:t>koje</a:t>
            </a:r>
            <a:r>
              <a:rPr lang="en-US" sz="2800" dirty="0"/>
              <a:t> </a:t>
            </a:r>
            <a:r>
              <a:rPr lang="en-US" sz="2800" dirty="0" err="1"/>
              <a:t>imaju</a:t>
            </a:r>
            <a:r>
              <a:rPr lang="en-US" sz="2800" dirty="0"/>
              <a:t>, </a:t>
            </a:r>
            <a:r>
              <a:rPr lang="en-US" sz="2800" dirty="0" err="1"/>
              <a:t>teškoće</a:t>
            </a:r>
            <a:r>
              <a:rPr lang="en-US" sz="2800" dirty="0"/>
              <a:t> s </a:t>
            </a:r>
            <a:r>
              <a:rPr lang="en-US" sz="2800" dirty="0" err="1"/>
              <a:t>kojima</a:t>
            </a:r>
            <a:r>
              <a:rPr lang="en-US" sz="2800" dirty="0"/>
              <a:t> se </a:t>
            </a:r>
            <a:r>
              <a:rPr lang="en-US" sz="2800" dirty="0" err="1"/>
              <a:t>susreću</a:t>
            </a:r>
            <a:r>
              <a:rPr lang="en-US" sz="2800" dirty="0"/>
              <a:t>, i </a:t>
            </a:r>
            <a:r>
              <a:rPr lang="en-US" sz="2800" dirty="0" err="1"/>
              <a:t>posledice</a:t>
            </a:r>
            <a:r>
              <a:rPr lang="en-US" sz="2800" dirty="0"/>
              <a:t> </a:t>
            </a:r>
            <a:r>
              <a:rPr lang="en-US" sz="2800" dirty="0" err="1"/>
              <a:t>ovih</a:t>
            </a:r>
            <a:r>
              <a:rPr lang="en-US" sz="2800" dirty="0"/>
              <a:t> </a:t>
            </a:r>
            <a:r>
              <a:rPr lang="en-US" sz="2800" dirty="0" err="1" smtClean="0"/>
              <a:t>susreta</a:t>
            </a:r>
            <a:r>
              <a:rPr lang="hr-HR" sz="2800" dirty="0" smtClean="0"/>
              <a:t>. </a:t>
            </a:r>
            <a:endParaRPr lang="hr-HR" sz="2800" dirty="0" smtClean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4400" dirty="0" smtClean="0"/>
              <a:t>Tehnike prikupljanja podataka 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83568" y="1628800"/>
            <a:ext cx="8003232" cy="5229200"/>
          </a:xfrm>
        </p:spPr>
        <p:txBody>
          <a:bodyPr>
            <a:normAutofit fontScale="92500" lnSpcReduction="20000"/>
          </a:bodyPr>
          <a:lstStyle/>
          <a:p>
            <a:pPr marL="274320" lvl="1" indent="-274320">
              <a:spcBef>
                <a:spcPts val="580"/>
              </a:spcBef>
              <a:buClr>
                <a:schemeClr val="accent1"/>
              </a:buClr>
              <a:buFont typeface="Wingdings" pitchFamily="2" charset="2"/>
              <a:buChar char="Ø"/>
            </a:pPr>
            <a:r>
              <a:rPr lang="hr-HR" sz="3000" b="1" dirty="0" smtClean="0"/>
              <a:t>Razvojna niša</a:t>
            </a:r>
            <a:r>
              <a:rPr lang="en-US" sz="3000" b="1" dirty="0" smtClean="0"/>
              <a:t>-</a:t>
            </a:r>
            <a:r>
              <a:rPr lang="hr-HR" sz="3000" dirty="0" smtClean="0"/>
              <a:t> veze između razvoja dece i zajednice u kojoj su rođeni. </a:t>
            </a:r>
            <a:r>
              <a:rPr lang="en-US" sz="3000" dirty="0" smtClean="0"/>
              <a:t/>
            </a:r>
            <a:br>
              <a:rPr lang="en-US" sz="3000" dirty="0" smtClean="0"/>
            </a:br>
            <a:r>
              <a:rPr lang="en-US" sz="3000" dirty="0" smtClean="0"/>
              <a:t>Tri</a:t>
            </a:r>
            <a:r>
              <a:rPr lang="hr-HR" sz="3000" dirty="0" smtClean="0"/>
              <a:t> komponente: </a:t>
            </a:r>
            <a:r>
              <a:rPr lang="en-US" sz="3000" dirty="0" smtClean="0"/>
              <a:t/>
            </a:r>
            <a:br>
              <a:rPr lang="en-US" sz="3000" dirty="0" smtClean="0"/>
            </a:br>
            <a:r>
              <a:rPr lang="hr-HR" sz="3000" dirty="0" smtClean="0"/>
              <a:t>(1) fizički i socijalni kontekst u kome dete živi, </a:t>
            </a:r>
            <a:r>
              <a:rPr lang="en-US" sz="3000" dirty="0" smtClean="0"/>
              <a:t/>
            </a:r>
            <a:br>
              <a:rPr lang="en-US" sz="3000" dirty="0" smtClean="0"/>
            </a:br>
            <a:r>
              <a:rPr lang="hr-HR" sz="3000" dirty="0" smtClean="0"/>
              <a:t>(2) kulturno uslovljena praksa vaspitanja i obrazovanja dece u okviru datog društva, i </a:t>
            </a:r>
            <a:r>
              <a:rPr lang="en-US" sz="3000" dirty="0" smtClean="0"/>
              <a:t/>
            </a:r>
            <a:br>
              <a:rPr lang="en-US" sz="3000" dirty="0" smtClean="0"/>
            </a:br>
            <a:r>
              <a:rPr lang="hr-HR" sz="3000" dirty="0" smtClean="0"/>
              <a:t>(3) psihološke karakteristike roditelja.</a:t>
            </a:r>
            <a:br>
              <a:rPr lang="hr-HR" sz="3000" dirty="0" smtClean="0"/>
            </a:br>
            <a:r>
              <a:rPr lang="hr-HR" sz="3000" dirty="0" smtClean="0"/>
              <a:t>Posmatranje iste dece- studije slučaja</a:t>
            </a:r>
            <a:br>
              <a:rPr lang="hr-HR" sz="3000" dirty="0" smtClean="0"/>
            </a:br>
            <a:endParaRPr lang="hr-HR" sz="3000" dirty="0" smtClean="0"/>
          </a:p>
          <a:p>
            <a:pPr marL="274320" lvl="1" indent="-274320">
              <a:spcBef>
                <a:spcPts val="580"/>
              </a:spcBef>
              <a:buClr>
                <a:schemeClr val="accent1"/>
              </a:buClr>
              <a:buFont typeface="Wingdings" pitchFamily="2" charset="2"/>
              <a:buChar char="Ø"/>
            </a:pPr>
            <a:r>
              <a:rPr lang="hr-HR" sz="3000" b="1" dirty="0" smtClean="0"/>
              <a:t>Posmatranje </a:t>
            </a:r>
            <a:r>
              <a:rPr lang="hr-HR" sz="3000" b="1" dirty="0" smtClean="0"/>
              <a:t>u istom kontekstu- </a:t>
            </a:r>
            <a:r>
              <a:rPr lang="hr-HR" sz="3000" dirty="0" smtClean="0"/>
              <a:t>različita deca</a:t>
            </a:r>
            <a:r>
              <a:rPr lang="sr-Latn-RS" sz="3000" dirty="0" smtClean="0"/>
              <a:t/>
            </a:r>
            <a:br>
              <a:rPr lang="sr-Latn-RS" sz="3000" dirty="0" smtClean="0"/>
            </a:br>
            <a:endParaRPr lang="sr-Latn-RS" sz="3000" dirty="0" smtClean="0"/>
          </a:p>
          <a:p>
            <a:pPr marL="274320" lvl="1" indent="-274320">
              <a:spcBef>
                <a:spcPts val="580"/>
              </a:spcBef>
              <a:buClr>
                <a:schemeClr val="accent1"/>
              </a:buClr>
              <a:buFont typeface="Wingdings" pitchFamily="2" charset="2"/>
              <a:buChar char="Ø"/>
            </a:pPr>
            <a:r>
              <a:rPr lang="hr-HR" sz="3000" b="1" dirty="0" smtClean="0"/>
              <a:t>Problemi</a:t>
            </a:r>
            <a:r>
              <a:rPr lang="hr-HR" sz="3000" b="1" dirty="0" smtClean="0"/>
              <a:t>:</a:t>
            </a:r>
            <a:r>
              <a:rPr lang="hr-HR" sz="3000" dirty="0" smtClean="0"/>
              <a:t> pristrasnosti</a:t>
            </a:r>
            <a:r>
              <a:rPr lang="en-US" sz="3000" dirty="0" smtClean="0"/>
              <a:t>, </a:t>
            </a:r>
            <a:r>
              <a:rPr lang="hr-HR" sz="3000" dirty="0" smtClean="0"/>
              <a:t>selektivnosti, promene usled efekta posmatranja. </a:t>
            </a:r>
            <a:r>
              <a:rPr lang="en-US" sz="3000" dirty="0" smtClean="0"/>
              <a:t/>
            </a:r>
            <a:br>
              <a:rPr lang="en-US" sz="3000" dirty="0" smtClean="0"/>
            </a:br>
            <a:endParaRPr lang="sr-Latn-CS" sz="3000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9592" y="116632"/>
            <a:ext cx="7772400" cy="850106"/>
          </a:xfrm>
        </p:spPr>
        <p:txBody>
          <a:bodyPr>
            <a:normAutofit/>
          </a:bodyPr>
          <a:lstStyle/>
          <a:p>
            <a:r>
              <a:rPr lang="hr-HR" sz="4400" dirty="0"/>
              <a:t>Tehnike prikupljanja podataka 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67544" y="1124744"/>
            <a:ext cx="8352928" cy="5733256"/>
          </a:xfrm>
        </p:spPr>
        <p:txBody>
          <a:bodyPr>
            <a:noAutofit/>
          </a:bodyPr>
          <a:lstStyle/>
          <a:p>
            <a:pPr lvl="1">
              <a:spcBef>
                <a:spcPts val="1200"/>
              </a:spcBef>
            </a:pPr>
            <a:r>
              <a:rPr lang="hr-HR" sz="3200" b="1" dirty="0" smtClean="0"/>
              <a:t>Eksperimenti</a:t>
            </a:r>
            <a:r>
              <a:rPr lang="hr-HR" sz="3200" dirty="0" smtClean="0"/>
              <a:t> </a:t>
            </a: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hr-HR" sz="2800" dirty="0" smtClean="0"/>
              <a:t>uvođenje </a:t>
            </a:r>
            <a:r>
              <a:rPr lang="hr-HR" sz="2800" dirty="0"/>
              <a:t>promene u iskustvo osobe da bi se proverila </a:t>
            </a:r>
            <a:r>
              <a:rPr lang="hr-HR" sz="2800" b="1" i="1" dirty="0"/>
              <a:t>uzročna </a:t>
            </a:r>
            <a:r>
              <a:rPr lang="hr-HR" sz="2800" b="1" i="1" dirty="0" smtClean="0"/>
              <a:t>hipoteza, </a:t>
            </a:r>
            <a:r>
              <a:rPr lang="hr-HR" sz="2800" dirty="0" smtClean="0"/>
              <a:t>kao </a:t>
            </a:r>
            <a:r>
              <a:rPr lang="en-US" sz="2800" dirty="0" err="1"/>
              <a:t>pretpostavka</a:t>
            </a:r>
            <a:r>
              <a:rPr lang="en-US" sz="2800" dirty="0"/>
              <a:t> </a:t>
            </a:r>
            <a:r>
              <a:rPr lang="en-US" sz="2800" dirty="0" err="1"/>
              <a:t>koja</a:t>
            </a:r>
            <a:r>
              <a:rPr lang="en-US" sz="2800" dirty="0"/>
              <a:t> je </a:t>
            </a:r>
            <a:r>
              <a:rPr lang="en-US" sz="2800" dirty="0" err="1"/>
              <a:t>dovoljno</a:t>
            </a:r>
            <a:r>
              <a:rPr lang="en-US" sz="2800" dirty="0"/>
              <a:t> </a:t>
            </a:r>
            <a:r>
              <a:rPr lang="en-US" sz="2800" dirty="0" err="1"/>
              <a:t>precizna</a:t>
            </a:r>
            <a:r>
              <a:rPr lang="en-US" sz="2800" dirty="0"/>
              <a:t> da se </a:t>
            </a:r>
            <a:r>
              <a:rPr lang="en-US" sz="2800" dirty="0" err="1"/>
              <a:t>može</a:t>
            </a:r>
            <a:r>
              <a:rPr lang="en-US" sz="2800" dirty="0"/>
              <a:t> </a:t>
            </a:r>
            <a:r>
              <a:rPr lang="en-US" sz="2800" dirty="0" err="1"/>
              <a:t>proveriti</a:t>
            </a:r>
            <a:r>
              <a:rPr lang="en-US" sz="2800" dirty="0"/>
              <a:t> i za </a:t>
            </a:r>
            <a:r>
              <a:rPr lang="en-US" sz="2800" dirty="0" err="1"/>
              <a:t>koju</a:t>
            </a:r>
            <a:r>
              <a:rPr lang="en-US" sz="2800" dirty="0"/>
              <a:t> se </a:t>
            </a:r>
            <a:r>
              <a:rPr lang="en-US" sz="2800" dirty="0" err="1"/>
              <a:t>može</a:t>
            </a:r>
            <a:r>
              <a:rPr lang="en-US" sz="2800" dirty="0"/>
              <a:t> </a:t>
            </a:r>
            <a:r>
              <a:rPr lang="en-US" sz="2800" dirty="0" err="1"/>
              <a:t>pokazati</a:t>
            </a:r>
            <a:r>
              <a:rPr lang="en-US" sz="2800" dirty="0"/>
              <a:t> da </a:t>
            </a:r>
            <a:r>
              <a:rPr lang="en-US" sz="2800" dirty="0" err="1" smtClean="0"/>
              <a:t>nije</a:t>
            </a:r>
            <a:r>
              <a:rPr lang="en-US" sz="2800" dirty="0"/>
              <a:t> </a:t>
            </a:r>
            <a:r>
              <a:rPr lang="en-US" sz="2800" dirty="0" err="1" smtClean="0"/>
              <a:t>tačna</a:t>
            </a:r>
            <a:r>
              <a:rPr lang="en-US" sz="2800" dirty="0"/>
              <a:t>. </a:t>
            </a:r>
            <a:r>
              <a:rPr lang="sr-Latn-RS" sz="2800" dirty="0" smtClean="0"/>
              <a:t>Kontrolna i eksperimentalna grupa</a:t>
            </a:r>
            <a:endParaRPr lang="en-US" sz="2800" dirty="0" smtClean="0"/>
          </a:p>
          <a:p>
            <a:pPr marL="320040" lvl="1" indent="0">
              <a:spcBef>
                <a:spcPts val="1200"/>
              </a:spcBef>
              <a:buNone/>
            </a:pPr>
            <a:r>
              <a:rPr lang="en-US" sz="2800" b="1" dirty="0" smtClean="0"/>
              <a:t>   </a:t>
            </a:r>
            <a:r>
              <a:rPr lang="hr-HR" sz="2800" b="1" dirty="0" smtClean="0"/>
              <a:t>Problemi:</a:t>
            </a:r>
            <a:r>
              <a:rPr lang="hr-HR" sz="2800" dirty="0" smtClean="0"/>
              <a:t> Eti</a:t>
            </a:r>
            <a:r>
              <a:rPr lang="sr-Latn-RS" sz="2800" dirty="0"/>
              <a:t>čka ograničenja</a:t>
            </a:r>
            <a:r>
              <a:rPr lang="hr-HR" sz="2800" dirty="0"/>
              <a:t>, artificijelna sredina </a:t>
            </a: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hr-HR" sz="2800" dirty="0" smtClean="0"/>
              <a:t>(čudno</a:t>
            </a:r>
            <a:r>
              <a:rPr lang="en-US" sz="2800" dirty="0" smtClean="0"/>
              <a:t> </a:t>
            </a:r>
            <a:r>
              <a:rPr lang="hr-HR" sz="2800" dirty="0" smtClean="0"/>
              <a:t>ponašanje </a:t>
            </a:r>
            <a:r>
              <a:rPr lang="hr-HR" sz="2800" dirty="0"/>
              <a:t>u čudnoj situaciji u prisustvu čudnih </a:t>
            </a:r>
            <a:r>
              <a:rPr lang="hr-HR" sz="2800" dirty="0" smtClean="0"/>
              <a:t>ljudi). </a:t>
            </a: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>    </a:t>
            </a:r>
            <a:r>
              <a:rPr lang="hr-HR" sz="2800" b="1" i="1" dirty="0" smtClean="0"/>
              <a:t>Eksperimentalne </a:t>
            </a:r>
            <a:r>
              <a:rPr lang="hr-HR" sz="2800" b="1" i="1" dirty="0"/>
              <a:t>varijacije u prirodnoj </a:t>
            </a:r>
            <a:r>
              <a:rPr lang="hr-HR" sz="2800" b="1" i="1" dirty="0" smtClean="0"/>
              <a:t>sredini</a:t>
            </a:r>
            <a:endParaRPr lang="en-US" sz="2800" b="1" i="1" dirty="0" smtClean="0"/>
          </a:p>
          <a:p>
            <a:pPr lvl="1">
              <a:spcBef>
                <a:spcPts val="1200"/>
              </a:spcBef>
            </a:pPr>
            <a:r>
              <a:rPr lang="hr-HR" sz="3200" b="1" dirty="0" smtClean="0"/>
              <a:t>Metodi </a:t>
            </a:r>
            <a:r>
              <a:rPr lang="hr-HR" sz="3200" b="1" dirty="0"/>
              <a:t>kliničkog </a:t>
            </a:r>
            <a:r>
              <a:rPr lang="hr-HR" sz="3200" b="1" dirty="0" smtClean="0"/>
              <a:t>intervjua</a:t>
            </a:r>
            <a:r>
              <a:rPr lang="en-US" sz="2800" b="1" dirty="0" smtClean="0"/>
              <a:t/>
            </a:r>
            <a:br>
              <a:rPr lang="en-US" sz="2800" b="1" dirty="0" smtClean="0"/>
            </a:br>
            <a:r>
              <a:rPr lang="hr-HR" sz="2800" dirty="0" smtClean="0"/>
              <a:t>tehnike </a:t>
            </a:r>
            <a:r>
              <a:rPr lang="hr-HR" sz="2800" dirty="0"/>
              <a:t>intervjua za utvrđivanje jedinstvenih uslova koji utiču na razvoj pojedinca. </a:t>
            </a: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hr-HR" sz="2800" b="1" dirty="0" smtClean="0"/>
              <a:t>Problemi</a:t>
            </a:r>
            <a:r>
              <a:rPr lang="hr-HR" sz="2800" b="1" dirty="0"/>
              <a:t>: </a:t>
            </a:r>
            <a:r>
              <a:rPr lang="hr-HR" sz="2800" dirty="0" smtClean="0"/>
              <a:t>Teškoće </a:t>
            </a:r>
            <a:r>
              <a:rPr lang="hr-HR" sz="2800" dirty="0"/>
              <a:t>generalizacije</a:t>
            </a:r>
          </a:p>
          <a:p>
            <a:pPr lvl="1">
              <a:buNone/>
            </a:pPr>
            <a:r>
              <a:rPr lang="hr-HR" dirty="0"/>
              <a:t> 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xmlns="" val="11559569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922114"/>
          </a:xfrm>
        </p:spPr>
        <p:txBody>
          <a:bodyPr>
            <a:normAutofit/>
          </a:bodyPr>
          <a:lstStyle/>
          <a:p>
            <a:r>
              <a:rPr lang="hr-HR" sz="4400" dirty="0" smtClean="0"/>
              <a:t>Nacrti istraživanja </a:t>
            </a:r>
            <a:endParaRPr lang="sr-Latn-C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23528" y="1340768"/>
            <a:ext cx="8280920" cy="5517232"/>
          </a:xfrm>
        </p:spPr>
        <p:txBody>
          <a:bodyPr>
            <a:normAutofit fontScale="92500" lnSpcReduction="20000"/>
          </a:bodyPr>
          <a:lstStyle/>
          <a:p>
            <a:pPr lvl="0">
              <a:buNone/>
            </a:pPr>
            <a:r>
              <a:rPr lang="hr-HR" sz="2800" dirty="0" smtClean="0"/>
              <a:t>   </a:t>
            </a:r>
            <a:r>
              <a:rPr lang="hr-HR" sz="3000" dirty="0" smtClean="0"/>
              <a:t>Sistematsko poređenje dece različitog uzrasta omogućava  utvrđivanje veza između razvojnih pojava. </a:t>
            </a:r>
          </a:p>
          <a:p>
            <a:pPr lvl="0">
              <a:buNone/>
            </a:pPr>
            <a:endParaRPr lang="hr-HR" sz="3000" dirty="0" smtClean="0"/>
          </a:p>
          <a:p>
            <a:pPr lvl="1">
              <a:spcAft>
                <a:spcPts val="1200"/>
              </a:spcAft>
            </a:pPr>
            <a:r>
              <a:rPr lang="hr-HR" sz="3000" b="1" dirty="0" smtClean="0"/>
              <a:t>Longitudinalni nacrt </a:t>
            </a:r>
            <a:r>
              <a:rPr lang="hr-HR" sz="3000" dirty="0" smtClean="0"/>
              <a:t>– ista deca su ispitivana nekoliko puta nakon određenih vremenskih perioda. </a:t>
            </a:r>
            <a:br>
              <a:rPr lang="hr-HR" sz="3000" dirty="0" smtClean="0"/>
            </a:br>
            <a:r>
              <a:rPr lang="hr-HR" sz="3000" b="1" i="1" dirty="0" smtClean="0"/>
              <a:t>Nedostaci</a:t>
            </a:r>
            <a:r>
              <a:rPr lang="hr-HR" sz="3000" dirty="0" smtClean="0"/>
              <a:t>- dugo, skupo, osipanje uzorka (</a:t>
            </a:r>
            <a:r>
              <a:rPr lang="hr-HR" sz="3000" i="1" dirty="0" smtClean="0"/>
              <a:t>mikrogenetički metod</a:t>
            </a:r>
            <a:r>
              <a:rPr lang="hr-HR" sz="3000" dirty="0" smtClean="0"/>
              <a:t>- izazivanje promene u kratkom periodu), promene usled ispitivanja, generacijske specifičnosti- </a:t>
            </a:r>
            <a:r>
              <a:rPr lang="hr-HR" sz="3000" i="1" dirty="0" smtClean="0"/>
              <a:t>nacrt generacijskog preseka</a:t>
            </a:r>
            <a:endParaRPr lang="sr-Latn-CS" sz="3000" dirty="0" smtClean="0"/>
          </a:p>
          <a:p>
            <a:pPr lvl="1">
              <a:spcAft>
                <a:spcPts val="1200"/>
              </a:spcAft>
            </a:pPr>
            <a:r>
              <a:rPr lang="hr-HR" sz="3000" b="1" dirty="0" smtClean="0"/>
              <a:t>Nacrt poprečnog preseka </a:t>
            </a:r>
            <a:r>
              <a:rPr lang="hr-HR" sz="3000" dirty="0" smtClean="0"/>
              <a:t>– različita deca različitog uzrasta se ispituju u jednom vremenskom trenutku.</a:t>
            </a:r>
            <a:r>
              <a:rPr lang="hr-HR" sz="3000" b="1" i="1" dirty="0" smtClean="0"/>
              <a:t> </a:t>
            </a:r>
            <a:r>
              <a:rPr lang="hr-HR" sz="3000" dirty="0" smtClean="0"/>
              <a:t>Uzrasne ili generacijske promene?</a:t>
            </a:r>
            <a:r>
              <a:rPr lang="en-US" sz="3000" b="1" i="1" dirty="0" smtClean="0"/>
              <a:t/>
            </a:r>
            <a:br>
              <a:rPr lang="en-US" sz="3000" b="1" i="1" dirty="0" smtClean="0"/>
            </a:br>
            <a:r>
              <a:rPr lang="hr-HR" sz="3000" b="1" i="1" dirty="0" smtClean="0"/>
              <a:t>Nedostaci</a:t>
            </a:r>
            <a:r>
              <a:rPr lang="hr-HR" sz="3000" dirty="0" smtClean="0"/>
              <a:t>- razvojni proces kao niz statičnih, diskontinuiranih slika</a:t>
            </a:r>
            <a:endParaRPr lang="sr-Latn-CS" sz="3000" dirty="0" smtClean="0"/>
          </a:p>
          <a:p>
            <a:pPr>
              <a:spcAft>
                <a:spcPts val="1200"/>
              </a:spcAft>
              <a:buNone/>
            </a:pPr>
            <a:endParaRPr lang="hr-HR" sz="2800" dirty="0" smtClean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71600" y="332656"/>
            <a:ext cx="7772400" cy="1143000"/>
          </a:xfrm>
        </p:spPr>
        <p:txBody>
          <a:bodyPr>
            <a:normAutofit/>
          </a:bodyPr>
          <a:lstStyle/>
          <a:p>
            <a:r>
              <a:rPr lang="hr-HR" sz="4400" dirty="0" smtClean="0"/>
              <a:t>Teorija u razvojnoj psihologiji </a:t>
            </a:r>
            <a:endParaRPr lang="sr-Latn-C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755576" y="1571612"/>
            <a:ext cx="7931224" cy="5286388"/>
          </a:xfrm>
        </p:spPr>
        <p:txBody>
          <a:bodyPr>
            <a:normAutofit/>
          </a:bodyPr>
          <a:lstStyle/>
          <a:p>
            <a:pPr lvl="0">
              <a:spcAft>
                <a:spcPts val="1200"/>
              </a:spcAft>
            </a:pPr>
            <a:r>
              <a:rPr lang="hr-HR" sz="2800" dirty="0" smtClean="0"/>
              <a:t>Uloga širokog konceptualnog pristupa u okviru kog se mogu tumačiti činjenice.</a:t>
            </a:r>
            <a:endParaRPr lang="sr-Latn-CS" sz="2800" dirty="0" smtClean="0"/>
          </a:p>
          <a:p>
            <a:pPr lvl="0">
              <a:spcAft>
                <a:spcPts val="1200"/>
              </a:spcAft>
            </a:pPr>
            <a:r>
              <a:rPr lang="hr-HR" sz="2800" dirty="0" smtClean="0"/>
              <a:t>Nijedan metod ili nacrt istraživanja ne mogu pružiti odgovore na sva pitanja razvojne psihologije, kao što nijedna teorija ne može da obuhvati sva pitanja.</a:t>
            </a:r>
            <a:endParaRPr lang="sr-Latn-CS" sz="2800" dirty="0" smtClean="0"/>
          </a:p>
          <a:p>
            <a:pPr lvl="0">
              <a:spcAft>
                <a:spcPts val="1200"/>
              </a:spcAft>
            </a:pPr>
            <a:r>
              <a:rPr lang="hr-HR" sz="2800" b="1" dirty="0" smtClean="0"/>
              <a:t>Bio-socio-bihejvioralni preokret - </a:t>
            </a:r>
            <a:r>
              <a:rPr lang="hr-HR" sz="2800" dirty="0" smtClean="0"/>
              <a:t>osvetljava načine na koje biološki, socijalni i bihejvioralni faktori u kulturnom kontekstu međusobno deluju na razvoj. Da bi se očuvala slika o celovitom detetu u razvoju, potrebno je držati sve ove faktore na umu.</a:t>
            </a:r>
            <a:endParaRPr lang="sr-Latn-CS" sz="2800" dirty="0" smtClean="0"/>
          </a:p>
          <a:p>
            <a:endParaRPr lang="sr-Latn-C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4400" dirty="0" smtClean="0"/>
              <a:t>Periodizacija razvoja</a:t>
            </a:r>
            <a:endParaRPr lang="sr-Latn-C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914400" y="1556792"/>
            <a:ext cx="7834064" cy="4896544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hr-HR" sz="2800" dirty="0" smtClean="0"/>
              <a:t>Dva glavna problema hronološkog opisa razvoja:</a:t>
            </a:r>
          </a:p>
          <a:p>
            <a:pPr>
              <a:buNone/>
            </a:pPr>
            <a:endParaRPr lang="hr-HR" sz="2800" dirty="0" smtClean="0"/>
          </a:p>
          <a:p>
            <a:r>
              <a:rPr lang="hr-HR" sz="2800" dirty="0" smtClean="0"/>
              <a:t>Kako izdeliti tok vremena i koliko značaja pripisati različitim periodima koji su izdvojeni</a:t>
            </a:r>
            <a:r>
              <a:rPr lang="en-US" sz="2800" dirty="0" smtClean="0"/>
              <a:t>?</a:t>
            </a:r>
            <a:br>
              <a:rPr lang="en-US" sz="2800" dirty="0" smtClean="0"/>
            </a:br>
            <a:r>
              <a:rPr lang="hr-HR" sz="2800" dirty="0" smtClean="0"/>
              <a:t>Problem  arbitrarnosti  podstadijuma</a:t>
            </a:r>
            <a:r>
              <a:rPr lang="en-US" sz="2800" dirty="0" smtClean="0"/>
              <a:t>, </a:t>
            </a:r>
            <a:r>
              <a:rPr lang="en-US" sz="2800" dirty="0" err="1" smtClean="0"/>
              <a:t>nejednakih</a:t>
            </a:r>
            <a:r>
              <a:rPr lang="en-US" sz="2800" dirty="0" smtClean="0"/>
              <a:t> </a:t>
            </a:r>
            <a:r>
              <a:rPr lang="en-US" sz="2800" dirty="0" err="1" smtClean="0"/>
              <a:t>intervala</a:t>
            </a:r>
            <a:r>
              <a:rPr lang="en-US" sz="2800" dirty="0" smtClean="0"/>
              <a:t> </a:t>
            </a:r>
            <a:r>
              <a:rPr lang="en-US" sz="2800" dirty="0" err="1" smtClean="0"/>
              <a:t>promena</a:t>
            </a:r>
            <a:r>
              <a:rPr lang="en-US" sz="2800" dirty="0" smtClean="0"/>
              <a:t>- </a:t>
            </a:r>
            <a:r>
              <a:rPr lang="en-US" sz="2800" b="1" dirty="0" err="1" smtClean="0"/>
              <a:t>sve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ve</a:t>
            </a:r>
            <a:r>
              <a:rPr lang="sr-Latn-RS" sz="2800" b="1" dirty="0" smtClean="0"/>
              <a:t>ć</a:t>
            </a:r>
            <a:r>
              <a:rPr lang="en-US" sz="2800" b="1" dirty="0" smtClean="0"/>
              <a:t>i </a:t>
            </a:r>
            <a:r>
              <a:rPr lang="en-US" sz="2800" b="1" dirty="0" err="1" smtClean="0"/>
              <a:t>intervali</a:t>
            </a:r>
            <a:r>
              <a:rPr lang="en-US" sz="2800" b="1" dirty="0" smtClean="0"/>
              <a:t> i </a:t>
            </a:r>
            <a:r>
              <a:rPr lang="en-US" sz="2800" b="1" dirty="0" err="1" smtClean="0"/>
              <a:t>ve</a:t>
            </a:r>
            <a:r>
              <a:rPr lang="sr-Latn-RS" sz="2800" b="1" dirty="0" smtClean="0"/>
              <a:t>ć</a:t>
            </a:r>
            <a:r>
              <a:rPr lang="en-US" sz="2800" b="1" dirty="0" smtClean="0"/>
              <a:t>e </a:t>
            </a:r>
            <a:r>
              <a:rPr lang="en-US" sz="2800" b="1" dirty="0" err="1" smtClean="0"/>
              <a:t>individualne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razlike</a:t>
            </a:r>
            <a:endParaRPr lang="hr-HR" sz="2800" b="1" dirty="0" smtClean="0"/>
          </a:p>
          <a:p>
            <a:endParaRPr lang="sr-Latn-CS" sz="2800" dirty="0" smtClean="0"/>
          </a:p>
          <a:p>
            <a:r>
              <a:rPr lang="hr-HR" sz="2800" dirty="0" smtClean="0"/>
              <a:t>Praćenje mnogobrojnih aspekata razvoja na sistematičan način da bi se razjasnilo kako se kombinuju i rekombinuju u celovitu, živu osobu.</a:t>
            </a:r>
          </a:p>
          <a:p>
            <a:endParaRPr lang="sr-Latn-CS" sz="2800" dirty="0" smtClean="0"/>
          </a:p>
          <a:p>
            <a:endParaRPr lang="sr-Latn-C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7224" y="214290"/>
            <a:ext cx="7772400" cy="838446"/>
          </a:xfrm>
        </p:spPr>
        <p:txBody>
          <a:bodyPr/>
          <a:lstStyle/>
          <a:p>
            <a:r>
              <a:rPr lang="hr-HR" dirty="0" smtClean="0"/>
              <a:t>   </a:t>
            </a:r>
            <a:r>
              <a:rPr lang="hr-HR" b="1" dirty="0" smtClean="0"/>
              <a:t>Definicija i razvoj oblasti</a:t>
            </a:r>
            <a:endParaRPr lang="sr-Latn-CS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539552" y="1124744"/>
            <a:ext cx="8352928" cy="5616624"/>
          </a:xfrm>
        </p:spPr>
        <p:txBody>
          <a:bodyPr>
            <a:normAutofit fontScale="92500" lnSpcReduction="20000"/>
          </a:bodyPr>
          <a:lstStyle/>
          <a:p>
            <a:pPr lvl="0">
              <a:spcAft>
                <a:spcPts val="1200"/>
              </a:spcAft>
            </a:pPr>
            <a:r>
              <a:rPr lang="hr-HR" sz="3200" b="1" dirty="0" smtClean="0"/>
              <a:t>Definicija</a:t>
            </a:r>
            <a:r>
              <a:rPr lang="hr-HR" sz="3200" dirty="0" smtClean="0"/>
              <a:t>- Razvojna psihologija je naučna disciplina koja proučava </a:t>
            </a:r>
            <a:r>
              <a:rPr lang="hr-HR" sz="3200" b="1" i="1" dirty="0" smtClean="0"/>
              <a:t>poreklo ljudskog ponašanja </a:t>
            </a:r>
            <a:r>
              <a:rPr lang="hr-HR" sz="3200" i="1" dirty="0" smtClean="0"/>
              <a:t>i </a:t>
            </a:r>
            <a:r>
              <a:rPr lang="hr-HR" sz="3200" b="1" i="1" dirty="0" smtClean="0"/>
              <a:t>zakon</a:t>
            </a:r>
            <a:r>
              <a:rPr lang="en-US" sz="3200" b="1" i="1" dirty="0" err="1" smtClean="0"/>
              <a:t>itosti</a:t>
            </a:r>
            <a:r>
              <a:rPr lang="hr-HR" sz="3200" b="1" i="1" dirty="0" smtClean="0"/>
              <a:t> psiholoških promena</a:t>
            </a:r>
            <a:r>
              <a:rPr lang="hr-HR" sz="3200" i="1" dirty="0" smtClean="0"/>
              <a:t> </a:t>
            </a:r>
            <a:r>
              <a:rPr lang="hr-HR" sz="3200" dirty="0" smtClean="0"/>
              <a:t>tokom života. Teorijska saznanja i praktične implikacije</a:t>
            </a:r>
            <a:endParaRPr lang="sr-Latn-CS" sz="3200" dirty="0" smtClean="0"/>
          </a:p>
          <a:p>
            <a:pPr lvl="0">
              <a:spcAft>
                <a:spcPts val="1200"/>
              </a:spcAft>
            </a:pPr>
            <a:r>
              <a:rPr lang="hr-HR" sz="3200" b="1" dirty="0" smtClean="0"/>
              <a:t>Razvoj oblasti</a:t>
            </a:r>
            <a:r>
              <a:rPr lang="hr-HR" sz="3200" dirty="0" smtClean="0"/>
              <a:t>-Predistorija razvojne psihologije je povezana sa socijalnim promenama koje je donela Industrijska Revolucija, promenama porodičnog života, obrazovanja i rada- 12h  rada za decu nije štetno! Školovanje?</a:t>
            </a:r>
          </a:p>
          <a:p>
            <a:pPr lvl="0">
              <a:spcAft>
                <a:spcPts val="1200"/>
              </a:spcAft>
            </a:pPr>
            <a:r>
              <a:rPr lang="hr-HR" sz="3200" b="1" dirty="0" smtClean="0"/>
              <a:t>Itarovo zaveštanje – </a:t>
            </a:r>
            <a:r>
              <a:rPr lang="hr-HR" sz="3200" b="1" i="1" dirty="0" smtClean="0"/>
              <a:t>Viktor</a:t>
            </a:r>
            <a:r>
              <a:rPr lang="hr-HR" sz="3200" b="1" dirty="0" smtClean="0"/>
              <a:t>, </a:t>
            </a:r>
            <a:r>
              <a:rPr lang="hr-HR" sz="3200" dirty="0" smtClean="0"/>
              <a:t>divlji dečak iz Avejrona- plemenita, neiskvarena priroda, mentalna zaostalost, socijalna deprivacija?</a:t>
            </a:r>
            <a:r>
              <a:rPr lang="en-US" sz="3200" dirty="0" smtClean="0"/>
              <a:t> </a:t>
            </a:r>
            <a:r>
              <a:rPr lang="en-US" sz="3200" dirty="0" err="1" smtClean="0"/>
              <a:t>Relativan</a:t>
            </a:r>
            <a:r>
              <a:rPr lang="en-US" sz="3200" dirty="0" smtClean="0"/>
              <a:t> </a:t>
            </a:r>
            <a:r>
              <a:rPr lang="en-US" sz="3200" dirty="0" err="1" smtClean="0"/>
              <a:t>uspeh</a:t>
            </a:r>
            <a:r>
              <a:rPr lang="en-US" sz="3200" dirty="0" smtClean="0"/>
              <a:t> </a:t>
            </a:r>
            <a:r>
              <a:rPr lang="en-US" sz="3200" dirty="0" err="1" smtClean="0"/>
              <a:t>obu</a:t>
            </a:r>
            <a:r>
              <a:rPr lang="sr-Latn-RS" sz="3200" dirty="0" smtClean="0"/>
              <a:t>čavanja- period učenja, metod obuke, autizam</a:t>
            </a:r>
            <a:r>
              <a:rPr lang="sr-Latn-RS" sz="3200" dirty="0" smtClean="0"/>
              <a:t>?</a:t>
            </a:r>
            <a:endParaRPr lang="hr-HR" sz="3200" dirty="0" smtClean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  </a:t>
            </a:r>
            <a:r>
              <a:rPr lang="hr-HR" sz="4400" dirty="0" smtClean="0"/>
              <a:t>Faze životnog ciklusa</a:t>
            </a:r>
            <a:endParaRPr lang="sr-Latn-C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899592" y="1714488"/>
            <a:ext cx="7744374" cy="4882864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hr-HR" sz="3200" b="1" dirty="0" smtClean="0"/>
              <a:t>Sedam perioda od začeća do smrti:</a:t>
            </a:r>
          </a:p>
          <a:p>
            <a:pPr>
              <a:buNone/>
            </a:pPr>
            <a:endParaRPr lang="hr-HR" sz="3200" b="1" dirty="0" smtClean="0"/>
          </a:p>
          <a:p>
            <a:r>
              <a:rPr lang="hr-HR" sz="3200" dirty="0" smtClean="0"/>
              <a:t>prenatalni period - meseci od začeća do rođenja</a:t>
            </a:r>
          </a:p>
          <a:p>
            <a:r>
              <a:rPr lang="hr-HR" sz="3200" dirty="0" smtClean="0"/>
              <a:t>odojaštvo – prva godina života do 2.</a:t>
            </a:r>
            <a:r>
              <a:rPr lang="en-US" sz="3200" dirty="0" smtClean="0"/>
              <a:t>5</a:t>
            </a:r>
            <a:r>
              <a:rPr lang="hr-HR" sz="3200" dirty="0" smtClean="0"/>
              <a:t> godine</a:t>
            </a:r>
          </a:p>
          <a:p>
            <a:r>
              <a:rPr lang="hr-HR" sz="3200" dirty="0" smtClean="0"/>
              <a:t>rano detinjstvo- 2.5 - 6. godine</a:t>
            </a:r>
          </a:p>
          <a:p>
            <a:r>
              <a:rPr lang="hr-HR" sz="3200" dirty="0" smtClean="0"/>
              <a:t>srednje detinjstvo- </a:t>
            </a:r>
            <a:r>
              <a:rPr lang="hr-HR" sz="3200" dirty="0"/>
              <a:t>6</a:t>
            </a:r>
            <a:r>
              <a:rPr lang="hr-HR" sz="3200" dirty="0" smtClean="0"/>
              <a:t>-12. godine</a:t>
            </a:r>
          </a:p>
          <a:p>
            <a:r>
              <a:rPr lang="hr-HR" sz="3200" dirty="0" smtClean="0"/>
              <a:t>adolescencija- 12-19</a:t>
            </a:r>
            <a:r>
              <a:rPr lang="en-US" sz="3200" dirty="0" smtClean="0"/>
              <a:t>?</a:t>
            </a:r>
            <a:r>
              <a:rPr lang="hr-HR" sz="3200" dirty="0" smtClean="0"/>
              <a:t>. godine</a:t>
            </a:r>
          </a:p>
          <a:p>
            <a:r>
              <a:rPr lang="hr-HR" sz="3200" dirty="0" smtClean="0"/>
              <a:t>zrelo doba- 19</a:t>
            </a:r>
            <a:r>
              <a:rPr lang="en-US" sz="3200" dirty="0" smtClean="0"/>
              <a:t> (21, pa i vi</a:t>
            </a:r>
            <a:r>
              <a:rPr lang="sr-Latn-RS" sz="3200" dirty="0" smtClean="0"/>
              <a:t>še)</a:t>
            </a:r>
            <a:r>
              <a:rPr lang="hr-HR" sz="3200" dirty="0" smtClean="0"/>
              <a:t>-</a:t>
            </a:r>
            <a:r>
              <a:rPr lang="en-US" sz="3200" dirty="0" smtClean="0"/>
              <a:t> </a:t>
            </a:r>
            <a:r>
              <a:rPr lang="hr-HR" sz="3200" dirty="0" smtClean="0"/>
              <a:t>65.godine</a:t>
            </a:r>
          </a:p>
          <a:p>
            <a:r>
              <a:rPr lang="hr-HR" sz="3200" dirty="0" smtClean="0"/>
              <a:t>doba starosti- 65 (manje ili više?)- do smrti</a:t>
            </a:r>
          </a:p>
          <a:p>
            <a:endParaRPr lang="hr-HR" dirty="0" smtClean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7224" y="285728"/>
            <a:ext cx="7772400" cy="911024"/>
          </a:xfrm>
        </p:spPr>
        <p:txBody>
          <a:bodyPr>
            <a:normAutofit fontScale="90000"/>
          </a:bodyPr>
          <a:lstStyle/>
          <a:p>
            <a:r>
              <a:rPr lang="hr-HR" b="1" dirty="0" smtClean="0"/>
              <a:t/>
            </a:r>
            <a:br>
              <a:rPr lang="hr-HR" b="1" dirty="0" smtClean="0"/>
            </a:br>
            <a:r>
              <a:rPr lang="sr-Latn-CS" dirty="0" smtClean="0"/>
              <a:t/>
            </a:r>
            <a:br>
              <a:rPr lang="sr-Latn-CS" dirty="0" smtClean="0"/>
            </a:br>
            <a:r>
              <a:rPr lang="sr-Latn-CS" dirty="0" smtClean="0"/>
              <a:t>    </a:t>
            </a:r>
            <a:br>
              <a:rPr lang="sr-Latn-CS" dirty="0" smtClean="0"/>
            </a:br>
            <a:r>
              <a:rPr lang="sr-Latn-CS" dirty="0" smtClean="0"/>
              <a:t/>
            </a:r>
            <a:br>
              <a:rPr lang="sr-Latn-CS" dirty="0" smtClean="0"/>
            </a:br>
            <a:r>
              <a:rPr lang="hr-HR" sz="5400" dirty="0" smtClean="0">
                <a:solidFill>
                  <a:schemeClr val="tx1"/>
                </a:solidFill>
                <a:latin typeface="Arial" pitchFamily="34" charset="0"/>
              </a:rPr>
              <a:t/>
            </a:r>
            <a:br>
              <a:rPr lang="hr-HR" sz="5400" dirty="0" smtClean="0">
                <a:solidFill>
                  <a:schemeClr val="tx1"/>
                </a:solidFill>
                <a:latin typeface="Arial" pitchFamily="34" charset="0"/>
              </a:rPr>
            </a:br>
            <a:r>
              <a:rPr lang="hr-HR" sz="5400" dirty="0" smtClean="0">
                <a:solidFill>
                  <a:schemeClr val="tx1"/>
                </a:solidFill>
                <a:latin typeface="Arial" pitchFamily="34" charset="0"/>
              </a:rPr>
              <a:t/>
            </a:r>
            <a:br>
              <a:rPr lang="hr-HR" sz="5400" dirty="0" smtClean="0">
                <a:solidFill>
                  <a:schemeClr val="tx1"/>
                </a:solidFill>
                <a:latin typeface="Arial" pitchFamily="34" charset="0"/>
              </a:rPr>
            </a:br>
            <a:r>
              <a:rPr lang="hr-HR" sz="5400" dirty="0" smtClean="0">
                <a:solidFill>
                  <a:schemeClr val="tx1"/>
                </a:solidFill>
                <a:latin typeface="Arial" pitchFamily="34" charset="0"/>
              </a:rPr>
              <a:t/>
            </a:r>
            <a:br>
              <a:rPr lang="hr-HR" sz="5400" dirty="0" smtClean="0">
                <a:solidFill>
                  <a:schemeClr val="tx1"/>
                </a:solidFill>
                <a:latin typeface="Arial" pitchFamily="34" charset="0"/>
              </a:rPr>
            </a:br>
            <a:r>
              <a:rPr lang="hr-HR" b="1" dirty="0" smtClean="0">
                <a:solidFill>
                  <a:schemeClr val="tx1"/>
                </a:solidFill>
                <a:latin typeface="Arial" pitchFamily="34" charset="0"/>
                <a:ea typeface="Times New Roman" pitchFamily="18" charset="0"/>
              </a:rPr>
              <a:t> Stadijumi razvoja </a:t>
            </a:r>
            <a:endParaRPr lang="sr-Latn-C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xmlns="" val="517810097"/>
              </p:ext>
            </p:extLst>
          </p:nvPr>
        </p:nvGraphicFramePr>
        <p:xfrm>
          <a:off x="467545" y="1268760"/>
          <a:ext cx="8136905" cy="525658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28191"/>
                <a:gridCol w="1526571"/>
                <a:gridCol w="1627381"/>
                <a:gridCol w="1627381"/>
                <a:gridCol w="1627381"/>
              </a:tblGrid>
              <a:tr h="584065"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hr-HR" sz="1800" dirty="0">
                          <a:latin typeface="Times New Roman"/>
                          <a:ea typeface="Times New Roman"/>
                        </a:rPr>
                        <a:t>Konvencionalni</a:t>
                      </a:r>
                      <a:endParaRPr lang="sr-Latn-CS" sz="1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hr-HR" sz="1800" dirty="0">
                          <a:latin typeface="Times New Roman"/>
                          <a:ea typeface="Times New Roman"/>
                        </a:rPr>
                        <a:t>Pijaže</a:t>
                      </a:r>
                      <a:endParaRPr lang="sr-Latn-CS" sz="1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hr-HR" sz="1800" dirty="0">
                          <a:latin typeface="Times New Roman"/>
                          <a:ea typeface="Times New Roman"/>
                        </a:rPr>
                        <a:t>Frojd</a:t>
                      </a:r>
                      <a:endParaRPr lang="sr-Latn-CS" sz="1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hr-HR" sz="1800" dirty="0">
                          <a:latin typeface="Times New Roman"/>
                          <a:ea typeface="Times New Roman"/>
                        </a:rPr>
                        <a:t>Erikson</a:t>
                      </a:r>
                      <a:endParaRPr lang="sr-Latn-CS" sz="1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hr-HR" sz="1800" dirty="0">
                          <a:latin typeface="Times New Roman"/>
                          <a:ea typeface="Times New Roman"/>
                        </a:rPr>
                        <a:t>Vigotski</a:t>
                      </a:r>
                      <a:endParaRPr lang="sr-Latn-CS" sz="1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  <a:tr h="584065">
                <a:tc>
                  <a:txBody>
                    <a:bodyPr/>
                    <a:lstStyle/>
                    <a:p>
                      <a:pPr algn="just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hr-HR" sz="1600" dirty="0">
                          <a:latin typeface="Times New Roman"/>
                          <a:ea typeface="Times New Roman"/>
                        </a:rPr>
                        <a:t>odojaštvo </a:t>
                      </a:r>
                      <a:endParaRPr lang="en-US" sz="1600" dirty="0" smtClean="0">
                        <a:latin typeface="Times New Roman"/>
                        <a:ea typeface="Times New Roman"/>
                      </a:endParaRPr>
                    </a:p>
                    <a:p>
                      <a:pPr algn="just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hr-HR" sz="1600" dirty="0" smtClean="0">
                          <a:latin typeface="Times New Roman"/>
                          <a:ea typeface="Times New Roman"/>
                        </a:rPr>
                        <a:t>(</a:t>
                      </a:r>
                      <a:r>
                        <a:rPr lang="hr-HR" sz="1600" dirty="0">
                          <a:latin typeface="Times New Roman"/>
                          <a:ea typeface="Times New Roman"/>
                        </a:rPr>
                        <a:t>rođenje </a:t>
                      </a:r>
                      <a:r>
                        <a:rPr lang="hr-HR" sz="1600" dirty="0" smtClean="0">
                          <a:latin typeface="Times New Roman"/>
                          <a:ea typeface="Times New Roman"/>
                        </a:rPr>
                        <a:t>–</a:t>
                      </a:r>
                      <a:r>
                        <a:rPr lang="en-US" sz="1600" dirty="0" smtClean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hr-HR" sz="1600" dirty="0" smtClean="0">
                          <a:latin typeface="Times New Roman"/>
                          <a:ea typeface="Times New Roman"/>
                        </a:rPr>
                        <a:t>2 </a:t>
                      </a:r>
                      <a:r>
                        <a:rPr lang="hr-HR" sz="1600" dirty="0">
                          <a:latin typeface="Times New Roman"/>
                          <a:ea typeface="Times New Roman"/>
                        </a:rPr>
                        <a:t>½)</a:t>
                      </a:r>
                      <a:endParaRPr lang="sr-Latn-CS" sz="16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hr-HR" sz="1600">
                          <a:latin typeface="Times New Roman"/>
                          <a:ea typeface="Times New Roman"/>
                        </a:rPr>
                        <a:t>senzomotorni</a:t>
                      </a:r>
                      <a:endParaRPr lang="sr-Latn-CS" sz="16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hr-HR" sz="1600">
                          <a:latin typeface="Times New Roman"/>
                          <a:ea typeface="Times New Roman"/>
                        </a:rPr>
                        <a:t>oralni</a:t>
                      </a:r>
                      <a:endParaRPr lang="sr-Latn-CS" sz="16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hr-HR" sz="1600">
                          <a:latin typeface="Times New Roman"/>
                          <a:ea typeface="Times New Roman"/>
                        </a:rPr>
                        <a:t>poverenje vs. nepoverenje</a:t>
                      </a:r>
                      <a:endParaRPr lang="sr-Latn-CS" sz="16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hr-HR" sz="1600">
                          <a:latin typeface="Times New Roman"/>
                          <a:ea typeface="Times New Roman"/>
                        </a:rPr>
                        <a:t>afilijacija</a:t>
                      </a:r>
                      <a:endParaRPr lang="sr-Latn-CS" sz="16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584065">
                <a:tc>
                  <a:txBody>
                    <a:bodyPr/>
                    <a:lstStyle/>
                    <a:p>
                      <a:pPr algn="just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endParaRPr lang="hr-HR" sz="16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endParaRPr lang="hr-HR" sz="16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hr-HR" sz="1600" dirty="0">
                          <a:latin typeface="Times New Roman"/>
                          <a:ea typeface="Times New Roman"/>
                        </a:rPr>
                        <a:t>analni</a:t>
                      </a:r>
                      <a:endParaRPr lang="sr-Latn-CS" sz="16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hr-HR" sz="1600">
                          <a:latin typeface="Times New Roman"/>
                          <a:ea typeface="Times New Roman"/>
                        </a:rPr>
                        <a:t>autonomija vs. stid</a:t>
                      </a:r>
                      <a:endParaRPr lang="sr-Latn-CS" sz="16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endParaRPr lang="hr-HR" sz="16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584065">
                <a:tc>
                  <a:txBody>
                    <a:bodyPr/>
                    <a:lstStyle/>
                    <a:p>
                      <a:pPr algn="just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hr-HR" sz="1600" dirty="0">
                          <a:latin typeface="Times New Roman"/>
                          <a:ea typeface="Times New Roman"/>
                        </a:rPr>
                        <a:t>rano </a:t>
                      </a:r>
                      <a:r>
                        <a:rPr lang="hr-HR" sz="1600" dirty="0" smtClean="0">
                          <a:latin typeface="Times New Roman"/>
                          <a:ea typeface="Times New Roman"/>
                        </a:rPr>
                        <a:t>detinjstvo</a:t>
                      </a:r>
                      <a:endParaRPr lang="en-US" sz="1600" dirty="0" smtClean="0">
                        <a:latin typeface="Times New Roman"/>
                        <a:ea typeface="Times New Roman"/>
                      </a:endParaRPr>
                    </a:p>
                    <a:p>
                      <a:pPr algn="just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hr-HR" sz="1600" dirty="0" smtClean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hr-HR" sz="1600" dirty="0">
                          <a:latin typeface="Times New Roman"/>
                          <a:ea typeface="Times New Roman"/>
                        </a:rPr>
                        <a:t>(2 </a:t>
                      </a:r>
                      <a:r>
                        <a:rPr lang="hr-HR" sz="1600" dirty="0" smtClean="0">
                          <a:latin typeface="Times New Roman"/>
                          <a:ea typeface="Times New Roman"/>
                        </a:rPr>
                        <a:t>½</a:t>
                      </a:r>
                      <a:r>
                        <a:rPr lang="en-US" sz="1600" dirty="0" smtClean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hr-HR" sz="1600" dirty="0" smtClean="0">
                          <a:latin typeface="Times New Roman"/>
                          <a:ea typeface="Times New Roman"/>
                        </a:rPr>
                        <a:t>-</a:t>
                      </a:r>
                      <a:r>
                        <a:rPr lang="en-US" sz="1600" dirty="0" smtClean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hr-HR" sz="1600" dirty="0" smtClean="0">
                          <a:latin typeface="Times New Roman"/>
                          <a:ea typeface="Times New Roman"/>
                        </a:rPr>
                        <a:t>6</a:t>
                      </a:r>
                      <a:r>
                        <a:rPr lang="hr-HR" sz="1600" dirty="0">
                          <a:latin typeface="Times New Roman"/>
                          <a:ea typeface="Times New Roman"/>
                        </a:rPr>
                        <a:t>)</a:t>
                      </a:r>
                      <a:endParaRPr lang="sr-Latn-CS" sz="16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hr-HR" sz="1600">
                          <a:latin typeface="Times New Roman"/>
                          <a:ea typeface="Times New Roman"/>
                        </a:rPr>
                        <a:t>preoperacionalni</a:t>
                      </a:r>
                      <a:endParaRPr lang="sr-Latn-CS" sz="16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hr-HR" sz="1600">
                          <a:latin typeface="Times New Roman"/>
                          <a:ea typeface="Times New Roman"/>
                        </a:rPr>
                        <a:t>falusni</a:t>
                      </a:r>
                      <a:endParaRPr lang="sr-Latn-CS" sz="16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hr-HR" sz="1600">
                          <a:latin typeface="Times New Roman"/>
                          <a:ea typeface="Times New Roman"/>
                        </a:rPr>
                        <a:t>inicijativa vs. krivica</a:t>
                      </a:r>
                      <a:endParaRPr lang="sr-Latn-CS" sz="16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hr-HR" sz="1600">
                          <a:latin typeface="Times New Roman"/>
                          <a:ea typeface="Times New Roman"/>
                        </a:rPr>
                        <a:t>igra</a:t>
                      </a:r>
                      <a:endParaRPr lang="sr-Latn-CS" sz="16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584065">
                <a:tc>
                  <a:txBody>
                    <a:bodyPr/>
                    <a:lstStyle/>
                    <a:p>
                      <a:pPr algn="just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hr-HR" sz="1600" dirty="0">
                          <a:latin typeface="Times New Roman"/>
                          <a:ea typeface="Times New Roman"/>
                        </a:rPr>
                        <a:t>srednje detinjstvo (</a:t>
                      </a:r>
                      <a:r>
                        <a:rPr lang="hr-HR" sz="1600" dirty="0" smtClean="0">
                          <a:latin typeface="Times New Roman"/>
                          <a:ea typeface="Times New Roman"/>
                        </a:rPr>
                        <a:t>6</a:t>
                      </a:r>
                      <a:r>
                        <a:rPr lang="en-US" sz="1600" dirty="0" smtClean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hr-HR" sz="1600" dirty="0" smtClean="0">
                          <a:latin typeface="Times New Roman"/>
                          <a:ea typeface="Times New Roman"/>
                        </a:rPr>
                        <a:t>-</a:t>
                      </a:r>
                      <a:r>
                        <a:rPr lang="en-US" sz="1600" dirty="0" smtClean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hr-HR" sz="1600" dirty="0" smtClean="0">
                          <a:latin typeface="Times New Roman"/>
                          <a:ea typeface="Times New Roman"/>
                        </a:rPr>
                        <a:t>12</a:t>
                      </a:r>
                      <a:r>
                        <a:rPr lang="hr-HR" sz="1600" dirty="0">
                          <a:latin typeface="Times New Roman"/>
                          <a:ea typeface="Times New Roman"/>
                        </a:rPr>
                        <a:t>)</a:t>
                      </a:r>
                      <a:endParaRPr lang="sr-Latn-CS" sz="16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hr-HR" sz="1600">
                          <a:latin typeface="Times New Roman"/>
                          <a:ea typeface="Times New Roman"/>
                        </a:rPr>
                        <a:t>konkretne operacije</a:t>
                      </a:r>
                      <a:endParaRPr lang="sr-Latn-CS" sz="16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hr-HR" sz="1600">
                          <a:latin typeface="Times New Roman"/>
                          <a:ea typeface="Times New Roman"/>
                        </a:rPr>
                        <a:t>latencija</a:t>
                      </a:r>
                      <a:endParaRPr lang="sr-Latn-CS" sz="16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hr-HR" sz="1600">
                          <a:latin typeface="Times New Roman"/>
                          <a:ea typeface="Times New Roman"/>
                        </a:rPr>
                        <a:t>marljivost vs. inferiornost</a:t>
                      </a:r>
                      <a:endParaRPr lang="sr-Latn-CS" sz="16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hr-HR" sz="1600">
                          <a:latin typeface="Times New Roman"/>
                          <a:ea typeface="Times New Roman"/>
                        </a:rPr>
                        <a:t>učenje</a:t>
                      </a:r>
                      <a:endParaRPr lang="sr-Latn-CS" sz="16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584065">
                <a:tc>
                  <a:txBody>
                    <a:bodyPr/>
                    <a:lstStyle/>
                    <a:p>
                      <a:pPr algn="just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latin typeface="Times New Roman"/>
                          <a:ea typeface="Times New Roman"/>
                        </a:rPr>
                        <a:t>a</a:t>
                      </a:r>
                      <a:r>
                        <a:rPr lang="hr-HR" sz="1600" dirty="0" smtClean="0">
                          <a:latin typeface="Times New Roman"/>
                          <a:ea typeface="Times New Roman"/>
                        </a:rPr>
                        <a:t>dolescencija</a:t>
                      </a:r>
                      <a:endParaRPr lang="en-US" sz="1600" dirty="0" smtClean="0">
                        <a:latin typeface="Times New Roman"/>
                        <a:ea typeface="Times New Roman"/>
                      </a:endParaRPr>
                    </a:p>
                    <a:p>
                      <a:pPr algn="just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hr-HR" sz="1600" dirty="0" smtClean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hr-HR" sz="1600" dirty="0">
                          <a:latin typeface="Times New Roman"/>
                          <a:ea typeface="Times New Roman"/>
                        </a:rPr>
                        <a:t>(</a:t>
                      </a:r>
                      <a:r>
                        <a:rPr lang="hr-HR" sz="1600" dirty="0" smtClean="0">
                          <a:latin typeface="Times New Roman"/>
                          <a:ea typeface="Times New Roman"/>
                        </a:rPr>
                        <a:t>12</a:t>
                      </a:r>
                      <a:r>
                        <a:rPr lang="en-US" sz="1600" dirty="0" smtClean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hr-HR" sz="1600" dirty="0" smtClean="0">
                          <a:latin typeface="Times New Roman"/>
                          <a:ea typeface="Times New Roman"/>
                        </a:rPr>
                        <a:t>-</a:t>
                      </a:r>
                      <a:r>
                        <a:rPr lang="en-US" sz="1600" dirty="0" smtClean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en-US" sz="1600" baseline="0" dirty="0" smtClean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hr-HR" sz="1600" dirty="0" smtClean="0">
                          <a:latin typeface="Times New Roman"/>
                          <a:ea typeface="Times New Roman"/>
                        </a:rPr>
                        <a:t>19</a:t>
                      </a:r>
                      <a:r>
                        <a:rPr lang="hr-HR" sz="1600" dirty="0">
                          <a:latin typeface="Times New Roman"/>
                          <a:ea typeface="Times New Roman"/>
                        </a:rPr>
                        <a:t>)</a:t>
                      </a:r>
                      <a:endParaRPr lang="sr-Latn-CS" sz="16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hr-HR" sz="1600" dirty="0">
                          <a:latin typeface="Times New Roman"/>
                          <a:ea typeface="Times New Roman"/>
                        </a:rPr>
                        <a:t>formalne operacije</a:t>
                      </a:r>
                      <a:endParaRPr lang="sr-Latn-CS" sz="16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hr-HR" sz="1600">
                          <a:latin typeface="Times New Roman"/>
                          <a:ea typeface="Times New Roman"/>
                        </a:rPr>
                        <a:t>genitalni</a:t>
                      </a:r>
                      <a:endParaRPr lang="sr-Latn-CS" sz="16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hr-HR" sz="1600">
                          <a:latin typeface="Times New Roman"/>
                          <a:ea typeface="Times New Roman"/>
                        </a:rPr>
                        <a:t>identitet vs. zbrka uloga</a:t>
                      </a:r>
                      <a:endParaRPr lang="sr-Latn-CS" sz="16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hr-HR" sz="1600">
                          <a:latin typeface="Times New Roman"/>
                          <a:ea typeface="Times New Roman"/>
                        </a:rPr>
                        <a:t>vršnjačka aktivnost</a:t>
                      </a:r>
                      <a:endParaRPr lang="sr-Latn-CS" sz="16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584065">
                <a:tc>
                  <a:txBody>
                    <a:bodyPr/>
                    <a:lstStyle/>
                    <a:p>
                      <a:pPr algn="just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endParaRPr lang="hr-HR" sz="16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endParaRPr lang="hr-HR" sz="16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endParaRPr lang="hr-HR" sz="16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hr-HR" sz="1600" dirty="0">
                          <a:latin typeface="Times New Roman"/>
                          <a:ea typeface="Times New Roman"/>
                        </a:rPr>
                        <a:t>intimnost vs. izolacija</a:t>
                      </a:r>
                      <a:endParaRPr lang="sr-Latn-CS" sz="16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endParaRPr lang="hr-HR" sz="16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584065">
                <a:tc>
                  <a:txBody>
                    <a:bodyPr/>
                    <a:lstStyle/>
                    <a:p>
                      <a:pPr algn="just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hr-HR" sz="1600" dirty="0">
                          <a:latin typeface="Times New Roman"/>
                          <a:ea typeface="Times New Roman"/>
                        </a:rPr>
                        <a:t>zrelo doba </a:t>
                      </a:r>
                      <a:endParaRPr lang="hr-HR" sz="1600" dirty="0" smtClean="0">
                        <a:latin typeface="Times New Roman"/>
                        <a:ea typeface="Times New Roman"/>
                      </a:endParaRPr>
                    </a:p>
                    <a:p>
                      <a:pPr algn="just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hr-HR" sz="1600" dirty="0" smtClean="0">
                          <a:latin typeface="Times New Roman"/>
                          <a:ea typeface="Times New Roman"/>
                        </a:rPr>
                        <a:t>(</a:t>
                      </a:r>
                      <a:r>
                        <a:rPr lang="hr-HR" sz="1600" dirty="0" smtClean="0">
                          <a:latin typeface="Times New Roman"/>
                          <a:ea typeface="Times New Roman"/>
                        </a:rPr>
                        <a:t>19</a:t>
                      </a:r>
                      <a:r>
                        <a:rPr lang="en-US" sz="1600" dirty="0" smtClean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hr-HR" sz="1600" dirty="0" smtClean="0">
                          <a:latin typeface="Times New Roman"/>
                          <a:ea typeface="Times New Roman"/>
                        </a:rPr>
                        <a:t>-</a:t>
                      </a:r>
                      <a:r>
                        <a:rPr lang="en-US" sz="1600" dirty="0" smtClean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hr-HR" sz="1600" dirty="0" smtClean="0">
                          <a:latin typeface="Times New Roman"/>
                          <a:ea typeface="Times New Roman"/>
                        </a:rPr>
                        <a:t>65</a:t>
                      </a:r>
                      <a:r>
                        <a:rPr lang="hr-HR" sz="1600" dirty="0">
                          <a:latin typeface="Times New Roman"/>
                          <a:ea typeface="Times New Roman"/>
                        </a:rPr>
                        <a:t>)</a:t>
                      </a:r>
                      <a:endParaRPr lang="sr-Latn-CS" sz="16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endParaRPr lang="hr-HR" sz="16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endParaRPr lang="hr-HR" sz="16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hr-HR" sz="1600" dirty="0">
                          <a:latin typeface="Times New Roman"/>
                          <a:ea typeface="Times New Roman"/>
                        </a:rPr>
                        <a:t>proizvodnost vs. stagnacija</a:t>
                      </a:r>
                      <a:endParaRPr lang="sr-Latn-CS" sz="16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hr-HR" sz="1600" dirty="0">
                          <a:latin typeface="Times New Roman"/>
                          <a:ea typeface="Times New Roman"/>
                        </a:rPr>
                        <a:t>rad</a:t>
                      </a:r>
                      <a:endParaRPr lang="sr-Latn-CS" sz="16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584065">
                <a:tc>
                  <a:txBody>
                    <a:bodyPr/>
                    <a:lstStyle/>
                    <a:p>
                      <a:pPr algn="just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hr-HR" sz="1600" dirty="0">
                          <a:latin typeface="Times New Roman"/>
                          <a:ea typeface="Times New Roman"/>
                        </a:rPr>
                        <a:t>starost </a:t>
                      </a:r>
                      <a:endParaRPr lang="hr-HR" sz="1600" dirty="0" smtClean="0">
                        <a:latin typeface="Times New Roman"/>
                        <a:ea typeface="Times New Roman"/>
                      </a:endParaRPr>
                    </a:p>
                    <a:p>
                      <a:pPr algn="just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hr-HR" sz="1600" dirty="0" smtClean="0">
                          <a:latin typeface="Times New Roman"/>
                          <a:ea typeface="Times New Roman"/>
                        </a:rPr>
                        <a:t>(</a:t>
                      </a:r>
                      <a:r>
                        <a:rPr lang="hr-HR" sz="1600" dirty="0">
                          <a:latin typeface="Times New Roman"/>
                          <a:ea typeface="Times New Roman"/>
                        </a:rPr>
                        <a:t>65 – </a:t>
                      </a:r>
                      <a:r>
                        <a:rPr lang="hr-HR" sz="1600" dirty="0" smtClean="0">
                          <a:latin typeface="Times New Roman"/>
                          <a:ea typeface="Times New Roman"/>
                        </a:rPr>
                        <a:t>smrt)</a:t>
                      </a:r>
                      <a:endParaRPr lang="sr-Latn-CS" sz="16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endParaRPr lang="hr-HR" sz="16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endParaRPr lang="hr-HR" sz="16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hr-HR" sz="1600">
                          <a:latin typeface="Times New Roman"/>
                          <a:ea typeface="Times New Roman"/>
                        </a:rPr>
                        <a:t>integritet vs. očaj</a:t>
                      </a:r>
                      <a:endParaRPr lang="sr-Latn-CS" sz="16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hr-HR" sz="1600" dirty="0">
                          <a:latin typeface="Times New Roman"/>
                          <a:ea typeface="Times New Roman"/>
                        </a:rPr>
                        <a:t>teoretisanje</a:t>
                      </a:r>
                      <a:endParaRPr lang="sr-Latn-CS" sz="16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0"/>
            <a:ext cx="8363272" cy="850106"/>
          </a:xfrm>
        </p:spPr>
        <p:txBody>
          <a:bodyPr>
            <a:normAutofit fontScale="90000"/>
          </a:bodyPr>
          <a:lstStyle/>
          <a:p>
            <a:r>
              <a:rPr lang="sr-Latn-RS" b="1" dirty="0" smtClean="0"/>
              <a:t>B</a:t>
            </a:r>
            <a:r>
              <a:rPr lang="en-US" b="1" dirty="0" err="1" smtClean="0"/>
              <a:t>io</a:t>
            </a:r>
            <a:r>
              <a:rPr lang="en-US" b="1" dirty="0" smtClean="0"/>
              <a:t>-socio-</a:t>
            </a:r>
            <a:r>
              <a:rPr lang="en-US" b="1" dirty="0" err="1" smtClean="0"/>
              <a:t>bihejvioralni</a:t>
            </a:r>
            <a:r>
              <a:rPr lang="en-US" b="1" dirty="0" smtClean="0"/>
              <a:t> </a:t>
            </a:r>
            <a:r>
              <a:rPr lang="en-US" b="1" dirty="0" err="1" smtClean="0"/>
              <a:t>preokreti</a:t>
            </a:r>
            <a:r>
              <a:rPr lang="en-US" b="1" dirty="0" smtClean="0"/>
              <a:t> u </a:t>
            </a:r>
            <a:r>
              <a:rPr lang="en-US" b="1" dirty="0" err="1" smtClean="0"/>
              <a:t>razvoju</a:t>
            </a:r>
            <a:endParaRPr lang="sr-Latn-C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xmlns="" val="4190830976"/>
              </p:ext>
            </p:extLst>
          </p:nvPr>
        </p:nvGraphicFramePr>
        <p:xfrm>
          <a:off x="539552" y="764704"/>
          <a:ext cx="8291264" cy="620214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96596"/>
                <a:gridCol w="1752761"/>
                <a:gridCol w="4541907"/>
              </a:tblGrid>
              <a:tr h="72527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600" dirty="0">
                          <a:latin typeface="Times New Roman"/>
                          <a:ea typeface="Times New Roman"/>
                        </a:rPr>
                        <a:t>Razvojni period</a:t>
                      </a:r>
                      <a:endParaRPr lang="sr-Latn-CS" sz="16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600" dirty="0">
                          <a:latin typeface="Times New Roman"/>
                          <a:ea typeface="Times New Roman"/>
                        </a:rPr>
                        <a:t>Tačka preokreta</a:t>
                      </a:r>
                      <a:endParaRPr lang="sr-Latn-CS" sz="16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600" dirty="0">
                          <a:latin typeface="Times New Roman"/>
                          <a:ea typeface="Times New Roman"/>
                        </a:rPr>
                        <a:t>Istaknute promene u trenutku preokreta </a:t>
                      </a:r>
                      <a:endParaRPr lang="sr-Latn-CS" sz="1600" dirty="0"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600" dirty="0">
                          <a:latin typeface="Times New Roman"/>
                          <a:ea typeface="Times New Roman"/>
                        </a:rPr>
                        <a:t>i karakteristike stadijuma</a:t>
                      </a:r>
                      <a:endParaRPr lang="sr-Latn-CS" sz="16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59303">
                <a:tc>
                  <a:txBody>
                    <a:bodyPr/>
                    <a:lstStyle/>
                    <a:p>
                      <a:pPr algn="just">
                        <a:lnSpc>
                          <a:spcPts val="1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hr-HR" sz="1600" dirty="0">
                        <a:latin typeface="Times New Roman"/>
                        <a:ea typeface="Times New Roman"/>
                      </a:endParaRPr>
                    </a:p>
                    <a:p>
                      <a:pPr algn="just">
                        <a:lnSpc>
                          <a:spcPts val="1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hr-HR" sz="1600" dirty="0" smtClean="0">
                          <a:latin typeface="Times New Roman"/>
                          <a:ea typeface="Times New Roman"/>
                        </a:rPr>
                        <a:t>Prenatalni</a:t>
                      </a:r>
                    </a:p>
                    <a:p>
                      <a:pPr algn="just">
                        <a:lnSpc>
                          <a:spcPts val="1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sr-Latn-CS" sz="1600" dirty="0">
                        <a:latin typeface="Times New Roman"/>
                        <a:ea typeface="Times New Roman"/>
                      </a:endParaRPr>
                    </a:p>
                    <a:p>
                      <a:pPr algn="just">
                        <a:lnSpc>
                          <a:spcPts val="1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hr-HR" sz="1600" dirty="0">
                          <a:latin typeface="Times New Roman"/>
                          <a:ea typeface="Times New Roman"/>
                        </a:rPr>
                        <a:t>Rano odojaštvo </a:t>
                      </a:r>
                      <a:endParaRPr lang="sr-Latn-CS" sz="1600" dirty="0">
                        <a:latin typeface="Times New Roman"/>
                        <a:ea typeface="Times New Roman"/>
                      </a:endParaRPr>
                    </a:p>
                    <a:p>
                      <a:pPr algn="just">
                        <a:lnSpc>
                          <a:spcPts val="1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hr-HR" sz="1600" dirty="0">
                          <a:latin typeface="Times New Roman"/>
                          <a:ea typeface="Times New Roman"/>
                        </a:rPr>
                        <a:t>(rođenje –2 ½ meseca</a:t>
                      </a:r>
                      <a:r>
                        <a:rPr lang="hr-HR" sz="1600" dirty="0" smtClean="0">
                          <a:latin typeface="Times New Roman"/>
                          <a:ea typeface="Times New Roman"/>
                        </a:rPr>
                        <a:t>)</a:t>
                      </a:r>
                    </a:p>
                    <a:p>
                      <a:pPr algn="just">
                        <a:lnSpc>
                          <a:spcPts val="1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sr-Latn-CS" sz="1600" dirty="0">
                        <a:latin typeface="Times New Roman"/>
                        <a:ea typeface="Times New Roman"/>
                      </a:endParaRPr>
                    </a:p>
                    <a:p>
                      <a:pPr algn="just">
                        <a:lnSpc>
                          <a:spcPts val="1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hr-HR" sz="1600" dirty="0" smtClean="0">
                        <a:latin typeface="Times New Roman"/>
                        <a:ea typeface="Times New Roman"/>
                      </a:endParaRPr>
                    </a:p>
                    <a:p>
                      <a:pPr algn="just">
                        <a:lnSpc>
                          <a:spcPts val="1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hr-HR" sz="1600" dirty="0" smtClean="0">
                          <a:latin typeface="Times New Roman"/>
                          <a:ea typeface="Times New Roman"/>
                        </a:rPr>
                        <a:t>srednje </a:t>
                      </a:r>
                      <a:r>
                        <a:rPr lang="hr-HR" sz="1600" dirty="0">
                          <a:latin typeface="Times New Roman"/>
                          <a:ea typeface="Times New Roman"/>
                        </a:rPr>
                        <a:t>odojaštvo </a:t>
                      </a:r>
                      <a:endParaRPr lang="en-US" sz="1600" dirty="0" smtClean="0">
                        <a:latin typeface="Times New Roman"/>
                        <a:ea typeface="Times New Roman"/>
                      </a:endParaRPr>
                    </a:p>
                    <a:p>
                      <a:pPr algn="just">
                        <a:lnSpc>
                          <a:spcPts val="1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hr-HR" sz="1600" dirty="0" smtClean="0">
                          <a:latin typeface="Times New Roman"/>
                          <a:ea typeface="Times New Roman"/>
                        </a:rPr>
                        <a:t>(</a:t>
                      </a:r>
                      <a:r>
                        <a:rPr lang="hr-HR" sz="1600" dirty="0">
                          <a:latin typeface="Times New Roman"/>
                          <a:ea typeface="Times New Roman"/>
                        </a:rPr>
                        <a:t>2 ½ -9 meseci</a:t>
                      </a:r>
                      <a:r>
                        <a:rPr lang="hr-HR" sz="1600" dirty="0" smtClean="0">
                          <a:latin typeface="Times New Roman"/>
                          <a:ea typeface="Times New Roman"/>
                        </a:rPr>
                        <a:t>)</a:t>
                      </a:r>
                    </a:p>
                    <a:p>
                      <a:pPr algn="just">
                        <a:lnSpc>
                          <a:spcPts val="1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sr-Latn-CS" sz="1600" dirty="0">
                        <a:latin typeface="Times New Roman"/>
                        <a:ea typeface="Times New Roman"/>
                      </a:endParaRPr>
                    </a:p>
                    <a:p>
                      <a:pPr algn="just">
                        <a:lnSpc>
                          <a:spcPts val="1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hr-HR" sz="1600" dirty="0">
                          <a:latin typeface="Times New Roman"/>
                          <a:ea typeface="Times New Roman"/>
                        </a:rPr>
                        <a:t>kasno odojaštvo </a:t>
                      </a:r>
                      <a:endParaRPr lang="en-US" sz="1600" dirty="0" smtClean="0">
                        <a:latin typeface="Times New Roman"/>
                        <a:ea typeface="Times New Roman"/>
                      </a:endParaRPr>
                    </a:p>
                    <a:p>
                      <a:pPr algn="just">
                        <a:lnSpc>
                          <a:spcPts val="1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hr-HR" sz="1600" dirty="0" smtClean="0">
                          <a:latin typeface="Times New Roman"/>
                          <a:ea typeface="Times New Roman"/>
                        </a:rPr>
                        <a:t>(</a:t>
                      </a:r>
                      <a:r>
                        <a:rPr lang="hr-HR" sz="1600" dirty="0">
                          <a:latin typeface="Times New Roman"/>
                          <a:ea typeface="Times New Roman"/>
                        </a:rPr>
                        <a:t>9-30 meseci</a:t>
                      </a:r>
                      <a:r>
                        <a:rPr lang="hr-HR" sz="1600" dirty="0" smtClean="0">
                          <a:latin typeface="Times New Roman"/>
                          <a:ea typeface="Times New Roman"/>
                        </a:rPr>
                        <a:t>)</a:t>
                      </a:r>
                    </a:p>
                    <a:p>
                      <a:pPr algn="just">
                        <a:lnSpc>
                          <a:spcPts val="1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sr-Latn-CS" sz="1600" dirty="0">
                        <a:latin typeface="Times New Roman"/>
                        <a:ea typeface="Times New Roman"/>
                      </a:endParaRPr>
                    </a:p>
                    <a:p>
                      <a:pPr algn="just">
                        <a:lnSpc>
                          <a:spcPts val="1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hr-HR" sz="1600" dirty="0" smtClean="0">
                        <a:latin typeface="Times New Roman"/>
                        <a:ea typeface="Times New Roman"/>
                      </a:endParaRPr>
                    </a:p>
                    <a:p>
                      <a:pPr algn="just">
                        <a:lnSpc>
                          <a:spcPts val="1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hr-HR" sz="1600" dirty="0" smtClean="0">
                          <a:latin typeface="Times New Roman"/>
                          <a:ea typeface="Times New Roman"/>
                        </a:rPr>
                        <a:t>rano detinjstvo</a:t>
                      </a:r>
                      <a:endParaRPr lang="en-US" sz="1600" dirty="0" smtClean="0">
                        <a:latin typeface="Times New Roman"/>
                        <a:ea typeface="Times New Roman"/>
                      </a:endParaRPr>
                    </a:p>
                    <a:p>
                      <a:pPr algn="just">
                        <a:lnSpc>
                          <a:spcPts val="1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hr-HR" sz="1600" dirty="0" smtClean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hr-HR" sz="1600" dirty="0">
                          <a:latin typeface="Times New Roman"/>
                          <a:ea typeface="Times New Roman"/>
                        </a:rPr>
                        <a:t>(2 ½ - 6 god</a:t>
                      </a:r>
                      <a:r>
                        <a:rPr lang="hr-HR" sz="1600" dirty="0" smtClean="0">
                          <a:latin typeface="Times New Roman"/>
                          <a:ea typeface="Times New Roman"/>
                        </a:rPr>
                        <a:t>)</a:t>
                      </a:r>
                    </a:p>
                    <a:p>
                      <a:pPr algn="just">
                        <a:lnSpc>
                          <a:spcPts val="1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sr-Latn-CS" sz="1600" dirty="0">
                        <a:latin typeface="Times New Roman"/>
                        <a:ea typeface="Times New Roman"/>
                      </a:endParaRPr>
                    </a:p>
                    <a:p>
                      <a:pPr algn="just">
                        <a:lnSpc>
                          <a:spcPts val="1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hr-HR" sz="1600" dirty="0">
                          <a:latin typeface="Times New Roman"/>
                          <a:ea typeface="Times New Roman"/>
                        </a:rPr>
                        <a:t>srednje </a:t>
                      </a:r>
                      <a:r>
                        <a:rPr lang="hr-HR" sz="1600" dirty="0" smtClean="0">
                          <a:latin typeface="Times New Roman"/>
                          <a:ea typeface="Times New Roman"/>
                        </a:rPr>
                        <a:t>detinjstvo</a:t>
                      </a:r>
                      <a:endParaRPr lang="en-US" sz="1600" dirty="0" smtClean="0">
                        <a:latin typeface="Times New Roman"/>
                        <a:ea typeface="Times New Roman"/>
                      </a:endParaRPr>
                    </a:p>
                    <a:p>
                      <a:pPr algn="just">
                        <a:lnSpc>
                          <a:spcPts val="1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hr-HR" sz="1600" dirty="0" smtClean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hr-HR" sz="1600" dirty="0">
                          <a:latin typeface="Times New Roman"/>
                          <a:ea typeface="Times New Roman"/>
                        </a:rPr>
                        <a:t>(6-12 god</a:t>
                      </a:r>
                      <a:r>
                        <a:rPr lang="hr-HR" sz="1600" dirty="0" smtClean="0">
                          <a:latin typeface="Times New Roman"/>
                          <a:ea typeface="Times New Roman"/>
                        </a:rPr>
                        <a:t>)</a:t>
                      </a:r>
                    </a:p>
                    <a:p>
                      <a:pPr algn="just">
                        <a:lnSpc>
                          <a:spcPts val="1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en-US" sz="1600" dirty="0" smtClean="0">
                        <a:latin typeface="Times New Roman"/>
                        <a:ea typeface="Times New Roman"/>
                      </a:endParaRPr>
                    </a:p>
                    <a:p>
                      <a:pPr algn="just">
                        <a:lnSpc>
                          <a:spcPts val="1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sr-Latn-CS" sz="1600" dirty="0">
                        <a:latin typeface="Times New Roman"/>
                        <a:ea typeface="Times New Roman"/>
                      </a:endParaRPr>
                    </a:p>
                    <a:p>
                      <a:pPr algn="just">
                        <a:lnSpc>
                          <a:spcPts val="1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hr-HR" sz="1600" dirty="0">
                          <a:latin typeface="Times New Roman"/>
                          <a:ea typeface="Times New Roman"/>
                        </a:rPr>
                        <a:t>adolescencija </a:t>
                      </a:r>
                      <a:endParaRPr lang="en-US" sz="1600" dirty="0" smtClean="0">
                        <a:latin typeface="Times New Roman"/>
                        <a:ea typeface="Times New Roman"/>
                      </a:endParaRPr>
                    </a:p>
                    <a:p>
                      <a:pPr algn="just">
                        <a:lnSpc>
                          <a:spcPts val="1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hr-HR" sz="1600" dirty="0" smtClean="0">
                          <a:latin typeface="Times New Roman"/>
                          <a:ea typeface="Times New Roman"/>
                        </a:rPr>
                        <a:t>(</a:t>
                      </a:r>
                      <a:r>
                        <a:rPr lang="hr-HR" sz="1600" dirty="0">
                          <a:latin typeface="Times New Roman"/>
                          <a:ea typeface="Times New Roman"/>
                        </a:rPr>
                        <a:t>12-19 god</a:t>
                      </a:r>
                      <a:r>
                        <a:rPr lang="hr-HR" sz="1600" dirty="0" smtClean="0">
                          <a:latin typeface="Times New Roman"/>
                          <a:ea typeface="Times New Roman"/>
                        </a:rPr>
                        <a:t>)</a:t>
                      </a:r>
                    </a:p>
                    <a:p>
                      <a:pPr algn="just">
                        <a:lnSpc>
                          <a:spcPts val="1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sr-Latn-CS" sz="1600" dirty="0">
                        <a:latin typeface="Times New Roman"/>
                        <a:ea typeface="Times New Roman"/>
                      </a:endParaRPr>
                    </a:p>
                    <a:p>
                      <a:pPr algn="just">
                        <a:lnSpc>
                          <a:spcPts val="1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hr-HR" sz="1600" dirty="0" smtClean="0">
                        <a:latin typeface="Times New Roman"/>
                        <a:ea typeface="Times New Roman"/>
                      </a:endParaRPr>
                    </a:p>
                    <a:p>
                      <a:pPr algn="just">
                        <a:lnSpc>
                          <a:spcPts val="1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hr-HR" sz="1600" dirty="0" smtClean="0">
                          <a:latin typeface="Times New Roman"/>
                          <a:ea typeface="Times New Roman"/>
                        </a:rPr>
                        <a:t>zrelost </a:t>
                      </a:r>
                      <a:r>
                        <a:rPr lang="hr-HR" sz="1600" dirty="0">
                          <a:latin typeface="Times New Roman"/>
                          <a:ea typeface="Times New Roman"/>
                        </a:rPr>
                        <a:t>(19+  )</a:t>
                      </a:r>
                      <a:endParaRPr lang="sr-Latn-CS" sz="16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hr-HR" sz="1600" i="1" dirty="0" smtClean="0">
                        <a:latin typeface="Times New Roman"/>
                        <a:ea typeface="Times New Roman"/>
                      </a:endParaRPr>
                    </a:p>
                    <a:p>
                      <a:pPr algn="l">
                        <a:lnSpc>
                          <a:spcPts val="1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hr-HR" sz="1600" i="1" dirty="0" smtClean="0">
                          <a:latin typeface="Times New Roman"/>
                          <a:ea typeface="Times New Roman"/>
                        </a:rPr>
                        <a:t>Začeće</a:t>
                      </a:r>
                      <a:endParaRPr lang="sr-Latn-CS" sz="1600" dirty="0">
                        <a:latin typeface="Times New Roman"/>
                        <a:ea typeface="Times New Roman"/>
                      </a:endParaRPr>
                    </a:p>
                    <a:p>
                      <a:pPr algn="l">
                        <a:lnSpc>
                          <a:spcPts val="1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hr-HR" sz="1600" i="1" dirty="0" smtClean="0">
                        <a:latin typeface="Times New Roman"/>
                        <a:ea typeface="Times New Roman"/>
                      </a:endParaRPr>
                    </a:p>
                    <a:p>
                      <a:pPr algn="l">
                        <a:lnSpc>
                          <a:spcPts val="1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hr-HR" sz="1600" i="1" dirty="0" smtClean="0">
                          <a:latin typeface="Times New Roman"/>
                          <a:ea typeface="Times New Roman"/>
                        </a:rPr>
                        <a:t>Rođenje</a:t>
                      </a:r>
                      <a:endParaRPr lang="sr-Latn-CS" sz="1600" dirty="0">
                        <a:latin typeface="Times New Roman"/>
                        <a:ea typeface="Times New Roman"/>
                      </a:endParaRPr>
                    </a:p>
                    <a:p>
                      <a:pPr algn="l">
                        <a:lnSpc>
                          <a:spcPts val="1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hr-HR" sz="1600" i="1" dirty="0" smtClean="0">
                        <a:latin typeface="Times New Roman"/>
                        <a:ea typeface="Times New Roman"/>
                      </a:endParaRPr>
                    </a:p>
                    <a:p>
                      <a:pPr algn="l">
                        <a:lnSpc>
                          <a:spcPts val="1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hr-HR" sz="1600" i="1" dirty="0" smtClean="0">
                          <a:latin typeface="Times New Roman"/>
                          <a:ea typeface="Times New Roman"/>
                        </a:rPr>
                        <a:t>2 </a:t>
                      </a:r>
                      <a:r>
                        <a:rPr lang="hr-HR" sz="1600" i="1" dirty="0">
                          <a:latin typeface="Times New Roman"/>
                          <a:ea typeface="Times New Roman"/>
                        </a:rPr>
                        <a:t>½ meseca</a:t>
                      </a:r>
                      <a:endParaRPr lang="sr-Latn-CS" sz="1600" dirty="0">
                        <a:latin typeface="Times New Roman"/>
                        <a:ea typeface="Times New Roman"/>
                      </a:endParaRPr>
                    </a:p>
                    <a:p>
                      <a:pPr algn="l">
                        <a:lnSpc>
                          <a:spcPts val="1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hr-HR" sz="1600" i="1" dirty="0" smtClean="0">
                        <a:latin typeface="Times New Roman"/>
                        <a:ea typeface="Times New Roman"/>
                      </a:endParaRPr>
                    </a:p>
                    <a:p>
                      <a:pPr algn="l">
                        <a:lnSpc>
                          <a:spcPts val="1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hr-HR" sz="1600" i="1" dirty="0" smtClean="0">
                        <a:latin typeface="Times New Roman"/>
                        <a:ea typeface="Times New Roman"/>
                      </a:endParaRPr>
                    </a:p>
                    <a:p>
                      <a:pPr algn="l">
                        <a:lnSpc>
                          <a:spcPts val="1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hr-HR" sz="1600" i="1" dirty="0" smtClean="0">
                          <a:latin typeface="Times New Roman"/>
                          <a:ea typeface="Times New Roman"/>
                        </a:rPr>
                        <a:t>7 </a:t>
                      </a:r>
                      <a:r>
                        <a:rPr lang="hr-HR" sz="1600" i="1" dirty="0">
                          <a:latin typeface="Times New Roman"/>
                          <a:ea typeface="Times New Roman"/>
                        </a:rPr>
                        <a:t>– 9 meseci</a:t>
                      </a:r>
                      <a:endParaRPr lang="sr-Latn-CS" sz="1600" dirty="0">
                        <a:latin typeface="Times New Roman"/>
                        <a:ea typeface="Times New Roman"/>
                      </a:endParaRPr>
                    </a:p>
                    <a:p>
                      <a:pPr algn="l">
                        <a:lnSpc>
                          <a:spcPts val="1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hr-HR" sz="1600" i="1" dirty="0" smtClean="0">
                        <a:latin typeface="Times New Roman"/>
                        <a:ea typeface="Times New Roman"/>
                      </a:endParaRPr>
                    </a:p>
                    <a:p>
                      <a:pPr algn="l">
                        <a:lnSpc>
                          <a:spcPts val="1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hr-HR" sz="1600" i="1" dirty="0" smtClean="0">
                        <a:latin typeface="Times New Roman"/>
                        <a:ea typeface="Times New Roman"/>
                      </a:endParaRPr>
                    </a:p>
                    <a:p>
                      <a:pPr algn="l">
                        <a:lnSpc>
                          <a:spcPts val="1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hr-HR" sz="1600" i="1" dirty="0" smtClean="0">
                          <a:latin typeface="Times New Roman"/>
                          <a:ea typeface="Times New Roman"/>
                        </a:rPr>
                        <a:t>24-30 meseci</a:t>
                      </a:r>
                      <a:endParaRPr lang="sr-Latn-CS" sz="1600" dirty="0">
                        <a:latin typeface="Times New Roman"/>
                        <a:ea typeface="Times New Roman"/>
                      </a:endParaRPr>
                    </a:p>
                    <a:p>
                      <a:pPr algn="l">
                        <a:lnSpc>
                          <a:spcPts val="1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hr-HR" sz="1600" i="1" dirty="0" smtClean="0">
                        <a:latin typeface="Times New Roman"/>
                        <a:ea typeface="Times New Roman"/>
                      </a:endParaRPr>
                    </a:p>
                    <a:p>
                      <a:pPr algn="l">
                        <a:lnSpc>
                          <a:spcPts val="1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hr-HR" sz="1600" i="1" dirty="0" smtClean="0">
                        <a:latin typeface="Times New Roman"/>
                        <a:ea typeface="Times New Roman"/>
                      </a:endParaRPr>
                    </a:p>
                    <a:p>
                      <a:pPr algn="l">
                        <a:lnSpc>
                          <a:spcPts val="1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hr-HR" sz="1600" i="1" dirty="0" smtClean="0">
                        <a:latin typeface="Times New Roman"/>
                        <a:ea typeface="Times New Roman"/>
                      </a:endParaRPr>
                    </a:p>
                    <a:p>
                      <a:pPr algn="l">
                        <a:lnSpc>
                          <a:spcPts val="1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hr-HR" sz="1600" i="1" dirty="0" smtClean="0">
                          <a:latin typeface="Times New Roman"/>
                          <a:ea typeface="Times New Roman"/>
                        </a:rPr>
                        <a:t>5-7 </a:t>
                      </a:r>
                      <a:r>
                        <a:rPr lang="hr-HR" sz="1600" i="1" dirty="0">
                          <a:latin typeface="Times New Roman"/>
                          <a:ea typeface="Times New Roman"/>
                        </a:rPr>
                        <a:t>godina</a:t>
                      </a:r>
                      <a:endParaRPr lang="sr-Latn-CS" sz="1600" dirty="0">
                        <a:latin typeface="Times New Roman"/>
                        <a:ea typeface="Times New Roman"/>
                      </a:endParaRPr>
                    </a:p>
                    <a:p>
                      <a:pPr algn="l">
                        <a:lnSpc>
                          <a:spcPts val="1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hr-HR" sz="1600" i="1" dirty="0" smtClean="0">
                        <a:latin typeface="Times New Roman"/>
                        <a:ea typeface="Times New Roman"/>
                      </a:endParaRPr>
                    </a:p>
                    <a:p>
                      <a:pPr algn="l">
                        <a:lnSpc>
                          <a:spcPts val="1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hr-HR" sz="1600" i="1" dirty="0" smtClean="0">
                        <a:latin typeface="Times New Roman"/>
                        <a:ea typeface="Times New Roman"/>
                      </a:endParaRPr>
                    </a:p>
                    <a:p>
                      <a:pPr algn="l">
                        <a:lnSpc>
                          <a:spcPts val="1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hr-HR" sz="1600" i="1" dirty="0" smtClean="0">
                        <a:latin typeface="Times New Roman"/>
                        <a:ea typeface="Times New Roman"/>
                      </a:endParaRPr>
                    </a:p>
                    <a:p>
                      <a:pPr algn="l">
                        <a:lnSpc>
                          <a:spcPts val="1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hr-HR" sz="1600" i="1" dirty="0" smtClean="0">
                          <a:latin typeface="Times New Roman"/>
                          <a:ea typeface="Times New Roman"/>
                        </a:rPr>
                        <a:t>11-12 </a:t>
                      </a:r>
                      <a:r>
                        <a:rPr lang="hr-HR" sz="1600" i="1" dirty="0">
                          <a:latin typeface="Times New Roman"/>
                          <a:ea typeface="Times New Roman"/>
                        </a:rPr>
                        <a:t>godina</a:t>
                      </a:r>
                      <a:endParaRPr lang="sr-Latn-CS" sz="1600" dirty="0">
                        <a:latin typeface="Times New Roman"/>
                        <a:ea typeface="Times New Roman"/>
                      </a:endParaRPr>
                    </a:p>
                    <a:p>
                      <a:pPr algn="l">
                        <a:lnSpc>
                          <a:spcPts val="1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hr-HR" sz="1600" i="1" dirty="0" smtClean="0">
                        <a:latin typeface="Times New Roman"/>
                        <a:ea typeface="Times New Roman"/>
                      </a:endParaRPr>
                    </a:p>
                    <a:p>
                      <a:pPr algn="l">
                        <a:lnSpc>
                          <a:spcPts val="1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hr-HR" sz="1600" i="1" dirty="0" smtClean="0">
                        <a:latin typeface="Times New Roman"/>
                        <a:ea typeface="Times New Roman"/>
                      </a:endParaRPr>
                    </a:p>
                    <a:p>
                      <a:pPr algn="l">
                        <a:lnSpc>
                          <a:spcPts val="1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hr-HR" sz="1600" i="1" dirty="0" smtClean="0">
                        <a:latin typeface="Times New Roman"/>
                        <a:ea typeface="Times New Roman"/>
                      </a:endParaRPr>
                    </a:p>
                    <a:p>
                      <a:pPr algn="l">
                        <a:lnSpc>
                          <a:spcPts val="1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hr-HR" sz="1600" i="1" dirty="0" smtClean="0">
                        <a:latin typeface="Times New Roman"/>
                        <a:ea typeface="Times New Roman"/>
                      </a:endParaRPr>
                    </a:p>
                    <a:p>
                      <a:pPr algn="l">
                        <a:lnSpc>
                          <a:spcPts val="1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hr-HR" sz="1600" i="1" dirty="0" smtClean="0">
                        <a:latin typeface="Times New Roman"/>
                        <a:ea typeface="Times New Roman"/>
                      </a:endParaRPr>
                    </a:p>
                    <a:p>
                      <a:pPr algn="l">
                        <a:lnSpc>
                          <a:spcPts val="1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hr-HR" sz="1600" i="1" dirty="0" smtClean="0">
                          <a:latin typeface="Times New Roman"/>
                          <a:ea typeface="Times New Roman"/>
                        </a:rPr>
                        <a:t>19-21 </a:t>
                      </a:r>
                      <a:r>
                        <a:rPr lang="hr-HR" sz="1600" i="1" dirty="0">
                          <a:latin typeface="Times New Roman"/>
                          <a:ea typeface="Times New Roman"/>
                        </a:rPr>
                        <a:t>godine</a:t>
                      </a:r>
                      <a:endParaRPr lang="sr-Latn-CS" sz="16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sr-Latn-CS" sz="1600" dirty="0">
                        <a:latin typeface="Times New Roman"/>
                        <a:ea typeface="Times New Roman"/>
                      </a:endParaRPr>
                    </a:p>
                    <a:p>
                      <a:pPr algn="l">
                        <a:lnSpc>
                          <a:spcPts val="1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hr-HR" sz="1600" dirty="0">
                          <a:latin typeface="Times New Roman"/>
                          <a:ea typeface="Times New Roman"/>
                        </a:rPr>
                        <a:t>Formiranje osnovnih </a:t>
                      </a:r>
                      <a:r>
                        <a:rPr lang="hr-HR" sz="1600" dirty="0" smtClean="0">
                          <a:latin typeface="Times New Roman"/>
                          <a:ea typeface="Times New Roman"/>
                        </a:rPr>
                        <a:t>organa</a:t>
                      </a:r>
                      <a:endParaRPr lang="sr-Latn-CS" sz="1600" dirty="0" smtClean="0">
                        <a:latin typeface="Times New Roman"/>
                        <a:ea typeface="Times New Roman"/>
                      </a:endParaRPr>
                    </a:p>
                    <a:p>
                      <a:pPr algn="l">
                        <a:lnSpc>
                          <a:spcPts val="1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hr-HR" sz="1600" i="0" dirty="0" smtClean="0">
                        <a:latin typeface="Times New Roman"/>
                        <a:ea typeface="Times New Roman"/>
                      </a:endParaRPr>
                    </a:p>
                    <a:p>
                      <a:pPr algn="l">
                        <a:lnSpc>
                          <a:spcPts val="1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hr-HR" sz="1600" i="0" dirty="0" smtClean="0">
                          <a:latin typeface="Times New Roman"/>
                          <a:ea typeface="Times New Roman"/>
                        </a:rPr>
                        <a:t>Prelazak </a:t>
                      </a:r>
                      <a:r>
                        <a:rPr lang="hr-HR" sz="1600" i="0" dirty="0">
                          <a:latin typeface="Times New Roman"/>
                          <a:ea typeface="Times New Roman"/>
                        </a:rPr>
                        <a:t>na život van utrobe</a:t>
                      </a:r>
                      <a:endParaRPr lang="sr-Latn-CS" sz="1600" i="0" dirty="0">
                        <a:latin typeface="Times New Roman"/>
                        <a:ea typeface="Times New Roman"/>
                      </a:endParaRPr>
                    </a:p>
                    <a:p>
                      <a:pPr algn="l">
                        <a:lnSpc>
                          <a:spcPts val="1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hr-HR" sz="1600" i="0" dirty="0" smtClean="0">
                        <a:latin typeface="Times New Roman"/>
                        <a:ea typeface="Times New Roman"/>
                      </a:endParaRPr>
                    </a:p>
                    <a:p>
                      <a:pPr algn="l">
                        <a:lnSpc>
                          <a:spcPts val="1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hr-HR" sz="1600" i="0" dirty="0" smtClean="0">
                          <a:latin typeface="Times New Roman"/>
                          <a:ea typeface="Times New Roman"/>
                        </a:rPr>
                        <a:t>Socijalni </a:t>
                      </a:r>
                      <a:r>
                        <a:rPr lang="hr-HR" sz="1600" i="0" dirty="0">
                          <a:latin typeface="Times New Roman"/>
                          <a:ea typeface="Times New Roman"/>
                        </a:rPr>
                        <a:t>osmeh; novi kvalitet majčinskog </a:t>
                      </a:r>
                      <a:r>
                        <a:rPr lang="hr-HR" sz="1600" i="0" dirty="0" smtClean="0">
                          <a:latin typeface="Times New Roman"/>
                          <a:ea typeface="Times New Roman"/>
                        </a:rPr>
                        <a:t>osećanja</a:t>
                      </a:r>
                    </a:p>
                    <a:p>
                      <a:pPr algn="l">
                        <a:lnSpc>
                          <a:spcPts val="1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sr-Latn-CS" sz="1600" i="0" dirty="0">
                        <a:latin typeface="Times New Roman"/>
                        <a:ea typeface="Times New Roman"/>
                      </a:endParaRPr>
                    </a:p>
                    <a:p>
                      <a:pPr algn="l">
                        <a:lnSpc>
                          <a:spcPts val="1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hr-HR" sz="1600" i="0" dirty="0">
                          <a:latin typeface="Times New Roman"/>
                          <a:ea typeface="Times New Roman"/>
                        </a:rPr>
                        <a:t>Razvoj pamćenja i semzomotornih sposobnosti</a:t>
                      </a:r>
                      <a:endParaRPr lang="sr-Latn-CS" sz="1600" i="0" dirty="0">
                        <a:latin typeface="Times New Roman"/>
                        <a:ea typeface="Times New Roman"/>
                      </a:endParaRPr>
                    </a:p>
                    <a:p>
                      <a:pPr algn="l">
                        <a:lnSpc>
                          <a:spcPts val="1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hr-HR" sz="1600" i="0" dirty="0">
                          <a:latin typeface="Times New Roman"/>
                          <a:ea typeface="Times New Roman"/>
                        </a:rPr>
                        <a:t>Zabrinutost zbog novina; strah od stranaca; vezivanje</a:t>
                      </a:r>
                      <a:endParaRPr lang="sr-Latn-CS" sz="1600" i="0" dirty="0">
                        <a:latin typeface="Times New Roman"/>
                        <a:ea typeface="Times New Roman"/>
                      </a:endParaRPr>
                    </a:p>
                    <a:p>
                      <a:pPr algn="l">
                        <a:lnSpc>
                          <a:spcPts val="1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hr-HR" sz="1600" i="0" dirty="0" smtClean="0">
                        <a:latin typeface="Times New Roman"/>
                        <a:ea typeface="Times New Roman"/>
                      </a:endParaRPr>
                    </a:p>
                    <a:p>
                      <a:pPr algn="l">
                        <a:lnSpc>
                          <a:spcPts val="1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hr-HR" sz="1600" i="0" dirty="0" smtClean="0">
                        <a:latin typeface="Times New Roman"/>
                        <a:ea typeface="Times New Roman"/>
                      </a:endParaRPr>
                    </a:p>
                    <a:p>
                      <a:pPr algn="l">
                        <a:lnSpc>
                          <a:spcPts val="1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hr-HR" sz="1600" i="0" dirty="0" smtClean="0">
                          <a:latin typeface="Times New Roman"/>
                          <a:ea typeface="Times New Roman"/>
                        </a:rPr>
                        <a:t>Simboličko </a:t>
                      </a:r>
                      <a:r>
                        <a:rPr lang="hr-HR" sz="1600" i="0" dirty="0">
                          <a:latin typeface="Times New Roman"/>
                          <a:ea typeface="Times New Roman"/>
                        </a:rPr>
                        <a:t>mišljenje; izdvijena svest o sebi</a:t>
                      </a:r>
                      <a:endParaRPr lang="sr-Latn-CS" sz="1600" i="0" dirty="0">
                        <a:latin typeface="Times New Roman"/>
                        <a:ea typeface="Times New Roman"/>
                      </a:endParaRPr>
                    </a:p>
                    <a:p>
                      <a:pPr algn="l">
                        <a:lnSpc>
                          <a:spcPts val="1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hr-HR" sz="1600" i="0" dirty="0">
                          <a:latin typeface="Times New Roman"/>
                          <a:ea typeface="Times New Roman"/>
                        </a:rPr>
                        <a:t>Gramatički jezik</a:t>
                      </a:r>
                      <a:endParaRPr lang="sr-Latn-CS" sz="1600" i="0" dirty="0">
                        <a:latin typeface="Times New Roman"/>
                        <a:ea typeface="Times New Roman"/>
                      </a:endParaRPr>
                    </a:p>
                    <a:p>
                      <a:pPr algn="l">
                        <a:lnSpc>
                          <a:spcPts val="1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hr-HR" sz="1600" i="0" dirty="0" smtClean="0">
                        <a:latin typeface="Times New Roman"/>
                        <a:ea typeface="Times New Roman"/>
                      </a:endParaRPr>
                    </a:p>
                    <a:p>
                      <a:pPr algn="l">
                        <a:lnSpc>
                          <a:spcPts val="1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hr-HR" sz="1600" i="0" dirty="0" smtClean="0">
                        <a:latin typeface="Times New Roman"/>
                        <a:ea typeface="Times New Roman"/>
                      </a:endParaRPr>
                    </a:p>
                    <a:p>
                      <a:pPr algn="l">
                        <a:lnSpc>
                          <a:spcPts val="1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hr-HR" sz="1600" i="0" dirty="0" smtClean="0">
                          <a:latin typeface="Times New Roman"/>
                          <a:ea typeface="Times New Roman"/>
                        </a:rPr>
                        <a:t>Upadljivo </a:t>
                      </a:r>
                      <a:r>
                        <a:rPr lang="hr-HR" sz="1600" i="0" dirty="0">
                          <a:latin typeface="Times New Roman"/>
                          <a:ea typeface="Times New Roman"/>
                        </a:rPr>
                        <a:t>nejednaki nivoi postignuća; polni identitet; sociodramska igra</a:t>
                      </a:r>
                      <a:endParaRPr lang="sr-Latn-CS" sz="1600" i="0" dirty="0">
                        <a:latin typeface="Times New Roman"/>
                        <a:ea typeface="Times New Roman"/>
                      </a:endParaRPr>
                    </a:p>
                    <a:p>
                      <a:pPr algn="l">
                        <a:lnSpc>
                          <a:spcPts val="1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hr-HR" sz="1600" i="0" dirty="0" smtClean="0">
                          <a:latin typeface="Times New Roman"/>
                          <a:ea typeface="Times New Roman"/>
                        </a:rPr>
                        <a:t>Odgovornost </a:t>
                      </a:r>
                      <a:r>
                        <a:rPr lang="hr-HR" sz="1600" i="0" dirty="0">
                          <a:latin typeface="Times New Roman"/>
                          <a:ea typeface="Times New Roman"/>
                        </a:rPr>
                        <a:t>za zadatke van nadzora odraslih; </a:t>
                      </a:r>
                      <a:endParaRPr lang="hr-HR" sz="1600" i="0" dirty="0" smtClean="0">
                        <a:latin typeface="Times New Roman"/>
                        <a:ea typeface="Times New Roman"/>
                      </a:endParaRPr>
                    </a:p>
                    <a:p>
                      <a:pPr algn="l">
                        <a:lnSpc>
                          <a:spcPts val="1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hr-HR" sz="1600" i="0" dirty="0" smtClean="0">
                          <a:latin typeface="Times New Roman"/>
                          <a:ea typeface="Times New Roman"/>
                        </a:rPr>
                        <a:t>Aktivnost </a:t>
                      </a:r>
                      <a:r>
                        <a:rPr lang="hr-HR" sz="1600" i="0" dirty="0">
                          <a:latin typeface="Times New Roman"/>
                          <a:ea typeface="Times New Roman"/>
                        </a:rPr>
                        <a:t>vršnjačke grupe; igre sa pravilima; </a:t>
                      </a:r>
                      <a:endParaRPr lang="hr-HR" sz="1600" i="0" dirty="0" smtClean="0">
                        <a:latin typeface="Times New Roman"/>
                        <a:ea typeface="Times New Roman"/>
                      </a:endParaRPr>
                    </a:p>
                    <a:p>
                      <a:pPr algn="l">
                        <a:lnSpc>
                          <a:spcPts val="1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sr-Latn-CS" sz="1600" i="0" dirty="0">
                        <a:latin typeface="Times New Roman"/>
                        <a:ea typeface="Times New Roman"/>
                      </a:endParaRPr>
                    </a:p>
                    <a:p>
                      <a:pPr algn="l">
                        <a:lnSpc>
                          <a:spcPts val="1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hr-HR" sz="1600" i="0" dirty="0" smtClean="0">
                          <a:latin typeface="Times New Roman"/>
                          <a:ea typeface="Times New Roman"/>
                        </a:rPr>
                        <a:t>Polno </a:t>
                      </a:r>
                      <a:r>
                        <a:rPr lang="hr-HR" sz="1600" i="0" dirty="0">
                          <a:latin typeface="Times New Roman"/>
                          <a:ea typeface="Times New Roman"/>
                        </a:rPr>
                        <a:t>sazrevanje</a:t>
                      </a:r>
                      <a:endParaRPr lang="sr-Latn-CS" sz="1600" i="0" dirty="0">
                        <a:latin typeface="Times New Roman"/>
                        <a:ea typeface="Times New Roman"/>
                      </a:endParaRPr>
                    </a:p>
                    <a:p>
                      <a:pPr algn="l">
                        <a:lnSpc>
                          <a:spcPts val="1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hr-HR" sz="1600" i="0" dirty="0">
                          <a:latin typeface="Times New Roman"/>
                          <a:ea typeface="Times New Roman"/>
                        </a:rPr>
                        <a:t>Polno orijentisana socijalna aktivnost</a:t>
                      </a:r>
                      <a:r>
                        <a:rPr lang="hr-HR" sz="1600" i="0" dirty="0" smtClean="0">
                          <a:latin typeface="Times New Roman"/>
                          <a:ea typeface="Times New Roman"/>
                        </a:rPr>
                        <a:t>;</a:t>
                      </a:r>
                    </a:p>
                    <a:p>
                      <a:pPr algn="l">
                        <a:lnSpc>
                          <a:spcPts val="1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hr-HR" sz="1600" i="0" dirty="0" smtClean="0">
                          <a:latin typeface="Times New Roman"/>
                          <a:ea typeface="Times New Roman"/>
                        </a:rPr>
                        <a:t>formalno mišljenje</a:t>
                      </a:r>
                    </a:p>
                    <a:p>
                      <a:pPr algn="l">
                        <a:lnSpc>
                          <a:spcPts val="1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hr-HR" sz="1600" i="0" dirty="0" smtClean="0">
                        <a:latin typeface="Times New Roman"/>
                        <a:ea typeface="Times New Roman"/>
                      </a:endParaRPr>
                    </a:p>
                    <a:p>
                      <a:pPr algn="l">
                        <a:lnSpc>
                          <a:spcPts val="1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hr-HR" sz="1600" i="0" dirty="0" smtClean="0">
                        <a:latin typeface="Times New Roman"/>
                        <a:ea typeface="Times New Roman"/>
                      </a:endParaRPr>
                    </a:p>
                    <a:p>
                      <a:pPr algn="l">
                        <a:lnSpc>
                          <a:spcPts val="1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hr-HR" sz="1600" i="0" dirty="0" smtClean="0">
                          <a:latin typeface="Times New Roman"/>
                          <a:ea typeface="Times New Roman"/>
                        </a:rPr>
                        <a:t>Integracija </a:t>
                      </a:r>
                      <a:r>
                        <a:rPr lang="hr-HR" sz="1600" i="0" dirty="0">
                          <a:latin typeface="Times New Roman"/>
                          <a:ea typeface="Times New Roman"/>
                        </a:rPr>
                        <a:t>identiteta; </a:t>
                      </a:r>
                      <a:endParaRPr lang="sr-Latn-CS" sz="1600" i="0" dirty="0">
                        <a:latin typeface="Times New Roman"/>
                        <a:ea typeface="Times New Roman"/>
                      </a:endParaRPr>
                    </a:p>
                    <a:p>
                      <a:pPr algn="l">
                        <a:lnSpc>
                          <a:spcPts val="1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hr-HR" sz="1600" i="0" smtClean="0">
                          <a:latin typeface="Times New Roman"/>
                          <a:ea typeface="Times New Roman"/>
                        </a:rPr>
                        <a:t>Preokret </a:t>
                      </a:r>
                      <a:r>
                        <a:rPr lang="hr-HR" sz="1600" i="0" dirty="0">
                          <a:latin typeface="Times New Roman"/>
                          <a:ea typeface="Times New Roman"/>
                        </a:rPr>
                        <a:t>ka primarnoj odgovornosti prema sebi i podizanje sledeće generacije</a:t>
                      </a:r>
                      <a:endParaRPr lang="sr-Latn-CS" sz="1600" i="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b="1" dirty="0" smtClean="0"/>
              <a:t>Definicija i razvoj oblasti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lvl="0">
              <a:spcAft>
                <a:spcPts val="1200"/>
              </a:spcAft>
            </a:pPr>
            <a:r>
              <a:rPr lang="hr-HR" sz="2800" b="1" dirty="0" smtClean="0"/>
              <a:t>Darvin</a:t>
            </a:r>
            <a:r>
              <a:rPr lang="hr-HR" sz="2800" dirty="0" smtClean="0"/>
              <a:t>- </a:t>
            </a:r>
            <a:r>
              <a:rPr lang="hr-HR" sz="2800" b="1" i="1" dirty="0" smtClean="0"/>
              <a:t>Poreklo vrsta- </a:t>
            </a:r>
            <a:r>
              <a:rPr lang="hr-HR" sz="2800" dirty="0" smtClean="0"/>
              <a:t>ontogenetski razvoj repriza filogeneze, deca „u fazi šimpanze”, na nivou „primitivnog čoveka”</a:t>
            </a:r>
          </a:p>
          <a:p>
            <a:pPr lvl="0">
              <a:spcAft>
                <a:spcPts val="1200"/>
              </a:spcAft>
            </a:pPr>
            <a:r>
              <a:rPr lang="hr-HR" sz="2800" b="1" dirty="0" smtClean="0"/>
              <a:t>Stenli Hol </a:t>
            </a:r>
            <a:r>
              <a:rPr lang="hr-HR" sz="2800" dirty="0" smtClean="0"/>
              <a:t>(1890)- </a:t>
            </a:r>
            <a:r>
              <a:rPr lang="hr-HR" sz="2800" b="1" i="1" dirty="0" smtClean="0"/>
              <a:t>Udruženje za izučavanje dece</a:t>
            </a:r>
            <a:r>
              <a:rPr lang="en-US" sz="2800" b="1" i="1" dirty="0" smtClean="0"/>
              <a:t>- </a:t>
            </a:r>
            <a:r>
              <a:rPr lang="en-US" sz="2800" dirty="0" err="1" smtClean="0"/>
              <a:t>ciljevi</a:t>
            </a:r>
            <a:r>
              <a:rPr lang="en-US" sz="2800" dirty="0" smtClean="0"/>
              <a:t>:</a:t>
            </a:r>
            <a:r>
              <a:rPr lang="hr-HR" sz="2800" dirty="0" smtClean="0"/>
              <a:t> </a:t>
            </a:r>
            <a:r>
              <a:rPr lang="en-US" sz="2800" dirty="0" smtClean="0"/>
              <a:t>p</a:t>
            </a:r>
            <a:r>
              <a:rPr lang="hr-HR" sz="2800" dirty="0" smtClean="0"/>
              <a:t>roučavanje, vaspitanje, zaštita dece-</a:t>
            </a:r>
            <a:r>
              <a:rPr lang="hr-HR" sz="2800" b="1" dirty="0" smtClean="0"/>
              <a:t> </a:t>
            </a:r>
            <a:r>
              <a:rPr lang="hr-HR" sz="2800" dirty="0" smtClean="0"/>
              <a:t>Filantropska udruženja,bolnice, sirotišta, škole, časopisi za roditelje i negu dece</a:t>
            </a:r>
            <a:r>
              <a:rPr lang="en-US" sz="2800" dirty="0" smtClean="0"/>
              <a:t>- “</a:t>
            </a:r>
            <a:r>
              <a:rPr lang="en-US" sz="2800" i="1" dirty="0" err="1" smtClean="0"/>
              <a:t>bolji</a:t>
            </a:r>
            <a:r>
              <a:rPr lang="en-US" sz="2800" i="1" dirty="0" smtClean="0"/>
              <a:t> </a:t>
            </a:r>
            <a:r>
              <a:rPr lang="en-US" sz="2800" i="1" dirty="0" err="1" smtClean="0"/>
              <a:t>svet</a:t>
            </a:r>
            <a:r>
              <a:rPr lang="en-US" sz="2800" i="1" dirty="0" smtClean="0"/>
              <a:t> </a:t>
            </a:r>
            <a:r>
              <a:rPr lang="en-US" sz="2800" i="1" dirty="0" err="1" smtClean="0"/>
              <a:t>razvijanjem</a:t>
            </a:r>
            <a:r>
              <a:rPr lang="en-US" sz="2800" i="1" dirty="0" smtClean="0"/>
              <a:t> </a:t>
            </a:r>
            <a:r>
              <a:rPr lang="en-US" sz="2800" i="1" dirty="0" err="1" smtClean="0"/>
              <a:t>boljih</a:t>
            </a:r>
            <a:r>
              <a:rPr lang="en-US" sz="2800" i="1" dirty="0" smtClean="0"/>
              <a:t> </a:t>
            </a:r>
            <a:r>
              <a:rPr lang="en-US" sz="2800" i="1" dirty="0" err="1" smtClean="0"/>
              <a:t>ljudi</a:t>
            </a:r>
            <a:r>
              <a:rPr lang="en-US" sz="2800" dirty="0" smtClean="0"/>
              <a:t>”</a:t>
            </a:r>
          </a:p>
          <a:p>
            <a:pPr lvl="0">
              <a:spcAft>
                <a:spcPts val="1200"/>
              </a:spcAft>
            </a:pPr>
            <a:r>
              <a:rPr lang="en-US" sz="2800" b="1" dirty="0" err="1" smtClean="0"/>
              <a:t>Savremena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razvojna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psihologija</a:t>
            </a:r>
            <a:r>
              <a:rPr lang="en-US" sz="2800" b="1" dirty="0" smtClean="0"/>
              <a:t>-</a:t>
            </a:r>
            <a:r>
              <a:rPr lang="en-US" sz="2800" dirty="0" smtClean="0"/>
              <a:t> </a:t>
            </a:r>
            <a:r>
              <a:rPr lang="en-US" sz="2800" dirty="0" err="1" smtClean="0"/>
              <a:t>razumevanje</a:t>
            </a:r>
            <a:r>
              <a:rPr lang="en-US" sz="2800" dirty="0" smtClean="0"/>
              <a:t> </a:t>
            </a:r>
            <a:r>
              <a:rPr lang="sr-Latn-RS" sz="2800" dirty="0" smtClean="0"/>
              <a:t>razvoja </a:t>
            </a:r>
            <a:r>
              <a:rPr lang="en-US" sz="2800" dirty="0" err="1" smtClean="0"/>
              <a:t>i</a:t>
            </a:r>
            <a:r>
              <a:rPr lang="en-US" sz="2800" dirty="0" smtClean="0"/>
              <a:t> </a:t>
            </a:r>
            <a:r>
              <a:rPr lang="en-US" sz="2800" dirty="0" err="1" smtClean="0"/>
              <a:t>unapre</a:t>
            </a:r>
            <a:r>
              <a:rPr lang="sr-Latn-RS" sz="2800" dirty="0" smtClean="0"/>
              <a:t>đ</a:t>
            </a:r>
            <a:r>
              <a:rPr lang="en-US" sz="2800" dirty="0" err="1" smtClean="0"/>
              <a:t>enje</a:t>
            </a:r>
            <a:r>
              <a:rPr lang="en-US" sz="2800" dirty="0" smtClean="0"/>
              <a:t> </a:t>
            </a:r>
            <a:r>
              <a:rPr lang="sr-Latn-RS" sz="2800" dirty="0" smtClean="0"/>
              <a:t>zdravog razvoja i ljudske prirode</a:t>
            </a:r>
            <a:endParaRPr lang="hr-HR" sz="2800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7224" y="571480"/>
            <a:ext cx="7643866" cy="846158"/>
          </a:xfrm>
        </p:spPr>
        <p:txBody>
          <a:bodyPr>
            <a:normAutofit fontScale="90000"/>
          </a:bodyPr>
          <a:lstStyle/>
          <a:p>
            <a:pPr lvl="0"/>
            <a:r>
              <a:rPr lang="hr-HR" smtClean="0"/>
              <a:t/>
            </a:r>
            <a:br>
              <a:rPr lang="hr-HR" smtClean="0"/>
            </a:br>
            <a:r>
              <a:rPr lang="hr-HR" smtClean="0"/>
              <a:t/>
            </a:r>
            <a:br>
              <a:rPr lang="hr-HR" smtClean="0"/>
            </a:br>
            <a:r>
              <a:rPr lang="hr-HR" smtClean="0"/>
              <a:t>    </a:t>
            </a:r>
            <a:br>
              <a:rPr lang="hr-HR" smtClean="0"/>
            </a:br>
            <a:r>
              <a:rPr lang="hr-HR" smtClean="0"/>
              <a:t/>
            </a:r>
            <a:br>
              <a:rPr lang="hr-HR" smtClean="0"/>
            </a:br>
            <a:r>
              <a:rPr lang="hr-HR" smtClean="0"/>
              <a:t/>
            </a:r>
            <a:br>
              <a:rPr lang="hr-HR" smtClean="0"/>
            </a:br>
            <a:r>
              <a:rPr lang="hr-HR" smtClean="0"/>
              <a:t/>
            </a:r>
            <a:br>
              <a:rPr lang="hr-HR" smtClean="0"/>
            </a:br>
            <a:r>
              <a:rPr lang="hr-HR" smtClean="0"/>
              <a:t/>
            </a:r>
            <a:br>
              <a:rPr lang="hr-HR" smtClean="0"/>
            </a:br>
            <a:r>
              <a:rPr lang="hr-HR" smtClean="0"/>
              <a:t>       </a:t>
            </a:r>
            <a:br>
              <a:rPr lang="hr-HR" smtClean="0"/>
            </a:br>
            <a:r>
              <a:rPr lang="hr-HR" smtClean="0"/>
              <a:t>           </a:t>
            </a:r>
            <a:r>
              <a:rPr lang="sr-Latn-CS" sz="4400" smtClean="0"/>
              <a:t/>
            </a:r>
            <a:br>
              <a:rPr lang="sr-Latn-CS" sz="4400" smtClean="0"/>
            </a:br>
            <a:r>
              <a:rPr lang="sr-Latn-CS" sz="4400" b="1" smtClean="0"/>
              <a:t>Tri osnovna pitanja</a:t>
            </a:r>
            <a:endParaRPr lang="sr-Latn-CS" b="1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67544" y="1916832"/>
            <a:ext cx="8424936" cy="4090998"/>
          </a:xfrm>
        </p:spPr>
        <p:txBody>
          <a:bodyPr/>
          <a:lstStyle/>
          <a:p>
            <a:pPr lvl="1">
              <a:spcAft>
                <a:spcPts val="1200"/>
              </a:spcAft>
            </a:pPr>
            <a:r>
              <a:rPr lang="hr-HR" sz="3200" dirty="0" smtClean="0"/>
              <a:t>Da li je proces razvoja postepen i </a:t>
            </a:r>
            <a:r>
              <a:rPr lang="hr-HR" sz="3200" b="1" dirty="0" smtClean="0"/>
              <a:t>kontinuiran </a:t>
            </a:r>
            <a:r>
              <a:rPr lang="hr-HR" sz="3200" dirty="0" smtClean="0"/>
              <a:t>ili označen naglim diskontinuitetima u vidu </a:t>
            </a:r>
            <a:r>
              <a:rPr lang="hr-HR" sz="3200" b="1" dirty="0" smtClean="0"/>
              <a:t>stadijuma</a:t>
            </a:r>
            <a:r>
              <a:rPr lang="hr-HR" sz="3200" dirty="0" smtClean="0"/>
              <a:t>? Kvalitativne ili kvantitativne promene?</a:t>
            </a:r>
            <a:endParaRPr lang="sr-Latn-CS" sz="3200" dirty="0" smtClean="0"/>
          </a:p>
          <a:p>
            <a:pPr lvl="1">
              <a:spcAft>
                <a:spcPts val="1200"/>
              </a:spcAft>
            </a:pPr>
            <a:r>
              <a:rPr lang="hr-HR" sz="3200" dirty="0" smtClean="0"/>
              <a:t>Izvori razvoja- interakcija </a:t>
            </a:r>
            <a:r>
              <a:rPr lang="hr-HR" sz="3200" b="1" dirty="0" smtClean="0"/>
              <a:t>nasleđa i sredine </a:t>
            </a:r>
            <a:r>
              <a:rPr lang="hr-HR" sz="3200" dirty="0" smtClean="0"/>
              <a:t>u procesu razvoja?</a:t>
            </a:r>
            <a:endParaRPr lang="sr-Latn-CS" sz="3200" dirty="0" smtClean="0"/>
          </a:p>
          <a:p>
            <a:pPr lvl="1">
              <a:spcAft>
                <a:spcPts val="1200"/>
              </a:spcAft>
            </a:pPr>
            <a:r>
              <a:rPr lang="hr-HR" sz="3200" dirty="0" smtClean="0"/>
              <a:t>Objašnjenje </a:t>
            </a:r>
            <a:r>
              <a:rPr lang="hr-HR" sz="3200" b="1" dirty="0" smtClean="0"/>
              <a:t>individualnih</a:t>
            </a:r>
            <a:r>
              <a:rPr lang="hr-HR" sz="3200" dirty="0" smtClean="0"/>
              <a:t> </a:t>
            </a:r>
            <a:r>
              <a:rPr lang="hr-HR" sz="3200" b="1" dirty="0" smtClean="0"/>
              <a:t>razlika</a:t>
            </a:r>
            <a:r>
              <a:rPr lang="hr-HR" sz="3200" dirty="0" smtClean="0"/>
              <a:t>?</a:t>
            </a:r>
            <a:endParaRPr lang="sr-Latn-CS" sz="3200" dirty="0" smtClean="0"/>
          </a:p>
          <a:p>
            <a:endParaRPr lang="sr-Latn-C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9592" y="116632"/>
            <a:ext cx="7772400" cy="850106"/>
          </a:xfrm>
        </p:spPr>
        <p:txBody>
          <a:bodyPr/>
          <a:lstStyle/>
          <a:p>
            <a:r>
              <a:rPr lang="hr-HR" dirty="0" smtClean="0"/>
              <a:t>1. Problem kontinuiteta</a:t>
            </a:r>
            <a:endParaRPr lang="sr-Latn-C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539552" y="980728"/>
            <a:ext cx="8208912" cy="5688632"/>
          </a:xfrm>
        </p:spPr>
        <p:txBody>
          <a:bodyPr>
            <a:normAutofit fontScale="92500" lnSpcReduction="10000"/>
          </a:bodyPr>
          <a:lstStyle/>
          <a:p>
            <a:pPr lvl="1">
              <a:spcAft>
                <a:spcPts val="1200"/>
              </a:spcAft>
              <a:buNone/>
            </a:pPr>
            <a:r>
              <a:rPr lang="hr-HR" sz="3400" b="1" dirty="0" smtClean="0"/>
              <a:t>Filogeneza</a:t>
            </a:r>
          </a:p>
          <a:p>
            <a:pPr lvl="1">
              <a:spcAft>
                <a:spcPts val="1200"/>
              </a:spcAft>
            </a:pPr>
            <a:r>
              <a:rPr lang="hr-HR" sz="3400" b="1" i="1" dirty="0" smtClean="0"/>
              <a:t>Evolucioni (dis)kontinuitet- </a:t>
            </a:r>
            <a:r>
              <a:rPr lang="hr-HR" sz="3400" dirty="0" smtClean="0"/>
              <a:t>Koliko smo slični i koliko se razlikujemo od naših najbližih srodinika u životinjskom carstvu? Mogućnost ekstrapolacije nalaza sa životinja na ljude? Darvin- zajedničko porekli vrsta, proces akumuliranih sporih promena, razlike u stepenu, ne u vrsti</a:t>
            </a:r>
            <a:r>
              <a:rPr lang="en-US" sz="3400" dirty="0" smtClean="0"/>
              <a:t> (98% </a:t>
            </a:r>
            <a:r>
              <a:rPr lang="en-US" sz="3400" dirty="0" err="1" smtClean="0"/>
              <a:t>genetskog</a:t>
            </a:r>
            <a:r>
              <a:rPr lang="en-US" sz="3400" dirty="0" smtClean="0"/>
              <a:t> </a:t>
            </a:r>
            <a:r>
              <a:rPr lang="en-US" sz="3400" dirty="0" err="1" smtClean="0"/>
              <a:t>materijala</a:t>
            </a:r>
            <a:r>
              <a:rPr lang="en-US" sz="3400" dirty="0" smtClean="0"/>
              <a:t> </a:t>
            </a:r>
            <a:r>
              <a:rPr lang="sr-Latn-RS" sz="3400" dirty="0" smtClean="0"/>
              <a:t>čoveka i šimpanze je isti)</a:t>
            </a:r>
            <a:r>
              <a:rPr lang="hr-HR" sz="3400" dirty="0" smtClean="0"/>
              <a:t>.</a:t>
            </a:r>
          </a:p>
          <a:p>
            <a:pPr lvl="1">
              <a:spcAft>
                <a:spcPts val="1200"/>
              </a:spcAft>
            </a:pPr>
            <a:r>
              <a:rPr lang="hr-HR" sz="3400" b="1" i="1" dirty="0" smtClean="0"/>
              <a:t>Razlike</a:t>
            </a:r>
            <a:r>
              <a:rPr lang="hr-HR" sz="3400" dirty="0" smtClean="0"/>
              <a:t>- </a:t>
            </a:r>
            <a:r>
              <a:rPr lang="hr-HR" sz="3400" b="1" i="1" dirty="0" smtClean="0"/>
              <a:t>jezik i kultura </a:t>
            </a:r>
            <a:r>
              <a:rPr lang="hr-HR" sz="3400" dirty="0" smtClean="0"/>
              <a:t>(proizvodi, aktivnosti, znanja, verovanja, vrednosti)- </a:t>
            </a:r>
            <a:br>
              <a:rPr lang="hr-HR" sz="3400" dirty="0" smtClean="0"/>
            </a:br>
            <a:r>
              <a:rPr lang="hr-HR" sz="3400" b="1" dirty="0" smtClean="0"/>
              <a:t>nasleđeno iskustvo i stvorena sredina!</a:t>
            </a:r>
            <a:endParaRPr lang="sr-Latn-CS" sz="3400" b="1" dirty="0" smtClean="0"/>
          </a:p>
          <a:p>
            <a:endParaRPr lang="sr-Latn-CS" sz="2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994122"/>
          </a:xfrm>
        </p:spPr>
        <p:txBody>
          <a:bodyPr/>
          <a:lstStyle/>
          <a:p>
            <a:r>
              <a:rPr lang="hr-HR" dirty="0"/>
              <a:t>1. Problem kontinuiteta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5077544"/>
          </a:xfrm>
        </p:spPr>
        <p:txBody>
          <a:bodyPr>
            <a:normAutofit fontScale="85000" lnSpcReduction="20000"/>
          </a:bodyPr>
          <a:lstStyle/>
          <a:p>
            <a:pPr lvl="1">
              <a:spcAft>
                <a:spcPts val="1200"/>
              </a:spcAft>
              <a:buNone/>
            </a:pPr>
            <a:r>
              <a:rPr lang="hr-HR" sz="3400" b="1" dirty="0"/>
              <a:t>Ontogeneza</a:t>
            </a:r>
          </a:p>
          <a:p>
            <a:pPr lvl="1">
              <a:spcAft>
                <a:spcPts val="1200"/>
              </a:spcAft>
            </a:pPr>
            <a:r>
              <a:rPr lang="hr-HR" sz="3400" dirty="0"/>
              <a:t>Postoje li kvalitativno različiti stadijumi razvoja? </a:t>
            </a:r>
          </a:p>
          <a:p>
            <a:pPr lvl="1">
              <a:spcAft>
                <a:spcPts val="1200"/>
              </a:spcAft>
            </a:pPr>
            <a:r>
              <a:rPr lang="hr-HR" sz="3400" b="1" i="1" dirty="0"/>
              <a:t>Kriterijumi</a:t>
            </a:r>
            <a:r>
              <a:rPr lang="hr-HR" sz="3400" dirty="0"/>
              <a:t>- kvalitativne, obuhvatne, nagle promene koje su povezane u koherentan obrazac (mišljenje- socijalno ponašanje</a:t>
            </a:r>
            <a:r>
              <a:rPr lang="hr-HR" sz="3400" dirty="0" smtClean="0"/>
              <a:t>)</a:t>
            </a:r>
            <a:r>
              <a:rPr lang="hr-HR" sz="3400" dirty="0"/>
              <a:t> </a:t>
            </a:r>
            <a:endParaRPr lang="hr-HR" sz="3400" dirty="0" smtClean="0"/>
          </a:p>
          <a:p>
            <a:pPr lvl="1">
              <a:spcAft>
                <a:spcPts val="1200"/>
              </a:spcAft>
            </a:pPr>
            <a:r>
              <a:rPr lang="hr-HR" sz="3400" dirty="0" smtClean="0"/>
              <a:t>Neujednačenost aspekata i ispoljavanja promena</a:t>
            </a:r>
            <a:endParaRPr lang="hr-HR" sz="3400" dirty="0"/>
          </a:p>
          <a:p>
            <a:pPr lvl="1">
              <a:spcAft>
                <a:spcPts val="1200"/>
              </a:spcAft>
            </a:pPr>
            <a:r>
              <a:rPr lang="hr-HR" sz="3400" dirty="0"/>
              <a:t>Kontinuirano do </a:t>
            </a:r>
            <a:r>
              <a:rPr lang="hr-HR" sz="3400" dirty="0" smtClean="0"/>
              <a:t>kvalitativnih promena</a:t>
            </a:r>
          </a:p>
          <a:p>
            <a:pPr lvl="1">
              <a:spcAft>
                <a:spcPts val="1200"/>
              </a:spcAft>
            </a:pPr>
            <a:r>
              <a:rPr lang="hr-HR" sz="3400" dirty="0" smtClean="0"/>
              <a:t> </a:t>
            </a:r>
            <a:r>
              <a:rPr lang="hr-HR" sz="3400" b="1" dirty="0" smtClean="0"/>
              <a:t>Kritični </a:t>
            </a:r>
            <a:r>
              <a:rPr lang="hr-HR" sz="3400" b="1" dirty="0"/>
              <a:t>period </a:t>
            </a:r>
            <a:r>
              <a:rPr lang="hr-HR" sz="3400" b="1" dirty="0" smtClean="0"/>
              <a:t>razvoja -</a:t>
            </a:r>
            <a:r>
              <a:rPr lang="hr-HR" sz="3400" dirty="0" smtClean="0"/>
              <a:t>pojava specifičnog sredinskog uslova kao pokretača razvojne promene (delovanje hormona na genetski muški embrion)</a:t>
            </a:r>
            <a:endParaRPr lang="sr-Latn-CS" sz="34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6699270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2. Izvori razvoja: nasleđe- sredina</a:t>
            </a:r>
            <a:endParaRPr lang="sr-Latn-C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51520" y="1715058"/>
            <a:ext cx="8892480" cy="5026310"/>
          </a:xfrm>
        </p:spPr>
        <p:txBody>
          <a:bodyPr>
            <a:normAutofit/>
          </a:bodyPr>
          <a:lstStyle/>
          <a:p>
            <a:pPr lvl="0">
              <a:buNone/>
            </a:pPr>
            <a:r>
              <a:rPr lang="hr-HR" dirty="0" smtClean="0"/>
              <a:t>Određenje doprinosa i međudejstva nasleđa i sredine procesu razvoja. Preteče Lok (</a:t>
            </a:r>
            <a:r>
              <a:rPr lang="hr-HR" dirty="0"/>
              <a:t>tabula </a:t>
            </a:r>
            <a:r>
              <a:rPr lang="hr-HR" dirty="0" smtClean="0"/>
              <a:t>rasa), </a:t>
            </a:r>
            <a:r>
              <a:rPr lang="hr-HR" dirty="0"/>
              <a:t>Ruso </a:t>
            </a:r>
            <a:r>
              <a:rPr lang="hr-HR" dirty="0" smtClean="0"/>
              <a:t>(prirodan čovek)</a:t>
            </a:r>
          </a:p>
          <a:p>
            <a:pPr lvl="0">
              <a:buNone/>
            </a:pPr>
            <a:r>
              <a:rPr lang="en-US" b="1" dirty="0" smtClean="0"/>
              <a:t> </a:t>
            </a:r>
            <a:r>
              <a:rPr lang="hr-HR" b="1" dirty="0" smtClean="0"/>
              <a:t>Pitanje </a:t>
            </a:r>
            <a:r>
              <a:rPr lang="hr-HR" b="1" dirty="0" smtClean="0"/>
              <a:t>relativnog doprinosa i </a:t>
            </a:r>
            <a:r>
              <a:rPr lang="hr-HR" b="1" dirty="0" smtClean="0"/>
              <a:t>pitanje </a:t>
            </a:r>
            <a:r>
              <a:rPr lang="hr-HR" b="1" dirty="0" smtClean="0"/>
              <a:t>mehanizma interakcije</a:t>
            </a:r>
          </a:p>
          <a:p>
            <a:pPr lvl="1">
              <a:spcBef>
                <a:spcPts val="1200"/>
              </a:spcBef>
            </a:pPr>
            <a:r>
              <a:rPr lang="hr-HR" sz="2600" b="1" dirty="0" smtClean="0"/>
              <a:t>Biološko-maturacionističko stanovište-  </a:t>
            </a:r>
            <a:r>
              <a:rPr lang="hr-HR" sz="2600" dirty="0" smtClean="0"/>
              <a:t>izvori razvoja su prvenstveno </a:t>
            </a:r>
            <a:r>
              <a:rPr lang="hr-HR" sz="2600" b="1" i="1" dirty="0" smtClean="0"/>
              <a:t>endogeni</a:t>
            </a:r>
            <a:r>
              <a:rPr lang="hr-HR" sz="2600" dirty="0" smtClean="0"/>
              <a:t>,  potiču iz biološkog nasleđa organizma, a uzrok promena je </a:t>
            </a:r>
            <a:r>
              <a:rPr lang="hr-HR" sz="2600" b="1" i="1" dirty="0" smtClean="0"/>
              <a:t>maturacija</a:t>
            </a:r>
            <a:r>
              <a:rPr lang="hr-HR" sz="2600" dirty="0" smtClean="0"/>
              <a:t> (Gezel, Frojd)- ne negira uticaj sredine</a:t>
            </a:r>
            <a:endParaRPr lang="sr-Latn-CS" sz="2600" dirty="0" smtClean="0"/>
          </a:p>
          <a:p>
            <a:pPr lvl="1">
              <a:spcBef>
                <a:spcPts val="1200"/>
              </a:spcBef>
            </a:pPr>
            <a:r>
              <a:rPr lang="hr-HR" sz="2600" b="1" dirty="0" smtClean="0"/>
              <a:t>Teorije socijalnog učenja- </a:t>
            </a:r>
            <a:r>
              <a:rPr lang="hr-HR" sz="2600" dirty="0" smtClean="0"/>
              <a:t>razvojne promene su prvenstveno uzrokovane </a:t>
            </a:r>
            <a:r>
              <a:rPr lang="hr-HR" sz="2600" b="1" i="1" dirty="0" smtClean="0"/>
              <a:t>egzogenim</a:t>
            </a:r>
            <a:r>
              <a:rPr lang="hr-HR" sz="2600" dirty="0" smtClean="0"/>
              <a:t> faktorima, a mehanizam razvoja je </a:t>
            </a:r>
            <a:r>
              <a:rPr lang="hr-HR" sz="2600" b="1" i="1" dirty="0" smtClean="0"/>
              <a:t>učenje, socijalizacija </a:t>
            </a:r>
            <a:r>
              <a:rPr lang="hr-HR" sz="2600" dirty="0" smtClean="0"/>
              <a:t>(Bandura, Votson, Skiner-kontinuitet „vajanja”)- ne negira se uticaj genetskih razlika.</a:t>
            </a:r>
            <a:endParaRPr lang="sr-Latn-CS" sz="2600" dirty="0" smtClean="0"/>
          </a:p>
          <a:p>
            <a:endParaRPr lang="sr-Latn-C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778098"/>
          </a:xfrm>
        </p:spPr>
        <p:txBody>
          <a:bodyPr>
            <a:noAutofit/>
          </a:bodyPr>
          <a:lstStyle/>
          <a:p>
            <a:r>
              <a:rPr lang="hr-HR" sz="4400" dirty="0" smtClean="0"/>
              <a:t>2. Izvori razvoja</a:t>
            </a:r>
            <a:endParaRPr lang="sr-Latn-C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95536" y="1052736"/>
            <a:ext cx="8568952" cy="5688632"/>
          </a:xfrm>
        </p:spPr>
        <p:txBody>
          <a:bodyPr>
            <a:normAutofit/>
          </a:bodyPr>
          <a:lstStyle/>
          <a:p>
            <a:pPr>
              <a:spcBef>
                <a:spcPts val="1200"/>
              </a:spcBef>
            </a:pPr>
            <a:r>
              <a:rPr lang="hr-HR" sz="3000" b="1" dirty="0" smtClean="0"/>
              <a:t>Univerzalno-konstruktivističko stanovište</a:t>
            </a:r>
            <a:r>
              <a:rPr lang="en-US" sz="3000" b="1" dirty="0" smtClean="0"/>
              <a:t>, </a:t>
            </a:r>
            <a:br>
              <a:rPr lang="en-US" sz="3000" b="1" dirty="0" smtClean="0"/>
            </a:br>
            <a:r>
              <a:rPr lang="sr-Latn-RS" sz="3000" b="1" dirty="0" smtClean="0"/>
              <a:t>Žan </a:t>
            </a:r>
            <a:r>
              <a:rPr lang="sr-Latn-RS" sz="3000" b="1" dirty="0"/>
              <a:t>Pijaže</a:t>
            </a:r>
            <a:r>
              <a:rPr lang="sr-Cyrl-RS" sz="3000" dirty="0"/>
              <a:t> </a:t>
            </a:r>
            <a:r>
              <a:rPr lang="en-US" sz="3000" dirty="0"/>
              <a:t>(</a:t>
            </a:r>
            <a:r>
              <a:rPr lang="sr-Latn-RS" sz="3000" dirty="0" smtClean="0"/>
              <a:t>1</a:t>
            </a:r>
            <a:r>
              <a:rPr lang="en-US" sz="3000" dirty="0"/>
              <a:t>8</a:t>
            </a:r>
            <a:r>
              <a:rPr lang="sr-Latn-RS" sz="3000" dirty="0" smtClean="0"/>
              <a:t>86</a:t>
            </a:r>
            <a:r>
              <a:rPr lang="en-US" sz="3000" dirty="0" smtClean="0"/>
              <a:t>-</a:t>
            </a:r>
            <a:r>
              <a:rPr lang="sr-Latn-RS" sz="3000" dirty="0" smtClean="0"/>
              <a:t>1980</a:t>
            </a:r>
            <a:r>
              <a:rPr lang="en-US" sz="3000" dirty="0" smtClean="0"/>
              <a:t>)</a:t>
            </a:r>
            <a:r>
              <a:rPr lang="sr-Latn-RS" sz="3000" dirty="0" smtClean="0"/>
              <a:t> </a:t>
            </a:r>
            <a:endParaRPr lang="en-US" sz="3000" b="1" dirty="0" smtClean="0"/>
          </a:p>
          <a:p>
            <a:pPr lvl="1">
              <a:spcBef>
                <a:spcPts val="1200"/>
              </a:spcBef>
              <a:buFont typeface="Wingdings" pitchFamily="2" charset="2"/>
              <a:buChar char="Ø"/>
            </a:pPr>
            <a:r>
              <a:rPr lang="en-US" sz="2800" dirty="0" smtClean="0"/>
              <a:t>R</a:t>
            </a:r>
            <a:r>
              <a:rPr lang="hr-HR" sz="2800" dirty="0" smtClean="0"/>
              <a:t>azvoj proističe iz </a:t>
            </a:r>
            <a:r>
              <a:rPr lang="hr-HR" sz="2800" b="1" i="1" dirty="0" smtClean="0"/>
              <a:t>aktivnog prilagođavanja </a:t>
            </a:r>
            <a:r>
              <a:rPr lang="hr-HR" sz="2800" dirty="0" smtClean="0"/>
              <a:t>organizma sredini.</a:t>
            </a:r>
            <a:r>
              <a:rPr lang="en-US" sz="2800" dirty="0" smtClean="0"/>
              <a:t> </a:t>
            </a:r>
            <a:r>
              <a:rPr lang="en-US" sz="2800" dirty="0" err="1"/>
              <a:t>Organizam</a:t>
            </a:r>
            <a:r>
              <a:rPr lang="en-US" sz="2800" dirty="0"/>
              <a:t> je u </a:t>
            </a:r>
            <a:r>
              <a:rPr lang="en-US" sz="2800" dirty="0" err="1"/>
              <a:t>stalnoj</a:t>
            </a:r>
            <a:r>
              <a:rPr lang="en-US" sz="2800" dirty="0"/>
              <a:t> </a:t>
            </a:r>
            <a:r>
              <a:rPr lang="en-US" sz="2800" b="1" i="1" dirty="0" err="1"/>
              <a:t>interakciji</a:t>
            </a:r>
            <a:r>
              <a:rPr lang="en-US" sz="2800" b="1" i="1" dirty="0"/>
              <a:t> </a:t>
            </a:r>
            <a:r>
              <a:rPr lang="en-US" sz="2800" dirty="0"/>
              <a:t>sa </a:t>
            </a:r>
            <a:r>
              <a:rPr lang="en-US" sz="2800" dirty="0" err="1"/>
              <a:t>svojom</a:t>
            </a:r>
            <a:r>
              <a:rPr lang="en-US" sz="2800" dirty="0"/>
              <a:t> </a:t>
            </a:r>
            <a:r>
              <a:rPr lang="en-US" sz="2800" dirty="0" err="1"/>
              <a:t>sredinom</a:t>
            </a:r>
            <a:r>
              <a:rPr lang="en-US" sz="2800" dirty="0"/>
              <a:t> i </a:t>
            </a:r>
            <a:r>
              <a:rPr lang="en-US" sz="2800" dirty="0" err="1"/>
              <a:t>kroz</a:t>
            </a:r>
            <a:r>
              <a:rPr lang="en-US" sz="2800" dirty="0"/>
              <a:t> </a:t>
            </a:r>
            <a:r>
              <a:rPr lang="en-US" sz="2800" dirty="0" err="1"/>
              <a:t>taj</a:t>
            </a:r>
            <a:r>
              <a:rPr lang="en-US" sz="2800" dirty="0"/>
              <a:t> </a:t>
            </a:r>
            <a:r>
              <a:rPr lang="en-US" sz="2800" dirty="0" err="1"/>
              <a:t>uzajamni</a:t>
            </a:r>
            <a:r>
              <a:rPr lang="en-US" sz="2800" dirty="0"/>
              <a:t> </a:t>
            </a:r>
            <a:r>
              <a:rPr lang="en-US" sz="2800" dirty="0" err="1"/>
              <a:t>uticaj</a:t>
            </a:r>
            <a:r>
              <a:rPr lang="en-US" sz="2800" dirty="0"/>
              <a:t> </a:t>
            </a:r>
            <a:r>
              <a:rPr lang="en-US" sz="2800" dirty="0" err="1"/>
              <a:t>odigrava</a:t>
            </a:r>
            <a:r>
              <a:rPr lang="en-US" sz="2800" dirty="0"/>
              <a:t> se </a:t>
            </a:r>
            <a:r>
              <a:rPr lang="en-US" sz="2800" dirty="0" err="1"/>
              <a:t>proces</a:t>
            </a:r>
            <a:r>
              <a:rPr lang="en-US" sz="2800" dirty="0"/>
              <a:t> </a:t>
            </a:r>
            <a:r>
              <a:rPr lang="en-US" sz="2800" b="1" i="1" dirty="0" err="1"/>
              <a:t>adaptacije</a:t>
            </a:r>
            <a:r>
              <a:rPr lang="en-US" sz="2800" dirty="0"/>
              <a:t>, </a:t>
            </a:r>
            <a:r>
              <a:rPr lang="en-US" sz="2800" dirty="0" err="1"/>
              <a:t>tj</a:t>
            </a:r>
            <a:r>
              <a:rPr lang="en-US" sz="2800" dirty="0"/>
              <a:t>. </a:t>
            </a:r>
            <a:r>
              <a:rPr lang="en-US" sz="2800" dirty="0" err="1"/>
              <a:t>uspostavlja</a:t>
            </a:r>
            <a:r>
              <a:rPr lang="en-US" sz="2800" dirty="0"/>
              <a:t> se </a:t>
            </a:r>
            <a:r>
              <a:rPr lang="en-US" sz="2800" b="1" i="1" dirty="0" err="1"/>
              <a:t>ravnoteža</a:t>
            </a:r>
            <a:r>
              <a:rPr lang="en-US" sz="2800" dirty="0"/>
              <a:t> </a:t>
            </a:r>
            <a:r>
              <a:rPr lang="en-US" sz="2800" dirty="0" err="1"/>
              <a:t>između</a:t>
            </a:r>
            <a:r>
              <a:rPr lang="en-US" sz="2800" dirty="0"/>
              <a:t> </a:t>
            </a:r>
            <a:r>
              <a:rPr lang="en-US" sz="2800" dirty="0" err="1"/>
              <a:t>dva</a:t>
            </a:r>
            <a:r>
              <a:rPr lang="en-US" sz="2800" dirty="0"/>
              <a:t> </a:t>
            </a:r>
            <a:r>
              <a:rPr lang="en-US" sz="2800" dirty="0" err="1" smtClean="0"/>
              <a:t>komplementarna</a:t>
            </a:r>
            <a:r>
              <a:rPr lang="en-US" sz="2800" dirty="0" smtClean="0"/>
              <a:t> </a:t>
            </a:r>
            <a:r>
              <a:rPr lang="sr-Latn-RS" sz="2800" dirty="0" smtClean="0"/>
              <a:t>pr</a:t>
            </a:r>
            <a:r>
              <a:rPr lang="en-US" sz="2800" dirty="0" err="1" smtClean="0"/>
              <a:t>ocesa</a:t>
            </a:r>
            <a:r>
              <a:rPr lang="en-US" sz="2800" dirty="0" smtClean="0"/>
              <a:t>  </a:t>
            </a:r>
            <a:r>
              <a:rPr lang="en-US" sz="2800" dirty="0"/>
              <a:t> </a:t>
            </a:r>
            <a:r>
              <a:rPr lang="en-US" sz="2800" b="1" i="1" dirty="0" err="1"/>
              <a:t>asimilacije</a:t>
            </a:r>
            <a:r>
              <a:rPr lang="en-US" sz="2800" b="1" dirty="0"/>
              <a:t> </a:t>
            </a:r>
            <a:r>
              <a:rPr lang="en-US" sz="2800" dirty="0"/>
              <a:t>(</a:t>
            </a:r>
            <a:r>
              <a:rPr lang="en-US" sz="2800" dirty="0" err="1"/>
              <a:t>saobražavanje</a:t>
            </a:r>
            <a:r>
              <a:rPr lang="en-US" sz="2800" dirty="0"/>
              <a:t> </a:t>
            </a:r>
            <a:r>
              <a:rPr lang="en-US" sz="2800" dirty="0" err="1"/>
              <a:t>objekta</a:t>
            </a:r>
            <a:r>
              <a:rPr lang="en-US" sz="2800" dirty="0"/>
              <a:t> </a:t>
            </a:r>
            <a:r>
              <a:rPr lang="en-US" sz="2800" dirty="0" err="1"/>
              <a:t>postojećim</a:t>
            </a:r>
            <a:r>
              <a:rPr lang="en-US" sz="2800" dirty="0"/>
              <a:t> </a:t>
            </a:r>
            <a:r>
              <a:rPr lang="en-US" sz="2800" dirty="0" err="1"/>
              <a:t>kognitivnim</a:t>
            </a:r>
            <a:r>
              <a:rPr lang="en-US" sz="2800" dirty="0"/>
              <a:t> </a:t>
            </a:r>
            <a:r>
              <a:rPr lang="en-US" sz="2800" dirty="0" err="1"/>
              <a:t>strukturama</a:t>
            </a:r>
            <a:r>
              <a:rPr lang="en-US" sz="2800" dirty="0"/>
              <a:t> </a:t>
            </a:r>
            <a:r>
              <a:rPr lang="en-US" sz="2800" dirty="0" err="1"/>
              <a:t>subjekta</a:t>
            </a:r>
            <a:r>
              <a:rPr lang="en-US" sz="2800" dirty="0"/>
              <a:t>) i </a:t>
            </a:r>
            <a:r>
              <a:rPr lang="en-US" sz="2800" b="1" i="1" dirty="0" err="1"/>
              <a:t>akomodacije</a:t>
            </a:r>
            <a:r>
              <a:rPr lang="en-US" sz="2800" b="1" dirty="0"/>
              <a:t> </a:t>
            </a:r>
            <a:r>
              <a:rPr lang="en-US" sz="2800" dirty="0"/>
              <a:t>(</a:t>
            </a:r>
            <a:r>
              <a:rPr lang="en-US" sz="2800" dirty="0" err="1"/>
              <a:t>modifikacija</a:t>
            </a:r>
            <a:r>
              <a:rPr lang="en-US" sz="2800" dirty="0"/>
              <a:t> </a:t>
            </a:r>
            <a:r>
              <a:rPr lang="en-US" sz="2800" dirty="0" err="1"/>
              <a:t>kognitivnih</a:t>
            </a:r>
            <a:r>
              <a:rPr lang="en-US" sz="2800" dirty="0"/>
              <a:t> </a:t>
            </a:r>
            <a:r>
              <a:rPr lang="en-US" sz="2800" dirty="0" err="1"/>
              <a:t>struktura</a:t>
            </a:r>
            <a:r>
              <a:rPr lang="en-US" sz="2800" dirty="0"/>
              <a:t> u </a:t>
            </a:r>
            <a:r>
              <a:rPr lang="en-US" sz="2800" dirty="0" err="1"/>
              <a:t>skladu</a:t>
            </a:r>
            <a:r>
              <a:rPr lang="en-US" sz="2800" dirty="0"/>
              <a:t> sa </a:t>
            </a:r>
            <a:r>
              <a:rPr lang="en-US" sz="2800" dirty="0" err="1"/>
              <a:t>objektom</a:t>
            </a:r>
            <a:r>
              <a:rPr lang="en-US" sz="2800" dirty="0"/>
              <a:t>).</a:t>
            </a:r>
          </a:p>
          <a:p>
            <a:pPr lvl="1">
              <a:spcBef>
                <a:spcPts val="1200"/>
              </a:spcBef>
              <a:buFont typeface="Wingdings" pitchFamily="2" charset="2"/>
              <a:buChar char="Ø"/>
            </a:pPr>
            <a:r>
              <a:rPr lang="en-US" sz="2800" dirty="0" err="1"/>
              <a:t>Osnovni</a:t>
            </a:r>
            <a:r>
              <a:rPr lang="en-US" sz="2800" dirty="0"/>
              <a:t> </a:t>
            </a:r>
            <a:r>
              <a:rPr lang="en-US" sz="2800" dirty="0" err="1"/>
              <a:t>pokretač</a:t>
            </a:r>
            <a:r>
              <a:rPr lang="en-US" sz="2800" dirty="0"/>
              <a:t> </a:t>
            </a:r>
            <a:r>
              <a:rPr lang="en-US" sz="2800" dirty="0" err="1"/>
              <a:t>razvoja</a:t>
            </a:r>
            <a:r>
              <a:rPr lang="en-US" sz="2800" dirty="0"/>
              <a:t> je </a:t>
            </a:r>
            <a:r>
              <a:rPr lang="en-US" sz="2800" dirty="0" err="1"/>
              <a:t>težnja</a:t>
            </a:r>
            <a:r>
              <a:rPr lang="en-US" sz="2800" dirty="0"/>
              <a:t> ka </a:t>
            </a:r>
            <a:r>
              <a:rPr lang="en-US" sz="2800" b="1" i="1" dirty="0" err="1"/>
              <a:t>stabilnoj</a:t>
            </a:r>
            <a:r>
              <a:rPr lang="en-US" sz="2800" b="1" i="1" dirty="0"/>
              <a:t> </a:t>
            </a:r>
            <a:r>
              <a:rPr lang="en-US" sz="2800" b="1" i="1" dirty="0" err="1" smtClean="0"/>
              <a:t>ravnoteži</a:t>
            </a:r>
            <a:endParaRPr lang="en-US" sz="2800" dirty="0"/>
          </a:p>
          <a:p>
            <a:endParaRPr lang="sr-Latn-C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2. Izvori razvoja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1560" y="1447800"/>
            <a:ext cx="8075240" cy="4572000"/>
          </a:xfrm>
        </p:spPr>
        <p:txBody>
          <a:bodyPr>
            <a:normAutofit lnSpcReduction="10000"/>
          </a:bodyPr>
          <a:lstStyle/>
          <a:p>
            <a:pPr lvl="1">
              <a:spcBef>
                <a:spcPts val="1200"/>
              </a:spcBef>
              <a:buFont typeface="Wingdings" pitchFamily="2" charset="2"/>
              <a:buChar char="Ø"/>
            </a:pPr>
            <a:r>
              <a:rPr lang="hr-HR" sz="2800" dirty="0" smtClean="0"/>
              <a:t>Kroz aktivnost se </a:t>
            </a:r>
            <a:r>
              <a:rPr lang="hr-HR" sz="2800" b="1" i="1" dirty="0" smtClean="0"/>
              <a:t>konstruiše</a:t>
            </a:r>
            <a:r>
              <a:rPr lang="hr-HR" sz="2800" dirty="0" smtClean="0"/>
              <a:t> sopstveni razvoj </a:t>
            </a:r>
            <a:r>
              <a:rPr lang="sr-Latn-RS" sz="2800" dirty="0" smtClean="0"/>
              <a:t>– kroz aktivnost oblikuje samog sebe. </a:t>
            </a:r>
            <a:r>
              <a:rPr lang="sr-Latn-RS" sz="2800" b="1" i="1" dirty="0" smtClean="0"/>
              <a:t>K</a:t>
            </a:r>
            <a:r>
              <a:rPr lang="en-US" sz="2800" b="1" i="1" dirty="0" err="1" smtClean="0"/>
              <a:t>onstruktivističku</a:t>
            </a:r>
            <a:r>
              <a:rPr lang="sr-Latn-RS" sz="2800" b="1" i="1" dirty="0" smtClean="0"/>
              <a:t>a </a:t>
            </a:r>
            <a:r>
              <a:rPr lang="en-US" sz="2800" b="1" i="1" dirty="0" err="1" smtClean="0"/>
              <a:t>teorij</a:t>
            </a:r>
            <a:r>
              <a:rPr lang="sr-Latn-RS" sz="2800" dirty="0" smtClean="0"/>
              <a:t>a</a:t>
            </a:r>
            <a:r>
              <a:rPr lang="en-US" sz="2800" dirty="0" smtClean="0"/>
              <a:t>  </a:t>
            </a:r>
            <a:r>
              <a:rPr lang="en-US" sz="2800" dirty="0" err="1" smtClean="0"/>
              <a:t>razvoj</a:t>
            </a:r>
            <a:r>
              <a:rPr lang="sr-Latn-RS" sz="2800" dirty="0" smtClean="0"/>
              <a:t>a- </a:t>
            </a:r>
            <a:r>
              <a:rPr lang="en-US" sz="2800" dirty="0" smtClean="0"/>
              <a:t> </a:t>
            </a:r>
            <a:r>
              <a:rPr lang="en-US" sz="2800" dirty="0" err="1" smtClean="0"/>
              <a:t>beba</a:t>
            </a:r>
            <a:r>
              <a:rPr lang="en-US" sz="2800" dirty="0" smtClean="0"/>
              <a:t> se </a:t>
            </a:r>
            <a:r>
              <a:rPr lang="en-US" sz="2800" dirty="0" err="1" smtClean="0"/>
              <a:t>rađa</a:t>
            </a:r>
            <a:r>
              <a:rPr lang="en-US" sz="2800" dirty="0" smtClean="0"/>
              <a:t> </a:t>
            </a:r>
            <a:r>
              <a:rPr lang="en-US" sz="2800" dirty="0" err="1" smtClean="0"/>
              <a:t>bez</a:t>
            </a:r>
            <a:r>
              <a:rPr lang="en-US" sz="2800" dirty="0" smtClean="0"/>
              <a:t> </a:t>
            </a:r>
            <a:r>
              <a:rPr lang="en-US" sz="2800" dirty="0" err="1" smtClean="0"/>
              <a:t>ikakvih</a:t>
            </a:r>
            <a:r>
              <a:rPr lang="en-US" sz="2800" dirty="0" smtClean="0"/>
              <a:t> </a:t>
            </a:r>
            <a:r>
              <a:rPr lang="sr-Latn-RS" sz="2800" dirty="0" smtClean="0"/>
              <a:t>znanja, </a:t>
            </a:r>
            <a:r>
              <a:rPr lang="en-US" sz="2800" dirty="0" err="1" smtClean="0"/>
              <a:t>postepeno</a:t>
            </a:r>
            <a:r>
              <a:rPr lang="en-US" sz="2800" dirty="0" smtClean="0"/>
              <a:t> </a:t>
            </a:r>
            <a:r>
              <a:rPr lang="en-US" sz="2800" dirty="0" err="1" smtClean="0"/>
              <a:t>uobličava</a:t>
            </a:r>
            <a:r>
              <a:rPr lang="en-US" sz="2800" dirty="0" smtClean="0"/>
              <a:t> </a:t>
            </a:r>
            <a:r>
              <a:rPr lang="en-US" sz="2800" dirty="0" err="1" smtClean="0"/>
              <a:t>koherentno</a:t>
            </a:r>
            <a:r>
              <a:rPr lang="en-US" sz="2800" dirty="0" smtClean="0"/>
              <a:t> </a:t>
            </a:r>
            <a:r>
              <a:rPr lang="en-US" sz="2800" dirty="0" err="1" smtClean="0"/>
              <a:t>razumevanje</a:t>
            </a:r>
            <a:r>
              <a:rPr lang="en-US" sz="2800" dirty="0" smtClean="0"/>
              <a:t> </a:t>
            </a:r>
            <a:r>
              <a:rPr lang="en-US" sz="2800" dirty="0" err="1" smtClean="0"/>
              <a:t>sveta</a:t>
            </a:r>
            <a:r>
              <a:rPr lang="en-US" sz="2800" dirty="0" smtClean="0"/>
              <a:t> </a:t>
            </a:r>
            <a:r>
              <a:rPr lang="sr-Latn-RS" sz="2800" dirty="0" smtClean="0"/>
              <a:t>-</a:t>
            </a:r>
            <a:r>
              <a:rPr lang="en-US" sz="2800" dirty="0" smtClean="0"/>
              <a:t> </a:t>
            </a:r>
            <a:r>
              <a:rPr lang="en-US" sz="2800" dirty="0" err="1" smtClean="0"/>
              <a:t>dete</a:t>
            </a:r>
            <a:r>
              <a:rPr lang="en-US" sz="2800" dirty="0" smtClean="0"/>
              <a:t> </a:t>
            </a:r>
            <a:r>
              <a:rPr lang="en-US" sz="2800" dirty="0" err="1" smtClean="0"/>
              <a:t>konstruiše</a:t>
            </a:r>
            <a:r>
              <a:rPr lang="en-US" sz="2800" dirty="0" smtClean="0"/>
              <a:t> </a:t>
            </a:r>
            <a:r>
              <a:rPr lang="en-US" sz="2800" dirty="0" err="1" smtClean="0"/>
              <a:t>mentalni</a:t>
            </a:r>
            <a:r>
              <a:rPr lang="en-US" sz="2800" dirty="0" smtClean="0"/>
              <a:t> model </a:t>
            </a:r>
            <a:r>
              <a:rPr lang="en-US" sz="2800" dirty="0" err="1" smtClean="0"/>
              <a:t>ili</a:t>
            </a:r>
            <a:r>
              <a:rPr lang="en-US" sz="2800" dirty="0" smtClean="0"/>
              <a:t> </a:t>
            </a:r>
            <a:r>
              <a:rPr lang="en-US" sz="2800" dirty="0" err="1" smtClean="0"/>
              <a:t>konceptualizaciju</a:t>
            </a:r>
            <a:r>
              <a:rPr lang="en-US" sz="2800" dirty="0" smtClean="0"/>
              <a:t> </a:t>
            </a:r>
            <a:r>
              <a:rPr lang="en-US" sz="2800" dirty="0" err="1" smtClean="0"/>
              <a:t>sveta</a:t>
            </a:r>
            <a:r>
              <a:rPr lang="sr-Latn-RS" sz="2800" dirty="0" smtClean="0"/>
              <a:t> i procesom adaptacije oblikuje sopstveni razvoj</a:t>
            </a:r>
            <a:r>
              <a:rPr lang="en-US" sz="2800" dirty="0" smtClean="0"/>
              <a:t>.</a:t>
            </a:r>
            <a:endParaRPr lang="en-US" sz="2800" dirty="0" smtClean="0"/>
          </a:p>
          <a:p>
            <a:pPr lvl="1">
              <a:spcBef>
                <a:spcPts val="1200"/>
              </a:spcBef>
              <a:buFont typeface="Wingdings" pitchFamily="2" charset="2"/>
              <a:buChar char="Ø"/>
            </a:pPr>
            <a:r>
              <a:rPr lang="hr-HR" sz="2800" dirty="0" smtClean="0"/>
              <a:t>Proces </a:t>
            </a:r>
            <a:r>
              <a:rPr lang="hr-HR" sz="2800" dirty="0" smtClean="0"/>
              <a:t>i faze su </a:t>
            </a:r>
            <a:r>
              <a:rPr lang="hr-HR" sz="2800" b="1" i="1" dirty="0" smtClean="0"/>
              <a:t>univerzalni </a:t>
            </a:r>
            <a:r>
              <a:rPr lang="hr-HR" sz="2800" dirty="0" smtClean="0"/>
              <a:t>(invarijantni</a:t>
            </a:r>
            <a:r>
              <a:rPr lang="hr-HR" sz="2800" dirty="0" smtClean="0"/>
              <a:t>). </a:t>
            </a:r>
            <a:r>
              <a:rPr lang="en-US" sz="2800" b="1" i="1" dirty="0" err="1" smtClean="0"/>
              <a:t>Nužnost</a:t>
            </a:r>
            <a:r>
              <a:rPr lang="en-US" sz="2800" b="1" i="1" dirty="0" smtClean="0"/>
              <a:t> </a:t>
            </a:r>
            <a:r>
              <a:rPr lang="en-US" sz="2800" b="1" i="1" dirty="0" err="1" smtClean="0"/>
              <a:t>redosleda</a:t>
            </a:r>
            <a:r>
              <a:rPr lang="en-US" sz="2800" b="1" i="1" dirty="0" smtClean="0"/>
              <a:t> </a:t>
            </a:r>
            <a:r>
              <a:rPr lang="sr-Latn-RS" sz="2800" b="1" i="1" dirty="0" smtClean="0"/>
              <a:t> </a:t>
            </a:r>
            <a:r>
              <a:rPr lang="sr-Latn-RS" sz="2800" dirty="0" smtClean="0"/>
              <a:t>je univerzalan, redosled je predodređen i </a:t>
            </a:r>
            <a:r>
              <a:rPr lang="en-US" sz="2800" dirty="0" err="1" smtClean="0"/>
              <a:t>proizvod</a:t>
            </a:r>
            <a:r>
              <a:rPr lang="en-US" sz="2800" dirty="0" smtClean="0"/>
              <a:t> </a:t>
            </a:r>
            <a:r>
              <a:rPr lang="sr-Latn-RS" sz="2800" dirty="0" smtClean="0"/>
              <a:t>je </a:t>
            </a:r>
            <a:r>
              <a:rPr lang="en-US" sz="2800" dirty="0" err="1" smtClean="0"/>
              <a:t>aktivnosti</a:t>
            </a:r>
            <a:r>
              <a:rPr lang="en-US" sz="2800" dirty="0" smtClean="0"/>
              <a:t> </a:t>
            </a:r>
            <a:r>
              <a:rPr lang="en-US" sz="2800" dirty="0" err="1" smtClean="0"/>
              <a:t>subjekta</a:t>
            </a:r>
            <a:r>
              <a:rPr lang="en-US" sz="2800" dirty="0" smtClean="0"/>
              <a:t> </a:t>
            </a:r>
            <a:r>
              <a:rPr lang="en-US" sz="2800" dirty="0" err="1" smtClean="0"/>
              <a:t>koji</a:t>
            </a:r>
            <a:r>
              <a:rPr lang="en-US" sz="2800" dirty="0" smtClean="0"/>
              <a:t> je u </a:t>
            </a:r>
            <a:r>
              <a:rPr lang="en-US" sz="2800" dirty="0" err="1" smtClean="0"/>
              <a:t>potpunosti</a:t>
            </a:r>
            <a:r>
              <a:rPr lang="en-US" sz="2800" dirty="0" smtClean="0"/>
              <a:t> </a:t>
            </a:r>
            <a:r>
              <a:rPr lang="en-US" sz="2800" dirty="0" err="1" smtClean="0"/>
              <a:t>ovladao</a:t>
            </a:r>
            <a:r>
              <a:rPr lang="en-US" sz="2800" dirty="0" smtClean="0"/>
              <a:t> </a:t>
            </a:r>
            <a:r>
              <a:rPr lang="en-US" sz="2800" dirty="0" err="1" smtClean="0"/>
              <a:t>mogućnostima</a:t>
            </a:r>
            <a:r>
              <a:rPr lang="en-US" sz="2800" dirty="0" smtClean="0"/>
              <a:t> </a:t>
            </a:r>
            <a:r>
              <a:rPr lang="en-US" sz="2800" dirty="0" err="1" smtClean="0"/>
              <a:t>jednog</a:t>
            </a:r>
            <a:r>
              <a:rPr lang="en-US" sz="2800" dirty="0" smtClean="0"/>
              <a:t> </a:t>
            </a:r>
            <a:r>
              <a:rPr lang="en-US" sz="2800" dirty="0" err="1" smtClean="0"/>
              <a:t>stadijuma</a:t>
            </a:r>
            <a:r>
              <a:rPr lang="en-US" sz="2800" dirty="0" smtClean="0"/>
              <a:t> </a:t>
            </a:r>
            <a:r>
              <a:rPr lang="en-US" sz="2800" dirty="0" err="1" smtClean="0"/>
              <a:t>i</a:t>
            </a:r>
            <a:r>
              <a:rPr lang="en-US" sz="2800" dirty="0" smtClean="0"/>
              <a:t> </a:t>
            </a:r>
            <a:r>
              <a:rPr lang="en-US" sz="2800" dirty="0" err="1" smtClean="0"/>
              <a:t>koji</a:t>
            </a:r>
            <a:r>
              <a:rPr lang="en-US" sz="2800" dirty="0" smtClean="0"/>
              <a:t> </a:t>
            </a:r>
            <a:r>
              <a:rPr lang="en-US" sz="2800" dirty="0" err="1" smtClean="0"/>
              <a:t>ga</a:t>
            </a:r>
            <a:r>
              <a:rPr lang="en-US" sz="2800" dirty="0" smtClean="0"/>
              <a:t> </a:t>
            </a:r>
            <a:r>
              <a:rPr lang="en-US" sz="2800" dirty="0" err="1" smtClean="0"/>
              <a:t>prevazilazi</a:t>
            </a:r>
            <a:r>
              <a:rPr lang="en-US" sz="2800" dirty="0" smtClean="0"/>
              <a:t> </a:t>
            </a:r>
            <a:r>
              <a:rPr lang="en-US" sz="2800" dirty="0" err="1" smtClean="0"/>
              <a:t>prelaskom</a:t>
            </a:r>
            <a:r>
              <a:rPr lang="en-US" sz="2800" dirty="0" smtClean="0"/>
              <a:t> </a:t>
            </a:r>
            <a:r>
              <a:rPr lang="en-US" sz="2800" dirty="0" err="1" smtClean="0"/>
              <a:t>na</a:t>
            </a:r>
            <a:r>
              <a:rPr lang="en-US" sz="2800" dirty="0" smtClean="0"/>
              <a:t> </a:t>
            </a:r>
            <a:r>
              <a:rPr lang="en-US" sz="2800" dirty="0" err="1" smtClean="0"/>
              <a:t>sledeći</a:t>
            </a:r>
            <a:r>
              <a:rPr lang="en-US" sz="2800" dirty="0" smtClean="0"/>
              <a:t> </a:t>
            </a:r>
          </a:p>
          <a:p>
            <a:pPr lvl="1">
              <a:spcBef>
                <a:spcPts val="1200"/>
              </a:spcBef>
              <a:buFont typeface="Wingdings" pitchFamily="2" charset="2"/>
              <a:buChar char="Ø"/>
            </a:pPr>
            <a:endParaRPr lang="en-US" sz="2600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1217</TotalTime>
  <Words>1274</Words>
  <Application>Microsoft Office PowerPoint</Application>
  <PresentationFormat>On-screen Show (4:3)</PresentationFormat>
  <Paragraphs>228</Paragraphs>
  <Slides>22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3" baseType="lpstr">
      <vt:lpstr>Equity</vt:lpstr>
      <vt:lpstr>RAZVOJNA PSIHOLOGIJA The Development of Children Michael Cole &amp; Sheila R. Cole </vt:lpstr>
      <vt:lpstr>   Definicija i razvoj oblasti</vt:lpstr>
      <vt:lpstr>Definicija i razvoj oblasti</vt:lpstr>
      <vt:lpstr>                               Tri osnovna pitanja</vt:lpstr>
      <vt:lpstr>1. Problem kontinuiteta</vt:lpstr>
      <vt:lpstr>1. Problem kontinuiteta</vt:lpstr>
      <vt:lpstr>2. Izvori razvoja: nasleđe- sredina</vt:lpstr>
      <vt:lpstr>2. Izvori razvoja</vt:lpstr>
      <vt:lpstr>2. Izvori razvoja</vt:lpstr>
      <vt:lpstr> Univerzalno-konstruktivističko stanovište</vt:lpstr>
      <vt:lpstr>2. Izvori razvoja</vt:lpstr>
      <vt:lpstr>3. Individualne razlike</vt:lpstr>
      <vt:lpstr>Razvojna psihologija kao nauka</vt:lpstr>
      <vt:lpstr>Tehnike prikupljanja podataka </vt:lpstr>
      <vt:lpstr>Tehnike prikupljanja podataka </vt:lpstr>
      <vt:lpstr>Tehnike prikupljanja podataka </vt:lpstr>
      <vt:lpstr>Nacrti istraživanja </vt:lpstr>
      <vt:lpstr>Teorija u razvojnoj psihologiji </vt:lpstr>
      <vt:lpstr>Periodizacija razvoja</vt:lpstr>
      <vt:lpstr>  Faze životnog ciklusa</vt:lpstr>
      <vt:lpstr>            Stadijumi razvoja </vt:lpstr>
      <vt:lpstr>Bio-socio-bihejvioralni preokreti u razvoju</vt:lpstr>
    </vt:vector>
  </TitlesOfParts>
  <Company>Samostalni zanatlija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RAZVOJNA PSIHOLOGIJA</dc:title>
  <dc:creator>Stefan Ignjatovic</dc:creator>
  <cp:lastModifiedBy>fujilap03</cp:lastModifiedBy>
  <cp:revision>94</cp:revision>
  <dcterms:created xsi:type="dcterms:W3CDTF">2009-10-07T08:04:06Z</dcterms:created>
  <dcterms:modified xsi:type="dcterms:W3CDTF">2018-10-07T11:11:05Z</dcterms:modified>
</cp:coreProperties>
</file>