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5" r:id="rId5"/>
    <p:sldId id="266" r:id="rId6"/>
    <p:sldId id="259" r:id="rId7"/>
    <p:sldId id="267" r:id="rId8"/>
    <p:sldId id="260" r:id="rId9"/>
    <p:sldId id="268" r:id="rId10"/>
    <p:sldId id="277" r:id="rId11"/>
    <p:sldId id="261" r:id="rId12"/>
    <p:sldId id="270" r:id="rId13"/>
    <p:sldId id="271" r:id="rId14"/>
    <p:sldId id="263" r:id="rId15"/>
    <p:sldId id="272" r:id="rId16"/>
    <p:sldId id="273" r:id="rId17"/>
    <p:sldId id="264" r:id="rId18"/>
    <p:sldId id="274" r:id="rId19"/>
    <p:sldId id="275" r:id="rId20"/>
    <p:sldId id="276" r:id="rId21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6073" autoAdjust="0"/>
  </p:normalViewPr>
  <p:slideViewPr>
    <p:cSldViewPr>
      <p:cViewPr varScale="1">
        <p:scale>
          <a:sx n="108" d="100"/>
          <a:sy n="108" d="100"/>
        </p:scale>
        <p:origin x="-67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0AA09-5BC0-4BD3-82C1-B847BAEAEC9D}" type="datetimeFigureOut">
              <a:rPr lang="sr-Latn-CS" smtClean="0"/>
              <a:pPr/>
              <a:t>18.11.2018</a:t>
            </a:fld>
            <a:endParaRPr lang="sr-Latn-C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FA4BE-29B3-4148-9C9E-2FE8F267C6B5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0AA09-5BC0-4BD3-82C1-B847BAEAEC9D}" type="datetimeFigureOut">
              <a:rPr lang="sr-Latn-CS" smtClean="0"/>
              <a:pPr/>
              <a:t>18.11.2018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FA4BE-29B3-4148-9C9E-2FE8F267C6B5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0AA09-5BC0-4BD3-82C1-B847BAEAEC9D}" type="datetimeFigureOut">
              <a:rPr lang="sr-Latn-CS" smtClean="0"/>
              <a:pPr/>
              <a:t>18.11.2018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FA4BE-29B3-4148-9C9E-2FE8F267C6B5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0AA09-5BC0-4BD3-82C1-B847BAEAEC9D}" type="datetimeFigureOut">
              <a:rPr lang="sr-Latn-CS" smtClean="0"/>
              <a:pPr/>
              <a:t>18.11.2018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FA4BE-29B3-4148-9C9E-2FE8F267C6B5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0AA09-5BC0-4BD3-82C1-B847BAEAEC9D}" type="datetimeFigureOut">
              <a:rPr lang="sr-Latn-CS" smtClean="0"/>
              <a:pPr/>
              <a:t>18.11.2018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FA4BE-29B3-4148-9C9E-2FE8F267C6B5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0AA09-5BC0-4BD3-82C1-B847BAEAEC9D}" type="datetimeFigureOut">
              <a:rPr lang="sr-Latn-CS" smtClean="0"/>
              <a:pPr/>
              <a:t>18.11.2018</a:t>
            </a:fld>
            <a:endParaRPr lang="sr-Latn-C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FA4BE-29B3-4148-9C9E-2FE8F267C6B5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0AA09-5BC0-4BD3-82C1-B847BAEAEC9D}" type="datetimeFigureOut">
              <a:rPr lang="sr-Latn-CS" smtClean="0"/>
              <a:pPr/>
              <a:t>18.11.2018</a:t>
            </a:fld>
            <a:endParaRPr lang="sr-Latn-C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FA4BE-29B3-4148-9C9E-2FE8F267C6B5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0AA09-5BC0-4BD3-82C1-B847BAEAEC9D}" type="datetimeFigureOut">
              <a:rPr lang="sr-Latn-CS" smtClean="0"/>
              <a:pPr/>
              <a:t>18.11.2018</a:t>
            </a:fld>
            <a:endParaRPr lang="sr-Latn-C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C5FA4BE-29B3-4148-9C9E-2FE8F267C6B5}" type="slidenum">
              <a:rPr lang="sr-Latn-CS" smtClean="0"/>
              <a:pPr/>
              <a:t>‹#›</a:t>
            </a:fld>
            <a:endParaRPr lang="sr-Latn-C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r-Latn-C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0AA09-5BC0-4BD3-82C1-B847BAEAEC9D}" type="datetimeFigureOut">
              <a:rPr lang="sr-Latn-CS" smtClean="0"/>
              <a:pPr/>
              <a:t>18.11.2018</a:t>
            </a:fld>
            <a:endParaRPr lang="sr-Latn-C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FA4BE-29B3-4148-9C9E-2FE8F267C6B5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0AA09-5BC0-4BD3-82C1-B847BAEAEC9D}" type="datetimeFigureOut">
              <a:rPr lang="sr-Latn-CS" smtClean="0"/>
              <a:pPr/>
              <a:t>18.11.2018</a:t>
            </a:fld>
            <a:endParaRPr lang="sr-Latn-C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DC5FA4BE-29B3-4148-9C9E-2FE8F267C6B5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3980AA09-5BC0-4BD3-82C1-B847BAEAEC9D}" type="datetimeFigureOut">
              <a:rPr lang="sr-Latn-CS" smtClean="0"/>
              <a:pPr/>
              <a:t>18.11.2018</a:t>
            </a:fld>
            <a:endParaRPr lang="sr-Latn-C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FA4BE-29B3-4148-9C9E-2FE8F267C6B5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3980AA09-5BC0-4BD3-82C1-B847BAEAEC9D}" type="datetimeFigureOut">
              <a:rPr lang="sr-Latn-CS" smtClean="0"/>
              <a:pPr/>
              <a:t>18.11.2018</a:t>
            </a:fld>
            <a:endParaRPr lang="sr-Latn-C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sr-Latn-C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DC5FA4BE-29B3-4148-9C9E-2FE8F267C6B5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4348" y="1000108"/>
            <a:ext cx="7772400" cy="1285883"/>
          </a:xfrm>
        </p:spPr>
        <p:txBody>
          <a:bodyPr>
            <a:normAutofit fontScale="90000"/>
          </a:bodyPr>
          <a:lstStyle/>
          <a:p>
            <a:r>
              <a:rPr lang="sr-Latn-CS" smtClean="0"/>
              <a:t>RANO ISKUSTVO I </a:t>
            </a:r>
            <a:br>
              <a:rPr lang="sr-Latn-CS" smtClean="0"/>
            </a:br>
            <a:r>
              <a:rPr lang="sr-Latn-CS" smtClean="0"/>
              <a:t>DALJI RAZVOJ</a:t>
            </a:r>
            <a:br>
              <a:rPr lang="sr-Latn-CS" smtClean="0"/>
            </a:br>
            <a:endParaRPr lang="sr-Latn-C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57356" y="2428868"/>
            <a:ext cx="5915044" cy="4143404"/>
          </a:xfrm>
        </p:spPr>
        <p:txBody>
          <a:bodyPr>
            <a:normAutofit lnSpcReduction="10000"/>
          </a:bodyPr>
          <a:lstStyle/>
          <a:p>
            <a:r>
              <a:rPr lang="sr-Latn-CS" sz="1400" dirty="0">
                <a:solidFill>
                  <a:schemeClr val="tx1"/>
                </a:solidFill>
              </a:rPr>
              <a:t> </a:t>
            </a:r>
          </a:p>
          <a:p>
            <a:pPr algn="l"/>
            <a:r>
              <a:rPr lang="sr-Latn-CS" sz="1400" b="1" dirty="0">
                <a:solidFill>
                  <a:schemeClr val="tx1"/>
                </a:solidFill>
              </a:rPr>
              <a:t>Optimalni uslovi za razvoj odojčeta</a:t>
            </a:r>
          </a:p>
          <a:p>
            <a:pPr algn="l"/>
            <a:r>
              <a:rPr lang="sr-Latn-CS" sz="1400" dirty="0" smtClean="0">
                <a:solidFill>
                  <a:schemeClr val="tx1"/>
                </a:solidFill>
              </a:rPr>
              <a:t>Stepen respon</a:t>
            </a:r>
            <a:r>
              <a:rPr lang="en-US" sz="1400" dirty="0" smtClean="0">
                <a:solidFill>
                  <a:schemeClr val="tx1"/>
                </a:solidFill>
              </a:rPr>
              <a:t>s</a:t>
            </a:r>
            <a:r>
              <a:rPr lang="sr-Latn-CS" sz="1400" dirty="0" smtClean="0">
                <a:solidFill>
                  <a:schemeClr val="tx1"/>
                </a:solidFill>
              </a:rPr>
              <a:t>ivnosti- razmaženost i naučena bespomoćnost</a:t>
            </a:r>
            <a:endParaRPr lang="sr-Latn-CS" sz="1400" dirty="0">
              <a:solidFill>
                <a:schemeClr val="tx1"/>
              </a:solidFill>
            </a:endParaRPr>
          </a:p>
          <a:p>
            <a:pPr algn="l"/>
            <a:r>
              <a:rPr lang="sr-Latn-CS" sz="1400" dirty="0">
                <a:solidFill>
                  <a:schemeClr val="tx1"/>
                </a:solidFill>
              </a:rPr>
              <a:t> </a:t>
            </a:r>
          </a:p>
          <a:p>
            <a:pPr algn="l"/>
            <a:r>
              <a:rPr lang="sr-Latn-CS" sz="1400" b="1" dirty="0">
                <a:solidFill>
                  <a:schemeClr val="tx1"/>
                </a:solidFill>
              </a:rPr>
              <a:t>Efekti odvajanja</a:t>
            </a:r>
          </a:p>
          <a:p>
            <a:pPr algn="l"/>
            <a:r>
              <a:rPr lang="sr-Latn-CS" sz="1400" dirty="0">
                <a:solidFill>
                  <a:schemeClr val="tx1"/>
                </a:solidFill>
              </a:rPr>
              <a:t>Privremena </a:t>
            </a:r>
            <a:r>
              <a:rPr lang="sr-Latn-CS" sz="1400" dirty="0" smtClean="0">
                <a:solidFill>
                  <a:schemeClr val="tx1"/>
                </a:solidFill>
              </a:rPr>
              <a:t>i dugotrajna odvajanja </a:t>
            </a:r>
            <a:r>
              <a:rPr lang="sr-Latn-CS" sz="1400" dirty="0">
                <a:solidFill>
                  <a:schemeClr val="tx1"/>
                </a:solidFill>
              </a:rPr>
              <a:t>od </a:t>
            </a:r>
            <a:r>
              <a:rPr lang="sr-Latn-CS" sz="1400" dirty="0" smtClean="0">
                <a:solidFill>
                  <a:schemeClr val="tx1"/>
                </a:solidFill>
              </a:rPr>
              <a:t>roditelja i izolovana </a:t>
            </a:r>
            <a:r>
              <a:rPr lang="sr-Latn-CS" sz="1400" dirty="0">
                <a:solidFill>
                  <a:schemeClr val="tx1"/>
                </a:solidFill>
              </a:rPr>
              <a:t>deca</a:t>
            </a:r>
          </a:p>
          <a:p>
            <a:pPr algn="l"/>
            <a:r>
              <a:rPr lang="sr-Latn-CS" sz="1400" dirty="0">
                <a:solidFill>
                  <a:schemeClr val="tx1"/>
                </a:solidFill>
              </a:rPr>
              <a:t> </a:t>
            </a:r>
          </a:p>
          <a:p>
            <a:pPr algn="l"/>
            <a:r>
              <a:rPr lang="sr-Latn-CS" sz="1400" b="1" dirty="0">
                <a:solidFill>
                  <a:schemeClr val="tx1"/>
                </a:solidFill>
              </a:rPr>
              <a:t>Ranjivost i otpornost</a:t>
            </a:r>
          </a:p>
          <a:p>
            <a:pPr algn="l"/>
            <a:r>
              <a:rPr lang="sr-Latn-CS" sz="1400" dirty="0">
                <a:solidFill>
                  <a:schemeClr val="tx1"/>
                </a:solidFill>
              </a:rPr>
              <a:t>Karakteristike </a:t>
            </a:r>
            <a:r>
              <a:rPr lang="sr-Latn-CS" sz="1400" dirty="0" smtClean="0">
                <a:solidFill>
                  <a:schemeClr val="tx1"/>
                </a:solidFill>
              </a:rPr>
              <a:t>porodice,  zajednice i deteta</a:t>
            </a:r>
            <a:endParaRPr lang="sr-Latn-CS" sz="1400" dirty="0">
              <a:solidFill>
                <a:schemeClr val="tx1"/>
              </a:solidFill>
            </a:endParaRPr>
          </a:p>
          <a:p>
            <a:pPr algn="l"/>
            <a:r>
              <a:rPr lang="sr-Latn-CS" sz="1400" dirty="0">
                <a:solidFill>
                  <a:schemeClr val="tx1"/>
                </a:solidFill>
              </a:rPr>
              <a:t>Transakcioni model razvoja</a:t>
            </a:r>
          </a:p>
          <a:p>
            <a:pPr algn="l"/>
            <a:r>
              <a:rPr lang="sr-Latn-CS" sz="1400" dirty="0">
                <a:solidFill>
                  <a:schemeClr val="tx1"/>
                </a:solidFill>
              </a:rPr>
              <a:t> </a:t>
            </a:r>
          </a:p>
          <a:p>
            <a:pPr algn="l"/>
            <a:r>
              <a:rPr lang="sr-Latn-CS" sz="1400" b="1" dirty="0">
                <a:solidFill>
                  <a:schemeClr val="tx1"/>
                </a:solidFill>
              </a:rPr>
              <a:t>Oporavak od deprivacije</a:t>
            </a:r>
          </a:p>
          <a:p>
            <a:pPr algn="l"/>
            <a:r>
              <a:rPr lang="sr-Latn-CS" sz="1400" dirty="0" smtClean="0">
                <a:solidFill>
                  <a:schemeClr val="tx1"/>
                </a:solidFill>
              </a:rPr>
              <a:t>Oporavak </a:t>
            </a:r>
            <a:r>
              <a:rPr lang="sr-Latn-CS" sz="1400" dirty="0">
                <a:solidFill>
                  <a:schemeClr val="tx1"/>
                </a:solidFill>
              </a:rPr>
              <a:t>od efekata </a:t>
            </a:r>
            <a:r>
              <a:rPr lang="sr-Latn-CS" sz="1400" dirty="0" smtClean="0">
                <a:solidFill>
                  <a:schemeClr val="tx1"/>
                </a:solidFill>
              </a:rPr>
              <a:t>izolacije i implikacije na tretmane za </a:t>
            </a:r>
            <a:r>
              <a:rPr lang="sr-Latn-CS" sz="1400" dirty="0">
                <a:solidFill>
                  <a:schemeClr val="tx1"/>
                </a:solidFill>
              </a:rPr>
              <a:t>oporavak ljudi</a:t>
            </a:r>
          </a:p>
          <a:p>
            <a:pPr algn="l"/>
            <a:r>
              <a:rPr lang="sr-Latn-CS" sz="1400" dirty="0">
                <a:solidFill>
                  <a:schemeClr val="tx1"/>
                </a:solidFill>
              </a:rPr>
              <a:t> </a:t>
            </a:r>
          </a:p>
          <a:p>
            <a:pPr algn="l"/>
            <a:r>
              <a:rPr lang="sr-Latn-CS" sz="1400" b="1" dirty="0">
                <a:solidFill>
                  <a:schemeClr val="tx1"/>
                </a:solidFill>
              </a:rPr>
              <a:t>Primarna </a:t>
            </a:r>
            <a:r>
              <a:rPr lang="sr-Latn-CS" sz="1400" b="1" dirty="0" smtClean="0">
                <a:solidFill>
                  <a:schemeClr val="tx1"/>
                </a:solidFill>
              </a:rPr>
              <a:t>važnost ranog detinjstva</a:t>
            </a:r>
            <a:endParaRPr lang="sr-Latn-CS" sz="1400" b="1" dirty="0">
              <a:solidFill>
                <a:schemeClr val="tx1"/>
              </a:solidFill>
            </a:endParaRPr>
          </a:p>
          <a:p>
            <a:pPr algn="l"/>
            <a:r>
              <a:rPr lang="sr-Latn-CS" sz="1400" dirty="0">
                <a:solidFill>
                  <a:schemeClr val="tx1"/>
                </a:solidFill>
              </a:rPr>
              <a:t>Afektivna </a:t>
            </a:r>
            <a:r>
              <a:rPr lang="sr-Latn-CS" sz="1400" dirty="0" smtClean="0">
                <a:solidFill>
                  <a:schemeClr val="tx1"/>
                </a:solidFill>
              </a:rPr>
              <a:t>vezanost i kognitivni </a:t>
            </a:r>
            <a:r>
              <a:rPr lang="sr-Latn-CS" sz="1400" dirty="0">
                <a:solidFill>
                  <a:schemeClr val="tx1"/>
                </a:solidFill>
              </a:rPr>
              <a:t>razvoj</a:t>
            </a:r>
          </a:p>
          <a:p>
            <a:pPr algn="l"/>
            <a:r>
              <a:rPr lang="sr-Latn-CS" sz="1400" dirty="0" smtClean="0">
                <a:solidFill>
                  <a:schemeClr val="tx1"/>
                </a:solidFill>
              </a:rPr>
              <a:t>Ograničena predvidljivost razvoja</a:t>
            </a:r>
            <a:endParaRPr lang="sr-Latn-CS" sz="1400" dirty="0">
              <a:solidFill>
                <a:schemeClr val="tx1"/>
              </a:solidFill>
            </a:endParaRPr>
          </a:p>
          <a:p>
            <a:pPr algn="l"/>
            <a:endParaRPr lang="sr-Latn-CS" sz="1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 Produžena odvajanja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829576" cy="4972072"/>
          </a:xfrm>
        </p:spPr>
        <p:txBody>
          <a:bodyPr>
            <a:normAutofit lnSpcReduction="10000"/>
          </a:bodyPr>
          <a:lstStyle/>
          <a:p>
            <a:pPr lvl="0">
              <a:spcBef>
                <a:spcPts val="1200"/>
              </a:spcBef>
              <a:spcAft>
                <a:spcPts val="600"/>
              </a:spcAft>
            </a:pPr>
            <a:r>
              <a:rPr lang="sl-SI" sz="2400" dirty="0" smtClean="0"/>
              <a:t>Boravak </a:t>
            </a:r>
            <a:r>
              <a:rPr lang="sl-SI" sz="2400" b="1" i="1" dirty="0" smtClean="0"/>
              <a:t>u dobro opremljenim institucijama </a:t>
            </a:r>
            <a:r>
              <a:rPr lang="sl-SI" sz="2400" dirty="0" smtClean="0"/>
              <a:t>ostavlja manje izražene razvojne teškoće. </a:t>
            </a:r>
          </a:p>
          <a:p>
            <a:pPr lvl="0">
              <a:spcBef>
                <a:spcPts val="1200"/>
              </a:spcBef>
              <a:spcAft>
                <a:spcPts val="600"/>
              </a:spcAft>
            </a:pPr>
            <a:r>
              <a:rPr lang="sl-SI" sz="2400" dirty="0" smtClean="0"/>
              <a:t>Engleska- 3 grupe dece</a:t>
            </a:r>
            <a:r>
              <a:rPr lang="en-US" sz="2400" dirty="0" smtClean="0"/>
              <a:t> </a:t>
            </a:r>
            <a:r>
              <a:rPr lang="sl-SI" sz="2400" dirty="0" smtClean="0"/>
              <a:t>-</a:t>
            </a:r>
            <a:r>
              <a:rPr lang="en-US" sz="2400" dirty="0" smtClean="0"/>
              <a:t> </a:t>
            </a:r>
            <a:r>
              <a:rPr lang="sl-SI" sz="2400" dirty="0" smtClean="0"/>
              <a:t>razlike između dece koja su usvojena, vraćena u porodice i ostala u domu- uzroci i posledice razlika- loša socijalizacija- preterana potreba za pažnjom odraslih i problemi sa vršnjacima- stilovi prikladni za instituciju </a:t>
            </a:r>
          </a:p>
          <a:p>
            <a:pPr lvl="0">
              <a:spcBef>
                <a:spcPts val="1200"/>
              </a:spcBef>
              <a:spcAft>
                <a:spcPts val="600"/>
              </a:spcAft>
            </a:pPr>
            <a:r>
              <a:rPr lang="sl-SI" sz="2400" dirty="0" smtClean="0"/>
              <a:t>Stepen u kome će se dete oporaviti od takvih iskustava zavisi od </a:t>
            </a:r>
            <a:br>
              <a:rPr lang="sl-SI" sz="2400" dirty="0" smtClean="0"/>
            </a:br>
            <a:r>
              <a:rPr lang="sl-SI" sz="2400" dirty="0" smtClean="0"/>
              <a:t>-</a:t>
            </a:r>
            <a:r>
              <a:rPr lang="sl-SI" sz="2400" b="1" i="1" dirty="0" smtClean="0"/>
              <a:t>uslova sredine u kojoj kasnije žive </a:t>
            </a:r>
            <a:r>
              <a:rPr lang="sl-SI" sz="2400" dirty="0" smtClean="0"/>
              <a:t>i </a:t>
            </a:r>
            <a:br>
              <a:rPr lang="sl-SI" sz="2400" dirty="0" smtClean="0"/>
            </a:br>
            <a:r>
              <a:rPr lang="sl-SI" sz="2400" dirty="0" smtClean="0"/>
              <a:t>-</a:t>
            </a:r>
            <a:r>
              <a:rPr lang="sl-SI" sz="2400" b="1" i="1" dirty="0" smtClean="0"/>
              <a:t>uzrasta u kome napuste instituciju- </a:t>
            </a:r>
            <a:r>
              <a:rPr lang="sl-SI" sz="2400" dirty="0" smtClean="0"/>
              <a:t>kritični period za afektivno </a:t>
            </a:r>
            <a:r>
              <a:rPr lang="sl-SI" sz="2400" dirty="0" smtClean="0"/>
              <a:t>vezivanje</a:t>
            </a:r>
            <a:r>
              <a:rPr lang="en-US" sz="2400" dirty="0" smtClean="0"/>
              <a:t> i </a:t>
            </a:r>
            <a:r>
              <a:rPr lang="en-US" sz="2400" dirty="0" err="1" smtClean="0"/>
              <a:t>oporavak</a:t>
            </a:r>
            <a:r>
              <a:rPr lang="sl-SI" sz="2400" dirty="0" smtClean="0"/>
              <a:t>.</a:t>
            </a:r>
            <a:endParaRPr lang="sr-Latn-CS" sz="2400" dirty="0" smtClean="0"/>
          </a:p>
          <a:p>
            <a:pPr>
              <a:spcAft>
                <a:spcPts val="600"/>
              </a:spcAft>
            </a:pP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24" y="116632"/>
            <a:ext cx="7067576" cy="792088"/>
          </a:xfrm>
        </p:spPr>
        <p:txBody>
          <a:bodyPr>
            <a:normAutofit fontScale="90000"/>
          </a:bodyPr>
          <a:lstStyle/>
          <a:p>
            <a:r>
              <a:rPr lang="hr-HR" sz="4800" dirty="0" smtClean="0"/>
              <a:t>Izolacija</a:t>
            </a:r>
            <a:endParaRPr lang="sr-Latn-C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0728"/>
            <a:ext cx="8507288" cy="5688632"/>
          </a:xfrm>
        </p:spPr>
        <p:txBody>
          <a:bodyPr>
            <a:normAutofit fontScale="77500" lnSpcReduction="20000"/>
          </a:bodyPr>
          <a:lstStyle/>
          <a:p>
            <a:pPr lvl="0">
              <a:spcBef>
                <a:spcPts val="1200"/>
              </a:spcBef>
              <a:spcAft>
                <a:spcPts val="1200"/>
              </a:spcAft>
            </a:pPr>
            <a:r>
              <a:rPr lang="sl-SI" dirty="0" smtClean="0"/>
              <a:t>Retki primeri i nepotpuni, nesistematični podaci </a:t>
            </a:r>
          </a:p>
          <a:p>
            <a:pPr lvl="0">
              <a:spcBef>
                <a:spcPts val="1200"/>
              </a:spcBef>
              <a:spcAft>
                <a:spcPts val="1200"/>
              </a:spcAft>
            </a:pPr>
            <a:r>
              <a:rPr lang="sl-SI" dirty="0" smtClean="0"/>
              <a:t>Posledice - fizički, intelektualni i emocionalni razvoj</a:t>
            </a:r>
          </a:p>
          <a:p>
            <a:pPr lvl="0">
              <a:spcBef>
                <a:spcPts val="1200"/>
              </a:spcBef>
              <a:spcAft>
                <a:spcPts val="1200"/>
              </a:spcAft>
            </a:pPr>
            <a:r>
              <a:rPr lang="sl-SI" dirty="0" smtClean="0"/>
              <a:t>Primeri: 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- </a:t>
            </a:r>
            <a:r>
              <a:rPr lang="sl-SI" dirty="0" smtClean="0"/>
              <a:t>Divlji dečaj Viktor; </a:t>
            </a:r>
            <a:br>
              <a:rPr lang="sl-SI" dirty="0" smtClean="0"/>
            </a:br>
            <a:r>
              <a:rPr lang="en-US" dirty="0" smtClean="0"/>
              <a:t>- </a:t>
            </a:r>
            <a:r>
              <a:rPr lang="sl-SI" dirty="0" smtClean="0"/>
              <a:t>Identični blizanci -1.5 do 6.god izolovani, kompenzacija do 14. god.(Koluhova); </a:t>
            </a:r>
            <a:br>
              <a:rPr lang="sl-SI" dirty="0" smtClean="0"/>
            </a:br>
            <a:r>
              <a:rPr lang="en-US" dirty="0" smtClean="0"/>
              <a:t>- </a:t>
            </a:r>
            <a:r>
              <a:rPr lang="sl-SI" dirty="0" smtClean="0"/>
              <a:t>Dženi, 2.-11. god., vezivana danju i noću- nadprosečno opažanje i spacijalne sposobnosti, nepotpuna kompenzacija</a:t>
            </a:r>
          </a:p>
          <a:p>
            <a:pPr lvl="0">
              <a:spcBef>
                <a:spcPts val="1200"/>
              </a:spcBef>
              <a:spcAft>
                <a:spcPts val="1200"/>
              </a:spcAft>
            </a:pPr>
            <a:r>
              <a:rPr lang="sl-SI" dirty="0" smtClean="0"/>
              <a:t>Pitanja- nejednaki uslovi izolacije, uzrast odvajanja i povratka u sredinu, primarne sposobnosti</a:t>
            </a:r>
          </a:p>
          <a:p>
            <a:pPr lvl="0">
              <a:spcBef>
                <a:spcPts val="1200"/>
              </a:spcBef>
              <a:spcAft>
                <a:spcPts val="1200"/>
              </a:spcAft>
            </a:pPr>
            <a:r>
              <a:rPr lang="sl-SI" dirty="0" smtClean="0"/>
              <a:t>Potpuna </a:t>
            </a:r>
            <a:r>
              <a:rPr lang="sl-SI" dirty="0"/>
              <a:t>izolacija </a:t>
            </a:r>
            <a:r>
              <a:rPr lang="sl-SI" dirty="0" smtClean="0"/>
              <a:t>- teška mentalna </a:t>
            </a:r>
            <a:r>
              <a:rPr lang="sl-SI" dirty="0"/>
              <a:t>i </a:t>
            </a:r>
            <a:r>
              <a:rPr lang="sl-SI" dirty="0" smtClean="0"/>
              <a:t>socijalna zaostalost. </a:t>
            </a:r>
            <a:br>
              <a:rPr lang="sl-SI" dirty="0" smtClean="0"/>
            </a:br>
            <a:r>
              <a:rPr lang="sl-SI" dirty="0" smtClean="0"/>
              <a:t>- premeštanje </a:t>
            </a:r>
            <a:r>
              <a:rPr lang="sl-SI" dirty="0"/>
              <a:t>u sredinu koja pruža odgovarajuću podršku pre 6 ili 7 godine, </a:t>
            </a:r>
            <a:r>
              <a:rPr lang="sl-SI" dirty="0" smtClean="0"/>
              <a:t>oporavak </a:t>
            </a:r>
            <a:r>
              <a:rPr lang="sl-SI" dirty="0"/>
              <a:t>je ponekad moguć. </a:t>
            </a:r>
            <a:r>
              <a:rPr lang="sl-SI" dirty="0" smtClean="0"/>
              <a:t/>
            </a:r>
            <a:br>
              <a:rPr lang="sl-SI" dirty="0" smtClean="0"/>
            </a:br>
            <a:r>
              <a:rPr lang="sl-SI" dirty="0" smtClean="0"/>
              <a:t>- nepromenjeni uslovi </a:t>
            </a:r>
            <a:r>
              <a:rPr lang="sl-SI" dirty="0"/>
              <a:t>do </a:t>
            </a:r>
            <a:r>
              <a:rPr lang="sl-SI" dirty="0" smtClean="0"/>
              <a:t>adolescencije</a:t>
            </a:r>
            <a:r>
              <a:rPr lang="en-US" dirty="0" smtClean="0"/>
              <a:t>- </a:t>
            </a:r>
            <a:r>
              <a:rPr lang="sl-SI" dirty="0" smtClean="0"/>
              <a:t>izgleda </a:t>
            </a:r>
            <a:r>
              <a:rPr lang="sl-SI" dirty="0"/>
              <a:t>da je potpuni oporavak nemoguć.</a:t>
            </a:r>
            <a:endParaRPr lang="sr-Latn-CS" dirty="0"/>
          </a:p>
          <a:p>
            <a:pPr>
              <a:spcAft>
                <a:spcPts val="1200"/>
              </a:spcAft>
            </a:pPr>
            <a:endParaRPr lang="sr-Latn-C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Ranjivost i otpornost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115328" cy="4925144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hr-HR" sz="2400" dirty="0" smtClean="0"/>
              <a:t>Različiti pritisci svakodnevnog života- </a:t>
            </a:r>
            <a:r>
              <a:rPr lang="sl-SI" sz="2400" dirty="0" smtClean="0"/>
              <a:t>rizik za dete       od poremećaja ponašanja i psihijatrijskih poremećaja.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sl-SI" sz="2400" dirty="0" smtClean="0"/>
              <a:t>Faktori rizika (Rutter- istraživanje 150 porodica):</a:t>
            </a:r>
          </a:p>
          <a:p>
            <a:pPr lvl="2">
              <a:spcBef>
                <a:spcPts val="600"/>
              </a:spcBef>
              <a:buClr>
                <a:schemeClr val="accent1"/>
              </a:buClr>
              <a:buFont typeface="Wingdings" pitchFamily="2" charset="2"/>
              <a:buChar char="Ø"/>
            </a:pPr>
            <a:r>
              <a:rPr lang="sl-SI" sz="2000" dirty="0" smtClean="0"/>
              <a:t>porodični </a:t>
            </a:r>
            <a:r>
              <a:rPr lang="sl-SI" sz="2000" dirty="0" smtClean="0"/>
              <a:t>sukobi</a:t>
            </a:r>
          </a:p>
          <a:p>
            <a:pPr lvl="2">
              <a:spcBef>
                <a:spcPts val="600"/>
              </a:spcBef>
              <a:buClr>
                <a:schemeClr val="accent1"/>
              </a:buClr>
              <a:buFont typeface="Wingdings" pitchFamily="2" charset="2"/>
              <a:buChar char="Ø"/>
            </a:pPr>
            <a:r>
              <a:rPr lang="sl-SI" sz="2000" dirty="0" smtClean="0"/>
              <a:t>socijalna devijantnost roditelja- psihijatrijski poremećaji </a:t>
            </a:r>
            <a:br>
              <a:rPr lang="sl-SI" sz="2000" dirty="0" smtClean="0"/>
            </a:br>
            <a:r>
              <a:rPr lang="sl-SI" sz="2000" dirty="0" smtClean="0"/>
              <a:t>i kriminalitet</a:t>
            </a:r>
          </a:p>
          <a:p>
            <a:pPr lvl="2">
              <a:spcBef>
                <a:spcPts val="600"/>
              </a:spcBef>
              <a:buClr>
                <a:schemeClr val="accent1"/>
              </a:buClr>
              <a:buFont typeface="Wingdings" pitchFamily="2" charset="2"/>
              <a:buChar char="Ø"/>
            </a:pPr>
            <a:r>
              <a:rPr lang="sl-SI" sz="2000" dirty="0" smtClean="0"/>
              <a:t>loš socijalni status- prihodi, smeštaj, broj dece</a:t>
            </a:r>
          </a:p>
          <a:p>
            <a:pPr lvl="2">
              <a:spcBef>
                <a:spcPts val="600"/>
              </a:spcBef>
              <a:buClr>
                <a:schemeClr val="accent1"/>
              </a:buClr>
              <a:buFont typeface="Wingdings" pitchFamily="2" charset="2"/>
              <a:buChar char="Ø"/>
            </a:pPr>
            <a:r>
              <a:rPr lang="sl-SI" sz="2000" dirty="0" smtClean="0"/>
              <a:t>loše okruženje- škola, odsustva zaposlenih i dece, </a:t>
            </a:r>
            <a:br>
              <a:rPr lang="sl-SI" sz="2000" dirty="0" smtClean="0"/>
            </a:br>
            <a:r>
              <a:rPr lang="sl-SI" sz="2000" dirty="0" smtClean="0"/>
              <a:t>devijantni i siromašni vršnjaci,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hr-HR" sz="2400" dirty="0" smtClean="0"/>
              <a:t>Kumulativno dejstvo faktora rizika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endParaRPr lang="sr-Latn-C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Ranjivost i otpornost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357298"/>
            <a:ext cx="8606760" cy="5357850"/>
          </a:xfrm>
        </p:spPr>
        <p:txBody>
          <a:bodyPr>
            <a:normAutofit fontScale="92500"/>
          </a:bodyPr>
          <a:lstStyle/>
          <a:p>
            <a:pPr>
              <a:spcBef>
                <a:spcPts val="1200"/>
              </a:spcBef>
            </a:pPr>
            <a:r>
              <a:rPr lang="hr-HR" sz="2600" dirty="0" smtClean="0"/>
              <a:t>Značajne individualne razlike između dece sa istim faktorima rizika</a:t>
            </a:r>
          </a:p>
          <a:p>
            <a:pPr>
              <a:spcBef>
                <a:spcPts val="1200"/>
              </a:spcBef>
            </a:pPr>
            <a:r>
              <a:rPr lang="hr-HR" sz="2600" dirty="0" smtClean="0"/>
              <a:t>Faktori rezilijentnosti (otpornosti):</a:t>
            </a:r>
          </a:p>
          <a:p>
            <a:pPr lvl="1">
              <a:spcBef>
                <a:spcPts val="1200"/>
              </a:spcBef>
              <a:buFont typeface="Wingdings" pitchFamily="2" charset="2"/>
              <a:buChar char="Ø"/>
            </a:pPr>
            <a:r>
              <a:rPr lang="hr-HR" sz="2200" b="1" dirty="0" smtClean="0"/>
              <a:t>Karakteristike porodice </a:t>
            </a:r>
            <a:r>
              <a:rPr lang="hr-HR" sz="2200" dirty="0" smtClean="0"/>
              <a:t>– manje od 4 dece, razlika među decom veća od 2 god., dostupnost drugih osoba za pomoć majci, neiscrpljujuć</a:t>
            </a:r>
            <a:r>
              <a:rPr lang="en-US" sz="2200" dirty="0" smtClean="0"/>
              <a:t>i</a:t>
            </a:r>
            <a:r>
              <a:rPr lang="hr-HR" sz="2200" dirty="0" smtClean="0"/>
              <a:t> posao majke, detetu se poklanja pažnja, pomoć braće i sestara, porodična struktura i pravila tokom adolescencije, kohezivnost, mreža rodbine i prijatelja, manji broj stresnih događaja</a:t>
            </a:r>
          </a:p>
          <a:p>
            <a:pPr lvl="1">
              <a:spcBef>
                <a:spcPts val="1200"/>
              </a:spcBef>
              <a:buFont typeface="Wingdings" pitchFamily="2" charset="2"/>
              <a:buChar char="Ø"/>
            </a:pPr>
            <a:r>
              <a:rPr lang="hr-HR" sz="2200" b="1" dirty="0" smtClean="0"/>
              <a:t>Karakteristike zajednice- </a:t>
            </a:r>
            <a:r>
              <a:rPr lang="hr-HR" sz="2200" dirty="0" smtClean="0"/>
              <a:t>jaka socijalna mreža rodbine i institucija- socijalne usluge, škole</a:t>
            </a:r>
          </a:p>
          <a:p>
            <a:pPr lvl="1">
              <a:spcBef>
                <a:spcPts val="1200"/>
              </a:spcBef>
              <a:buFont typeface="Wingdings" pitchFamily="2" charset="2"/>
              <a:buChar char="Ø"/>
            </a:pPr>
            <a:r>
              <a:rPr lang="hr-HR" sz="2200" b="1" dirty="0" smtClean="0"/>
              <a:t>Karakteristike deteta- </a:t>
            </a:r>
            <a:r>
              <a:rPr lang="hr-HR" sz="2200" dirty="0" smtClean="0"/>
              <a:t>profil temperamenta</a:t>
            </a:r>
            <a:r>
              <a:rPr lang="en-US" sz="2200" dirty="0" smtClean="0"/>
              <a:t> </a:t>
            </a:r>
            <a:r>
              <a:rPr lang="sr-Latn-RS" sz="2200" dirty="0" smtClean="0"/>
              <a:t>(„teška“ deca)</a:t>
            </a:r>
            <a:r>
              <a:rPr lang="hr-HR" sz="2200" dirty="0" smtClean="0"/>
              <a:t>- povratne negativne interakcije sredine; kulturna specifičnost adaptivnog profila</a:t>
            </a:r>
            <a:r>
              <a:rPr lang="en-US" sz="2200" dirty="0" smtClean="0"/>
              <a:t> </a:t>
            </a:r>
            <a:r>
              <a:rPr lang="sr-Latn-RS" sz="2200" dirty="0" smtClean="0"/>
              <a:t>(</a:t>
            </a:r>
            <a:r>
              <a:rPr lang="en-US" sz="2200" dirty="0" err="1"/>
              <a:t>pleme</a:t>
            </a:r>
            <a:r>
              <a:rPr lang="en-US" sz="2200" dirty="0"/>
              <a:t> </a:t>
            </a:r>
            <a:r>
              <a:rPr lang="en-US" sz="2200" dirty="0" err="1"/>
              <a:t>Masai</a:t>
            </a:r>
            <a:r>
              <a:rPr lang="en-US" sz="2200" dirty="0"/>
              <a:t> i pre</a:t>
            </a:r>
            <a:r>
              <a:rPr lang="sr-Latn-RS" sz="2200" dirty="0"/>
              <a:t>življavanje „teške“dece</a:t>
            </a:r>
            <a:r>
              <a:rPr lang="sr-Latn-RS" sz="2200" dirty="0" smtClean="0"/>
              <a:t>)</a:t>
            </a:r>
            <a:r>
              <a:rPr lang="hr-HR" sz="2200" dirty="0" smtClean="0"/>
              <a:t>- responzivna i aktivna deca, izražena autonomija i pozitivna socijalna orijentacija</a:t>
            </a:r>
            <a:endParaRPr lang="sr-Latn-CS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7467600" cy="936104"/>
          </a:xfrm>
        </p:spPr>
        <p:txBody>
          <a:bodyPr>
            <a:normAutofit/>
          </a:bodyPr>
          <a:lstStyle/>
          <a:p>
            <a:r>
              <a:rPr lang="hr-HR" dirty="0" smtClean="0"/>
              <a:t>Transakcioni model razvoja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043890" cy="5589240"/>
          </a:xfrm>
        </p:spPr>
        <p:txBody>
          <a:bodyPr>
            <a:normAutofit fontScale="70000" lnSpcReduction="20000"/>
          </a:bodyPr>
          <a:lstStyle/>
          <a:p>
            <a:pPr lvl="0">
              <a:spcBef>
                <a:spcPts val="1200"/>
              </a:spcBef>
            </a:pPr>
            <a:r>
              <a:rPr lang="sl-SI" dirty="0" smtClean="0"/>
              <a:t>Procesi </a:t>
            </a:r>
            <a:r>
              <a:rPr lang="sl-SI" dirty="0"/>
              <a:t>koji dovode do različitih razvojnih </a:t>
            </a:r>
            <a:r>
              <a:rPr lang="sl-SI" dirty="0" smtClean="0"/>
              <a:t>ishoda - transkacije </a:t>
            </a:r>
            <a:r>
              <a:rPr lang="sl-SI" dirty="0"/>
              <a:t>između deteta i sredine tokom dužeg perioda vremena</a:t>
            </a:r>
            <a:r>
              <a:rPr lang="sl-SI" dirty="0" smtClean="0"/>
              <a:t>.</a:t>
            </a:r>
          </a:p>
          <a:p>
            <a:pPr>
              <a:spcBef>
                <a:spcPts val="1200"/>
              </a:spcBef>
            </a:pPr>
            <a:r>
              <a:rPr lang="sr-Latn-CS" b="1" dirty="0" smtClean="0"/>
              <a:t>Transakcioni </a:t>
            </a:r>
            <a:r>
              <a:rPr lang="sr-Latn-CS" b="1" dirty="0"/>
              <a:t>modeli</a:t>
            </a:r>
            <a:r>
              <a:rPr lang="sr-Latn-CS" dirty="0"/>
              <a:t> utvrđuju načine na koje karakteristike deteta i karakteristike detetove sredine </a:t>
            </a:r>
            <a:r>
              <a:rPr lang="sr-Latn-CS" b="1" i="1" dirty="0"/>
              <a:t>međusobno deluju </a:t>
            </a:r>
            <a:r>
              <a:rPr lang="sr-Latn-CS" dirty="0"/>
              <a:t>tokom vremena određujući razvojne ishode.</a:t>
            </a:r>
            <a:endParaRPr lang="en-US" dirty="0"/>
          </a:p>
          <a:p>
            <a:pPr>
              <a:spcBef>
                <a:spcPts val="1200"/>
              </a:spcBef>
            </a:pPr>
            <a:r>
              <a:rPr lang="hr-HR" b="1" dirty="0" smtClean="0"/>
              <a:t>Povratna veza interakcija- </a:t>
            </a:r>
            <a:r>
              <a:rPr lang="hr-HR" dirty="0" smtClean="0"/>
              <a:t>ponašanje deteta- interpretacija roditelja- razvojna promena deteta- nova interpretacija; </a:t>
            </a:r>
          </a:p>
          <a:p>
            <a:pPr>
              <a:spcBef>
                <a:spcPts val="1200"/>
              </a:spcBef>
            </a:pPr>
            <a:r>
              <a:rPr lang="hr-HR" dirty="0" smtClean="0"/>
              <a:t>Tomas i Čes- primer “teške” i talentovane devojčice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hr-HR" dirty="0" smtClean="0"/>
              <a:t>(film Billy Elliot)</a:t>
            </a:r>
          </a:p>
          <a:p>
            <a:pPr>
              <a:spcBef>
                <a:spcPts val="1200"/>
              </a:spcBef>
            </a:pPr>
            <a:r>
              <a:rPr lang="hr-HR" dirty="0" smtClean="0"/>
              <a:t>Rater- istraživanje mladih od 21-27god. odraslih u domu za decu- nisu </a:t>
            </a:r>
            <a:r>
              <a:rPr lang="en-US" dirty="0" err="1" smtClean="0"/>
              <a:t>samo</a:t>
            </a:r>
            <a:r>
              <a:rPr lang="en-US" dirty="0" smtClean="0"/>
              <a:t> </a:t>
            </a:r>
            <a:r>
              <a:rPr lang="hr-HR" dirty="0" smtClean="0"/>
              <a:t>dugotrajni </a:t>
            </a:r>
            <a:r>
              <a:rPr lang="hr-HR" dirty="0" smtClean="0"/>
              <a:t>efekti ranih uslova, već ponavljanje istih obrazaca koji održavaju loše uslove koji povratno održavaju stresove.</a:t>
            </a:r>
          </a:p>
          <a:p>
            <a:pPr>
              <a:spcBef>
                <a:spcPts val="1200"/>
              </a:spcBef>
            </a:pPr>
            <a:r>
              <a:rPr lang="hr-HR" dirty="0" smtClean="0"/>
              <a:t>Individualne razlike- promena uslova-promena obrazaca</a:t>
            </a:r>
          </a:p>
          <a:p>
            <a:pPr>
              <a:spcBef>
                <a:spcPts val="1200"/>
              </a:spcBef>
            </a:pPr>
            <a:r>
              <a:rPr lang="hr-HR" dirty="0" smtClean="0"/>
              <a:t>Polne razlike- muškarci češće nailazili na partnera koji pruža podršku, zaustavljajući transgeneracijsko prenošenje obrasca</a:t>
            </a:r>
            <a:endParaRPr lang="sr-Latn-C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7467600" cy="1008112"/>
          </a:xfrm>
        </p:spPr>
        <p:txBody>
          <a:bodyPr/>
          <a:lstStyle/>
          <a:p>
            <a:r>
              <a:rPr lang="hr-HR" dirty="0" smtClean="0"/>
              <a:t>Oporavak od deprivacije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298"/>
            <a:ext cx="8543956" cy="5357850"/>
          </a:xfrm>
        </p:spPr>
        <p:txBody>
          <a:bodyPr>
            <a:normAutofit fontScale="77500" lnSpcReduction="20000"/>
          </a:bodyPr>
          <a:lstStyle/>
          <a:p>
            <a:pPr lvl="0">
              <a:spcBef>
                <a:spcPts val="1200"/>
              </a:spcBef>
            </a:pPr>
            <a:r>
              <a:rPr lang="sl-SI" dirty="0" smtClean="0"/>
              <a:t>Potvrde da je oporavak moguć- delimičan ili potpun?</a:t>
            </a:r>
          </a:p>
          <a:p>
            <a:pPr lvl="0">
              <a:spcBef>
                <a:spcPts val="1200"/>
              </a:spcBef>
            </a:pPr>
            <a:r>
              <a:rPr lang="sl-SI" dirty="0" smtClean="0"/>
              <a:t>Osnovni uslov- uklanjanje iz deprivirajuće sredine</a:t>
            </a:r>
          </a:p>
          <a:p>
            <a:pPr>
              <a:spcBef>
                <a:spcPts val="1200"/>
              </a:spcBef>
            </a:pPr>
            <a:r>
              <a:rPr lang="sl-SI" dirty="0" smtClean="0"/>
              <a:t>Studije Harlova sa majmunima – teže posledice ako je deprivacija duža i raniji uzrast kada je počela. </a:t>
            </a:r>
          </a:p>
          <a:p>
            <a:pPr lvl="1">
              <a:spcBef>
                <a:spcPts val="1200"/>
              </a:spcBef>
              <a:buFont typeface="Wingdings" pitchFamily="2" charset="2"/>
              <a:buChar char="Ø"/>
            </a:pPr>
            <a:r>
              <a:rPr lang="sl-SI" dirty="0" smtClean="0"/>
              <a:t>posle 3 mes. </a:t>
            </a:r>
            <a:r>
              <a:rPr lang="en-US" dirty="0" smtClean="0"/>
              <a:t>i</a:t>
            </a:r>
            <a:r>
              <a:rPr lang="sl-SI" dirty="0" smtClean="0"/>
              <a:t>zolacije -1 mes. za oporavak;</a:t>
            </a:r>
          </a:p>
          <a:p>
            <a:pPr lvl="1">
              <a:spcBef>
                <a:spcPts val="1200"/>
              </a:spcBef>
              <a:buFont typeface="Wingdings" pitchFamily="2" charset="2"/>
              <a:buChar char="Ø"/>
            </a:pPr>
            <a:r>
              <a:rPr lang="sl-SI" dirty="0" smtClean="0"/>
              <a:t>posle 6 mes.- autoagresivne radnje, rocking, delimičan oporavak; </a:t>
            </a:r>
          </a:p>
          <a:p>
            <a:pPr lvl="1">
              <a:spcBef>
                <a:spcPts val="1200"/>
              </a:spcBef>
              <a:buFont typeface="Wingdings" pitchFamily="2" charset="2"/>
              <a:buChar char="Ø"/>
            </a:pPr>
            <a:r>
              <a:rPr lang="sl-SI" dirty="0" smtClean="0"/>
              <a:t>posle drugih 6 mes. -agresivnost i plašljivost, ali  i oporavak; </a:t>
            </a:r>
          </a:p>
          <a:p>
            <a:pPr lvl="1">
              <a:spcBef>
                <a:spcPts val="1200"/>
              </a:spcBef>
              <a:buFont typeface="Wingdings" pitchFamily="2" charset="2"/>
              <a:buChar char="Ø"/>
            </a:pPr>
            <a:r>
              <a:rPr lang="sl-SI" dirty="0" smtClean="0"/>
              <a:t>1 god izolacije- trajne posledice socijalne neprilagođenosti, meta agresije vršnjaka.</a:t>
            </a:r>
          </a:p>
          <a:p>
            <a:pPr lvl="0">
              <a:spcBef>
                <a:spcPts val="1200"/>
              </a:spcBef>
            </a:pPr>
            <a:r>
              <a:rPr lang="sl-SI" dirty="0" smtClean="0"/>
              <a:t>Period prvih 6 mes.- kritičan period</a:t>
            </a:r>
          </a:p>
          <a:p>
            <a:pPr lvl="0">
              <a:spcBef>
                <a:spcPts val="1200"/>
              </a:spcBef>
            </a:pPr>
            <a:r>
              <a:rPr lang="sl-SI" dirty="0" smtClean="0"/>
              <a:t>Terapijski efekti na oporavak</a:t>
            </a:r>
          </a:p>
          <a:p>
            <a:pPr lvl="1">
              <a:spcBef>
                <a:spcPts val="1200"/>
              </a:spcBef>
              <a:buFont typeface="Wingdings" pitchFamily="2" charset="2"/>
              <a:buChar char="Ø"/>
            </a:pPr>
            <a:r>
              <a:rPr lang="sl-SI" dirty="0" smtClean="0"/>
              <a:t>metode kazne neprilagođenog ponašanja; </a:t>
            </a:r>
          </a:p>
          <a:p>
            <a:pPr lvl="1">
              <a:spcBef>
                <a:spcPts val="1200"/>
              </a:spcBef>
              <a:buFont typeface="Wingdings" pitchFamily="2" charset="2"/>
              <a:buChar char="Ø"/>
            </a:pPr>
            <a:r>
              <a:rPr lang="sl-SI" dirty="0" smtClean="0"/>
              <a:t>postupnost prilagođavanja- izbeći traumu nagle promene sredine! </a:t>
            </a:r>
          </a:p>
          <a:p>
            <a:pPr lvl="0"/>
            <a:endParaRPr lang="sl-SI" dirty="0" smtClean="0"/>
          </a:p>
          <a:p>
            <a:endParaRPr lang="sr-Latn-C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4348" y="142852"/>
            <a:ext cx="7210452" cy="1143008"/>
          </a:xfrm>
        </p:spPr>
        <p:txBody>
          <a:bodyPr>
            <a:normAutofit fontScale="90000"/>
          </a:bodyPr>
          <a:lstStyle/>
          <a:p>
            <a:r>
              <a:rPr lang="hr-HR" dirty="0" smtClean="0"/>
              <a:t>Tretmani i implikacije za oporavak dece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5257800"/>
          </a:xfrm>
        </p:spPr>
        <p:txBody>
          <a:bodyPr>
            <a:normAutofit fontScale="77500" lnSpcReduction="20000"/>
          </a:bodyPr>
          <a:lstStyle/>
          <a:p>
            <a:pPr>
              <a:spcBef>
                <a:spcPts val="1200"/>
              </a:spcBef>
            </a:pPr>
            <a:r>
              <a:rPr lang="sl-SI" dirty="0" smtClean="0"/>
              <a:t>Neuspeh oporavka- problem terapijskih metoda?</a:t>
            </a:r>
          </a:p>
          <a:p>
            <a:pPr lvl="0">
              <a:spcBef>
                <a:spcPts val="1200"/>
              </a:spcBef>
            </a:pPr>
            <a:r>
              <a:rPr lang="sl-SI" b="1" dirty="0" smtClean="0"/>
              <a:t>Efekat materinstva </a:t>
            </a:r>
            <a:r>
              <a:rPr lang="sl-SI" dirty="0" smtClean="0"/>
              <a:t>na oporavak majki! Od zlostavljanja ka afektivnom vezivanju (pod uslovom da mladunci prežive)</a:t>
            </a:r>
          </a:p>
          <a:p>
            <a:pPr lvl="0">
              <a:spcBef>
                <a:spcPts val="1200"/>
              </a:spcBef>
            </a:pPr>
            <a:r>
              <a:rPr lang="sl-SI" dirty="0" smtClean="0"/>
              <a:t>Sredina sa mladim majmunima- efekat na učenje i usvajanje socijalno prilagođenog ponašanja</a:t>
            </a:r>
          </a:p>
          <a:p>
            <a:pPr lvl="0">
              <a:spcBef>
                <a:spcPts val="1200"/>
              </a:spcBef>
            </a:pPr>
            <a:r>
              <a:rPr lang="sl-SI" dirty="0" smtClean="0"/>
              <a:t>Oporavak od rane izolacije može se postići, ako se uredi odgovarajuća terapeutska sredina. </a:t>
            </a:r>
          </a:p>
          <a:p>
            <a:pPr lvl="0">
              <a:spcBef>
                <a:spcPts val="1200"/>
              </a:spcBef>
            </a:pPr>
            <a:r>
              <a:rPr lang="sl-SI" dirty="0" smtClean="0"/>
              <a:t>Primena sličnih principa na socijalno izolovanu decu (blizanci boravili sa mlađom decom); exp. 24 socijalno izolovane dece podeljene u 3 grupe- sa mlađom decom, sa vršnjacima i kontrolna grupa (1:1,10x 20’ tokom 6 nedelja).</a:t>
            </a:r>
          </a:p>
          <a:p>
            <a:pPr lvl="0">
              <a:spcBef>
                <a:spcPts val="1200"/>
              </a:spcBef>
            </a:pPr>
            <a:r>
              <a:rPr lang="sl-SI" dirty="0" smtClean="0"/>
              <a:t>Neuspeh oporavka- neuspeh organizacije adekvatne sredine, a ne nepovratnog oštećenja</a:t>
            </a:r>
          </a:p>
          <a:p>
            <a:pPr lvl="0">
              <a:spcBef>
                <a:spcPts val="1200"/>
              </a:spcBef>
            </a:pPr>
            <a:r>
              <a:rPr lang="sl-SI" dirty="0" smtClean="0"/>
              <a:t>Najbolja sredina nije uobičajena sredina</a:t>
            </a:r>
            <a:r>
              <a:rPr lang="en-US" dirty="0" smtClean="0"/>
              <a:t>!!</a:t>
            </a:r>
            <a:endParaRPr lang="sr-Latn-CS" dirty="0" smtClean="0"/>
          </a:p>
          <a:p>
            <a:endParaRPr lang="sr-Latn-C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5786" y="274638"/>
            <a:ext cx="6786610" cy="1143000"/>
          </a:xfrm>
        </p:spPr>
        <p:txBody>
          <a:bodyPr>
            <a:normAutofit fontScale="90000"/>
          </a:bodyPr>
          <a:lstStyle/>
          <a:p>
            <a:r>
              <a:rPr lang="hr-HR" smtClean="0"/>
              <a:t>Faktori promene uticaja ranog iskustva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01080" cy="4829196"/>
          </a:xfrm>
        </p:spPr>
        <p:txBody>
          <a:bodyPr>
            <a:normAutofit lnSpcReduction="10000"/>
          </a:bodyPr>
          <a:lstStyle/>
          <a:p>
            <a:pPr lvl="0">
              <a:spcBef>
                <a:spcPts val="1200"/>
              </a:spcBef>
            </a:pPr>
            <a:r>
              <a:rPr lang="sl-SI" sz="2600" dirty="0" smtClean="0"/>
              <a:t>Ograničena predvidivost kasnijih psiholoških karakteristika na </a:t>
            </a:r>
            <a:r>
              <a:rPr lang="sl-SI" sz="2600" dirty="0"/>
              <a:t>osnovu </a:t>
            </a:r>
            <a:r>
              <a:rPr lang="sl-SI" sz="2600" dirty="0" smtClean="0"/>
              <a:t>iskustva iz ranog detinjstva:</a:t>
            </a:r>
            <a:endParaRPr lang="sr-Latn-CS" sz="2600" dirty="0"/>
          </a:p>
          <a:p>
            <a:pPr lvl="1">
              <a:spcBef>
                <a:spcPts val="1200"/>
              </a:spcBef>
              <a:buFont typeface="Wingdings" pitchFamily="2" charset="2"/>
              <a:buChar char="Ø"/>
            </a:pPr>
            <a:r>
              <a:rPr lang="sl-SI" sz="2200" b="1" dirty="0"/>
              <a:t>Promene </a:t>
            </a:r>
            <a:r>
              <a:rPr lang="sl-SI" sz="2200" b="1" dirty="0" smtClean="0"/>
              <a:t>sredine- </a:t>
            </a:r>
            <a:r>
              <a:rPr lang="sl-SI" sz="2200" dirty="0" smtClean="0"/>
              <a:t>pozitivne i negativne promene</a:t>
            </a:r>
            <a:endParaRPr lang="sr-Latn-CS" sz="2200" dirty="0"/>
          </a:p>
          <a:p>
            <a:pPr lvl="1">
              <a:spcBef>
                <a:spcPts val="1200"/>
              </a:spcBef>
              <a:buFont typeface="Wingdings" pitchFamily="2" charset="2"/>
              <a:buChar char="Ø"/>
            </a:pPr>
            <a:r>
              <a:rPr lang="sl-SI" sz="2200" b="1" dirty="0" smtClean="0"/>
              <a:t>Promena deteta- bio-socio-bihejvioralni </a:t>
            </a:r>
            <a:r>
              <a:rPr lang="sl-SI" sz="2200" b="1" dirty="0"/>
              <a:t>preokret- </a:t>
            </a:r>
            <a:r>
              <a:rPr lang="sl-SI" sz="2200" dirty="0"/>
              <a:t>kvalitativna </a:t>
            </a:r>
            <a:r>
              <a:rPr lang="sl-SI" sz="2200" dirty="0" smtClean="0"/>
              <a:t>reorganizacija </a:t>
            </a:r>
            <a:r>
              <a:rPr lang="sl-SI" sz="2200" dirty="0"/>
              <a:t>fizičkih i psiholoških </a:t>
            </a:r>
            <a:r>
              <a:rPr lang="sl-SI" sz="2200" dirty="0" smtClean="0"/>
              <a:t>karakteristika- nove veštine, sposobnosti, jezik – nov način odnosa prema svetu i povratna promena odnosa sredine prema detetu</a:t>
            </a:r>
            <a:endParaRPr lang="sr-Latn-CS" sz="2200" dirty="0"/>
          </a:p>
          <a:p>
            <a:pPr lvl="1">
              <a:spcBef>
                <a:spcPts val="1200"/>
              </a:spcBef>
              <a:buFont typeface="Wingdings" pitchFamily="2" charset="2"/>
              <a:buChar char="Ø"/>
            </a:pPr>
            <a:r>
              <a:rPr lang="sl-SI" sz="2200" b="1" dirty="0" smtClean="0"/>
              <a:t>Promena doživljaja sredine- </a:t>
            </a:r>
            <a:r>
              <a:rPr lang="sl-SI" sz="2200" dirty="0" smtClean="0"/>
              <a:t>razvoj </a:t>
            </a:r>
            <a:r>
              <a:rPr lang="sl-SI" sz="2200" dirty="0"/>
              <a:t>sposobnosti deteta da se snalazi u </a:t>
            </a:r>
            <a:r>
              <a:rPr lang="sl-SI" sz="2200" dirty="0" smtClean="0"/>
              <a:t>sredini- drugačiji značaj istog iskustva (separacije)</a:t>
            </a:r>
            <a:r>
              <a:rPr lang="en-US" sz="2200" dirty="0" smtClean="0"/>
              <a:t> </a:t>
            </a:r>
            <a:r>
              <a:rPr lang="en-US" sz="2200" dirty="0" err="1" smtClean="0"/>
              <a:t>zavisno</a:t>
            </a:r>
            <a:r>
              <a:rPr lang="en-US" sz="2200" dirty="0" smtClean="0"/>
              <a:t> od </a:t>
            </a:r>
            <a:r>
              <a:rPr lang="en-US" sz="2200" dirty="0" err="1" smtClean="0"/>
              <a:t>uzrasta</a:t>
            </a:r>
            <a:endParaRPr lang="sl-SI" sz="2200" dirty="0" smtClean="0"/>
          </a:p>
          <a:p>
            <a:pPr>
              <a:spcBef>
                <a:spcPts val="1200"/>
              </a:spcBef>
            </a:pPr>
            <a:r>
              <a:rPr lang="sl-SI" sz="2600" dirty="0" smtClean="0"/>
              <a:t>Kontinuitet</a:t>
            </a:r>
            <a:r>
              <a:rPr lang="en-US" sz="2600" dirty="0" smtClean="0"/>
              <a:t> </a:t>
            </a:r>
            <a:r>
              <a:rPr lang="sl-SI" sz="2600" dirty="0" smtClean="0"/>
              <a:t>- diskontinuitet</a:t>
            </a:r>
            <a:endParaRPr lang="sr-Latn-CS" sz="2600" dirty="0"/>
          </a:p>
          <a:p>
            <a:pPr>
              <a:buNone/>
            </a:pPr>
            <a:endParaRPr lang="sr-Latn-C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8662" y="274638"/>
            <a:ext cx="6996138" cy="939784"/>
          </a:xfrm>
        </p:spPr>
        <p:txBody>
          <a:bodyPr>
            <a:normAutofit fontScale="90000"/>
          </a:bodyPr>
          <a:lstStyle/>
          <a:p>
            <a:r>
              <a:rPr lang="hr-HR" smtClean="0"/>
              <a:t>Psihološki aspekti transformacije ili stalnosti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71612"/>
            <a:ext cx="8258204" cy="500066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buNone/>
            </a:pPr>
            <a:r>
              <a:rPr lang="hr-HR" sz="2800" b="1" dirty="0" smtClean="0"/>
              <a:t>Afektivno vezivanje</a:t>
            </a:r>
          </a:p>
          <a:p>
            <a:pPr>
              <a:spcBef>
                <a:spcPts val="1200"/>
              </a:spcBef>
            </a:pPr>
            <a:r>
              <a:rPr lang="hr-HR" sz="2400" dirty="0" smtClean="0"/>
              <a:t>sigurni attachment-pozitivni efekti na kasniji razvoj- socijalizovana, samopouzdana deca; </a:t>
            </a:r>
          </a:p>
          <a:p>
            <a:pPr>
              <a:spcBef>
                <a:spcPts val="1200"/>
              </a:spcBef>
            </a:pPr>
            <a:r>
              <a:rPr lang="hr-HR" sz="2400" dirty="0" smtClean="0"/>
              <a:t>nesigurni attachment- nedosledni podaci</a:t>
            </a:r>
          </a:p>
          <a:p>
            <a:pPr>
              <a:spcBef>
                <a:spcPts val="1200"/>
              </a:spcBef>
            </a:pPr>
            <a:r>
              <a:rPr lang="hr-HR" sz="2400" b="1" dirty="0" smtClean="0"/>
              <a:t>Unutrašnji radni model </a:t>
            </a:r>
            <a:r>
              <a:rPr lang="hr-HR" sz="2400" dirty="0" smtClean="0"/>
              <a:t>odnosa prema ljudima kasnije (Bowlby)</a:t>
            </a:r>
          </a:p>
          <a:p>
            <a:pPr>
              <a:spcBef>
                <a:spcPts val="1200"/>
              </a:spcBef>
            </a:pPr>
            <a:r>
              <a:rPr lang="hr-HR" sz="2400" dirty="0" smtClean="0"/>
              <a:t>Ponavljanje obrasca- dok neki novi odnos ne omete repeticiju tog obrasca</a:t>
            </a:r>
          </a:p>
          <a:p>
            <a:pPr>
              <a:spcBef>
                <a:spcPts val="1200"/>
              </a:spcBef>
            </a:pPr>
            <a:r>
              <a:rPr lang="hr-HR" sz="2400" dirty="0" smtClean="0"/>
              <a:t>Doslednost obrazaca- zavisi da li će on biti </a:t>
            </a:r>
            <a:r>
              <a:rPr lang="hr-HR" sz="2400" b="1" i="1" dirty="0" smtClean="0"/>
              <a:t>adaptivan</a:t>
            </a:r>
            <a:r>
              <a:rPr lang="hr-HR" sz="2400" b="1" dirty="0" smtClean="0"/>
              <a:t> </a:t>
            </a:r>
            <a:r>
              <a:rPr lang="hr-HR" sz="2400" dirty="0" smtClean="0"/>
              <a:t>i tako se potkrepljivati</a:t>
            </a:r>
            <a:endParaRPr lang="sr-Latn-C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8662" y="214290"/>
            <a:ext cx="6996138" cy="1071570"/>
          </a:xfrm>
        </p:spPr>
        <p:txBody>
          <a:bodyPr>
            <a:normAutofit fontScale="90000"/>
          </a:bodyPr>
          <a:lstStyle/>
          <a:p>
            <a:r>
              <a:rPr lang="hr-HR" dirty="0" smtClean="0"/>
              <a:t>Psihološki aspekti transformacije ili stalnosti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85926"/>
            <a:ext cx="8329642" cy="4857784"/>
          </a:xfrm>
        </p:spPr>
        <p:txBody>
          <a:bodyPr>
            <a:normAutofit fontScale="85000" lnSpcReduction="10000"/>
          </a:bodyPr>
          <a:lstStyle/>
          <a:p>
            <a:pPr>
              <a:spcBef>
                <a:spcPts val="1200"/>
              </a:spcBef>
              <a:buNone/>
            </a:pPr>
            <a:r>
              <a:rPr lang="hr-HR" sz="3600" dirty="0" smtClean="0"/>
              <a:t>Kognitivni razvoj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r</a:t>
            </a:r>
            <a:r>
              <a:rPr lang="hr-HR" dirty="0" smtClean="0"/>
              <a:t>ane procene sposobnosti - nedosledno u korelaciji sa kasnijim rezultatima</a:t>
            </a:r>
          </a:p>
          <a:p>
            <a:pPr>
              <a:spcBef>
                <a:spcPts val="1200"/>
              </a:spcBef>
            </a:pPr>
            <a:r>
              <a:rPr lang="hr-HR" dirty="0" smtClean="0"/>
              <a:t>rana merenja- nisu prediktabilna za kasniji razvoj, osim rezultata koji ekstremno odstupaju od normi</a:t>
            </a:r>
          </a:p>
          <a:p>
            <a:pPr>
              <a:spcBef>
                <a:spcPts val="1200"/>
              </a:spcBef>
            </a:pPr>
            <a:r>
              <a:rPr lang="hr-HR" dirty="0" smtClean="0"/>
              <a:t>kasnija merenja (24 mes.)- više korelacije</a:t>
            </a:r>
          </a:p>
          <a:p>
            <a:pPr>
              <a:spcBef>
                <a:spcPts val="1200"/>
              </a:spcBef>
            </a:pPr>
            <a:r>
              <a:rPr lang="hr-HR" dirty="0" smtClean="0"/>
              <a:t>ne mere se isti psihološki procesi i sposobnosti- kvalitativne razlike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p</a:t>
            </a:r>
            <a:r>
              <a:rPr lang="hr-HR" dirty="0" smtClean="0"/>
              <a:t>ažljiv izbor mera sposobnosti- brzina vizuelnog procesiranja, brzina habituacije- bolja prediktivnost</a:t>
            </a:r>
          </a:p>
          <a:p>
            <a:pPr>
              <a:spcBef>
                <a:spcPts val="1200"/>
              </a:spcBef>
              <a:buNone/>
            </a:pPr>
            <a:endParaRPr lang="hr-HR" dirty="0" smtClean="0"/>
          </a:p>
          <a:p>
            <a:pPr>
              <a:spcBef>
                <a:spcPts val="1200"/>
              </a:spcBef>
            </a:pPr>
            <a:endParaRPr lang="sr-Latn-C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Primarna važnost odojaštva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829576" cy="4972072"/>
          </a:xfrm>
        </p:spPr>
        <p:txBody>
          <a:bodyPr>
            <a:normAutofit/>
          </a:bodyPr>
          <a:lstStyle/>
          <a:p>
            <a:pPr lvl="0">
              <a:spcBef>
                <a:spcPts val="1200"/>
              </a:spcBef>
              <a:spcAft>
                <a:spcPts val="1200"/>
              </a:spcAft>
            </a:pPr>
            <a:r>
              <a:rPr lang="sl-SI" sz="2600" dirty="0" smtClean="0"/>
              <a:t>Široko </a:t>
            </a:r>
            <a:r>
              <a:rPr lang="sl-SI" sz="2600" dirty="0"/>
              <a:t>rasprostranjeno verovanje u primarnu važnost odojaštva u oblikovanju kasnijeg </a:t>
            </a:r>
            <a:r>
              <a:rPr lang="sl-SI" sz="2600" dirty="0" smtClean="0"/>
              <a:t>ponašanja (Platon, Frojd, Bolbi)</a:t>
            </a:r>
            <a:endParaRPr lang="sr-Latn-CS" sz="2600" dirty="0"/>
          </a:p>
          <a:p>
            <a:pPr lvl="0">
              <a:spcBef>
                <a:spcPts val="1200"/>
              </a:spcBef>
              <a:spcAft>
                <a:spcPts val="1200"/>
              </a:spcAft>
            </a:pPr>
            <a:r>
              <a:rPr lang="sl-SI" sz="2600" dirty="0" smtClean="0"/>
              <a:t>Istraživanja efekata posledica ranog iskustva- nemogućnost eksperimentalne kontrole varijabli ograničava pouzdanost zaključivanja</a:t>
            </a:r>
          </a:p>
          <a:p>
            <a:pPr lvl="0">
              <a:spcBef>
                <a:spcPts val="1200"/>
              </a:spcBef>
              <a:spcAft>
                <a:spcPts val="1200"/>
              </a:spcAft>
            </a:pPr>
            <a:r>
              <a:rPr lang="sl-SI" sz="2600" dirty="0" smtClean="0"/>
              <a:t>Značaj rezultata- vodiči za roditelje, ustanove socijalne zaštite i socijalnu politiku</a:t>
            </a:r>
            <a:endParaRPr lang="sr-Latn-CS" sz="2600" dirty="0"/>
          </a:p>
          <a:p>
            <a:endParaRPr lang="sr-Latn-C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(Ne)predvidljivost razvoja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01080" cy="4829196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hr-HR" dirty="0" smtClean="0"/>
              <a:t>Ograničenje predvidljivosti- razvoj je i kontinuiran i </a:t>
            </a:r>
            <a:r>
              <a:rPr lang="en-US" dirty="0" err="1" smtClean="0"/>
              <a:t>ponekad</a:t>
            </a:r>
            <a:r>
              <a:rPr lang="en-US" smtClean="0"/>
              <a:t> </a:t>
            </a:r>
            <a:r>
              <a:rPr lang="hr-HR" smtClean="0"/>
              <a:t>diskontinuiran</a:t>
            </a:r>
            <a:r>
              <a:rPr lang="hr-HR" dirty="0" smtClean="0"/>
              <a:t>; </a:t>
            </a:r>
          </a:p>
          <a:p>
            <a:pPr>
              <a:spcBef>
                <a:spcPts val="1200"/>
              </a:spcBef>
            </a:pPr>
            <a:r>
              <a:rPr lang="hr-HR" dirty="0" smtClean="0"/>
              <a:t>Frojd </a:t>
            </a:r>
            <a:br>
              <a:rPr lang="hr-HR" dirty="0" smtClean="0"/>
            </a:br>
            <a:r>
              <a:rPr lang="en-US" dirty="0" smtClean="0"/>
              <a:t>- </a:t>
            </a:r>
            <a:r>
              <a:rPr lang="hr-HR" dirty="0" smtClean="0"/>
              <a:t>predikcija budućnosti- neizvesnost,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- </a:t>
            </a:r>
            <a:r>
              <a:rPr lang="hr-HR" dirty="0" smtClean="0"/>
              <a:t>postdikcija- rekonstrukcija sleda unazad- 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  </a:t>
            </a:r>
            <a:r>
              <a:rPr lang="hr-HR" dirty="0" smtClean="0"/>
              <a:t>nužnost</a:t>
            </a:r>
          </a:p>
          <a:p>
            <a:pPr>
              <a:spcBef>
                <a:spcPts val="1200"/>
              </a:spcBef>
            </a:pPr>
            <a:r>
              <a:rPr lang="hr-HR" dirty="0" smtClean="0"/>
              <a:t>Implikacije neizvesnosti</a:t>
            </a:r>
            <a:r>
              <a:rPr lang="en-US" dirty="0" smtClean="0"/>
              <a:t> =</a:t>
            </a:r>
            <a:r>
              <a:rPr lang="hr-HR" dirty="0" smtClean="0"/>
              <a:t> strepnja za roditelje i sloboda izbora za decu</a:t>
            </a:r>
          </a:p>
          <a:p>
            <a:pPr>
              <a:spcBef>
                <a:spcPts val="1200"/>
              </a:spcBef>
            </a:pPr>
            <a:r>
              <a:rPr lang="hr-HR" dirty="0" smtClean="0"/>
              <a:t>Savršena predvidljivost</a:t>
            </a:r>
            <a:r>
              <a:rPr lang="en-US" dirty="0" smtClean="0"/>
              <a:t> </a:t>
            </a:r>
            <a:r>
              <a:rPr lang="hr-HR" dirty="0" smtClean="0"/>
              <a:t>= determinizam</a:t>
            </a:r>
          </a:p>
          <a:p>
            <a:pPr>
              <a:spcBef>
                <a:spcPts val="1200"/>
              </a:spcBef>
            </a:pPr>
            <a:endParaRPr lang="sr-Latn-C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54098"/>
          </a:xfrm>
        </p:spPr>
        <p:txBody>
          <a:bodyPr/>
          <a:lstStyle/>
          <a:p>
            <a:r>
              <a:rPr lang="hr-HR" smtClean="0"/>
              <a:t>Optimalni uslovi za razvoj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71612"/>
            <a:ext cx="7829576" cy="5000660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</a:pPr>
            <a:r>
              <a:rPr lang="sl-SI" sz="2400" dirty="0" smtClean="0">
                <a:latin typeface="Arial" pitchFamily="34" charset="0"/>
                <a:cs typeface="Arial" pitchFamily="34" charset="0"/>
              </a:rPr>
              <a:t>Optimalan razvoj- </a:t>
            </a:r>
            <a:r>
              <a:rPr lang="sl-SI" sz="2400" b="1" i="1" dirty="0" smtClean="0">
                <a:latin typeface="Arial" pitchFamily="34" charset="0"/>
                <a:cs typeface="Arial" pitchFamily="34" charset="0"/>
              </a:rPr>
              <a:t>osetljivost </a:t>
            </a:r>
            <a:r>
              <a:rPr lang="sl-SI" sz="2400" dirty="0" smtClean="0">
                <a:latin typeface="Arial" pitchFamily="34" charset="0"/>
                <a:cs typeface="Arial" pitchFamily="34" charset="0"/>
              </a:rPr>
              <a:t>i</a:t>
            </a:r>
            <a:r>
              <a:rPr lang="sl-SI" sz="2400" b="1" i="1" dirty="0" smtClean="0">
                <a:latin typeface="Arial" pitchFamily="34" charset="0"/>
                <a:cs typeface="Arial" pitchFamily="34" charset="0"/>
              </a:rPr>
              <a:t> responzivnost </a:t>
            </a:r>
            <a:r>
              <a:rPr lang="sl-SI" sz="2400" dirty="0" smtClean="0">
                <a:latin typeface="Arial" pitchFamily="34" charset="0"/>
                <a:cs typeface="Arial" pitchFamily="34" charset="0"/>
              </a:rPr>
              <a:t>staratelja na detetove potrebe i signale. </a:t>
            </a:r>
          </a:p>
          <a:p>
            <a:pPr lvl="0">
              <a:spcBef>
                <a:spcPts val="1200"/>
              </a:spcBef>
            </a:pPr>
            <a:r>
              <a:rPr lang="sl-SI" sz="2400" dirty="0" smtClean="0">
                <a:latin typeface="Arial" pitchFamily="34" charset="0"/>
                <a:cs typeface="Arial" pitchFamily="34" charset="0"/>
              </a:rPr>
              <a:t>Opis senzitivne i responzivne majke- Kjerkegor- podrška koja omogućava samouverenost i samostalnost; </a:t>
            </a:r>
            <a:r>
              <a:rPr lang="sl-SI" sz="2400" u="sng" dirty="0" smtClean="0">
                <a:latin typeface="Arial" pitchFamily="34" charset="0"/>
                <a:cs typeface="Arial" pitchFamily="34" charset="0"/>
              </a:rPr>
              <a:t>ravnoteža između sigurnosti i slobode</a:t>
            </a:r>
          </a:p>
          <a:p>
            <a:pPr lvl="0">
              <a:spcBef>
                <a:spcPts val="1200"/>
              </a:spcBef>
            </a:pPr>
            <a:r>
              <a:rPr lang="sl-SI" sz="2400" dirty="0" smtClean="0">
                <a:latin typeface="Arial" pitchFamily="34" charset="0"/>
                <a:cs typeface="Arial" pitchFamily="34" charset="0"/>
              </a:rPr>
              <a:t>“A majke” - sigurnost, interesantnost, zadovoljstvo, minimalni rizici, razumna ograničenja;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dostupnost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;</a:t>
            </a:r>
            <a:r>
              <a:rPr lang="sl-SI" sz="2400" dirty="0" smtClean="0">
                <a:latin typeface="Arial" pitchFamily="34" charset="0"/>
                <a:cs typeface="Arial" pitchFamily="34" charset="0"/>
              </a:rPr>
              <a:t> uticaj dužine provođenja vremena sa detetom?</a:t>
            </a:r>
          </a:p>
          <a:p>
            <a:pPr lvl="0">
              <a:spcBef>
                <a:spcPts val="1200"/>
              </a:spcBef>
            </a:pPr>
            <a:r>
              <a:rPr lang="sl-SI" sz="2400" dirty="0" smtClean="0">
                <a:latin typeface="Arial" pitchFamily="34" charset="0"/>
                <a:cs typeface="Arial" pitchFamily="34" charset="0"/>
              </a:rPr>
              <a:t>Oblici i načini izražavanja osetljivosti i responzivnosti koji se smatraju optimalnim u gajenju dece zavise od istorijskih i kulturnih uslova u kojima dete živi.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smtClean="0"/>
              <a:t>Previše responzivnosti- razmaženost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85926"/>
            <a:ext cx="7467600" cy="4714908"/>
          </a:xfrm>
        </p:spPr>
        <p:txBody>
          <a:bodyPr>
            <a:normAutofit fontScale="77500" lnSpcReduction="20000"/>
          </a:bodyPr>
          <a:lstStyle/>
          <a:p>
            <a:pPr lvl="0">
              <a:spcBef>
                <a:spcPts val="1200"/>
              </a:spcBef>
            </a:pPr>
            <a:r>
              <a:rPr lang="sl-SI" dirty="0" smtClean="0"/>
              <a:t>Optimalan stepen responzivnosti? </a:t>
            </a:r>
          </a:p>
          <a:p>
            <a:pPr lvl="0">
              <a:spcBef>
                <a:spcPts val="1200"/>
              </a:spcBef>
            </a:pPr>
            <a:r>
              <a:rPr lang="sl-SI" dirty="0" smtClean="0"/>
              <a:t>Pozitivni i negativni efekti prevelike responzivnosti</a:t>
            </a:r>
          </a:p>
          <a:p>
            <a:pPr lvl="0">
              <a:spcBef>
                <a:spcPts val="1200"/>
              </a:spcBef>
            </a:pPr>
            <a:r>
              <a:rPr lang="sl-SI" dirty="0" smtClean="0"/>
              <a:t>Adler- o razmaženoj deci- strah od dečje tiranije</a:t>
            </a:r>
          </a:p>
          <a:p>
            <a:pPr lvl="0">
              <a:spcBef>
                <a:spcPts val="1200"/>
              </a:spcBef>
            </a:pPr>
            <a:r>
              <a:rPr lang="sl-SI" dirty="0" smtClean="0"/>
              <a:t>Istraživanja ne idu u prilog verovanju da će reagovanje na plač deteta razmaziti dete i izazvati nerealna očekivanja koja kasnije će dovesti do asocijalnih ponašanja.</a:t>
            </a:r>
          </a:p>
          <a:p>
            <a:pPr lvl="0">
              <a:spcBef>
                <a:spcPts val="1200"/>
              </a:spcBef>
            </a:pPr>
            <a:r>
              <a:rPr lang="sl-SI" dirty="0" smtClean="0"/>
              <a:t>Odloženo reagovanje ili nereagovanje- režim potkrepljenja</a:t>
            </a:r>
            <a:r>
              <a:rPr lang="en-US" dirty="0" smtClean="0"/>
              <a:t> – </a:t>
            </a:r>
            <a:r>
              <a:rPr lang="en-US" dirty="0" err="1" smtClean="0"/>
              <a:t>uticaj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pla</a:t>
            </a:r>
            <a:r>
              <a:rPr lang="sr-Latn-RS" dirty="0" smtClean="0"/>
              <a:t>č deteta</a:t>
            </a:r>
            <a:endParaRPr lang="sl-SI" dirty="0" smtClean="0"/>
          </a:p>
          <a:p>
            <a:pPr lvl="0">
              <a:spcBef>
                <a:spcPts val="1200"/>
              </a:spcBef>
            </a:pPr>
            <a:r>
              <a:rPr lang="sl-SI" dirty="0" smtClean="0"/>
              <a:t>Neposredno zadovoljenje potreba- jača sigurnost i poverenje, svakodnevna ograničenja su dovoljne i optimalne frustracije</a:t>
            </a:r>
            <a:endParaRPr lang="sr-Latn-CS" dirty="0" smtClean="0"/>
          </a:p>
          <a:p>
            <a:endParaRPr lang="sr-Latn-C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285860"/>
          </a:xfrm>
        </p:spPr>
        <p:txBody>
          <a:bodyPr>
            <a:noAutofit/>
          </a:bodyPr>
          <a:lstStyle/>
          <a:p>
            <a:pPr lvl="0"/>
            <a:r>
              <a:rPr lang="hr-HR" sz="4000" smtClean="0"/>
              <a:t>Premalo responzivnosti- </a:t>
            </a:r>
            <a:br>
              <a:rPr lang="hr-HR" sz="4000" smtClean="0"/>
            </a:br>
            <a:r>
              <a:rPr lang="sl-SI" sz="4000" smtClean="0"/>
              <a:t>Naučena bespomoćnost </a:t>
            </a:r>
            <a:endParaRPr lang="sr-Latn-CS" sz="40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467600" cy="4900634"/>
          </a:xfrm>
        </p:spPr>
        <p:txBody>
          <a:bodyPr>
            <a:normAutofit fontScale="70000" lnSpcReduction="20000"/>
          </a:bodyPr>
          <a:lstStyle/>
          <a:p>
            <a:pPr lvl="0">
              <a:spcBef>
                <a:spcPts val="1200"/>
              </a:spcBef>
            </a:pPr>
            <a:r>
              <a:rPr lang="sl-SI" b="1" dirty="0" smtClean="0"/>
              <a:t>Naučena bespomoćnost- </a:t>
            </a:r>
            <a:r>
              <a:rPr lang="sl-SI" dirty="0" smtClean="0"/>
              <a:t>Selidžmen- exp. sa psima- pasivnost, apatičnost, bezvoljnost = depresija </a:t>
            </a:r>
          </a:p>
          <a:p>
            <a:pPr lvl="0">
              <a:spcBef>
                <a:spcPts val="1200"/>
              </a:spcBef>
            </a:pPr>
            <a:r>
              <a:rPr lang="sl-SI" dirty="0" smtClean="0"/>
              <a:t>Deca veruju da ništa što ona rade nema uticaja na ono što im se dešava i ne preduzimaju nikakvu inicijativu za svoje dobro.</a:t>
            </a:r>
          </a:p>
          <a:p>
            <a:pPr lvl="0">
              <a:spcBef>
                <a:spcPts val="1200"/>
              </a:spcBef>
            </a:pPr>
            <a:r>
              <a:rPr lang="sl-SI" b="1" dirty="0" smtClean="0"/>
              <a:t>Motiv kompetencije- </a:t>
            </a:r>
            <a:r>
              <a:rPr lang="sl-SI" dirty="0" smtClean="0"/>
              <a:t>Vajt- nagon za kontrolom okoline, zadovoljenje potrebe praćeno zadovoljstvom</a:t>
            </a:r>
          </a:p>
          <a:p>
            <a:pPr lvl="0">
              <a:spcBef>
                <a:spcPts val="1200"/>
              </a:spcBef>
            </a:pPr>
            <a:r>
              <a:rPr lang="sl-SI" b="1" dirty="0" smtClean="0"/>
              <a:t>Sposobnost kontrole- </a:t>
            </a:r>
            <a:r>
              <a:rPr lang="sl-SI" dirty="0" smtClean="0"/>
              <a:t>exp. uslovljavanjem- Votson- bebe od 8 ned.; zadovoljstvo kontrole; iskustvo odsustva kontrole otežava učenje u drugoj situaciji- transfer iskustva</a:t>
            </a:r>
          </a:p>
          <a:p>
            <a:pPr lvl="0">
              <a:spcBef>
                <a:spcPts val="1200"/>
              </a:spcBef>
            </a:pPr>
            <a:r>
              <a:rPr lang="sl-SI" dirty="0" smtClean="0"/>
              <a:t>Asocijativno, operantno učenje =  učenje samoefikasnosti!</a:t>
            </a:r>
          </a:p>
          <a:p>
            <a:pPr lvl="0">
              <a:spcBef>
                <a:spcPts val="1200"/>
              </a:spcBef>
            </a:pPr>
            <a:r>
              <a:rPr lang="sl-SI" b="1" dirty="0" smtClean="0"/>
              <a:t>Roditeljska osetljivost- </a:t>
            </a:r>
            <a:r>
              <a:rPr lang="sl-SI" dirty="0" smtClean="0"/>
              <a:t>odnos iskustva sopstven</a:t>
            </a:r>
            <a:r>
              <a:rPr lang="en-US" dirty="0" smtClean="0"/>
              <a:t>e</a:t>
            </a:r>
            <a:r>
              <a:rPr lang="sl-SI" dirty="0" smtClean="0"/>
              <a:t> </a:t>
            </a:r>
            <a:r>
              <a:rPr lang="sl-SI" i="1" dirty="0" smtClean="0"/>
              <a:t>sposobnosti  kontrole </a:t>
            </a:r>
            <a:r>
              <a:rPr lang="sl-SI" dirty="0" smtClean="0"/>
              <a:t>sredine  i </a:t>
            </a:r>
            <a:r>
              <a:rPr lang="sl-SI" i="1" dirty="0" smtClean="0"/>
              <a:t>prihvatanja spoljašnje kontrole! </a:t>
            </a:r>
            <a:endParaRPr lang="sr-Latn-CS" i="1" dirty="0" smtClean="0"/>
          </a:p>
          <a:p>
            <a:endParaRPr lang="sr-Latn-C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39784"/>
          </a:xfrm>
        </p:spPr>
        <p:txBody>
          <a:bodyPr/>
          <a:lstStyle/>
          <a:p>
            <a:r>
              <a:rPr lang="hr-HR" smtClean="0"/>
              <a:t>Efekti odvajanja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spcBef>
                <a:spcPts val="1200"/>
              </a:spcBef>
            </a:pPr>
            <a:r>
              <a:rPr lang="sl-SI" sz="2400"/>
              <a:t>Odvajanje od roditelja je uznemirujuće za bebe. </a:t>
            </a:r>
            <a:endParaRPr lang="sl-SI" sz="2400" smtClean="0"/>
          </a:p>
          <a:p>
            <a:pPr lvl="0">
              <a:spcBef>
                <a:spcPts val="1200"/>
              </a:spcBef>
            </a:pPr>
            <a:r>
              <a:rPr lang="sl-SI" sz="2400" smtClean="0"/>
              <a:t>Odvajanja </a:t>
            </a:r>
            <a:r>
              <a:rPr lang="sl-SI" sz="2400"/>
              <a:t>imaju dugoročne negativne efekte samo kada dugo traju ili se često ponavljaju</a:t>
            </a:r>
            <a:r>
              <a:rPr lang="sl-SI" sz="2400" smtClean="0"/>
              <a:t>.</a:t>
            </a:r>
          </a:p>
          <a:p>
            <a:pPr lvl="0">
              <a:spcBef>
                <a:spcPts val="1200"/>
              </a:spcBef>
            </a:pPr>
            <a:r>
              <a:rPr lang="sl-SI" sz="2400" smtClean="0"/>
              <a:t>Odvajanja- dnevna kratkotrajna, duža kontinuirana (hospitalizacije, privremeni smeštaj); dugotrajna (institucije)</a:t>
            </a:r>
          </a:p>
          <a:p>
            <a:pPr lvl="0">
              <a:spcBef>
                <a:spcPts val="1200"/>
              </a:spcBef>
            </a:pPr>
            <a:r>
              <a:rPr lang="sl-SI" sz="2400" smtClean="0"/>
              <a:t>Implikacije na tretman, socijalnu zaštitu, zaposlenost majki (roditelja)</a:t>
            </a:r>
            <a:endParaRPr lang="sr-Latn-CS" sz="2400"/>
          </a:p>
          <a:p>
            <a:endParaRPr lang="sr-Latn-C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116632"/>
            <a:ext cx="7067576" cy="939784"/>
          </a:xfrm>
        </p:spPr>
        <p:txBody>
          <a:bodyPr/>
          <a:lstStyle/>
          <a:p>
            <a:r>
              <a:rPr lang="hr-HR" dirty="0" smtClean="0"/>
              <a:t>Vrtići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052736"/>
            <a:ext cx="8640960" cy="5616624"/>
          </a:xfrm>
        </p:spPr>
        <p:txBody>
          <a:bodyPr>
            <a:normAutofit fontScale="70000" lnSpcReduction="20000"/>
          </a:bodyPr>
          <a:lstStyle/>
          <a:p>
            <a:pPr lvl="0">
              <a:lnSpc>
                <a:spcPct val="120000"/>
              </a:lnSpc>
              <a:spcBef>
                <a:spcPts val="1200"/>
              </a:spcBef>
            </a:pPr>
            <a:r>
              <a:rPr lang="sl-SI" dirty="0" smtClean="0"/>
              <a:t>Efekti kratkotrajnih dnevnih odvajanja usled zbrinjavanja dece van kuće (ustanove za dnevni smeštaj) tokom prve godine života</a:t>
            </a:r>
          </a:p>
          <a:p>
            <a:pPr lvl="0">
              <a:lnSpc>
                <a:spcPct val="120000"/>
              </a:lnSpc>
              <a:spcBef>
                <a:spcPts val="1200"/>
              </a:spcBef>
            </a:pPr>
            <a:r>
              <a:rPr lang="sl-SI" dirty="0" smtClean="0"/>
              <a:t>Neophodnost savremenog života- zaposlene, samohrane majke, ekonomske potrebe</a:t>
            </a:r>
          </a:p>
          <a:p>
            <a:pPr lvl="0">
              <a:lnSpc>
                <a:spcPct val="120000"/>
              </a:lnSpc>
              <a:spcBef>
                <a:spcPts val="1200"/>
              </a:spcBef>
            </a:pPr>
            <a:r>
              <a:rPr lang="sl-SI" dirty="0" smtClean="0"/>
              <a:t>Neslaganje </a:t>
            </a:r>
            <a:r>
              <a:rPr lang="sl-SI" dirty="0" smtClean="0"/>
              <a:t>oko posledica:</a:t>
            </a:r>
            <a:br>
              <a:rPr lang="sl-SI" dirty="0" smtClean="0"/>
            </a:br>
            <a:r>
              <a:rPr lang="sl-SI" dirty="0" smtClean="0"/>
              <a:t>- nesigurna afektivna vezanost (Belski); </a:t>
            </a:r>
            <a:br>
              <a:rPr lang="sl-SI" dirty="0" smtClean="0"/>
            </a:br>
            <a:r>
              <a:rPr lang="sl-SI" dirty="0" smtClean="0"/>
              <a:t>- viši rezultati na testovima sposobnosti (Klark-Stjuart); </a:t>
            </a:r>
            <a:br>
              <a:rPr lang="sl-SI" dirty="0" smtClean="0"/>
            </a:br>
            <a:r>
              <a:rPr lang="sl-SI" dirty="0" smtClean="0"/>
              <a:t>- stepen kvaliteta smeštaja značajniji od samog odvajanja (Filips)</a:t>
            </a:r>
          </a:p>
          <a:p>
            <a:pPr lvl="0">
              <a:lnSpc>
                <a:spcPct val="120000"/>
              </a:lnSpc>
              <a:spcBef>
                <a:spcPts val="1200"/>
              </a:spcBef>
            </a:pPr>
            <a:r>
              <a:rPr lang="sl-SI" dirty="0" smtClean="0"/>
              <a:t>Faktori- kvalitet nege, uzrast odvajanja; karakteristike porodice </a:t>
            </a:r>
          </a:p>
          <a:p>
            <a:pPr lvl="0">
              <a:lnSpc>
                <a:spcPct val="120000"/>
              </a:lnSpc>
              <a:spcBef>
                <a:spcPts val="1200"/>
              </a:spcBef>
            </a:pPr>
            <a:r>
              <a:rPr lang="sl-SI" dirty="0" smtClean="0"/>
              <a:t>Stepen kvaliteta smeštaja- povezan sa drugim faktorima </a:t>
            </a:r>
            <a:r>
              <a:rPr lang="sl-SI" dirty="0" smtClean="0"/>
              <a:t>rizika </a:t>
            </a:r>
            <a:r>
              <a:rPr lang="sl-SI" dirty="0" smtClean="0"/>
              <a:t>i </a:t>
            </a:r>
            <a:r>
              <a:rPr lang="sl-SI" dirty="0" smtClean="0"/>
              <a:t>protektivnosti</a:t>
            </a:r>
            <a:endParaRPr lang="sl-SI" dirty="0" smtClean="0"/>
          </a:p>
          <a:p>
            <a:pPr lvl="0">
              <a:lnSpc>
                <a:spcPct val="120000"/>
              </a:lnSpc>
              <a:spcBef>
                <a:spcPts val="1200"/>
              </a:spcBef>
            </a:pPr>
            <a:r>
              <a:rPr lang="sl-SI" dirty="0" smtClean="0"/>
              <a:t>Značaj- individualni i društveni- cena posledica</a:t>
            </a:r>
          </a:p>
          <a:p>
            <a:pPr lvl="0">
              <a:lnSpc>
                <a:spcPct val="120000"/>
              </a:lnSpc>
              <a:spcBef>
                <a:spcPts val="1200"/>
              </a:spcBef>
            </a:pPr>
            <a:r>
              <a:rPr lang="sl-SI" dirty="0" smtClean="0"/>
              <a:t>Dilema- ostajanje majki kod kuće tokom prve godine ili kvalitetne i dostupne ustanove za decu</a:t>
            </a:r>
            <a:endParaRPr lang="sr-Latn-C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011222"/>
          </a:xfrm>
        </p:spPr>
        <p:txBody>
          <a:bodyPr/>
          <a:lstStyle/>
          <a:p>
            <a:r>
              <a:rPr lang="hr-HR" smtClean="0"/>
              <a:t>Privremena odvajanja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hr-HR" sz="2400" b="1" dirty="0" smtClean="0"/>
              <a:t>Hospitalizacija</a:t>
            </a:r>
            <a:r>
              <a:rPr lang="hr-HR" sz="2400" dirty="0" smtClean="0"/>
              <a:t>- Rutter</a:t>
            </a:r>
            <a:br>
              <a:rPr lang="hr-HR" sz="2400" dirty="0" smtClean="0"/>
            </a:br>
            <a:r>
              <a:rPr lang="hr-HR" sz="2400" dirty="0" smtClean="0"/>
              <a:t>do 8 dana</a:t>
            </a:r>
            <a:r>
              <a:rPr lang="en-US" sz="2400" dirty="0" smtClean="0"/>
              <a:t>,</a:t>
            </a:r>
            <a:r>
              <a:rPr lang="hr-HR" sz="2400" dirty="0" smtClean="0"/>
              <a:t> a pre 5. god.- nema posledica; ponovljene hospitalizacije</a:t>
            </a:r>
            <a:r>
              <a:rPr lang="en-US" sz="2400" dirty="0" smtClean="0"/>
              <a:t> </a:t>
            </a:r>
            <a:r>
              <a:rPr lang="hr-HR" sz="2400" dirty="0" smtClean="0"/>
              <a:t>- problemi u ponašanju, delinkvencija</a:t>
            </a:r>
            <a:r>
              <a:rPr lang="en-US" sz="2400" dirty="0" smtClean="0"/>
              <a:t> </a:t>
            </a:r>
            <a:r>
              <a:rPr lang="hr-HR" sz="2400" dirty="0" smtClean="0"/>
              <a:t>- posledica bolesti i drugih </a:t>
            </a:r>
            <a:r>
              <a:rPr lang="hr-HR" sz="2400" i="1" dirty="0" smtClean="0"/>
              <a:t>udruženih faktora</a:t>
            </a:r>
            <a:r>
              <a:rPr lang="hr-HR" sz="2400" dirty="0" smtClean="0"/>
              <a:t> (socio-ekonomski uslovi)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hr-HR" sz="2400" b="1" dirty="0" smtClean="0"/>
              <a:t>Traumatična odvajanja </a:t>
            </a:r>
            <a:r>
              <a:rPr lang="hr-HR" sz="2400" dirty="0" smtClean="0"/>
              <a:t>(rat)</a:t>
            </a:r>
            <a:br>
              <a:rPr lang="hr-HR" sz="2400" dirty="0" smtClean="0"/>
            </a:br>
            <a:r>
              <a:rPr lang="hr-HR" sz="2400" dirty="0" smtClean="0"/>
              <a:t>- trenutna uznemirenost, kasnije bez posledica</a:t>
            </a:r>
          </a:p>
          <a:p>
            <a:endParaRPr lang="sr-Latn-C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766438"/>
          </a:xfrm>
        </p:spPr>
        <p:txBody>
          <a:bodyPr>
            <a:normAutofit fontScale="90000"/>
          </a:bodyPr>
          <a:lstStyle/>
          <a:p>
            <a:r>
              <a:rPr lang="hr-HR" dirty="0" smtClean="0"/>
              <a:t>Produžena odvajanja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124744"/>
            <a:ext cx="8643966" cy="5472608"/>
          </a:xfrm>
        </p:spPr>
        <p:txBody>
          <a:bodyPr>
            <a:normAutofit fontScale="92500" lnSpcReduction="20000"/>
          </a:bodyPr>
          <a:lstStyle/>
          <a:p>
            <a:pPr lvl="0">
              <a:lnSpc>
                <a:spcPct val="110000"/>
              </a:lnSpc>
              <a:spcBef>
                <a:spcPts val="1200"/>
              </a:spcBef>
              <a:spcAft>
                <a:spcPts val="600"/>
              </a:spcAft>
            </a:pPr>
            <a:r>
              <a:rPr lang="sl-SI" sz="2800" dirty="0" smtClean="0"/>
              <a:t>Domovi za decu bez roditeljskog staranja- najsistematičniji podaci</a:t>
            </a:r>
          </a:p>
          <a:p>
            <a:pPr>
              <a:lnSpc>
                <a:spcPct val="110000"/>
              </a:lnSpc>
              <a:spcBef>
                <a:spcPts val="1200"/>
              </a:spcBef>
              <a:spcAft>
                <a:spcPts val="600"/>
              </a:spcAft>
            </a:pPr>
            <a:r>
              <a:rPr lang="sl-SI" sz="2800" dirty="0" smtClean="0"/>
              <a:t>Produženi boravak u </a:t>
            </a:r>
            <a:r>
              <a:rPr lang="sl-SI" sz="2800" b="1" i="1" dirty="0" smtClean="0"/>
              <a:t>slabo opremljenim institucijama </a:t>
            </a:r>
            <a:r>
              <a:rPr lang="sl-SI" sz="2800" dirty="0" smtClean="0"/>
              <a:t>usporava i mentalni i socijalni razvoj.</a:t>
            </a:r>
          </a:p>
          <a:p>
            <a:pPr lvl="0">
              <a:lnSpc>
                <a:spcPct val="110000"/>
              </a:lnSpc>
              <a:spcBef>
                <a:spcPts val="1200"/>
              </a:spcBef>
              <a:spcAft>
                <a:spcPts val="600"/>
              </a:spcAft>
            </a:pPr>
            <a:r>
              <a:rPr lang="sl-SI" sz="2800" dirty="0" smtClean="0"/>
              <a:t>Denis- Libanska sirotišta- malo pažnje individualnim potrebama, bez komunikacije i stimulacije</a:t>
            </a:r>
            <a:br>
              <a:rPr lang="sl-SI" sz="2800" dirty="0" smtClean="0"/>
            </a:br>
            <a:r>
              <a:rPr lang="sl-SI" sz="2800" dirty="0" smtClean="0"/>
              <a:t>- posledice već posle 1 god.</a:t>
            </a:r>
          </a:p>
          <a:p>
            <a:pPr lvl="0">
              <a:lnSpc>
                <a:spcPct val="110000"/>
              </a:lnSpc>
              <a:spcBef>
                <a:spcPts val="1200"/>
              </a:spcBef>
              <a:spcAft>
                <a:spcPts val="600"/>
              </a:spcAft>
            </a:pPr>
            <a:r>
              <a:rPr lang="sl-SI" sz="2800" dirty="0" smtClean="0"/>
              <a:t>Kasniji efekti- zavisno od kasnijih uslova:</a:t>
            </a:r>
            <a:endParaRPr lang="en-US" sz="2800" dirty="0" smtClean="0"/>
          </a:p>
          <a:p>
            <a:pPr lvl="0">
              <a:lnSpc>
                <a:spcPct val="110000"/>
              </a:lnSpc>
              <a:spcBef>
                <a:spcPts val="12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en-US" sz="2800" dirty="0"/>
              <a:t> </a:t>
            </a:r>
            <a:r>
              <a:rPr lang="sl-SI" sz="2400" dirty="0" smtClean="0"/>
              <a:t>usvojenje posle 2. god  i do 4. god.- nema posledica ili su blage;</a:t>
            </a:r>
            <a:r>
              <a:rPr lang="en-US" sz="2400" dirty="0" smtClean="0"/>
              <a:t> </a:t>
            </a:r>
          </a:p>
          <a:p>
            <a:pPr lvl="0">
              <a:lnSpc>
                <a:spcPct val="110000"/>
              </a:lnSpc>
              <a:spcBef>
                <a:spcPts val="12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sl-SI" sz="2400" dirty="0" smtClean="0"/>
              <a:t>ostanak u instituciji- razlike dečaka i devojčica u soc</a:t>
            </a:r>
            <a:r>
              <a:rPr lang="en-US" sz="2400" dirty="0" smtClean="0"/>
              <a:t>.</a:t>
            </a:r>
            <a:r>
              <a:rPr lang="sl-SI" sz="2400" dirty="0" smtClean="0"/>
              <a:t> veštinama</a:t>
            </a:r>
            <a:br>
              <a:rPr lang="sl-SI" sz="2400" dirty="0" smtClean="0"/>
            </a:br>
            <a:r>
              <a:rPr lang="sl-SI" sz="2400" dirty="0" smtClean="0"/>
              <a:t>- razlike u kvalitetu institucija- oporavak, ali ispod prose</a:t>
            </a:r>
            <a:r>
              <a:rPr lang="en-US" sz="2400" dirty="0" err="1" smtClean="0"/>
              <a:t>ka</a:t>
            </a:r>
            <a:r>
              <a:rPr lang="sl-SI" sz="2400" dirty="0" smtClean="0"/>
              <a:t> </a:t>
            </a:r>
          </a:p>
          <a:p>
            <a:endParaRPr lang="sr-Latn-C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1704</TotalTime>
  <Words>1169</Words>
  <Application>Microsoft Office PowerPoint</Application>
  <PresentationFormat>On-screen Show (4:3)</PresentationFormat>
  <Paragraphs>141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Technic</vt:lpstr>
      <vt:lpstr>RANO ISKUSTVO I  DALJI RAZVOJ </vt:lpstr>
      <vt:lpstr>Primarna važnost odojaštva</vt:lpstr>
      <vt:lpstr>Optimalni uslovi za razvoj</vt:lpstr>
      <vt:lpstr>Previše responzivnosti- razmaženost</vt:lpstr>
      <vt:lpstr>Premalo responzivnosti-  Naučena bespomoćnost </vt:lpstr>
      <vt:lpstr>Efekti odvajanja</vt:lpstr>
      <vt:lpstr>Vrtići</vt:lpstr>
      <vt:lpstr>Privremena odvajanja</vt:lpstr>
      <vt:lpstr>Produžena odvajanja</vt:lpstr>
      <vt:lpstr> Produžena odvajanja</vt:lpstr>
      <vt:lpstr>Izolacija</vt:lpstr>
      <vt:lpstr>Ranjivost i otpornost</vt:lpstr>
      <vt:lpstr>Ranjivost i otpornost</vt:lpstr>
      <vt:lpstr>Transakcioni model razvoja</vt:lpstr>
      <vt:lpstr>Oporavak od deprivacije</vt:lpstr>
      <vt:lpstr>Tretmani i implikacije za oporavak dece</vt:lpstr>
      <vt:lpstr>Faktori promene uticaja ranog iskustva</vt:lpstr>
      <vt:lpstr>Psihološki aspekti transformacije ili stalnosti</vt:lpstr>
      <vt:lpstr>Psihološki aspekti transformacije ili stalnosti</vt:lpstr>
      <vt:lpstr>(Ne)predvidljivost razvoja</vt:lpstr>
    </vt:vector>
  </TitlesOfParts>
  <Company>Samostalni zanatlija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RANO ISKUSTVO I  DALJI RAZVOJ </dc:title>
  <dc:creator>Stefan Ignjatovic</dc:creator>
  <cp:lastModifiedBy>Windows User</cp:lastModifiedBy>
  <cp:revision>131</cp:revision>
  <dcterms:created xsi:type="dcterms:W3CDTF">2009-11-28T13:49:28Z</dcterms:created>
  <dcterms:modified xsi:type="dcterms:W3CDTF">2018-11-18T11:28:34Z</dcterms:modified>
</cp:coreProperties>
</file>