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64" r:id="rId5"/>
    <p:sldId id="258" r:id="rId6"/>
    <p:sldId id="265" r:id="rId7"/>
    <p:sldId id="259" r:id="rId8"/>
    <p:sldId id="260" r:id="rId9"/>
    <p:sldId id="261" r:id="rId10"/>
    <p:sldId id="262" r:id="rId11"/>
    <p:sldId id="263" r:id="rId12"/>
    <p:sldId id="267" r:id="rId1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0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r-Latn-C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82FB8C-E9F8-49F2-9B2D-40D564B22047}" type="datetimeFigureOut">
              <a:rPr lang="sr-Latn-CS" smtClean="0"/>
              <a:pPr/>
              <a:t>8.12.2018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r-Latn-C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BA00CAF-D5D5-4909-A030-C8F3951FBF20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71810"/>
            <a:ext cx="7486680" cy="378619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sr-Latn-CS" sz="8000" b="1" dirty="0" smtClean="0"/>
              <a:t>Pijažeova </a:t>
            </a:r>
            <a:r>
              <a:rPr lang="sr-Latn-CS" sz="8000" b="1" dirty="0"/>
              <a:t>objašnjenja mentalnog </a:t>
            </a:r>
            <a:r>
              <a:rPr lang="sr-Latn-CS" sz="8000" b="1" dirty="0" smtClean="0"/>
              <a:t>razvoja</a:t>
            </a:r>
            <a:endParaRPr lang="sr-Latn-CS" sz="8000" b="1" dirty="0"/>
          </a:p>
          <a:p>
            <a:pPr algn="l">
              <a:buFont typeface="Arial" pitchFamily="34" charset="0"/>
              <a:buChar char="•"/>
            </a:pPr>
            <a:r>
              <a:rPr lang="sr-Latn-CS" sz="8000" dirty="0"/>
              <a:t>Egocentrizam</a:t>
            </a:r>
          </a:p>
          <a:p>
            <a:pPr algn="l">
              <a:buFont typeface="Arial" pitchFamily="34" charset="0"/>
              <a:buChar char="•"/>
            </a:pPr>
            <a:r>
              <a:rPr lang="sr-Latn-CS" sz="8000" dirty="0"/>
              <a:t>Mešanje izgleda i realnog</a:t>
            </a:r>
          </a:p>
          <a:p>
            <a:pPr algn="l">
              <a:buFont typeface="Arial" pitchFamily="34" charset="0"/>
              <a:buChar char="•"/>
            </a:pPr>
            <a:r>
              <a:rPr lang="sr-Latn-CS" sz="8000" dirty="0"/>
              <a:t>Prekauzalno </a:t>
            </a:r>
            <a:r>
              <a:rPr lang="sr-Latn-CS" sz="8000" dirty="0" smtClean="0"/>
              <a:t>mišljenje</a:t>
            </a:r>
          </a:p>
          <a:p>
            <a:pPr algn="l"/>
            <a:r>
              <a:rPr lang="sr-Latn-CS" sz="8000" b="1" dirty="0" smtClean="0"/>
              <a:t>Istraživanja </a:t>
            </a:r>
            <a:r>
              <a:rPr lang="sr-Latn-CS" sz="8000" b="1" dirty="0"/>
              <a:t>dečijeg mišljenja nakon Pijažea</a:t>
            </a:r>
          </a:p>
          <a:p>
            <a:pPr algn="l">
              <a:buFont typeface="Arial" pitchFamily="34" charset="0"/>
              <a:buChar char="•"/>
            </a:pPr>
            <a:r>
              <a:rPr lang="sr-Latn-CS" sz="8000" dirty="0"/>
              <a:t>Problem nejednakih nivoa postignuća</a:t>
            </a:r>
          </a:p>
          <a:p>
            <a:pPr algn="l">
              <a:buFont typeface="Arial" pitchFamily="34" charset="0"/>
              <a:buChar char="•"/>
            </a:pPr>
            <a:r>
              <a:rPr lang="sr-Latn-CS" sz="8000" dirty="0"/>
              <a:t>Neopijažetanske teorije kognitinog razvoja</a:t>
            </a:r>
          </a:p>
          <a:p>
            <a:pPr algn="l">
              <a:spcAft>
                <a:spcPts val="600"/>
              </a:spcAft>
            </a:pPr>
            <a:r>
              <a:rPr lang="sr-Latn-CS" sz="8000" b="1" dirty="0" smtClean="0"/>
              <a:t>Pristup </a:t>
            </a:r>
            <a:r>
              <a:rPr lang="sr-Latn-CS" sz="8000" b="1" dirty="0"/>
              <a:t>kognitivne obrade informacija</a:t>
            </a:r>
          </a:p>
          <a:p>
            <a:pPr algn="l">
              <a:spcAft>
                <a:spcPts val="600"/>
              </a:spcAft>
            </a:pPr>
            <a:r>
              <a:rPr lang="sr-Latn-CS" sz="8000" b="1" dirty="0"/>
              <a:t>Biološka objašnjenja mentalnog </a:t>
            </a:r>
            <a:r>
              <a:rPr lang="sr-Latn-CS" sz="8000" b="1" dirty="0" smtClean="0"/>
              <a:t>razvoja</a:t>
            </a:r>
            <a:endParaRPr lang="sr-Latn-CS" sz="8000" b="1" dirty="0"/>
          </a:p>
          <a:p>
            <a:pPr algn="l">
              <a:spcAft>
                <a:spcPts val="600"/>
              </a:spcAft>
            </a:pPr>
            <a:r>
              <a:rPr lang="sr-Latn-CS" sz="8000" b="1" dirty="0"/>
              <a:t>Kultura i mentalni razvoj u ranom </a:t>
            </a:r>
            <a:r>
              <a:rPr lang="sr-Latn-CS" sz="8000" b="1" dirty="0" smtClean="0"/>
              <a:t>detinjstvu</a:t>
            </a:r>
          </a:p>
          <a:p>
            <a:pPr algn="l">
              <a:spcAft>
                <a:spcPts val="600"/>
              </a:spcAft>
            </a:pPr>
            <a:r>
              <a:rPr lang="sr-Latn-CS" sz="8000" b="1" dirty="0" smtClean="0"/>
              <a:t>Primena </a:t>
            </a:r>
            <a:r>
              <a:rPr lang="sr-Latn-CS" sz="8000" b="1" dirty="0"/>
              <a:t>teorijskih </a:t>
            </a:r>
            <a:r>
              <a:rPr lang="sr-Latn-CS" sz="8000" b="1" dirty="0" smtClean="0"/>
              <a:t>perspektiva-</a:t>
            </a:r>
            <a:r>
              <a:rPr lang="sr-Latn-CS" sz="8000" dirty="0" smtClean="0"/>
              <a:t> stadijumi crtanja</a:t>
            </a:r>
            <a:endParaRPr lang="sr-Latn-CS" sz="8000" dirty="0"/>
          </a:p>
          <a:p>
            <a:pPr algn="l">
              <a:spcAft>
                <a:spcPts val="600"/>
              </a:spcAft>
            </a:pPr>
            <a:r>
              <a:rPr lang="sr-Latn-CS" sz="6400" dirty="0"/>
              <a:t> </a:t>
            </a:r>
          </a:p>
          <a:p>
            <a:pPr algn="l">
              <a:spcAft>
                <a:spcPts val="600"/>
              </a:spcAft>
            </a:pPr>
            <a:endParaRPr lang="sr-Latn-CS" sz="43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00174"/>
            <a:ext cx="8229600" cy="1475781"/>
          </a:xfrm>
        </p:spPr>
        <p:txBody>
          <a:bodyPr>
            <a:normAutofit/>
          </a:bodyPr>
          <a:lstStyle/>
          <a:p>
            <a:r>
              <a:rPr lang="sr-Latn-CS" dirty="0" smtClean="0"/>
              <a:t>RANO DETINJSTVO: </a:t>
            </a:r>
            <a:br>
              <a:rPr lang="sr-Latn-CS" dirty="0" smtClean="0"/>
            </a:br>
            <a:r>
              <a:rPr lang="sr-Latn-CS" dirty="0" smtClean="0"/>
              <a:t> RAZVOJ SPOSOBNOSTI</a:t>
            </a:r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501122" cy="714380"/>
          </a:xfrm>
        </p:spPr>
        <p:txBody>
          <a:bodyPr>
            <a:normAutofit fontScale="90000"/>
          </a:bodyPr>
          <a:lstStyle/>
          <a:p>
            <a:r>
              <a:rPr lang="sr-Latn-CS" dirty="0" smtClean="0">
                <a:solidFill>
                  <a:schemeClr val="accent1"/>
                </a:solidFill>
              </a:rPr>
              <a:t>Socio-kulturni pristup kognitivnog razvoja</a:t>
            </a:r>
            <a:endParaRPr lang="sr-Latn-C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947888"/>
            <a:ext cx="8715404" cy="587727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CS" sz="2800" b="1" dirty="0" smtClean="0"/>
              <a:t>Funkcija skripti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600" b="1" i="1" dirty="0" smtClean="0"/>
              <a:t>vodiči za akcije- </a:t>
            </a:r>
            <a:r>
              <a:rPr lang="sr-Latn-CS" sz="2600" dirty="0" smtClean="0"/>
              <a:t>verovatnoća događaja, predvidivost u nepoznatim situacijama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600" b="1" i="1" dirty="0" smtClean="0"/>
              <a:t>sredstva usaglašavanja</a:t>
            </a:r>
            <a:r>
              <a:rPr lang="sr-Latn-CS" sz="2600" dirty="0" smtClean="0"/>
              <a:t> među ljudima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600" dirty="0" smtClean="0"/>
              <a:t>okvir u kome se </a:t>
            </a:r>
            <a:r>
              <a:rPr lang="sr-Latn-CS" sz="2600" b="1" i="1" dirty="0" smtClean="0"/>
              <a:t>apstrahuju principi </a:t>
            </a:r>
            <a:r>
              <a:rPr lang="sr-Latn-CS" sz="2600" dirty="0" smtClean="0"/>
              <a:t>primenjivi u različitim kontekstima; male razlike suštinskih i površinskih karakteristika konteksta</a:t>
            </a:r>
          </a:p>
          <a:p>
            <a:pPr>
              <a:buNone/>
            </a:pPr>
            <a:endParaRPr lang="sr-Latn-CS" b="1" dirty="0" smtClean="0"/>
          </a:p>
          <a:p>
            <a:pPr>
              <a:buNone/>
            </a:pPr>
            <a:r>
              <a:rPr lang="sr-Latn-CS" sz="2800" b="1" dirty="0" smtClean="0"/>
              <a:t>Uticaj kulture </a:t>
            </a:r>
            <a:r>
              <a:rPr lang="sr-Latn-CS" sz="2800" dirty="0" smtClean="0"/>
              <a:t>na neujednačenost mentalnog razvoja :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600" dirty="0" smtClean="0"/>
              <a:t>Uređuje  </a:t>
            </a:r>
            <a:r>
              <a:rPr lang="sr-Latn-CS" sz="2600" b="1" i="1" dirty="0" smtClean="0"/>
              <a:t>(ne)javljanje </a:t>
            </a:r>
            <a:r>
              <a:rPr lang="sr-Latn-CS" sz="2600" dirty="0" smtClean="0"/>
              <a:t>specifičnih konteksta i povezanih skripti.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600" dirty="0" smtClean="0"/>
              <a:t>Određuje </a:t>
            </a:r>
            <a:r>
              <a:rPr lang="sr-Latn-CS" sz="2600" b="1" i="1" dirty="0" smtClean="0"/>
              <a:t>učestalost</a:t>
            </a:r>
            <a:r>
              <a:rPr lang="sr-Latn-CS" sz="2600" dirty="0" smtClean="0"/>
              <a:t> konteksta koje će dete iskusiti.</a:t>
            </a:r>
          </a:p>
          <a:p>
            <a:pPr lvl="1">
              <a:buFont typeface="Wingdings" pitchFamily="2" charset="2"/>
              <a:buChar char="Ø"/>
            </a:pPr>
            <a:r>
              <a:rPr lang="sr-Latn-CS" sz="2600" dirty="0" smtClean="0"/>
              <a:t>Određuje koji konteksti su </a:t>
            </a:r>
            <a:r>
              <a:rPr lang="sr-Latn-CS" sz="2600" b="1" i="1" dirty="0" smtClean="0"/>
              <a:t>povezani </a:t>
            </a:r>
            <a:r>
              <a:rPr lang="sr-Latn-CS" sz="2600" dirty="0" smtClean="0"/>
              <a:t>sa određenim aktivnostima</a:t>
            </a:r>
            <a:br>
              <a:rPr lang="sr-Latn-CS" sz="2600" dirty="0" smtClean="0"/>
            </a:br>
            <a:r>
              <a:rPr lang="en-US" sz="2600" dirty="0" smtClean="0"/>
              <a:t>(</a:t>
            </a:r>
            <a:r>
              <a:rPr lang="sr-Latn-CS" sz="2600" dirty="0" smtClean="0"/>
              <a:t>oblikovanje gline</a:t>
            </a:r>
            <a:r>
              <a:rPr lang="en-US" sz="2600" dirty="0" smtClean="0"/>
              <a:t>)</a:t>
            </a:r>
            <a:endParaRPr lang="sr-Latn-CS" sz="2600" dirty="0" smtClean="0"/>
          </a:p>
          <a:p>
            <a:pPr lvl="1">
              <a:buFont typeface="Wingdings" pitchFamily="2" charset="2"/>
              <a:buChar char="Ø"/>
            </a:pPr>
            <a:r>
              <a:rPr lang="sr-Latn-CS" sz="2600" dirty="0" smtClean="0"/>
              <a:t>Reguliše </a:t>
            </a:r>
            <a:r>
              <a:rPr lang="sr-Latn-CS" sz="2600" b="1" i="1" dirty="0" smtClean="0"/>
              <a:t>nivo učešća </a:t>
            </a:r>
            <a:r>
              <a:rPr lang="sr-Latn-CS" sz="2600" dirty="0" smtClean="0"/>
              <a:t>deteta- nivo teškoće uloge, od prisustva do preuzimanja odgovornosti.</a:t>
            </a:r>
          </a:p>
          <a:p>
            <a:pPr lvl="1"/>
            <a:endParaRPr lang="sr-Latn-RS" sz="2600" dirty="0"/>
          </a:p>
          <a:p>
            <a:pPr lvl="1"/>
            <a:r>
              <a:rPr lang="sr-Latn-CS" sz="2800" b="1" dirty="0" smtClean="0"/>
              <a:t>Univerzalne,  generalizovane transformacije  kroz akcije   vs</a:t>
            </a:r>
            <a:r>
              <a:rPr lang="sr-Latn-CS" sz="2800" b="1" dirty="0"/>
              <a:t>. </a:t>
            </a:r>
            <a:r>
              <a:rPr lang="en-US" sz="2800" b="1" dirty="0"/>
              <a:t>K</a:t>
            </a:r>
            <a:r>
              <a:rPr lang="sr-Latn-CS" sz="2800" b="1" dirty="0" smtClean="0"/>
              <a:t>ontekstualno specifične sposobnosti kroz ko-konstrukciju</a:t>
            </a:r>
          </a:p>
          <a:p>
            <a:pPr lvl="1"/>
            <a:r>
              <a:rPr lang="hr-HR" sz="2800" b="1" dirty="0" smtClean="0"/>
              <a:t>Vođena </a:t>
            </a:r>
            <a:r>
              <a:rPr lang="hr-HR" sz="2800" b="1" dirty="0"/>
              <a:t>participacija- mehanizam razvoja- zona narednog </a:t>
            </a:r>
            <a:r>
              <a:rPr lang="hr-HR" sz="2800" b="1" dirty="0" smtClean="0"/>
              <a:t>razvoja + globalni nivo dostignuća/stadijum</a:t>
            </a:r>
            <a:endParaRPr lang="sr-Latn-CS" sz="2800" b="1" dirty="0"/>
          </a:p>
          <a:p>
            <a:pPr lvl="1"/>
            <a:endParaRPr lang="sr-Latn-CS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39784"/>
          </a:xfrm>
        </p:spPr>
        <p:txBody>
          <a:bodyPr/>
          <a:lstStyle/>
          <a:p>
            <a:r>
              <a:rPr lang="sr-Latn-CS" dirty="0" smtClean="0">
                <a:solidFill>
                  <a:schemeClr val="accent1"/>
                </a:solidFill>
              </a:rPr>
              <a:t>Objašnjenja stadijuma crtanja</a:t>
            </a:r>
            <a:endParaRPr lang="sr-Latn-C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71472" y="1447800"/>
            <a:ext cx="8115328" cy="505303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None/>
            </a:pPr>
            <a:r>
              <a:rPr lang="sr-Latn-CS" sz="2800" b="1" dirty="0" smtClean="0"/>
              <a:t>Stadijumi </a:t>
            </a:r>
          </a:p>
          <a:p>
            <a:pPr>
              <a:spcAft>
                <a:spcPts val="1200"/>
              </a:spcAft>
            </a:pPr>
            <a:r>
              <a:rPr lang="sr-Latn-CS" sz="2800" dirty="0" smtClean="0"/>
              <a:t>žvrljanje- nekontrolisano i neplanirano; izraz pokreta, osećanja, bez značenja koje naknadno osmišljava; </a:t>
            </a:r>
          </a:p>
          <a:p>
            <a:pPr>
              <a:spcAft>
                <a:spcPts val="1200"/>
              </a:spcAft>
            </a:pPr>
            <a:r>
              <a:rPr lang="hr-HR" sz="2800" dirty="0" smtClean="0"/>
              <a:t>početak reprezentacije-3.god.- krugovi, linije</a:t>
            </a:r>
          </a:p>
          <a:p>
            <a:pPr>
              <a:spcAft>
                <a:spcPts val="1200"/>
              </a:spcAft>
            </a:pPr>
            <a:r>
              <a:rPr lang="hr-HR" sz="2800" dirty="0" smtClean="0"/>
              <a:t>stereotipno prikazivanje- sunce, kuća, ljudska figura</a:t>
            </a:r>
          </a:p>
          <a:p>
            <a:pPr>
              <a:spcAft>
                <a:spcPts val="1200"/>
              </a:spcAft>
            </a:pPr>
            <a:r>
              <a:rPr lang="hr-HR" sz="2800" dirty="0" smtClean="0"/>
              <a:t>scene, aktivnosti</a:t>
            </a:r>
          </a:p>
          <a:p>
            <a:pPr>
              <a:spcAft>
                <a:spcPts val="1200"/>
              </a:spcAft>
            </a:pPr>
            <a:r>
              <a:rPr lang="hr-HR" sz="2800" dirty="0" smtClean="0"/>
              <a:t>realističnost- 7-11.god., kompozicija, tehnika, perspektiva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082660"/>
          </a:xfrm>
        </p:spPr>
        <p:txBody>
          <a:bodyPr/>
          <a:lstStyle/>
          <a:p>
            <a:r>
              <a:rPr lang="sr-Latn-CS" dirty="0" smtClean="0">
                <a:solidFill>
                  <a:schemeClr val="accent1"/>
                </a:solidFill>
              </a:rPr>
              <a:t>Objašnjenja stadijuma crtanja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2910" y="1500174"/>
            <a:ext cx="8058152" cy="5053034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  <a:buNone/>
            </a:pPr>
            <a:r>
              <a:rPr lang="hr-HR" b="1" dirty="0" smtClean="0"/>
              <a:t>Teorijska objašnjenja</a:t>
            </a:r>
            <a:endParaRPr lang="sr-Latn-CS" b="1" dirty="0" smtClean="0"/>
          </a:p>
          <a:p>
            <a:pPr>
              <a:spcAft>
                <a:spcPts val="1200"/>
              </a:spcAft>
            </a:pPr>
            <a:r>
              <a:rPr lang="sr-Latn-CS" b="1" i="1" dirty="0" smtClean="0"/>
              <a:t>Pijažeovi univerzalni stadijumi- </a:t>
            </a:r>
            <a:r>
              <a:rPr lang="sr-Latn-CS" dirty="0" smtClean="0"/>
              <a:t>invarijantne</a:t>
            </a:r>
            <a:r>
              <a:rPr lang="sr-Latn-CS" b="1" i="1" dirty="0" smtClean="0"/>
              <a:t> </a:t>
            </a:r>
            <a:r>
              <a:rPr lang="sr-Latn-CS" dirty="0" smtClean="0"/>
              <a:t>faze razvoja</a:t>
            </a:r>
          </a:p>
          <a:p>
            <a:pPr>
              <a:spcAft>
                <a:spcPts val="1200"/>
              </a:spcAft>
            </a:pPr>
            <a:r>
              <a:rPr lang="sr-Latn-CS" b="1" i="1" dirty="0" smtClean="0"/>
              <a:t>Mentalni moduli </a:t>
            </a:r>
            <a:r>
              <a:rPr lang="sr-Latn-CS" dirty="0" smtClean="0"/>
              <a:t>–specifični domen, izuzetne sposobosti bez vežbe, neusklađeno sa drugim sposobnostima; preskok u invarijantnosti redosleda stadijuma</a:t>
            </a:r>
          </a:p>
          <a:p>
            <a:pPr>
              <a:spcAft>
                <a:spcPts val="1200"/>
              </a:spcAft>
            </a:pPr>
            <a:r>
              <a:rPr lang="sr-Latn-CS" b="1" i="1" dirty="0" smtClean="0"/>
              <a:t>KOI pristup- </a:t>
            </a:r>
            <a:r>
              <a:rPr lang="sr-Latn-CS" dirty="0" smtClean="0"/>
              <a:t>jedan stupanj prati drugi, dečiji crteži predstavljaju sve više i više aspekata objekata koji se crtaju- od dve ka tri dimenzije, ka adekvatnom prikazu treće dimenzije- vođenje računa o više stvari istovremeno- više pravila, perspektiva</a:t>
            </a:r>
          </a:p>
          <a:p>
            <a:pPr>
              <a:spcAft>
                <a:spcPts val="1200"/>
              </a:spcAft>
            </a:pPr>
            <a:r>
              <a:rPr lang="sr-Latn-CS" dirty="0" smtClean="0"/>
              <a:t> </a:t>
            </a:r>
            <a:r>
              <a:rPr lang="sr-Latn-CS" b="1" i="1" dirty="0" smtClean="0"/>
              <a:t>Socio-kulturna teorija- </a:t>
            </a:r>
            <a:r>
              <a:rPr lang="sr-Latn-CS" dirty="0" smtClean="0"/>
              <a:t>kulturno organizovano na načine kako odrasli interpretiraju produkte (šta crta?)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88640"/>
            <a:ext cx="8786842" cy="864096"/>
          </a:xfrm>
        </p:spPr>
        <p:txBody>
          <a:bodyPr>
            <a:normAutofit fontScale="90000"/>
          </a:bodyPr>
          <a:lstStyle/>
          <a:p>
            <a:r>
              <a:rPr lang="sr-Latn-CS" b="1" dirty="0" smtClean="0">
                <a:solidFill>
                  <a:schemeClr val="accent1"/>
                </a:solidFill>
              </a:rPr>
              <a:t>Pijažeov</a:t>
            </a:r>
            <a:r>
              <a:rPr lang="en-US" b="1" dirty="0" smtClean="0">
                <a:solidFill>
                  <a:schemeClr val="accent1"/>
                </a:solidFill>
              </a:rPr>
              <a:t>o</a:t>
            </a:r>
            <a:r>
              <a:rPr lang="sr-Latn-CS" b="1" dirty="0" smtClean="0">
                <a:solidFill>
                  <a:schemeClr val="accent1"/>
                </a:solidFill>
              </a:rPr>
              <a:t> objašnjenja mentalnog razvoja</a:t>
            </a:r>
            <a:endParaRPr lang="sr-Latn-C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052736"/>
            <a:ext cx="8784976" cy="5688632"/>
          </a:xfrm>
        </p:spPr>
        <p:txBody>
          <a:bodyPr>
            <a:normAutofit fontScale="92500"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sr-Latn-CS" dirty="0" smtClean="0"/>
              <a:t>Misaone procese predškolske dece karakteriše neujednačenost, nesigurnosti i naivnosti</a:t>
            </a:r>
            <a:r>
              <a:rPr lang="en-US" dirty="0" smtClean="0"/>
              <a:t>- </a:t>
            </a:r>
            <a:r>
              <a:rPr lang="en-US" dirty="0" err="1" smtClean="0"/>
              <a:t>sme</a:t>
            </a:r>
            <a:r>
              <a:rPr lang="sr-Latn-RS" dirty="0" smtClean="0"/>
              <a:t>šno i zadivljujuće!</a:t>
            </a:r>
            <a:r>
              <a:rPr lang="sr-Latn-CS" dirty="0" smtClean="0"/>
              <a:t> 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hr-HR" dirty="0" smtClean="0"/>
              <a:t>Tekovine senzomotornog perioda- sposobnost mentalne reprezentacije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None/>
            </a:pPr>
            <a:r>
              <a:rPr lang="hr-HR" b="1" dirty="0" smtClean="0"/>
              <a:t>Preoperacionalni </a:t>
            </a:r>
            <a:r>
              <a:rPr lang="hr-HR" b="1" dirty="0" smtClean="0"/>
              <a:t>period</a:t>
            </a:r>
            <a:r>
              <a:rPr lang="en-US" dirty="0"/>
              <a:t/>
            </a:r>
            <a:br>
              <a:rPr lang="en-US" dirty="0"/>
            </a:br>
            <a:r>
              <a:rPr lang="hr-HR" dirty="0" smtClean="0"/>
              <a:t>pre </a:t>
            </a:r>
            <a:r>
              <a:rPr lang="hr-HR" dirty="0" smtClean="0"/>
              <a:t>interiorizovanih mentalnih reverzibilnih operacija - </a:t>
            </a:r>
            <a:r>
              <a:rPr lang="hr-HR" u="sng" dirty="0" smtClean="0"/>
              <a:t>odsustvo mentaln</a:t>
            </a:r>
            <a:r>
              <a:rPr lang="en-US" u="sng" dirty="0" err="1" smtClean="0"/>
              <a:t>ih</a:t>
            </a:r>
            <a:r>
              <a:rPr lang="hr-HR" u="sng" dirty="0" smtClean="0"/>
              <a:t> </a:t>
            </a:r>
            <a:r>
              <a:rPr lang="en-US" u="sng" dirty="0" err="1" smtClean="0"/>
              <a:t>operacija</a:t>
            </a:r>
            <a:r>
              <a:rPr lang="en-US" u="sng" dirty="0" smtClean="0"/>
              <a:t>/</a:t>
            </a:r>
            <a:r>
              <a:rPr lang="hr-HR" u="sng" dirty="0" smtClean="0"/>
              <a:t>transformacije informacija</a:t>
            </a:r>
            <a:r>
              <a:rPr lang="hr-HR" dirty="0" smtClean="0"/>
              <a:t>; </a:t>
            </a:r>
            <a:r>
              <a:rPr lang="hr-HR" b="1" dirty="0" smtClean="0"/>
              <a:t>Egocentrizam</a:t>
            </a:r>
            <a:r>
              <a:rPr lang="en-US" b="1" dirty="0" smtClean="0"/>
              <a:t> </a:t>
            </a:r>
            <a:endParaRPr lang="hr-HR" b="1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hr-HR" b="1" i="1" dirty="0" smtClean="0"/>
              <a:t>Metod- klinički intervju- </a:t>
            </a:r>
            <a:r>
              <a:rPr lang="hr-HR" dirty="0" smtClean="0"/>
              <a:t>pitanja kroz spontani razgovor</a:t>
            </a:r>
            <a:r>
              <a:rPr lang="en-US" dirty="0"/>
              <a:t>;</a:t>
            </a:r>
            <a:r>
              <a:rPr lang="hr-HR" dirty="0" smtClean="0"/>
              <a:t> </a:t>
            </a:r>
            <a:br>
              <a:rPr lang="hr-HR" dirty="0" smtClean="0"/>
            </a:br>
            <a:r>
              <a:rPr lang="hr-HR" dirty="0" smtClean="0"/>
              <a:t>ne razlikovanje imena od objekata na koje se odnose </a:t>
            </a:r>
            <a:r>
              <a:rPr lang="en-US" dirty="0" smtClean="0"/>
              <a:t>(</a:t>
            </a:r>
            <a:r>
              <a:rPr lang="hr-HR" dirty="0" smtClean="0"/>
              <a:t>gde je  ime?</a:t>
            </a:r>
            <a:r>
              <a:rPr lang="en-US" dirty="0" smtClean="0"/>
              <a:t>)</a:t>
            </a:r>
            <a:endParaRPr lang="hr-HR" dirty="0" smtClean="0"/>
          </a:p>
          <a:p>
            <a:r>
              <a:rPr lang="hr-HR" b="1" dirty="0" smtClean="0"/>
              <a:t>Animizam</a:t>
            </a:r>
            <a:r>
              <a:rPr lang="hr-HR" dirty="0" smtClean="0"/>
              <a:t> </a:t>
            </a:r>
            <a:r>
              <a:rPr lang="hr-HR" dirty="0"/>
              <a:t>-  pojave i objekti koji se kreću imaju svojstva živih bića (kretanje </a:t>
            </a:r>
            <a:r>
              <a:rPr lang="en-US" dirty="0" smtClean="0"/>
              <a:t>=</a:t>
            </a:r>
            <a:r>
              <a:rPr lang="hr-HR" dirty="0" smtClean="0"/>
              <a:t> </a:t>
            </a:r>
            <a:r>
              <a:rPr lang="hr-HR" dirty="0"/>
              <a:t>život); </a:t>
            </a:r>
          </a:p>
          <a:p>
            <a:r>
              <a:rPr lang="hr-HR" b="1" dirty="0"/>
              <a:t>Artificijelizam</a:t>
            </a:r>
            <a:r>
              <a:rPr lang="hr-HR" dirty="0"/>
              <a:t>- prirodne pojave su ljudski produkt (planine, mesec, </a:t>
            </a:r>
            <a:r>
              <a:rPr lang="hr-HR" dirty="0" smtClean="0"/>
              <a:t>kiš</a:t>
            </a:r>
            <a:r>
              <a:rPr lang="en-US" dirty="0" smtClean="0"/>
              <a:t>u)</a:t>
            </a:r>
            <a:endParaRPr lang="hr-HR" dirty="0"/>
          </a:p>
          <a:p>
            <a:r>
              <a:rPr lang="hr-HR" b="1" dirty="0"/>
              <a:t>Magijsko mišljenje- </a:t>
            </a:r>
            <a:r>
              <a:rPr lang="hr-HR" dirty="0"/>
              <a:t>rukovođeno </a:t>
            </a:r>
            <a:r>
              <a:rPr lang="hr-HR" dirty="0" smtClean="0"/>
              <a:t>željama</a:t>
            </a:r>
            <a:r>
              <a:rPr lang="en-US" dirty="0" smtClean="0"/>
              <a:t> i </a:t>
            </a:r>
            <a:r>
              <a:rPr lang="en-US" dirty="0" err="1" smtClean="0"/>
              <a:t>strahovima</a:t>
            </a:r>
            <a:r>
              <a:rPr lang="hr-HR" dirty="0" smtClean="0"/>
              <a:t>, </a:t>
            </a:r>
            <a:r>
              <a:rPr lang="hr-HR" dirty="0"/>
              <a:t>ne realnošću</a:t>
            </a:r>
          </a:p>
          <a:p>
            <a:pPr lvl="0">
              <a:spcBef>
                <a:spcPts val="1200"/>
              </a:spcBef>
              <a:buNone/>
            </a:pP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572560" cy="868346"/>
          </a:xfrm>
        </p:spPr>
        <p:txBody>
          <a:bodyPr>
            <a:normAutofit fontScale="90000"/>
          </a:bodyPr>
          <a:lstStyle/>
          <a:p>
            <a:r>
              <a:rPr lang="sr-Latn-CS" b="1" dirty="0" smtClean="0">
                <a:solidFill>
                  <a:schemeClr val="accent1"/>
                </a:solidFill>
              </a:rPr>
              <a:t>Pijažeov</a:t>
            </a:r>
            <a:r>
              <a:rPr lang="en-US" b="1" dirty="0" smtClean="0">
                <a:solidFill>
                  <a:schemeClr val="accent1"/>
                </a:solidFill>
              </a:rPr>
              <a:t>o</a:t>
            </a:r>
            <a:r>
              <a:rPr lang="sr-Latn-CS" b="1" dirty="0" smtClean="0">
                <a:solidFill>
                  <a:schemeClr val="accent1"/>
                </a:solidFill>
              </a:rPr>
              <a:t> </a:t>
            </a:r>
            <a:r>
              <a:rPr lang="sr-Latn-CS" b="1" dirty="0">
                <a:solidFill>
                  <a:schemeClr val="accent1"/>
                </a:solidFill>
              </a:rPr>
              <a:t>objašnjenja mentalnog razvoja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19256" cy="5256584"/>
          </a:xfrm>
        </p:spPr>
        <p:txBody>
          <a:bodyPr>
            <a:normAutofit fontScale="925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hr-HR" sz="3200" b="1" dirty="0" smtClean="0">
                <a:solidFill>
                  <a:schemeClr val="accent1"/>
                </a:solidFill>
              </a:rPr>
              <a:t>1. </a:t>
            </a:r>
            <a:r>
              <a:rPr lang="sr-Latn-CS" sz="3200" b="1" dirty="0" smtClean="0">
                <a:solidFill>
                  <a:schemeClr val="accent1"/>
                </a:solidFill>
              </a:rPr>
              <a:t>Egocentrizam</a:t>
            </a:r>
            <a:r>
              <a:rPr lang="en-US" sz="3200" b="1" dirty="0">
                <a:solidFill>
                  <a:schemeClr val="accent1"/>
                </a:solidFill>
              </a:rPr>
              <a:t>-</a:t>
            </a:r>
            <a:r>
              <a:rPr lang="hr-HR" sz="3200" b="1" dirty="0" smtClean="0"/>
              <a:t>Fokusiranje samo </a:t>
            </a:r>
            <a:r>
              <a:rPr lang="hr-HR" sz="3200" b="1" dirty="0"/>
              <a:t>na jedan aspekt </a:t>
            </a:r>
            <a:r>
              <a:rPr lang="hr-HR" sz="3200" b="1" dirty="0" smtClean="0"/>
              <a:t>objekata</a:t>
            </a:r>
            <a:r>
              <a:rPr lang="en-US" sz="3200" b="1" dirty="0"/>
              <a:t>/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centriranje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samo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sopstvenu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perspektivu</a:t>
            </a:r>
            <a:endParaRPr lang="sr-Latn-CS" sz="3200" b="1" dirty="0"/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sz="2800" b="1" i="1" dirty="0" smtClean="0"/>
              <a:t>kolektivni monolog</a:t>
            </a:r>
            <a:r>
              <a:rPr lang="en-US" sz="2800" b="1" i="1" dirty="0" smtClean="0"/>
              <a:t>- </a:t>
            </a:r>
            <a:r>
              <a:rPr lang="en-US" sz="2800" dirty="0" err="1" smtClean="0"/>
              <a:t>egocentri</a:t>
            </a:r>
            <a:r>
              <a:rPr lang="sr-Latn-RS" sz="2800" dirty="0" smtClean="0"/>
              <a:t>čni govor</a:t>
            </a:r>
            <a:endParaRPr lang="sr-Latn-CS" sz="2800" dirty="0"/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sz="2800" b="1" i="1" dirty="0" smtClean="0"/>
              <a:t>teškoće </a:t>
            </a:r>
            <a:r>
              <a:rPr lang="sr-Latn-CS" sz="2800" b="1" i="1" dirty="0"/>
              <a:t>usvajanja tuđe perspektive- </a:t>
            </a:r>
            <a:r>
              <a:rPr lang="sr-Latn-CS" sz="2800" dirty="0"/>
              <a:t>percepcije, informacija, mišljenja</a:t>
            </a:r>
            <a:r>
              <a:rPr lang="sr-Latn-CS" sz="2800" b="1" dirty="0"/>
              <a:t> </a:t>
            </a:r>
            <a:r>
              <a:rPr lang="sr-Latn-CS" sz="2800" dirty="0"/>
              <a:t>(tri planine; opis objekata iza paravana); </a:t>
            </a:r>
            <a:br>
              <a:rPr lang="sr-Latn-CS" sz="2800" dirty="0"/>
            </a:br>
            <a:r>
              <a:rPr lang="sr-Latn-CS" sz="2800" b="1" i="1" dirty="0"/>
              <a:t>Teorija uma </a:t>
            </a:r>
            <a:r>
              <a:rPr lang="sr-Latn-CS" sz="2800" dirty="0"/>
              <a:t>- sposobnost da se misli kako drugi misle (priča o skrivenoj čokoladi) razlike od 3 – 5 g.</a:t>
            </a:r>
            <a:r>
              <a:rPr lang="hr-HR" sz="2800" dirty="0"/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sz="2800" b="1" i="1" dirty="0" smtClean="0"/>
              <a:t>kategorizacija</a:t>
            </a:r>
            <a:r>
              <a:rPr lang="hr-HR" sz="2800" dirty="0" smtClean="0"/>
              <a:t>- </a:t>
            </a:r>
            <a:r>
              <a:rPr lang="hr-HR" sz="2800" dirty="0"/>
              <a:t>klase i podklase (crvene i drvene kuglice</a:t>
            </a:r>
            <a:r>
              <a:rPr lang="hr-HR" sz="2800" dirty="0" smtClean="0"/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hr-HR" sz="2800" dirty="0" smtClean="0"/>
              <a:t>odsustvo </a:t>
            </a:r>
            <a:r>
              <a:rPr lang="hr-HR" sz="2800" b="1" i="1" dirty="0"/>
              <a:t>konzervacije</a:t>
            </a:r>
            <a:r>
              <a:rPr lang="hr-HR" sz="2800" dirty="0"/>
              <a:t> (presipanje tečnosti u posude  različite širine)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16632"/>
            <a:ext cx="8501122" cy="1008112"/>
          </a:xfrm>
        </p:spPr>
        <p:txBody>
          <a:bodyPr>
            <a:normAutofit fontScale="90000"/>
          </a:bodyPr>
          <a:lstStyle/>
          <a:p>
            <a:pPr lvl="0"/>
            <a:r>
              <a:rPr lang="sr-Latn-CS" b="1" dirty="0" smtClean="0">
                <a:solidFill>
                  <a:schemeClr val="accent1"/>
                </a:solidFill>
              </a:rPr>
              <a:t>Pijažeov</a:t>
            </a:r>
            <a:r>
              <a:rPr lang="en-US" b="1" dirty="0" smtClean="0">
                <a:solidFill>
                  <a:schemeClr val="accent1"/>
                </a:solidFill>
              </a:rPr>
              <a:t>o</a:t>
            </a:r>
            <a:r>
              <a:rPr lang="sr-Latn-CS" b="1" dirty="0" smtClean="0">
                <a:solidFill>
                  <a:schemeClr val="accent1"/>
                </a:solidFill>
              </a:rPr>
              <a:t> </a:t>
            </a:r>
            <a:r>
              <a:rPr lang="sr-Latn-CS" b="1" dirty="0">
                <a:solidFill>
                  <a:schemeClr val="accent1"/>
                </a:solidFill>
              </a:rPr>
              <a:t>objašnjenja mentalnog razvoja</a:t>
            </a:r>
            <a:endParaRPr lang="sr-Latn-C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340768"/>
            <a:ext cx="8147248" cy="5112568"/>
          </a:xfrm>
        </p:spPr>
        <p:txBody>
          <a:bodyPr>
            <a:normAutofit fontScale="92500" lnSpcReduction="20000"/>
          </a:bodyPr>
          <a:lstStyle/>
          <a:p>
            <a:pPr marL="0" lvl="0" indent="0">
              <a:spcBef>
                <a:spcPts val="1200"/>
              </a:spcBef>
              <a:buNone/>
            </a:pPr>
            <a:r>
              <a:rPr lang="sr-Latn-CS" sz="3000" b="1" dirty="0" smtClean="0">
                <a:solidFill>
                  <a:schemeClr val="accent1"/>
                </a:solidFill>
              </a:rPr>
              <a:t>2</a:t>
            </a:r>
            <a:r>
              <a:rPr lang="sr-Latn-CS" sz="3000" b="1" dirty="0">
                <a:solidFill>
                  <a:schemeClr val="accent1"/>
                </a:solidFill>
              </a:rPr>
              <a:t>. Nejasno razlikovanje </a:t>
            </a:r>
            <a:r>
              <a:rPr lang="sr-Latn-CS" sz="3000" b="1" dirty="0" smtClean="0">
                <a:solidFill>
                  <a:schemeClr val="accent1"/>
                </a:solidFill>
              </a:rPr>
              <a:t>izgleda stvari od stvarnosti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Ø"/>
            </a:pPr>
            <a:r>
              <a:rPr lang="en-US" sz="2800" u="sng" dirty="0" err="1" smtClean="0"/>
              <a:t>Opa</a:t>
            </a:r>
            <a:r>
              <a:rPr lang="sr-Latn-RS" sz="2800" u="sng" dirty="0" smtClean="0"/>
              <a:t>žajno je primarno</a:t>
            </a:r>
            <a:r>
              <a:rPr lang="sr-Latn-RS" sz="2800" dirty="0" smtClean="0"/>
              <a:t>, najupečatljivije (očigledno)-</a:t>
            </a:r>
            <a:r>
              <a:rPr lang="hr-HR" sz="2800" dirty="0" smtClean="0"/>
              <a:t>slika pejzaža; štap u vodi, maskiranje (ko je to- faza zbunjenosti); (beli papir iza obojene prozirne plastike)- konzervacija</a:t>
            </a:r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800" dirty="0" smtClean="0"/>
              <a:t>univerzalno, obučavanje je neuspešno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Ø"/>
            </a:pPr>
            <a:endParaRPr lang="hr-HR" sz="2800" dirty="0" smtClean="0"/>
          </a:p>
          <a:p>
            <a:pPr marL="0" indent="0">
              <a:buNone/>
            </a:pPr>
            <a:r>
              <a:rPr lang="sr-Latn-CS" sz="3000" b="1" dirty="0" smtClean="0">
                <a:solidFill>
                  <a:schemeClr val="accent1"/>
                </a:solidFill>
              </a:rPr>
              <a:t>3.</a:t>
            </a:r>
            <a:r>
              <a:rPr lang="sr-Latn-CS" sz="3000" b="1" dirty="0" smtClean="0"/>
              <a:t> </a:t>
            </a:r>
            <a:r>
              <a:rPr lang="sr-Latn-CS" sz="3000" b="1" dirty="0" smtClean="0">
                <a:solidFill>
                  <a:schemeClr val="accent1"/>
                </a:solidFill>
              </a:rPr>
              <a:t>Prekauzalno rezonovanje</a:t>
            </a:r>
          </a:p>
          <a:p>
            <a:pPr>
              <a:buFont typeface="Wingdings" pitchFamily="2" charset="2"/>
              <a:buChar char="Ø"/>
            </a:pPr>
            <a:r>
              <a:rPr lang="sr-Latn-CS" sz="2800" b="1" dirty="0" smtClean="0"/>
              <a:t>f</a:t>
            </a:r>
            <a:r>
              <a:rPr lang="hr-HR" sz="2800" b="1" dirty="0" smtClean="0"/>
              <a:t>inalizam </a:t>
            </a:r>
            <a:r>
              <a:rPr lang="hr-HR" sz="2800" b="1" dirty="0"/>
              <a:t>i kauzalnost </a:t>
            </a:r>
            <a:r>
              <a:rPr lang="en-US" sz="2800" b="1" dirty="0" smtClean="0"/>
              <a:t>(</a:t>
            </a:r>
            <a:r>
              <a:rPr lang="en-US" sz="2800" b="1" dirty="0" err="1" smtClean="0"/>
              <a:t>svrha</a:t>
            </a:r>
            <a:r>
              <a:rPr lang="en-US" sz="2800" b="1" dirty="0" smtClean="0"/>
              <a:t> i </a:t>
            </a:r>
            <a:r>
              <a:rPr lang="en-US" sz="2800" b="1" dirty="0" err="1" smtClean="0"/>
              <a:t>uzrok</a:t>
            </a:r>
            <a:r>
              <a:rPr lang="en-US" sz="2800" b="1" dirty="0" smtClean="0"/>
              <a:t>) </a:t>
            </a:r>
            <a:r>
              <a:rPr lang="hr-HR" sz="2800" dirty="0" smtClean="0"/>
              <a:t>= </a:t>
            </a:r>
            <a:r>
              <a:rPr lang="hr-HR" sz="2800" b="1" i="1" dirty="0"/>
              <a:t>zašto </a:t>
            </a:r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sr-Latn-CS" sz="2800" dirty="0" smtClean="0"/>
              <a:t>ne razlikuju jasno uzroke i posledice pored izrazitog interesovanja za uzroke </a:t>
            </a:r>
            <a:r>
              <a:rPr lang="hr-HR" sz="2800" dirty="0"/>
              <a:t>(neumorno postavljanje pitanja</a:t>
            </a:r>
            <a:r>
              <a:rPr lang="hr-HR" sz="2800" dirty="0" smtClean="0"/>
              <a:t>);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hr-HR" sz="2800" dirty="0" smtClean="0"/>
              <a:t>primer</a:t>
            </a:r>
            <a:r>
              <a:rPr lang="sr-Latn-CS" sz="2800" dirty="0" smtClean="0"/>
              <a:t> </a:t>
            </a:r>
            <a:r>
              <a:rPr lang="sr-Latn-CS" sz="2800" dirty="0"/>
              <a:t>(smrt i groblje</a:t>
            </a:r>
            <a:r>
              <a:rPr lang="sr-Latn-CS" sz="2800" dirty="0" smtClean="0"/>
              <a:t>) </a:t>
            </a:r>
          </a:p>
          <a:p>
            <a:pPr>
              <a:buFont typeface="Wingdings" pitchFamily="2" charset="2"/>
              <a:buChar char="Ø"/>
            </a:pPr>
            <a:r>
              <a:rPr lang="sr-Latn-CS" sz="2800" b="1" i="1" dirty="0" smtClean="0"/>
              <a:t>transduktivno  </a:t>
            </a:r>
            <a:r>
              <a:rPr lang="sr-Latn-CS" sz="2800" dirty="0" smtClean="0"/>
              <a:t>mišljenje, od slučaja do slučaja </a:t>
            </a:r>
            <a:r>
              <a:rPr lang="en-US" sz="2800" dirty="0" smtClean="0"/>
              <a:t>-</a:t>
            </a:r>
            <a:r>
              <a:rPr lang="sr-Latn-CS" sz="2800" dirty="0" smtClean="0"/>
              <a:t>bez indukcije i dedukcije</a:t>
            </a:r>
            <a:endParaRPr lang="hr-HR" sz="2800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329642" cy="864096"/>
          </a:xfrm>
        </p:spPr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accent1"/>
                </a:solidFill>
              </a:rPr>
              <a:t>Problem nejednakih nivoa postignuća</a:t>
            </a:r>
            <a:endParaRPr lang="sr-Latn-C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130372"/>
            <a:ext cx="8064896" cy="5899028"/>
          </a:xfrm>
        </p:spPr>
        <p:txBody>
          <a:bodyPr>
            <a:normAutofit fontScale="92500"/>
          </a:bodyPr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Latn-CS" b="1" dirty="0" smtClean="0"/>
              <a:t>usvajanja tuđe perspektive - </a:t>
            </a:r>
            <a:r>
              <a:rPr lang="hr-HR" b="1" i="1" dirty="0" smtClean="0"/>
              <a:t>horizontalno pomeranje (neujednačenost) - </a:t>
            </a:r>
            <a:r>
              <a:rPr lang="hr-HR" dirty="0" smtClean="0"/>
              <a:t>postignuće varira zavisno od vrste problema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r-HR" dirty="0" smtClean="0"/>
              <a:t>(tri planine – uz olakšano raspoznavanje i smislenost zadatka);</a:t>
            </a:r>
            <a:br>
              <a:rPr lang="hr-HR" dirty="0" smtClean="0"/>
            </a:br>
            <a:r>
              <a:rPr lang="hr-HR" dirty="0" smtClean="0"/>
              <a:t>egocentričnost nije generalizovana (govor upućen mlađoj deci)</a:t>
            </a: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hr-HR" b="1" dirty="0" smtClean="0"/>
              <a:t>razlikovanje izgleda od stvarnosti- </a:t>
            </a:r>
            <a:r>
              <a:rPr lang="hr-HR" dirty="0" smtClean="0"/>
              <a:t>priča o devojčici koju boli stomak- fokus na interpretativnost (osećanja i ponašanja)</a:t>
            </a:r>
            <a:br>
              <a:rPr lang="hr-HR" dirty="0" smtClean="0"/>
            </a:br>
            <a:r>
              <a:rPr lang="hr-HR" dirty="0" smtClean="0"/>
              <a:t>- problem ispitivanja </a:t>
            </a:r>
            <a:r>
              <a:rPr lang="en-US" dirty="0" smtClean="0"/>
              <a:t>- </a:t>
            </a:r>
            <a:r>
              <a:rPr lang="hr-HR" u="sng" dirty="0" smtClean="0"/>
              <a:t>konverzaciono pravilo- </a:t>
            </a:r>
            <a:r>
              <a:rPr lang="hr-HR" dirty="0" smtClean="0"/>
              <a:t>više puta pitati znači sumnjati u ispravnost odgovora; na jedan problem ¾ dece tačno odgovori (boja mleka u plavoj čaši)</a:t>
            </a:r>
            <a:br>
              <a:rPr lang="hr-HR" dirty="0" smtClean="0"/>
            </a:br>
            <a:r>
              <a:rPr lang="hr-HR" dirty="0" smtClean="0"/>
              <a:t>- razlikuju izgled od suštine kad se izbegne zbunjivanje dece pitanjima</a:t>
            </a: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hr-HR" b="1" dirty="0" smtClean="0"/>
              <a:t>uzročnost</a:t>
            </a:r>
            <a:r>
              <a:rPr lang="hr-HR" dirty="0" smtClean="0"/>
              <a:t>- kako se kreće bicikl? exp. sa 2 loptice i Snupijem - deca sa 3 god. </a:t>
            </a:r>
            <a:r>
              <a:rPr lang="en-US" dirty="0" smtClean="0"/>
              <a:t>u</a:t>
            </a:r>
            <a:r>
              <a:rPr lang="hr-HR" dirty="0" smtClean="0"/>
              <a:t>spešna na praktičnom nivou, manje uspešna na verbalnom - </a:t>
            </a:r>
            <a:r>
              <a:rPr lang="hr-HR" u="sng" dirty="0" smtClean="0"/>
              <a:t>problem verbalnih zadataka i objašnjenja</a:t>
            </a:r>
            <a:endParaRPr lang="sr-Latn-CS" u="sng" dirty="0" smtClean="0"/>
          </a:p>
          <a:p>
            <a:pPr lvl="0">
              <a:spcBef>
                <a:spcPts val="600"/>
              </a:spcBef>
              <a:spcAft>
                <a:spcPts val="1200"/>
              </a:spcAft>
            </a:pPr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778098"/>
          </a:xfrm>
        </p:spPr>
        <p:txBody>
          <a:bodyPr>
            <a:normAutofit fontScale="90000"/>
          </a:bodyPr>
          <a:lstStyle/>
          <a:p>
            <a:r>
              <a:rPr lang="sr-Latn-CS" dirty="0" smtClean="0">
                <a:solidFill>
                  <a:schemeClr val="accent1"/>
                </a:solidFill>
              </a:rPr>
              <a:t>Neo-pijažetanske teorije kognitivnog razvoja</a:t>
            </a:r>
            <a:endParaRPr lang="sr-Latn-C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196752"/>
            <a:ext cx="8043890" cy="5410200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hr-HR" dirty="0" smtClean="0"/>
              <a:t>1. </a:t>
            </a:r>
            <a:r>
              <a:rPr lang="sr-Latn-CS" dirty="0" smtClean="0"/>
              <a:t>zadržavanje teorije stadijuma, ali </a:t>
            </a:r>
            <a:r>
              <a:rPr lang="hr-HR" b="1" i="1" dirty="0" smtClean="0"/>
              <a:t>usavršavanje načina ispitivanja</a:t>
            </a:r>
            <a:r>
              <a:rPr lang="hr-HR" dirty="0" smtClean="0"/>
              <a:t>; otkrivaju stupnjeve usvajanja tuđe perspektive; da li drugi mogu da vide isto i kako to drugi vide (karta sa likom psa i mačke- vertikalno i horizontalno postavljena)</a:t>
            </a:r>
            <a:endParaRPr lang="sr-Latn-CS" dirty="0" smtClean="0"/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Latn-CS" dirty="0" smtClean="0"/>
              <a:t>2. konstruisanje saznanja kroz aktivnosti; </a:t>
            </a:r>
            <a:r>
              <a:rPr lang="sr-Latn-CS" dirty="0" smtClean="0"/>
              <a:t/>
            </a:r>
            <a:br>
              <a:rPr lang="sr-Latn-CS" dirty="0" smtClean="0"/>
            </a:br>
            <a:r>
              <a:rPr lang="sr-Latn-CS" dirty="0" smtClean="0"/>
              <a:t>ograničavaju </a:t>
            </a:r>
            <a:r>
              <a:rPr lang="sr-Latn-CS" dirty="0" smtClean="0"/>
              <a:t>primenljivost stadijuma na </a:t>
            </a:r>
            <a:r>
              <a:rPr lang="sr-Latn-CS" b="1" i="1" dirty="0" smtClean="0"/>
              <a:t>specifične domene aktivnosti</a:t>
            </a:r>
            <a:r>
              <a:rPr lang="sr-Latn-CS" dirty="0" smtClean="0"/>
              <a:t> (jezik, matematika, crtanje, muzika, socijalno mišljenje); </a:t>
            </a:r>
            <a:br>
              <a:rPr lang="sr-Latn-CS" dirty="0" smtClean="0"/>
            </a:br>
            <a:r>
              <a:rPr lang="sr-Latn-CS" dirty="0" smtClean="0"/>
              <a:t>-principi se iznova izvode iz pojedinačnih domena sve do dostizanja globalnog stadijuma </a:t>
            </a:r>
          </a:p>
          <a:p>
            <a:pPr lvl="0">
              <a:spcBef>
                <a:spcPts val="600"/>
              </a:spcBef>
              <a:spcAft>
                <a:spcPts val="1200"/>
              </a:spcAft>
            </a:pPr>
            <a:r>
              <a:rPr lang="sr-Latn-CS" dirty="0" smtClean="0"/>
              <a:t>3. pokušavaju da nejednak razvoj objasne ističući </a:t>
            </a:r>
            <a:r>
              <a:rPr lang="sr-Latn-CS" b="1" i="1" dirty="0" smtClean="0"/>
              <a:t>razlike u zahtevnosti posebnih zadataka- </a:t>
            </a:r>
            <a:r>
              <a:rPr lang="sr-Latn-CS" dirty="0" smtClean="0"/>
              <a:t>izjednačavanje težine zadataka = izjednačeno postignuće u različitim domenima.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r>
              <a:rPr lang="sr-Latn-CS" b="1" dirty="0" smtClean="0">
                <a:solidFill>
                  <a:schemeClr val="accent1"/>
                </a:solidFill>
              </a:rPr>
              <a:t>Pristup kognitivne obrade informacija</a:t>
            </a:r>
            <a:endParaRPr lang="sr-Latn-C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42910" y="1052736"/>
            <a:ext cx="8393586" cy="568863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hr-HR" sz="2200" dirty="0" smtClean="0"/>
              <a:t>Input  </a:t>
            </a:r>
            <a:r>
              <a:rPr lang="en-US" sz="2200" dirty="0" smtClean="0"/>
              <a:t>    </a:t>
            </a:r>
            <a:r>
              <a:rPr lang="en-US" sz="2200" dirty="0" smtClean="0"/>
              <a:t> </a:t>
            </a:r>
            <a:r>
              <a:rPr lang="sr-Latn-RS" sz="2200" dirty="0" smtClean="0"/>
              <a:t>Sm      </a:t>
            </a:r>
            <a:r>
              <a:rPr lang="hr-HR" sz="2200" dirty="0" smtClean="0"/>
              <a:t>KRm  </a:t>
            </a:r>
            <a:r>
              <a:rPr lang="en-US" sz="2200" dirty="0" smtClean="0"/>
              <a:t>     </a:t>
            </a:r>
            <a:r>
              <a:rPr lang="hr-HR" sz="2200" dirty="0" smtClean="0"/>
              <a:t>DRm </a:t>
            </a:r>
            <a:r>
              <a:rPr lang="hr-HR" sz="2200" b="1" dirty="0" smtClean="0">
                <a:solidFill>
                  <a:schemeClr val="accent1"/>
                </a:solidFill>
              </a:rPr>
              <a:t>+</a:t>
            </a:r>
            <a:r>
              <a:rPr lang="hr-HR" sz="2200" dirty="0" smtClean="0"/>
              <a:t> </a:t>
            </a:r>
            <a:r>
              <a:rPr lang="hr-HR" sz="2200" u="sng" dirty="0" smtClean="0"/>
              <a:t>kontrolni </a:t>
            </a:r>
            <a:r>
              <a:rPr lang="en-US" sz="2200" u="sng" dirty="0" smtClean="0"/>
              <a:t> </a:t>
            </a:r>
            <a:r>
              <a:rPr lang="hr-HR" sz="2200" u="sng" dirty="0" smtClean="0"/>
              <a:t>procesi </a:t>
            </a:r>
            <a:r>
              <a:rPr lang="en-US" sz="2200" u="sng" dirty="0" smtClean="0"/>
              <a:t> </a:t>
            </a:r>
            <a:r>
              <a:rPr lang="hr-HR" sz="2200" u="sng" dirty="0" smtClean="0"/>
              <a:t>nadzora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hr-HR" sz="2200" dirty="0" smtClean="0"/>
              <a:t>(gde tražiti informaciju, kako je upotrebiti, da li je zadržati ili odbaciti)</a:t>
            </a:r>
            <a:endParaRPr lang="sr-Latn-CS" sz="2200" dirty="0" smtClean="0"/>
          </a:p>
          <a:p>
            <a:pPr marL="0" indent="0">
              <a:spcBef>
                <a:spcPts val="1200"/>
              </a:spcBef>
              <a:buNone/>
            </a:pPr>
            <a:r>
              <a:rPr lang="sr-Latn-CS" sz="2200" b="1" dirty="0" smtClean="0"/>
              <a:t>KOI  (CIP) pristup</a:t>
            </a:r>
            <a:r>
              <a:rPr lang="en-US" sz="2200" b="1" dirty="0" smtClean="0"/>
              <a:t> </a:t>
            </a:r>
            <a:r>
              <a:rPr lang="sr-Latn-CS" sz="2200" b="1" dirty="0" smtClean="0"/>
              <a:t>-</a:t>
            </a:r>
            <a:r>
              <a:rPr lang="sr-Latn-CS" sz="2200" dirty="0" smtClean="0"/>
              <a:t> kognitivni razvoj je proces širenja ograničenih 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sr-Latn-CS" sz="2200" dirty="0" smtClean="0"/>
              <a:t>kapaciteta vezanih za </a:t>
            </a:r>
            <a:r>
              <a:rPr lang="sr-Latn-CS" sz="2200" b="1" i="1" dirty="0" smtClean="0"/>
              <a:t>pažnju, memoriju i </a:t>
            </a:r>
            <a:r>
              <a:rPr lang="sr-Latn-CS" sz="2200" b="1" i="1" dirty="0"/>
              <a:t>strategije za rešavanje </a:t>
            </a:r>
            <a:r>
              <a:rPr lang="sr-Latn-CS" sz="2200" b="1" i="1" dirty="0" smtClean="0"/>
              <a:t>zadataka </a:t>
            </a:r>
            <a:endParaRPr lang="en-US" sz="2200" b="1" i="1" dirty="0" smtClean="0"/>
          </a:p>
          <a:p>
            <a:pPr>
              <a:spcBef>
                <a:spcPts val="1200"/>
              </a:spcBef>
              <a:buFont typeface="Wingdings" pitchFamily="2" charset="2"/>
              <a:buChar char="Ø"/>
            </a:pPr>
            <a:r>
              <a:rPr lang="hr-HR" sz="2200" b="1" dirty="0" smtClean="0"/>
              <a:t>Pažnja</a:t>
            </a:r>
            <a:r>
              <a:rPr lang="hr-HR" sz="2200" dirty="0" smtClean="0"/>
              <a:t>- </a:t>
            </a:r>
            <a:r>
              <a:rPr lang="hr-HR" sz="2200" dirty="0" smtClean="0"/>
              <a:t>lako odvraćanje; 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sr-Latn-CS" sz="2200" b="1" dirty="0" smtClean="0"/>
              <a:t>Strategije za sticanje i korišćenje informacija</a:t>
            </a:r>
            <a:r>
              <a:rPr lang="hr-HR" sz="2200" dirty="0" smtClean="0"/>
              <a:t>– nesistematične, nepotpune;  teškoće fokusiranja na relevantne aspekte zadatka (skeniranje- perceptivne sposobnosti uočavanja sličnosti i razlika- kuće)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hr-HR" sz="2200" b="1" dirty="0" smtClean="0"/>
              <a:t>KR</a:t>
            </a:r>
            <a:r>
              <a:rPr lang="en-US" sz="2200" b="1" dirty="0" smtClean="0"/>
              <a:t> </a:t>
            </a:r>
            <a:r>
              <a:rPr lang="hr-HR" sz="2200" b="1" dirty="0" smtClean="0"/>
              <a:t>memorija </a:t>
            </a:r>
            <a:r>
              <a:rPr lang="hr-HR" sz="2200" dirty="0" smtClean="0"/>
              <a:t>-kapacitet 3 elementa kod dece, </a:t>
            </a:r>
            <a:r>
              <a:rPr lang="en-US" sz="2200" dirty="0" err="1" smtClean="0"/>
              <a:t>kod</a:t>
            </a:r>
            <a:r>
              <a:rPr lang="en-US" sz="2200" dirty="0" smtClean="0"/>
              <a:t> </a:t>
            </a:r>
            <a:r>
              <a:rPr lang="hr-HR" sz="2200" dirty="0" smtClean="0"/>
              <a:t>odrasli 6-7</a:t>
            </a: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hr-HR" sz="2200" b="1" dirty="0" smtClean="0"/>
              <a:t>DR</a:t>
            </a:r>
            <a:r>
              <a:rPr lang="en-US" sz="2200" b="1" dirty="0" smtClean="0"/>
              <a:t> </a:t>
            </a:r>
            <a:r>
              <a:rPr lang="hr-HR" sz="2200" b="1" dirty="0" smtClean="0"/>
              <a:t>memorija</a:t>
            </a:r>
            <a:r>
              <a:rPr lang="hr-HR" sz="2200" dirty="0" smtClean="0"/>
              <a:t> -odraslima dostupno istovremeno više informacija iz D</a:t>
            </a:r>
            <a:r>
              <a:rPr lang="en-US" sz="2200" dirty="0" smtClean="0"/>
              <a:t>R </a:t>
            </a:r>
            <a:r>
              <a:rPr lang="hr-HR" sz="2200" dirty="0" smtClean="0"/>
              <a:t>memorije, deca imaju teškoće paralelnog procesiranja; </a:t>
            </a:r>
            <a:endParaRPr lang="sr-Latn-CS" sz="2200" dirty="0" smtClean="0"/>
          </a:p>
          <a:p>
            <a:pPr>
              <a:spcBef>
                <a:spcPts val="1200"/>
              </a:spcBef>
            </a:pPr>
            <a:r>
              <a:rPr lang="sr-Latn-CS" sz="2200" dirty="0" smtClean="0"/>
              <a:t>Neujednačanost mišljenja -razlike u upoznatosti dece sa specifičnim sadržajem zadatka (interesovanje, prethodno znanje) i u zahtevima </a:t>
            </a:r>
            <a:r>
              <a:rPr lang="sr-Latn-CS" sz="2200" dirty="0" smtClean="0"/>
              <a:t>koje </a:t>
            </a:r>
            <a:r>
              <a:rPr lang="sr-Latn-CS" sz="2200" dirty="0" smtClean="0"/>
              <a:t>različiti sadržaji nameću.</a:t>
            </a:r>
            <a:endParaRPr lang="sr-Latn-CS" sz="2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623932" y="1268760"/>
            <a:ext cx="35578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275856" y="1268760"/>
            <a:ext cx="362447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339752" y="1268760"/>
            <a:ext cx="35578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472518" cy="796908"/>
          </a:xfrm>
        </p:spPr>
        <p:txBody>
          <a:bodyPr>
            <a:normAutofit fontScale="90000"/>
          </a:bodyPr>
          <a:lstStyle/>
          <a:p>
            <a:r>
              <a:rPr lang="sr-Latn-CS" b="1" dirty="0" smtClean="0">
                <a:solidFill>
                  <a:schemeClr val="accent1"/>
                </a:solidFill>
              </a:rPr>
              <a:t>Biološka objašnjenja kognitivnog razvoja</a:t>
            </a:r>
            <a:endParaRPr lang="sr-Latn-C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196752"/>
            <a:ext cx="8106124" cy="5455508"/>
          </a:xfrm>
        </p:spPr>
        <p:txBody>
          <a:bodyPr>
            <a:normAutofit fontScale="85000" lnSpcReduction="10000"/>
          </a:bodyPr>
          <a:lstStyle/>
          <a:p>
            <a:pPr lvl="0">
              <a:spcBef>
                <a:spcPts val="1200"/>
              </a:spcBef>
            </a:pPr>
            <a:r>
              <a:rPr lang="hr-HR" b="1" dirty="0" smtClean="0"/>
              <a:t>Rast mozga - </a:t>
            </a:r>
            <a:r>
              <a:rPr lang="hr-HR" dirty="0" smtClean="0"/>
              <a:t>2 god. - 50%; 6 god- 90% težine mozga odrasle osobe: mijelinizacija, povezivanje centara</a:t>
            </a:r>
            <a:endParaRPr lang="sr-Latn-CS" dirty="0" smtClean="0"/>
          </a:p>
          <a:p>
            <a:pPr lvl="0">
              <a:spcBef>
                <a:spcPts val="1200"/>
              </a:spcBef>
              <a:buNone/>
            </a:pPr>
            <a:r>
              <a:rPr lang="sr-Latn-CS" sz="2800" b="1" u="sng" dirty="0" smtClean="0"/>
              <a:t>Mentalni moduli</a:t>
            </a:r>
            <a:r>
              <a:rPr lang="en-US" sz="2800" b="1" u="sng" dirty="0" smtClean="0"/>
              <a:t> </a:t>
            </a:r>
            <a:r>
              <a:rPr lang="sr-Latn-CS" sz="2800" b="1" u="sng" dirty="0" smtClean="0"/>
              <a:t>- </a:t>
            </a:r>
            <a:r>
              <a:rPr lang="en-US" sz="2800" b="1" u="sng" dirty="0" smtClean="0"/>
              <a:t> </a:t>
            </a:r>
            <a:r>
              <a:rPr lang="sr-Latn-CS" dirty="0" smtClean="0"/>
              <a:t>specifične mentalne sposobnosti (</a:t>
            </a:r>
            <a:r>
              <a:rPr lang="hr-HR" dirty="0" smtClean="0"/>
              <a:t>LAD)</a:t>
            </a:r>
            <a:endParaRPr lang="sr-Latn-CS" b="1" dirty="0" smtClean="0"/>
          </a:p>
          <a:p>
            <a:pPr lvl="0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dirty="0" smtClean="0"/>
              <a:t>specifični za razne domene sredinskih inputa (brojevi, lica, muzika,..)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dirty="0" smtClean="0"/>
              <a:t>urođeno strukturisani – principi organizacije kodirani u genima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Ø"/>
            </a:pPr>
            <a:r>
              <a:rPr lang="sr-Latn-CS" dirty="0" smtClean="0"/>
              <a:t>relativno izolovani, nezavisni jedan od drugog</a:t>
            </a:r>
          </a:p>
          <a:p>
            <a:pPr lvl="0">
              <a:spcBef>
                <a:spcPts val="1200"/>
              </a:spcBef>
            </a:pPr>
            <a:r>
              <a:rPr lang="hr-HR" b="1" dirty="0" smtClean="0"/>
              <a:t>Uzročnost</a:t>
            </a:r>
            <a:r>
              <a:rPr lang="hr-HR" dirty="0" smtClean="0"/>
              <a:t>- kao urođeni mentalni modul- primer- sudaranje kugli na ekranu- bebe od 6 m. duže gledaju ”ne uzročne” događaje; </a:t>
            </a:r>
            <a:endParaRPr lang="sr-Latn-CS" dirty="0" smtClean="0"/>
          </a:p>
          <a:p>
            <a:pPr>
              <a:spcBef>
                <a:spcPts val="1200"/>
              </a:spcBef>
            </a:pPr>
            <a:r>
              <a:rPr lang="sr-Latn-CS" b="1" dirty="0" smtClean="0"/>
              <a:t>Potvrde hipteze</a:t>
            </a:r>
            <a:r>
              <a:rPr lang="en-US" dirty="0" smtClean="0"/>
              <a:t>- </a:t>
            </a:r>
            <a:r>
              <a:rPr lang="sr-Latn-CS" dirty="0" smtClean="0"/>
              <a:t>mentalni kapaciteti izuzetne dece (matematika, šah, muzika)- za ostale aspekte razvoja prosečno postignuće; Autistična deca- Savant sindrom- čitanje, pevanje, sklapanje, crtanje, specif</a:t>
            </a:r>
            <a:r>
              <a:rPr lang="en-US" dirty="0" smtClean="0"/>
              <a:t>i</a:t>
            </a:r>
            <a:r>
              <a:rPr lang="sr-Latn-RS" dirty="0" smtClean="0"/>
              <a:t>čni nedostatak modula za razumevanje socijalnih i emocionalnih inputa</a:t>
            </a:r>
            <a:endParaRPr lang="sr-Latn-CS" dirty="0" smtClean="0"/>
          </a:p>
          <a:p>
            <a:pPr lvl="0">
              <a:spcBef>
                <a:spcPts val="1200"/>
              </a:spcBef>
            </a:pPr>
            <a:r>
              <a:rPr lang="hr-HR" b="1" dirty="0" smtClean="0"/>
              <a:t>Problemi hipoteze</a:t>
            </a:r>
            <a:r>
              <a:rPr lang="hr-HR" dirty="0"/>
              <a:t>-</a:t>
            </a:r>
            <a:r>
              <a:rPr lang="hr-HR" dirty="0" smtClean="0"/>
              <a:t> broj modula; granice između modula; određenje specifičnosti  nejednakih postignuća</a:t>
            </a:r>
            <a:endParaRPr lang="sr-Latn-C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188640"/>
            <a:ext cx="8715436" cy="720080"/>
          </a:xfrm>
        </p:spPr>
        <p:txBody>
          <a:bodyPr>
            <a:normAutofit fontScale="90000"/>
          </a:bodyPr>
          <a:lstStyle/>
          <a:p>
            <a:r>
              <a:rPr lang="sr-Latn-CS" b="1" dirty="0" smtClean="0">
                <a:solidFill>
                  <a:schemeClr val="accent1"/>
                </a:solidFill>
              </a:rPr>
              <a:t>Socio-kulturni pristup kognitivnog razvoja</a:t>
            </a:r>
            <a:endParaRPr lang="sr-Latn-C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8596" y="1124744"/>
            <a:ext cx="8258204" cy="5590404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sr-Latn-CS" dirty="0" smtClean="0"/>
              <a:t>Interakcije dece sa svetom su </a:t>
            </a:r>
            <a:r>
              <a:rPr lang="sr-Latn-CS" b="1" i="1" dirty="0" smtClean="0"/>
              <a:t>ko-konstruisane</a:t>
            </a:r>
            <a:r>
              <a:rPr lang="sr-Latn-CS" dirty="0" smtClean="0"/>
              <a:t> unutar aktivnosti odraslih. Aktivnosti se odvijaju u kontekstima oblikovanim </a:t>
            </a:r>
            <a:r>
              <a:rPr lang="sr-Latn-CS" b="1" i="1" dirty="0" smtClean="0"/>
              <a:t>kulturnim sistemom značenja</a:t>
            </a:r>
          </a:p>
          <a:p>
            <a:pPr lvl="0">
              <a:spcBef>
                <a:spcPts val="1200"/>
              </a:spcBef>
            </a:pPr>
            <a:r>
              <a:rPr lang="sr-Latn-CS" b="1" dirty="0" smtClean="0"/>
              <a:t>Kontekst</a:t>
            </a:r>
            <a:r>
              <a:rPr lang="sr-Latn-CS" dirty="0" smtClean="0"/>
              <a:t> je </a:t>
            </a:r>
            <a:r>
              <a:rPr lang="sr-Latn-CS" b="1" u="sng" dirty="0" smtClean="0"/>
              <a:t>veza</a:t>
            </a:r>
            <a:r>
              <a:rPr lang="sr-Latn-CS" b="1" dirty="0" smtClean="0"/>
              <a:t> </a:t>
            </a:r>
            <a:r>
              <a:rPr lang="sr-Latn-CS" b="1" i="1" dirty="0" smtClean="0"/>
              <a:t>ponašanja</a:t>
            </a:r>
            <a:r>
              <a:rPr lang="sr-Latn-CS" dirty="0" smtClean="0"/>
              <a:t>, </a:t>
            </a:r>
            <a:r>
              <a:rPr lang="sr-Latn-CS" b="1" i="1" dirty="0" smtClean="0"/>
              <a:t>događaja</a:t>
            </a:r>
            <a:r>
              <a:rPr lang="sr-Latn-CS" dirty="0" smtClean="0"/>
              <a:t> kojeg je to ponašanje</a:t>
            </a:r>
            <a:r>
              <a:rPr lang="sr-Latn-CS" dirty="0" smtClean="0">
                <a:solidFill>
                  <a:schemeClr val="accent1"/>
                </a:solidFill>
              </a:rPr>
              <a:t> </a:t>
            </a:r>
            <a:r>
              <a:rPr lang="sr-Latn-CS" dirty="0" smtClean="0"/>
              <a:t>deo i </a:t>
            </a:r>
            <a:r>
              <a:rPr lang="sr-Latn-CS" b="1" i="1" dirty="0" smtClean="0"/>
              <a:t>okruženja</a:t>
            </a:r>
            <a:r>
              <a:rPr lang="sr-Latn-CS" b="1" dirty="0" smtClean="0"/>
              <a:t> </a:t>
            </a:r>
            <a:r>
              <a:rPr lang="sr-Latn-CS" dirty="0" smtClean="0"/>
              <a:t>u kome se odvija; </a:t>
            </a:r>
            <a:r>
              <a:rPr lang="sr-Latn-CS" u="sng" dirty="0" smtClean="0"/>
              <a:t>daje značenje izolovanim akcijama</a:t>
            </a:r>
            <a:r>
              <a:rPr lang="sr-Latn-CS" dirty="0" smtClean="0"/>
              <a:t>- ista akcija (mahanje rukom)- različito značenje, zavisno šta prethodi, šta se dešava i šta sledi- </a:t>
            </a:r>
            <a:r>
              <a:rPr lang="sr-Latn-CS" b="1" dirty="0" smtClean="0"/>
              <a:t>Kulturni kontekst</a:t>
            </a:r>
          </a:p>
          <a:p>
            <a:pPr lvl="0">
              <a:spcBef>
                <a:spcPts val="1200"/>
              </a:spcBef>
            </a:pPr>
            <a:r>
              <a:rPr lang="hr-HR" b="1" dirty="0" smtClean="0"/>
              <a:t>Mentalne reprezentacije konteksta</a:t>
            </a:r>
            <a:r>
              <a:rPr lang="hr-HR" dirty="0" smtClean="0"/>
              <a:t>-Kako sredinske strukture postaju mentalne strukture?</a:t>
            </a:r>
            <a:r>
              <a:rPr lang="sr-Latn-CS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sr-Latn-CS" b="1" i="1" dirty="0" smtClean="0"/>
              <a:t>Konteksti su mentalno predstavljani u formi skripti.</a:t>
            </a:r>
          </a:p>
          <a:p>
            <a:pPr lvl="0">
              <a:spcBef>
                <a:spcPts val="1200"/>
              </a:spcBef>
            </a:pPr>
            <a:r>
              <a:rPr lang="hr-HR" b="1" dirty="0" smtClean="0"/>
              <a:t>S</a:t>
            </a:r>
            <a:r>
              <a:rPr lang="sr-Latn-CS" b="1" dirty="0" smtClean="0"/>
              <a:t>HEME</a:t>
            </a:r>
            <a:r>
              <a:rPr lang="en-US" b="1" dirty="0" smtClean="0"/>
              <a:t>,</a:t>
            </a:r>
            <a:r>
              <a:rPr lang="sr-Latn-CS" b="1" dirty="0" smtClean="0"/>
              <a:t> </a:t>
            </a:r>
            <a:r>
              <a:rPr lang="sr-Latn-CS" dirty="0" smtClean="0"/>
              <a:t>organizovani obrasci individualnog saznanja o objektima, vezama akcija i objekata (</a:t>
            </a:r>
            <a:r>
              <a:rPr lang="sr-Latn-CS" dirty="0" smtClean="0"/>
              <a:t>Pijaže)</a:t>
            </a:r>
            <a:r>
              <a:rPr lang="en-US" dirty="0" smtClean="0"/>
              <a:t> se r</a:t>
            </a:r>
            <a:r>
              <a:rPr lang="sr-Latn-CS" dirty="0" smtClean="0"/>
              <a:t>azvijaju unutar </a:t>
            </a:r>
            <a:r>
              <a:rPr lang="en-US" b="1" dirty="0" smtClean="0"/>
              <a:t>SKRIPTA</a:t>
            </a:r>
            <a:r>
              <a:rPr lang="en-US" dirty="0" smtClean="0"/>
              <a:t>, </a:t>
            </a:r>
            <a:r>
              <a:rPr lang="sr-Latn-CS" dirty="0" smtClean="0"/>
              <a:t>socijalnog</a:t>
            </a:r>
            <a:r>
              <a:rPr lang="sr-Latn-CS" dirty="0" smtClean="0"/>
              <a:t>, kulturno </a:t>
            </a:r>
            <a:r>
              <a:rPr lang="sr-Latn-CS" dirty="0"/>
              <a:t>organizovanog </a:t>
            </a:r>
            <a:r>
              <a:rPr lang="sr-Latn-CS" dirty="0" smtClean="0"/>
              <a:t>konteksta, reprezentacije </a:t>
            </a:r>
            <a:r>
              <a:rPr lang="sr-Latn-CS" dirty="0"/>
              <a:t>događaja (Vigotski). </a:t>
            </a:r>
            <a:endParaRPr lang="sr-Latn-CS" dirty="0" smtClean="0"/>
          </a:p>
          <a:p>
            <a:pPr>
              <a:spcBef>
                <a:spcPts val="1200"/>
              </a:spcBef>
            </a:pPr>
            <a:r>
              <a:rPr lang="sr-Latn-CS" b="1" dirty="0" smtClean="0"/>
              <a:t>Skripte</a:t>
            </a:r>
            <a:r>
              <a:rPr lang="sr-Latn-CS" dirty="0" smtClean="0"/>
              <a:t> – </a:t>
            </a:r>
            <a:r>
              <a:rPr lang="sr-Latn-CS" b="1" i="1" dirty="0" smtClean="0"/>
              <a:t>socijalne šeme, </a:t>
            </a:r>
            <a:r>
              <a:rPr lang="sr-Latn-CS" dirty="0" smtClean="0"/>
              <a:t>pojmovne strukture koje vode akcije u kontekstima - ko su </a:t>
            </a:r>
            <a:r>
              <a:rPr lang="sr-Latn-CS" b="1" i="1" dirty="0" smtClean="0"/>
              <a:t>učesnici</a:t>
            </a:r>
            <a:r>
              <a:rPr lang="sr-Latn-CS" b="1" dirty="0" smtClean="0"/>
              <a:t> </a:t>
            </a:r>
            <a:r>
              <a:rPr lang="sr-Latn-CS" dirty="0" smtClean="0"/>
              <a:t>događaja, </a:t>
            </a:r>
            <a:r>
              <a:rPr lang="sr-Latn-CS" b="1" i="1" dirty="0" smtClean="0"/>
              <a:t>uloge, sredstva</a:t>
            </a:r>
            <a:r>
              <a:rPr lang="sr-Latn-CS" dirty="0" smtClean="0"/>
              <a:t>, serija povezanih </a:t>
            </a:r>
            <a:r>
              <a:rPr lang="sr-Latn-CS" b="1" i="1" dirty="0" smtClean="0"/>
              <a:t>aktivnosti </a:t>
            </a:r>
            <a:r>
              <a:rPr lang="sr-Latn-CS" dirty="0" smtClean="0"/>
              <a:t>(kupanje); </a:t>
            </a:r>
            <a:br>
              <a:rPr lang="sr-Latn-CS" dirty="0" smtClean="0"/>
            </a:br>
            <a:r>
              <a:rPr lang="sr-Latn-CS" b="1" i="1" dirty="0" smtClean="0"/>
              <a:t>apstrahovanje opšteg sadržaja </a:t>
            </a:r>
            <a:r>
              <a:rPr lang="sr-Latn-CS" dirty="0" smtClean="0"/>
              <a:t>(odlazak u restorani); </a:t>
            </a:r>
          </a:p>
          <a:p>
            <a:endParaRPr lang="sr-Latn-CS" dirty="0" smtClean="0"/>
          </a:p>
          <a:p>
            <a:pPr lvl="0"/>
            <a:endParaRPr lang="sr-Latn-CS" dirty="0" smtClean="0"/>
          </a:p>
          <a:p>
            <a:endParaRPr lang="sr-Latn-C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2039</TotalTime>
  <Words>691</Words>
  <Application>Microsoft Office PowerPoint</Application>
  <PresentationFormat>On-screen Show (4:3)</PresentationFormat>
  <Paragraphs>94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RANO DETINJSTVO:   RAZVOJ SPOSOBNOSTI</vt:lpstr>
      <vt:lpstr>Pijažeovo objašnjenja mentalnog razvoja</vt:lpstr>
      <vt:lpstr>Pijažeovo objašnjenja mentalnog razvoja</vt:lpstr>
      <vt:lpstr>Pijažeovo objašnjenja mentalnog razvoja</vt:lpstr>
      <vt:lpstr>Problem nejednakih nivoa postignuća</vt:lpstr>
      <vt:lpstr>Neo-pijažetanske teorije kognitivnog razvoja</vt:lpstr>
      <vt:lpstr>Pristup kognitivne obrade informacija</vt:lpstr>
      <vt:lpstr>Biološka objašnjenja kognitivnog razvoja</vt:lpstr>
      <vt:lpstr>Socio-kulturni pristup kognitivnog razvoja</vt:lpstr>
      <vt:lpstr>Socio-kulturni pristup kognitivnog razvoja</vt:lpstr>
      <vt:lpstr>Objašnjenja stadijuma crtanja</vt:lpstr>
      <vt:lpstr>Objašnjenja stadijuma crtanja</vt:lpstr>
    </vt:vector>
  </TitlesOfParts>
  <Company>Samostalni zanatlija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RANO DETINJSTVO:   RAZVOJ SPOSOBNOSTI </dc:title>
  <dc:creator>Stefan Ignjatovic</dc:creator>
  <cp:lastModifiedBy>Windows User</cp:lastModifiedBy>
  <cp:revision>112</cp:revision>
  <dcterms:created xsi:type="dcterms:W3CDTF">2009-12-27T09:47:19Z</dcterms:created>
  <dcterms:modified xsi:type="dcterms:W3CDTF">2018-12-08T14:34:01Z</dcterms:modified>
</cp:coreProperties>
</file>