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9" r:id="rId6"/>
    <p:sldId id="272" r:id="rId7"/>
    <p:sldId id="261" r:id="rId8"/>
    <p:sldId id="270" r:id="rId9"/>
    <p:sldId id="263" r:id="rId10"/>
    <p:sldId id="264" r:id="rId11"/>
    <p:sldId id="265" r:id="rId12"/>
    <p:sldId id="266" r:id="rId13"/>
    <p:sldId id="271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1109E-FB3F-41B2-A5C7-085C9960ED71}" type="datetimeFigureOut">
              <a:rPr lang="en-US" smtClean="0"/>
              <a:t>10/21/2018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44B5A-3988-4E5C-8996-FDC5D1257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85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C44B5A-3988-4E5C-8996-FDC5D1257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0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100DACB-8C0D-4314-B52E-446D450D059A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F043273-6017-4658-9801-25A25A9476B2}" type="datetimeFigureOut">
              <a:rPr lang="sr-Latn-CS" smtClean="0"/>
              <a:pPr/>
              <a:t>21.10.2018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80729"/>
            <a:ext cx="7543800" cy="1944216"/>
          </a:xfrm>
        </p:spPr>
        <p:txBody>
          <a:bodyPr>
            <a:normAutofit fontScale="90000"/>
          </a:bodyPr>
          <a:lstStyle/>
          <a:p>
            <a:r>
              <a:rPr lang="sr-Latn-CS" dirty="0"/>
              <a:t>PRENATALNI RAZVOJ I </a:t>
            </a:r>
            <a:r>
              <a:rPr lang="sr-Latn-CS" dirty="0" smtClean="0"/>
              <a:t>ROĐENJE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429000"/>
            <a:ext cx="7704856" cy="2785512"/>
          </a:xfrm>
        </p:spPr>
        <p:txBody>
          <a:bodyPr>
            <a:normAutofit fontScale="47500" lnSpcReduction="20000"/>
          </a:bodyPr>
          <a:lstStyle/>
          <a:p>
            <a:pPr algn="l">
              <a:buFont typeface="Wingdings" pitchFamily="2" charset="2"/>
              <a:buChar char="Ø"/>
            </a:pPr>
            <a:r>
              <a:rPr lang="sr-Latn-CS" sz="6200" dirty="0" smtClean="0"/>
              <a:t> Periodi </a:t>
            </a:r>
            <a:r>
              <a:rPr lang="sr-Latn-CS" sz="6200" dirty="0"/>
              <a:t>prenatalnog razvoja</a:t>
            </a:r>
          </a:p>
          <a:p>
            <a:pPr algn="l">
              <a:buFont typeface="Wingdings" pitchFamily="2" charset="2"/>
              <a:buChar char="Ø"/>
            </a:pPr>
            <a:r>
              <a:rPr lang="sr-Latn-CS" sz="6200" dirty="0" smtClean="0"/>
              <a:t> Organizam </a:t>
            </a:r>
            <a:r>
              <a:rPr lang="sr-Latn-CS" sz="6200" dirty="0"/>
              <a:t>u razvoju u prenatalnoj sredini</a:t>
            </a:r>
          </a:p>
          <a:p>
            <a:pPr algn="l">
              <a:buFont typeface="Wingdings" pitchFamily="2" charset="2"/>
              <a:buChar char="Ø"/>
            </a:pPr>
            <a:r>
              <a:rPr lang="sr-Latn-CS" sz="6200" dirty="0" smtClean="0"/>
              <a:t> Rođenje</a:t>
            </a:r>
            <a:r>
              <a:rPr lang="sr-Latn-CS" sz="6200" dirty="0"/>
              <a:t>: prvi bio-socio-bihjevioralni preokret</a:t>
            </a:r>
          </a:p>
          <a:p>
            <a:pPr algn="l">
              <a:buFont typeface="Wingdings" pitchFamily="2" charset="2"/>
              <a:buChar char="Ø"/>
            </a:pPr>
            <a:r>
              <a:rPr lang="sr-Latn-CS" sz="6200" dirty="0" smtClean="0"/>
              <a:t> Stanje </a:t>
            </a:r>
            <a:r>
              <a:rPr lang="sr-Latn-CS" sz="6200" dirty="0"/>
              <a:t>novorođenčeta</a:t>
            </a:r>
          </a:p>
          <a:p>
            <a:pPr algn="l">
              <a:buFont typeface="Wingdings" pitchFamily="2" charset="2"/>
              <a:buChar char="Ø"/>
            </a:pPr>
            <a:r>
              <a:rPr lang="sr-Latn-CS" sz="6200" dirty="0" smtClean="0"/>
              <a:t> Početak </a:t>
            </a:r>
            <a:r>
              <a:rPr lang="sr-Latn-CS" sz="6200" dirty="0"/>
              <a:t>odnosa roditelj – dete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469"/>
            <a:ext cx="8229600" cy="850106"/>
          </a:xfrm>
        </p:spPr>
        <p:txBody>
          <a:bodyPr/>
          <a:lstStyle/>
          <a:p>
            <a:r>
              <a:rPr lang="hr-HR" dirty="0" smtClean="0"/>
              <a:t>Stanje novorođenčeta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7776864" cy="5703710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sz="2400" b="1" dirty="0" smtClean="0"/>
              <a:t>Apgarova skala </a:t>
            </a:r>
            <a:r>
              <a:rPr lang="sr-Latn-CS" sz="2400" dirty="0" smtClean="0"/>
              <a:t>za procenu fizičkog stanje bebe na rođenju. </a:t>
            </a:r>
            <a:r>
              <a:rPr lang="sr-Latn-CS" sz="2400" dirty="0" smtClean="0"/>
              <a:t>Ocenjuje: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400" dirty="0" smtClean="0"/>
              <a:t> </a:t>
            </a:r>
            <a:r>
              <a:rPr lang="sr-Latn-CS" sz="2100" dirty="0" smtClean="0"/>
              <a:t>srčani ritam, </a:t>
            </a:r>
            <a:endParaRPr lang="sr-Latn-CS" sz="21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100" dirty="0" smtClean="0"/>
              <a:t>disajni </a:t>
            </a:r>
            <a:r>
              <a:rPr lang="sr-Latn-CS" sz="2100" dirty="0" smtClean="0"/>
              <a:t>napor, </a:t>
            </a:r>
            <a:endParaRPr lang="sr-Latn-CS" sz="21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100" dirty="0" smtClean="0"/>
              <a:t>refleksi </a:t>
            </a:r>
            <a:r>
              <a:rPr lang="sr-Latn-CS" sz="2100" dirty="0" smtClean="0"/>
              <a:t>odgovor, </a:t>
            </a:r>
            <a:endParaRPr lang="sr-Latn-CS" sz="21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100" dirty="0" smtClean="0"/>
              <a:t>mišićni </a:t>
            </a:r>
            <a:r>
              <a:rPr lang="sr-Latn-CS" sz="2100" dirty="0" smtClean="0"/>
              <a:t>tonus i </a:t>
            </a:r>
            <a:endParaRPr lang="sr-Latn-CS" sz="21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CS" sz="2100" dirty="0" smtClean="0"/>
              <a:t>boja </a:t>
            </a:r>
            <a:r>
              <a:rPr lang="sr-Latn-CS" sz="2100" dirty="0" smtClean="0"/>
              <a:t>kože </a:t>
            </a:r>
            <a:endParaRPr lang="sr-Latn-CS" sz="2100" dirty="0" smtClean="0"/>
          </a:p>
          <a:p>
            <a:pPr marL="11430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CS" sz="2400" dirty="0" smtClean="0"/>
              <a:t>na </a:t>
            </a:r>
            <a:r>
              <a:rPr lang="sr-Latn-CS" sz="2400" dirty="0" smtClean="0"/>
              <a:t>skali od  0-2. Skor ispod 4 (od max.10) zahtevaju hitnu medicinsku negu da bi preživele. </a:t>
            </a:r>
          </a:p>
          <a:p>
            <a:pPr lvl="0">
              <a:spcAft>
                <a:spcPts val="1200"/>
              </a:spcAft>
            </a:pPr>
            <a:r>
              <a:rPr lang="sr-Latn-CS" sz="2400" b="1" dirty="0" smtClean="0"/>
              <a:t>Brazeltonova skala </a:t>
            </a:r>
            <a:r>
              <a:rPr lang="sr-Latn-CS" sz="2400" dirty="0" smtClean="0"/>
              <a:t>za procenu ponašanja- refleksi, motorika, tonus, pažnja, reakcije na ljude</a:t>
            </a:r>
          </a:p>
          <a:p>
            <a:pPr lvl="0">
              <a:spcAft>
                <a:spcPts val="1200"/>
              </a:spcAft>
            </a:pPr>
            <a:r>
              <a:rPr lang="hr-HR" sz="2400" b="1" dirty="0" smtClean="0"/>
              <a:t>Norme</a:t>
            </a:r>
            <a:r>
              <a:rPr lang="hr-HR" sz="2400" dirty="0" smtClean="0"/>
              <a:t>- standardizacija</a:t>
            </a:r>
          </a:p>
          <a:p>
            <a:pPr lvl="0">
              <a:spcAft>
                <a:spcPts val="1200"/>
              </a:spcAft>
            </a:pPr>
            <a:r>
              <a:rPr lang="sr-Latn-CS" sz="2400" b="1" dirty="0" smtClean="0"/>
              <a:t>Cilj- </a:t>
            </a:r>
            <a:r>
              <a:rPr lang="sr-Latn-CS" sz="2400" dirty="0" smtClean="0"/>
              <a:t>izdvajanje beba pod rizikom- validne;</a:t>
            </a:r>
            <a:br>
              <a:rPr lang="sr-Latn-CS" sz="2400" dirty="0" smtClean="0"/>
            </a:br>
            <a:r>
              <a:rPr lang="sr-Latn-CS" sz="2400" dirty="0" smtClean="0"/>
              <a:t>predviđanje kasnijih obrazaca razvoja- relativno validne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r>
              <a:rPr lang="hr-HR" dirty="0" smtClean="0"/>
              <a:t>Prerano rođenje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7632848" cy="5472608"/>
          </a:xfrm>
        </p:spPr>
        <p:txBody>
          <a:bodyPr>
            <a:norm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CS" sz="2400" dirty="0" smtClean="0"/>
              <a:t>Gestacioni uzrast- 37- 43 nedelje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CS" sz="2400" dirty="0" smtClean="0"/>
              <a:t>Faktori rizika- blizanci, </a:t>
            </a:r>
            <a:r>
              <a:rPr lang="sr-Latn-CS" sz="2400" dirty="0" smtClean="0"/>
              <a:t>starost, </a:t>
            </a:r>
            <a:r>
              <a:rPr lang="sr-Latn-CS" sz="2400" dirty="0" smtClean="0"/>
              <a:t>zdravlje, navike majke 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CS" sz="2400" dirty="0" smtClean="0"/>
              <a:t>Mnoge prerano rođene bebe koje su normalne veličine za svoj gestacioni uzrast mogu dostići na vreme rođene bebe ako imaju odgovarajuću negu- polovina bez faktora rizika. 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Latn-CS" sz="2400" dirty="0" smtClean="0"/>
              <a:t>Pod posebnim rizikom za dugotrajne razvojne probleme su one bebe koje su male težine i imaju male glave</a:t>
            </a: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hr-HR" sz="2400" dirty="0" smtClean="0"/>
              <a:t>Udruženost faktora rizika- psiho-socijalni razlozi i posledice prevremenog porođaja (reakcije roditelja i bebin odgovor)</a:t>
            </a:r>
            <a:endParaRPr lang="sr-Latn-CS" sz="2400" dirty="0" smtClean="0"/>
          </a:p>
          <a:p>
            <a:pPr>
              <a:spcAft>
                <a:spcPts val="6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hr-HR" dirty="0" smtClean="0"/>
              <a:t>Početak odnosa roditelj- dete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7488832" cy="5445224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hr-HR" dirty="0" smtClean="0"/>
              <a:t>Ljubav nije automatska reakcija- razvija se postepeno, ponekad izostaje (zlostavljanje, zanemarivanje, čedomorstvo)</a:t>
            </a:r>
            <a:endParaRPr lang="sr-Latn-CS" dirty="0" smtClean="0"/>
          </a:p>
          <a:p>
            <a:pPr lvl="0">
              <a:spcAft>
                <a:spcPts val="600"/>
              </a:spcAft>
            </a:pPr>
            <a:r>
              <a:rPr lang="sr-Latn-CS" b="1" dirty="0" smtClean="0"/>
              <a:t>Izgled deteta </a:t>
            </a:r>
            <a:r>
              <a:rPr lang="sr-Latn-CS" dirty="0" smtClean="0"/>
              <a:t>– uloga u reakciji roditelja na bebu- etologija K.Lorenc- “bebast izgled“; perceptivna preferencija- uzrasne i polne razlike u preferenciji vezane za reprodukciju; deca sa invaliditetom</a:t>
            </a:r>
          </a:p>
          <a:p>
            <a:pPr lvl="0">
              <a:spcAft>
                <a:spcPts val="600"/>
              </a:spcAft>
            </a:pPr>
            <a:r>
              <a:rPr lang="sr-Latn-CS" b="1" dirty="0" smtClean="0"/>
              <a:t>Kritičan period za emocionalno vezivanje </a:t>
            </a:r>
            <a:r>
              <a:rPr lang="sr-Latn-CS" dirty="0" smtClean="0"/>
              <a:t>majke i deteta ubrzo nakon rođenja- jare odvojeno od majke se odbacuje; </a:t>
            </a:r>
            <a:br>
              <a:rPr lang="sr-Latn-CS" dirty="0" smtClean="0"/>
            </a:br>
            <a:r>
              <a:rPr lang="sr-Latn-CS" dirty="0" smtClean="0"/>
              <a:t>bebe u bolnici- razlike dve grupe </a:t>
            </a:r>
          </a:p>
          <a:p>
            <a:pPr lvl="0">
              <a:spcAft>
                <a:spcPts val="600"/>
              </a:spcAft>
            </a:pPr>
            <a:r>
              <a:rPr lang="sr-Latn-CS" dirty="0" smtClean="0"/>
              <a:t>Kontakt odmah nakon rođenja nije od suštinskog značaja za dugotrajnu emocionalnu vezanost- ponovljena istraživanja</a:t>
            </a:r>
          </a:p>
          <a:p>
            <a:pPr lvl="0">
              <a:spcAft>
                <a:spcPts val="600"/>
              </a:spcAft>
            </a:pPr>
            <a:r>
              <a:rPr lang="sr-Latn-CS" dirty="0" smtClean="0"/>
              <a:t>Prisustvo oca na porođaju 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hr-HR" dirty="0" smtClean="0"/>
              <a:t>Početak odnosa roditelj- dete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787208" cy="5184576"/>
          </a:xfrm>
        </p:spPr>
        <p:txBody>
          <a:bodyPr>
            <a:normAutofit fontScale="92500"/>
          </a:bodyPr>
          <a:lstStyle/>
          <a:p>
            <a:pPr lvl="0"/>
            <a:r>
              <a:rPr lang="sr-Latn-CS" sz="2400" b="1" dirty="0" smtClean="0"/>
              <a:t>Roditeljska očekivanja - </a:t>
            </a:r>
            <a:r>
              <a:rPr lang="sr-Latn-CS" sz="2400" dirty="0" smtClean="0"/>
              <a:t>oblikovana kulturnim i ličnim verovanjima, utiču na detetovo okruženje na načine koji obezbeđuju prenošenje kulturne tradicije  sa jedne generacije na drugu (rituali, običaji, pokloni, igre). </a:t>
            </a:r>
          </a:p>
          <a:p>
            <a:pPr lvl="0"/>
            <a:r>
              <a:rPr lang="sr-Latn-CS" sz="2400" b="1" dirty="0" smtClean="0"/>
              <a:t>Pol i rodne razlike - </a:t>
            </a:r>
            <a:r>
              <a:rPr lang="sr-Latn-CS" sz="2400" dirty="0" smtClean="0"/>
              <a:t>opis bebe polno tipiziran; </a:t>
            </a:r>
            <a:br>
              <a:rPr lang="sr-Latn-CS" sz="2400" dirty="0" smtClean="0"/>
            </a:br>
            <a:r>
              <a:rPr lang="sr-Latn-CS" sz="2400" dirty="0" smtClean="0"/>
              <a:t>izgled </a:t>
            </a:r>
            <a:r>
              <a:rPr lang="sr-Latn-CS" sz="2400" dirty="0"/>
              <a:t>-</a:t>
            </a:r>
            <a:r>
              <a:rPr lang="sr-Latn-CS" sz="2400" dirty="0" smtClean="0"/>
              <a:t>na koga beba liči? </a:t>
            </a:r>
            <a:br>
              <a:rPr lang="sr-Latn-CS" sz="2400" dirty="0" smtClean="0"/>
            </a:br>
            <a:r>
              <a:rPr lang="sr-Latn-CS" sz="2400" dirty="0" smtClean="0"/>
              <a:t>rane determinante razvoja -oblačenje, ime, atribucije,  uloge</a:t>
            </a:r>
          </a:p>
          <a:p>
            <a:r>
              <a:rPr lang="sr-Latn-CS" sz="2400" dirty="0"/>
              <a:t>Organizacija sadašnjosti s obzirom na budućnost je osnovni kulturni izvor </a:t>
            </a:r>
            <a:r>
              <a:rPr lang="sr-Latn-CS" sz="2400" i="1" dirty="0"/>
              <a:t>razvojnih promena </a:t>
            </a:r>
            <a:r>
              <a:rPr lang="sr-Latn-CS" sz="2400" dirty="0"/>
              <a:t>i moćan sredinski izvor </a:t>
            </a:r>
            <a:r>
              <a:rPr lang="sr-Latn-CS" sz="2400" i="1" dirty="0"/>
              <a:t>razvojnog kontinuiteta</a:t>
            </a:r>
            <a:r>
              <a:rPr lang="sr-Latn-CS" sz="2400" dirty="0"/>
              <a:t>. </a:t>
            </a:r>
            <a:endParaRPr lang="sr-Latn-CS" sz="2400" dirty="0" smtClean="0"/>
          </a:p>
          <a:p>
            <a:r>
              <a:rPr lang="sr-Latn-CS" sz="2400" dirty="0" smtClean="0"/>
              <a:t>Među </a:t>
            </a:r>
            <a:r>
              <a:rPr lang="sr-Latn-CS" sz="2400" dirty="0"/>
              <a:t>ljudima svet ideja </a:t>
            </a:r>
            <a:r>
              <a:rPr lang="en-US" sz="2400" dirty="0" smtClean="0"/>
              <a:t>“</a:t>
            </a:r>
            <a:r>
              <a:rPr lang="sr-Latn-CS" sz="2400" i="1" dirty="0" smtClean="0"/>
              <a:t>ima </a:t>
            </a:r>
            <a:r>
              <a:rPr lang="sr-Latn-CS" sz="2400" i="1" dirty="0"/>
              <a:t>konitnuiranost i trajnost koje spoljni svet čula nikad ne može imati. Njega ne čini samo sadašnjost, već i prošlost i budućnost</a:t>
            </a:r>
            <a:r>
              <a:rPr lang="sr-Latn-CS" sz="2400" dirty="0"/>
              <a:t>” </a:t>
            </a:r>
            <a:r>
              <a:rPr lang="sr-Latn-CS" sz="2400" dirty="0" smtClean="0"/>
              <a:t>Lesli </a:t>
            </a:r>
            <a:r>
              <a:rPr lang="sr-Latn-CS" sz="2400" dirty="0"/>
              <a:t>Vajt (Leslie White, </a:t>
            </a:r>
            <a:r>
              <a:rPr lang="sr-Latn-CS" sz="2400" dirty="0" smtClean="0"/>
              <a:t>1949:372)</a:t>
            </a:r>
            <a:endParaRPr lang="en-US" sz="2400" dirty="0"/>
          </a:p>
          <a:p>
            <a:pPr lvl="0"/>
            <a:endParaRPr lang="sr-Latn-CS" sz="2400" dirty="0" smtClean="0"/>
          </a:p>
          <a:p>
            <a:endParaRPr lang="sr-Latn-C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08112"/>
          </a:xfrm>
        </p:spPr>
        <p:txBody>
          <a:bodyPr/>
          <a:lstStyle/>
          <a:p>
            <a:r>
              <a:rPr lang="hr-HR" dirty="0" smtClean="0"/>
              <a:t>Periodi prenatalnog razvoja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7776864" cy="5805264"/>
          </a:xfrm>
        </p:spPr>
        <p:txBody>
          <a:bodyPr>
            <a:normAutofit lnSpcReduction="10000"/>
          </a:bodyPr>
          <a:lstStyle/>
          <a:p>
            <a:pPr lvl="0">
              <a:spcAft>
                <a:spcPts val="600"/>
              </a:spcAft>
            </a:pPr>
            <a:r>
              <a:rPr lang="sr-Latn-CS" sz="2400" dirty="0" smtClean="0"/>
              <a:t>Prenatalni period - model za sve periode razvoja (maturacionizam, konstruktivizam</a:t>
            </a:r>
            <a:r>
              <a:rPr lang="en-US" sz="2400" dirty="0" smtClean="0"/>
              <a:t>- </a:t>
            </a:r>
            <a:r>
              <a:rPr lang="en-US" sz="2400" dirty="0" err="1" smtClean="0"/>
              <a:t>interakcija</a:t>
            </a:r>
            <a:r>
              <a:rPr lang="sr-Latn-CS" sz="2400" dirty="0" smtClean="0"/>
              <a:t>)</a:t>
            </a:r>
          </a:p>
          <a:p>
            <a:pPr lvl="0">
              <a:spcAft>
                <a:spcPts val="600"/>
              </a:spcAft>
            </a:pPr>
            <a:r>
              <a:rPr lang="sr-Latn-CS" sz="2400" dirty="0" smtClean="0"/>
              <a:t>Od 1 ćelije do 2 milijarde; 15mg -3,5 kg; 1/15mm</a:t>
            </a:r>
            <a:r>
              <a:rPr lang="en-US" sz="2400" dirty="0" smtClean="0"/>
              <a:t>- 50 cm</a:t>
            </a:r>
            <a:endParaRPr lang="sr-Latn-CS" sz="2400" dirty="0" smtClean="0"/>
          </a:p>
          <a:p>
            <a:pPr lvl="0">
              <a:spcAft>
                <a:spcPts val="600"/>
              </a:spcAft>
              <a:buNone/>
            </a:pPr>
            <a:r>
              <a:rPr lang="sr-Latn-CS" sz="2400" b="1" dirty="0" smtClean="0"/>
              <a:t>Tri perioda prenatalnog razvoja</a:t>
            </a:r>
            <a:r>
              <a:rPr lang="sr-Latn-CS" sz="2400" dirty="0" smtClean="0"/>
              <a:t>:</a:t>
            </a:r>
          </a:p>
          <a:p>
            <a:pPr lvl="0">
              <a:spcAft>
                <a:spcPts val="600"/>
              </a:spcAft>
            </a:pPr>
            <a:r>
              <a:rPr lang="sr-Latn-CS" sz="2400" b="1" i="1" dirty="0" smtClean="0"/>
              <a:t>germinalni period (period zametka) - </a:t>
            </a:r>
            <a:r>
              <a:rPr lang="sr-Latn-CS" sz="2400" dirty="0" smtClean="0"/>
              <a:t>premeštanje zigota u matericu i implantacija, 8-10 dana; odbacivanje „stranog tela“, oko 31%.</a:t>
            </a:r>
          </a:p>
          <a:p>
            <a:pPr lvl="0">
              <a:spcAft>
                <a:spcPts val="600"/>
              </a:spcAft>
            </a:pPr>
            <a:r>
              <a:rPr lang="sr-Latn-CS" sz="2400" b="1" i="1" dirty="0" smtClean="0"/>
              <a:t>embrionalni period- </a:t>
            </a:r>
            <a:r>
              <a:rPr lang="sr-Latn-CS" sz="2400" dirty="0" smtClean="0"/>
              <a:t>do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kraja osme nedelje; </a:t>
            </a:r>
            <a:r>
              <a:rPr lang="en-US" sz="2400" dirty="0" smtClean="0"/>
              <a:t>“</a:t>
            </a:r>
            <a:r>
              <a:rPr lang="en-US" sz="2400" dirty="0" err="1" smtClean="0"/>
              <a:t>strano</a:t>
            </a:r>
            <a:r>
              <a:rPr lang="en-US" sz="2400" dirty="0" smtClean="0"/>
              <a:t> </a:t>
            </a:r>
            <a:r>
              <a:rPr lang="en-US" sz="2400" dirty="0" err="1" smtClean="0"/>
              <a:t>telo</a:t>
            </a:r>
            <a:r>
              <a:rPr lang="en-US" sz="2400" dirty="0" smtClean="0"/>
              <a:t>”; </a:t>
            </a:r>
            <a:r>
              <a:rPr lang="sr-Latn-CS" sz="2400" dirty="0" smtClean="0"/>
              <a:t>formiranje osnovnih organa,  polna diferencijacija- testosteron</a:t>
            </a:r>
            <a:r>
              <a:rPr lang="en-US" sz="2400" dirty="0" smtClean="0"/>
              <a:t> </a:t>
            </a:r>
            <a:r>
              <a:rPr lang="en-US" sz="2400" dirty="0" err="1" smtClean="0"/>
              <a:t>odre</a:t>
            </a:r>
            <a:r>
              <a:rPr lang="sr-Latn-RS" sz="2400" dirty="0" smtClean="0"/>
              <a:t>đuje polne karakteristike oba pola!</a:t>
            </a:r>
            <a:endParaRPr lang="sr-Latn-CS" sz="2400" dirty="0" smtClean="0"/>
          </a:p>
          <a:p>
            <a:pPr lvl="0">
              <a:spcAft>
                <a:spcPts val="600"/>
              </a:spcAft>
            </a:pPr>
            <a:r>
              <a:rPr lang="sr-Latn-CS" sz="2400" b="1" i="1" dirty="0" smtClean="0"/>
              <a:t>fetalni period</a:t>
            </a:r>
            <a:r>
              <a:rPr lang="sr-Latn-CS" sz="2400" i="1" dirty="0" smtClean="0"/>
              <a:t>- </a:t>
            </a:r>
            <a:r>
              <a:rPr lang="sr-Latn-CS" sz="2400" dirty="0" smtClean="0"/>
              <a:t>od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9. nedelje</a:t>
            </a:r>
            <a:r>
              <a:rPr lang="sr-Latn-CS" sz="2400" i="1" dirty="0" smtClean="0"/>
              <a:t>; </a:t>
            </a:r>
            <a:r>
              <a:rPr lang="sr-Latn-CS" sz="2400" dirty="0" smtClean="0"/>
              <a:t>traje oko 30 nedelja; aktivnost koju majka oseća (4 m.); smanjuje se zbog ubrzanog rasta mozga- kontrola pokreta; </a:t>
            </a:r>
            <a:r>
              <a:rPr lang="sr-Latn-CS" sz="2400" b="1" i="1" dirty="0" smtClean="0"/>
              <a:t>endogeni i egzogeni pokreti</a:t>
            </a:r>
            <a:r>
              <a:rPr lang="sr-Latn-CS" sz="2400" dirty="0" smtClean="0"/>
              <a:t>; </a:t>
            </a:r>
            <a:r>
              <a:rPr lang="sr-Latn-CS" sz="2400" b="1" i="1" dirty="0" smtClean="0"/>
              <a:t>aktivnost i osetljivost</a:t>
            </a:r>
            <a:r>
              <a:rPr lang="sr-Latn-CS" sz="2400" dirty="0" smtClean="0"/>
              <a:t>- ključni za razvoj; sistemi organa se integrišu (exp.pilici), </a:t>
            </a:r>
            <a:endParaRPr lang="sr-Latn-C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hr-HR" dirty="0" smtClean="0"/>
              <a:t>Pravci razvoja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064896" cy="5616624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 smtClean="0"/>
              <a:t>R</a:t>
            </a:r>
            <a:r>
              <a:rPr lang="sr-Latn-CS" dirty="0" smtClean="0"/>
              <a:t>azv</a:t>
            </a:r>
            <a:r>
              <a:rPr lang="en-US" dirty="0" smtClean="0"/>
              <a:t>o</a:t>
            </a:r>
            <a:r>
              <a:rPr lang="sr-Latn-CS" dirty="0" smtClean="0"/>
              <a:t>j od jedne ćelije do novorođenčeta</a:t>
            </a:r>
            <a:r>
              <a:rPr lang="en-US" dirty="0" smtClean="0"/>
              <a:t>-</a:t>
            </a:r>
            <a:r>
              <a:rPr lang="sr-Latn-CS" dirty="0" smtClean="0"/>
              <a:t> novi oblici</a:t>
            </a:r>
            <a:r>
              <a:rPr lang="en-US" dirty="0" smtClean="0"/>
              <a:t>; </a:t>
            </a:r>
            <a:r>
              <a:rPr lang="en-US" dirty="0" err="1" smtClean="0"/>
              <a:t>mitoza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promena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sr-Latn-RS" dirty="0" smtClean="0"/>
              <a:t>ć</a:t>
            </a:r>
            <a:r>
              <a:rPr lang="en-US" dirty="0" err="1" smtClean="0"/>
              <a:t>elije</a:t>
            </a:r>
            <a:endParaRPr lang="sr-Latn-RS" dirty="0" smtClean="0"/>
          </a:p>
          <a:p>
            <a:pPr lvl="0">
              <a:spcAft>
                <a:spcPts val="600"/>
              </a:spcAft>
            </a:pPr>
            <a:r>
              <a:rPr lang="sr-Latn-RS" b="1" dirty="0" smtClean="0"/>
              <a:t>Heterohronija </a:t>
            </a:r>
            <a:r>
              <a:rPr lang="sr-Latn-RS" dirty="0" smtClean="0"/>
              <a:t>i</a:t>
            </a:r>
            <a:r>
              <a:rPr lang="sr-Latn-RS" b="1" dirty="0" smtClean="0"/>
              <a:t> heterogenost </a:t>
            </a:r>
            <a:r>
              <a:rPr lang="sr-Latn-RS" dirty="0" smtClean="0"/>
              <a:t>razvoja</a:t>
            </a:r>
            <a:endParaRPr lang="sr-Latn-CS" dirty="0" smtClean="0"/>
          </a:p>
          <a:p>
            <a:pPr lvl="0">
              <a:spcAft>
                <a:spcPts val="600"/>
              </a:spcAft>
            </a:pPr>
            <a:r>
              <a:rPr lang="hr-HR" b="1" dirty="0" smtClean="0"/>
              <a:t>Preformacionizam</a:t>
            </a:r>
            <a:r>
              <a:rPr lang="hr-HR" dirty="0" smtClean="0"/>
              <a:t>- </a:t>
            </a:r>
            <a:r>
              <a:rPr lang="sr-Latn-CS" dirty="0" smtClean="0"/>
              <a:t>svi oblici su unapred prisutni u prvoj ćeliji organizma; </a:t>
            </a:r>
            <a:r>
              <a:rPr lang="hr-HR" dirty="0" smtClean="0"/>
              <a:t>sve postoji od početka u zametku</a:t>
            </a:r>
          </a:p>
          <a:p>
            <a:pPr lvl="0">
              <a:spcAft>
                <a:spcPts val="600"/>
              </a:spcAft>
            </a:pPr>
            <a:r>
              <a:rPr lang="hr-HR" b="1" dirty="0" smtClean="0"/>
              <a:t>Epigene</a:t>
            </a:r>
            <a:r>
              <a:rPr lang="sr-Latn-CS" b="1" dirty="0" smtClean="0"/>
              <a:t>tička hipotez</a:t>
            </a:r>
            <a:r>
              <a:rPr lang="hr-HR" b="1" dirty="0" smtClean="0"/>
              <a:t>a—</a:t>
            </a:r>
            <a:r>
              <a:rPr lang="sr-Latn-CS" dirty="0" smtClean="0"/>
              <a:t>interakcija između ćelija i njihove sredine stvara  nove oblike</a:t>
            </a:r>
            <a:r>
              <a:rPr lang="en-US" dirty="0" smtClean="0"/>
              <a:t>- </a:t>
            </a:r>
            <a:r>
              <a:rPr lang="sr-Latn-RS" dirty="0" smtClean="0"/>
              <a:t>lokacija vodi razlikama u sredinskom delovanju</a:t>
            </a:r>
            <a:r>
              <a:rPr lang="en-US" dirty="0" smtClean="0"/>
              <a:t>!</a:t>
            </a:r>
            <a:endParaRPr lang="hr-HR" dirty="0" smtClean="0"/>
          </a:p>
          <a:p>
            <a:pPr lvl="0">
              <a:spcAft>
                <a:spcPts val="600"/>
              </a:spcAft>
            </a:pPr>
            <a:r>
              <a:rPr lang="hr-HR" b="1" dirty="0" smtClean="0"/>
              <a:t>Kodirane instrukcije razvoja</a:t>
            </a:r>
            <a:r>
              <a:rPr lang="hr-HR" dirty="0" smtClean="0"/>
              <a:t> sadržane u genima</a:t>
            </a:r>
            <a:r>
              <a:rPr lang="en-US" dirty="0" smtClean="0"/>
              <a:t>- </a:t>
            </a:r>
            <a:r>
              <a:rPr lang="en-US" dirty="0" err="1" smtClean="0"/>
              <a:t>unapred</a:t>
            </a:r>
            <a:r>
              <a:rPr lang="en-US" dirty="0" smtClean="0"/>
              <a:t> </a:t>
            </a:r>
            <a:r>
              <a:rPr lang="en-US" dirty="0" err="1" smtClean="0"/>
              <a:t>prisutne</a:t>
            </a:r>
            <a:endParaRPr lang="hr-HR" dirty="0" smtClean="0"/>
          </a:p>
          <a:p>
            <a:pPr lvl="0">
              <a:spcAft>
                <a:spcPts val="600"/>
              </a:spcAft>
              <a:buNone/>
            </a:pPr>
            <a:r>
              <a:rPr lang="hr-HR" dirty="0" smtClean="0"/>
              <a:t>Dva pravca razvoja:</a:t>
            </a:r>
          </a:p>
          <a:p>
            <a:pPr lvl="0">
              <a:spcAft>
                <a:spcPts val="600"/>
              </a:spcAft>
            </a:pPr>
            <a:r>
              <a:rPr lang="hr-HR" b="1" dirty="0" smtClean="0"/>
              <a:t>cefalokaudalni</a:t>
            </a:r>
            <a:r>
              <a:rPr lang="hr-HR" dirty="0" smtClean="0"/>
              <a:t>-od glave na dole</a:t>
            </a:r>
          </a:p>
          <a:p>
            <a:pPr lvl="0">
              <a:spcAft>
                <a:spcPts val="600"/>
              </a:spcAft>
            </a:pPr>
            <a:r>
              <a:rPr lang="hr-HR" b="1" dirty="0" smtClean="0"/>
              <a:t>proksimodistalni</a:t>
            </a:r>
            <a:r>
              <a:rPr lang="hr-HR" dirty="0" smtClean="0"/>
              <a:t>- od sredine ka periferiji</a:t>
            </a: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hr-HR" dirty="0" smtClean="0"/>
              <a:t>Prenatalna sredina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931224" cy="5472608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hr-HR" sz="2400" dirty="0" smtClean="0"/>
              <a:t>Razvoj- </a:t>
            </a:r>
            <a:r>
              <a:rPr lang="hr-HR" sz="2400" b="1" dirty="0" smtClean="0"/>
              <a:t>aktivnost + osetljivost </a:t>
            </a:r>
            <a:r>
              <a:rPr lang="hr-HR" sz="2400" dirty="0" smtClean="0"/>
              <a:t>na sredinu</a:t>
            </a:r>
            <a:r>
              <a:rPr lang="en-US" sz="2400" dirty="0" smtClean="0"/>
              <a:t> (</a:t>
            </a:r>
            <a:r>
              <a:rPr lang="en-US" sz="2400" dirty="0" err="1" smtClean="0"/>
              <a:t>pokreti</a:t>
            </a:r>
            <a:r>
              <a:rPr lang="en-US" sz="2400" dirty="0" smtClean="0"/>
              <a:t> </a:t>
            </a:r>
            <a:r>
              <a:rPr lang="en-US" sz="2400" dirty="0" err="1" smtClean="0"/>
              <a:t>uslov</a:t>
            </a:r>
            <a:r>
              <a:rPr lang="en-US" sz="2400" dirty="0" smtClean="0"/>
              <a:t> </a:t>
            </a:r>
            <a:r>
              <a:rPr lang="sr-Latn-RS" sz="2400" dirty="0" smtClean="0"/>
              <a:t>razvoja veza mišića i kostiju)</a:t>
            </a:r>
            <a:endParaRPr lang="sr-Latn-CS" sz="2400" dirty="0" smtClean="0"/>
          </a:p>
          <a:p>
            <a:pPr lvl="0">
              <a:spcAft>
                <a:spcPts val="1200"/>
              </a:spcAft>
            </a:pPr>
            <a:r>
              <a:rPr lang="sr-Latn-CS" sz="2400" dirty="0" smtClean="0"/>
              <a:t>Uticaj sredinskih faktora koji potiču iz majke i iz spoljašnjeg sveta. </a:t>
            </a:r>
          </a:p>
          <a:p>
            <a:pPr>
              <a:spcAft>
                <a:spcPts val="1200"/>
              </a:spcAft>
            </a:pPr>
            <a:r>
              <a:rPr lang="sr-Latn-CS" sz="2400" b="1" dirty="0" smtClean="0"/>
              <a:t>Čulna osetljivost- </a:t>
            </a:r>
            <a:r>
              <a:rPr lang="sr-Latn-CS" sz="2400" dirty="0"/>
              <a:t>f</a:t>
            </a:r>
            <a:r>
              <a:rPr lang="sr-Latn-CS" sz="2400" dirty="0" smtClean="0"/>
              <a:t>etus doživljava uticaje iz spoljašnjeg sveta</a:t>
            </a:r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sz="2400" b="1" i="1" dirty="0" smtClean="0"/>
              <a:t>direktno</a:t>
            </a:r>
            <a:r>
              <a:rPr lang="sr-Latn-CS" sz="2400" dirty="0" smtClean="0"/>
              <a:t> -putem svojih čula (vid, sluh)</a:t>
            </a:r>
          </a:p>
          <a:p>
            <a:pPr lvl="0">
              <a:spcAft>
                <a:spcPts val="1200"/>
              </a:spcAft>
              <a:buFont typeface="Wingdings" pitchFamily="2" charset="2"/>
              <a:buChar char="Ø"/>
            </a:pPr>
            <a:r>
              <a:rPr lang="sr-Latn-CS" sz="2400" b="1" i="1" dirty="0" smtClean="0"/>
              <a:t>indirektno</a:t>
            </a:r>
            <a:r>
              <a:rPr lang="sr-Latn-CS" sz="2400" b="1" dirty="0" smtClean="0"/>
              <a:t>-</a:t>
            </a:r>
            <a:r>
              <a:rPr lang="sr-Latn-CS" sz="2400" dirty="0" smtClean="0"/>
              <a:t> preko efekata koje imaju na majku.</a:t>
            </a:r>
          </a:p>
          <a:p>
            <a:pPr>
              <a:spcAft>
                <a:spcPts val="1200"/>
              </a:spcAft>
            </a:pPr>
            <a:r>
              <a:rPr lang="sr-Latn-CS" sz="2400" b="1" dirty="0" smtClean="0"/>
              <a:t>Sposobnost za učenje-  </a:t>
            </a:r>
            <a:r>
              <a:rPr lang="sr-Latn-CS" sz="2400" dirty="0" smtClean="0"/>
              <a:t>reakcije na događaje koje doživljava u stomaku (exp. </a:t>
            </a:r>
            <a:r>
              <a:rPr lang="sr-Latn-CS" sz="2400" i="1" dirty="0" smtClean="0"/>
              <a:t>srčani ritam, poznata priča i ritam sisanja</a:t>
            </a:r>
            <a:r>
              <a:rPr lang="sr-Latn-CS" sz="2400" dirty="0" smtClean="0"/>
              <a:t>)</a:t>
            </a:r>
          </a:p>
          <a:p>
            <a:pPr lvl="0">
              <a:spcAft>
                <a:spcPts val="1200"/>
              </a:spcAft>
            </a:pPr>
            <a:endParaRPr lang="sr-Latn-CS" dirty="0" smtClean="0"/>
          </a:p>
          <a:p>
            <a:pPr>
              <a:spcAft>
                <a:spcPts val="1200"/>
              </a:spcAft>
            </a:pPr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>
            <a:normAutofit/>
          </a:bodyPr>
          <a:lstStyle/>
          <a:p>
            <a:r>
              <a:rPr lang="hr-HR" dirty="0" smtClean="0"/>
              <a:t>Uticaji stanja majke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7643192" cy="5229200"/>
          </a:xfrm>
        </p:spPr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sr-Latn-CS" sz="2400" dirty="0" smtClean="0"/>
              <a:t>Reakcije majke na njenu sredinu –osećanja i stavovi – povezane su sa dobrobiti fetusa</a:t>
            </a:r>
          </a:p>
          <a:p>
            <a:pPr lvl="0">
              <a:spcAft>
                <a:spcPts val="1200"/>
              </a:spcAft>
            </a:pPr>
            <a:r>
              <a:rPr lang="sr-Latn-CS" sz="2400" dirty="0" smtClean="0"/>
              <a:t>Deca koju su rodile majke koje ih nisu želele ili su bile pod stresom, nose rizik od razvojnih teškoća (težina, dojenje, školovanje, psihički problemi i poremećaji).</a:t>
            </a:r>
          </a:p>
          <a:p>
            <a:pPr marL="114300" indent="0">
              <a:spcAft>
                <a:spcPts val="1200"/>
              </a:spcAft>
              <a:buNone/>
            </a:pPr>
            <a:r>
              <a:rPr lang="hr-HR" sz="2400" b="1" dirty="0" smtClean="0"/>
              <a:t>Izvori </a:t>
            </a:r>
            <a:r>
              <a:rPr lang="hr-HR" sz="2400" b="1" dirty="0" smtClean="0"/>
              <a:t>stresa</a:t>
            </a:r>
            <a:endParaRPr lang="en-US" sz="2400" b="1" dirty="0" smtClean="0"/>
          </a:p>
          <a:p>
            <a:pPr>
              <a:spcAft>
                <a:spcPts val="1200"/>
              </a:spcAft>
            </a:pPr>
            <a:r>
              <a:rPr lang="hr-HR" sz="2400" dirty="0" smtClean="0"/>
              <a:t>specifični</a:t>
            </a:r>
            <a:r>
              <a:rPr lang="hr-HR" sz="2400" dirty="0" smtClean="0"/>
              <a:t>, normalni prateći deo trudnoće; 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hr-HR" sz="2400" dirty="0" smtClean="0"/>
              <a:t>udruženo </a:t>
            </a:r>
            <a:r>
              <a:rPr lang="hr-HR" sz="2400" dirty="0" smtClean="0"/>
              <a:t>delovanje </a:t>
            </a:r>
            <a:r>
              <a:rPr lang="hr-HR" sz="2400" dirty="0" smtClean="0"/>
              <a:t>psih</a:t>
            </a:r>
            <a:r>
              <a:rPr lang="en-US" sz="2400" dirty="0" smtClean="0"/>
              <a:t>i</a:t>
            </a:r>
            <a:r>
              <a:rPr lang="sr-Latn-RS" sz="2400" dirty="0" smtClean="0"/>
              <a:t>čkih</a:t>
            </a:r>
            <a:r>
              <a:rPr lang="hr-HR" sz="2400" dirty="0" smtClean="0"/>
              <a:t> </a:t>
            </a:r>
            <a:r>
              <a:rPr lang="hr-HR" sz="2400" dirty="0" smtClean="0"/>
              <a:t>i socio-ekonomskih faktora preko hormona stresa- interaktivno, </a:t>
            </a:r>
            <a:r>
              <a:rPr lang="hr-HR" sz="2400" u="sng" dirty="0" smtClean="0"/>
              <a:t>povrato dejstvo</a:t>
            </a:r>
            <a:r>
              <a:rPr lang="hr-HR" sz="2400" dirty="0" smtClean="0"/>
              <a:t> na komplikacije tokom trudnoće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Uticaji stanja majke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83152" cy="4800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hr-HR" sz="2400" b="1" dirty="0"/>
              <a:t>Uloga oca </a:t>
            </a:r>
            <a:r>
              <a:rPr lang="hr-HR" sz="2400" dirty="0"/>
              <a:t>tokom trudnoće- amortizacija stresa, promena  partnerskih interakcija- popustljivost, </a:t>
            </a:r>
            <a:r>
              <a:rPr lang="hr-HR" sz="2400" dirty="0" smtClean="0"/>
              <a:t>promena uloge</a:t>
            </a:r>
            <a:r>
              <a:rPr lang="hr-HR" sz="2400" dirty="0"/>
              <a:t>, </a:t>
            </a:r>
            <a:r>
              <a:rPr lang="hr-HR" sz="2400" i="1" dirty="0"/>
              <a:t>couvade </a:t>
            </a:r>
            <a:r>
              <a:rPr lang="hr-HR" sz="2400" i="1" dirty="0" smtClean="0"/>
              <a:t>sindrom i ritual</a:t>
            </a:r>
            <a:endParaRPr lang="sr-Latn-CS" sz="2400" i="1" dirty="0"/>
          </a:p>
          <a:p>
            <a:pPr lvl="0">
              <a:spcAft>
                <a:spcPts val="1200"/>
              </a:spcAft>
            </a:pPr>
            <a:r>
              <a:rPr lang="sr-Latn-CS" sz="2400" b="1" dirty="0"/>
              <a:t>Ishrana majke </a:t>
            </a:r>
            <a:r>
              <a:rPr lang="sr-Latn-CS" sz="2400" dirty="0"/>
              <a:t>-štetni efekti neuhranjenosti na trudnoću, zdravlje i razvoj (IQ) bebe; povezanost sa drugim oblicima </a:t>
            </a:r>
            <a:r>
              <a:rPr lang="sr-Latn-CS" sz="2400" b="1" i="1" dirty="0"/>
              <a:t>sredinske deprivacije  </a:t>
            </a:r>
            <a:r>
              <a:rPr lang="sr-Latn-CS" sz="2400" dirty="0"/>
              <a:t>i stresa dodatno povećava rizik za fetalni i postnatalni </a:t>
            </a:r>
            <a:r>
              <a:rPr lang="sr-Latn-CS" sz="2400" dirty="0" smtClean="0"/>
              <a:t>razvoj  (</a:t>
            </a:r>
            <a:r>
              <a:rPr lang="sr-Latn-CS" sz="2400" i="1" dirty="0" smtClean="0"/>
              <a:t>WIC program-dodatak u ishrani- zdravstveno stanje bebe, IQ</a:t>
            </a:r>
            <a:r>
              <a:rPr lang="sr-Latn-CS" sz="2400" dirty="0" smtClean="0"/>
              <a:t>). –“</a:t>
            </a:r>
            <a:r>
              <a:rPr lang="sr-Latn-CS" sz="2400" i="1" dirty="0" smtClean="0"/>
              <a:t>biološki programirano siromaštvo</a:t>
            </a:r>
            <a:r>
              <a:rPr lang="sr-Latn-CS" sz="2400" dirty="0" smtClean="0"/>
              <a:t>“</a:t>
            </a:r>
          </a:p>
          <a:p>
            <a:pPr lvl="0">
              <a:spcAft>
                <a:spcPts val="1200"/>
              </a:spcAft>
            </a:pPr>
            <a:r>
              <a:rPr lang="sr-Latn-CS" sz="2400" b="1" dirty="0" smtClean="0"/>
              <a:t>Efekti neuhranjenosti- </a:t>
            </a:r>
            <a:r>
              <a:rPr lang="sr-Latn-CS" sz="2400" dirty="0" smtClean="0"/>
              <a:t>ravnodušna, neresponzivna, nervozna deca; nastavak loše ishrane i posle rođenja</a:t>
            </a:r>
            <a:endParaRPr lang="sr-Latn-CS" sz="2400" dirty="0"/>
          </a:p>
          <a:p>
            <a:endParaRPr lang="sr-Latn-C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486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sr-Latn-CS" dirty="0" smtClean="0"/>
              <a:t>Teratogeni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7787208" cy="5590974"/>
          </a:xfrm>
        </p:spPr>
        <p:txBody>
          <a:bodyPr>
            <a:normAutofit/>
          </a:bodyPr>
          <a:lstStyle/>
          <a:p>
            <a:pPr lvl="0"/>
            <a:r>
              <a:rPr lang="sr-Latn-CS" sz="2400" dirty="0" smtClean="0"/>
              <a:t>Sredinski činioci razvoja urođenih </a:t>
            </a:r>
            <a:r>
              <a:rPr lang="sr-Latn-CS" sz="2400" dirty="0" smtClean="0"/>
              <a:t>defekata,   nastali </a:t>
            </a:r>
            <a:r>
              <a:rPr lang="sr-Latn-CS" sz="2400" dirty="0" smtClean="0"/>
              <a:t>prenatalno,  ali </a:t>
            </a:r>
            <a:r>
              <a:rPr lang="sr-Latn-CS" sz="2400" dirty="0" smtClean="0"/>
              <a:t>nenasleđeni </a:t>
            </a:r>
            <a:r>
              <a:rPr lang="sr-Latn-RS" sz="2400" dirty="0" smtClean="0"/>
              <a:t>- </a:t>
            </a:r>
            <a:r>
              <a:rPr lang="sr-Latn-CS" sz="2400" dirty="0" smtClean="0"/>
              <a:t>  duvan, alkohol, droge, lekovi, infekcije, radijacija,  zagađenja</a:t>
            </a:r>
          </a:p>
          <a:p>
            <a:pPr lvl="0">
              <a:buNone/>
            </a:pPr>
            <a:endParaRPr lang="sr-Latn-CS" sz="2400" b="1" dirty="0" smtClean="0"/>
          </a:p>
          <a:p>
            <a:pPr lvl="0">
              <a:buNone/>
            </a:pPr>
            <a:r>
              <a:rPr lang="sr-Latn-CS" sz="2400" b="1" dirty="0" smtClean="0"/>
              <a:t>Efekti teratogena</a:t>
            </a:r>
            <a:r>
              <a:rPr lang="sr-Latn-CS" sz="2400" dirty="0" smtClean="0"/>
              <a:t>:</a:t>
            </a:r>
          </a:p>
          <a:p>
            <a:pPr lvl="0"/>
            <a:r>
              <a:rPr lang="sr-Latn-CS" sz="2400" dirty="0" smtClean="0"/>
              <a:t>prijemčivost organizma zavisi od stadijuma razvoja</a:t>
            </a:r>
          </a:p>
          <a:p>
            <a:pPr lvl="0"/>
            <a:r>
              <a:rPr lang="sr-Latn-CS" sz="2400" dirty="0" smtClean="0"/>
              <a:t>efekti su najčešće specifični za pojedine organe</a:t>
            </a:r>
          </a:p>
          <a:p>
            <a:pPr lvl="0"/>
            <a:r>
              <a:rPr lang="sr-Latn-CS" sz="2400" dirty="0" smtClean="0"/>
              <a:t>individualni organzmi variraju s obzirom na svoju </a:t>
            </a:r>
            <a:br>
              <a:rPr lang="sr-Latn-CS" sz="2400" dirty="0" smtClean="0"/>
            </a:br>
            <a:r>
              <a:rPr lang="sr-Latn-CS" sz="2400" dirty="0" smtClean="0"/>
              <a:t>prijemčivost za teratogene</a:t>
            </a:r>
          </a:p>
          <a:p>
            <a:pPr lvl="0"/>
            <a:r>
              <a:rPr lang="sr-Latn-CS" sz="2400" dirty="0" smtClean="0"/>
              <a:t>fiziološko stanje majke utiče na dejstvo teratogena</a:t>
            </a:r>
          </a:p>
          <a:p>
            <a:pPr lvl="0"/>
            <a:r>
              <a:rPr lang="sr-Latn-CS" sz="2400" dirty="0" smtClean="0"/>
              <a:t>što je veća koncentracija teratogena, veći je i rizik</a:t>
            </a:r>
          </a:p>
          <a:p>
            <a:pPr lvl="0"/>
            <a:r>
              <a:rPr lang="sr-Latn-CS" sz="2400" dirty="0" smtClean="0"/>
              <a:t>teratogeni koji imaju štetno dejstvo na bebu, mogu imati malo ili nikakvo dejstvo na majku</a:t>
            </a:r>
          </a:p>
          <a:p>
            <a:pPr lvl="0"/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hr-HR" dirty="0" smtClean="0"/>
              <a:t>Rezime prenatalnog razvoja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4292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r-HR" sz="2400" b="1" dirty="0" smtClean="0"/>
              <a:t>Redosled</a:t>
            </a:r>
            <a:r>
              <a:rPr lang="hr-HR" sz="2400" dirty="0" smtClean="0"/>
              <a:t> je suštinski- prethodno kao uslov za naredno</a:t>
            </a:r>
          </a:p>
          <a:p>
            <a:pPr>
              <a:spcAft>
                <a:spcPts val="600"/>
              </a:spcAft>
            </a:pPr>
            <a:r>
              <a:rPr lang="hr-HR" sz="2400" dirty="0" smtClean="0"/>
              <a:t>Važan je pravi trenutak- </a:t>
            </a:r>
            <a:r>
              <a:rPr lang="hr-HR" sz="2400" b="1" dirty="0" smtClean="0"/>
              <a:t>kritični period </a:t>
            </a:r>
            <a:r>
              <a:rPr lang="hr-HR" sz="2400" dirty="0" smtClean="0"/>
              <a:t>za +/- uticaje</a:t>
            </a:r>
          </a:p>
          <a:p>
            <a:pPr>
              <a:spcAft>
                <a:spcPts val="600"/>
              </a:spcAft>
            </a:pPr>
            <a:r>
              <a:rPr lang="hr-HR" sz="2400" b="1" dirty="0" smtClean="0"/>
              <a:t>Diferencijacija i integracija</a:t>
            </a:r>
            <a:r>
              <a:rPr lang="hr-HR" sz="2400" dirty="0" smtClean="0"/>
              <a:t>- deoba i složeni sistemi</a:t>
            </a:r>
          </a:p>
          <a:p>
            <a:pPr>
              <a:spcAft>
                <a:spcPts val="600"/>
              </a:spcAft>
            </a:pPr>
            <a:r>
              <a:rPr lang="hr-HR" sz="2400" b="1" dirty="0" smtClean="0"/>
              <a:t>Stadijumi</a:t>
            </a:r>
            <a:r>
              <a:rPr lang="hr-HR" sz="2400" dirty="0" smtClean="0"/>
              <a:t> razvojnih promena- faze</a:t>
            </a:r>
          </a:p>
          <a:p>
            <a:pPr>
              <a:spcAft>
                <a:spcPts val="600"/>
              </a:spcAft>
            </a:pPr>
            <a:r>
              <a:rPr lang="hr-HR" sz="2400" b="1" dirty="0" smtClean="0"/>
              <a:t>Nejednak razvojni tok</a:t>
            </a:r>
            <a:r>
              <a:rPr lang="hr-HR" sz="2400" dirty="0" smtClean="0"/>
              <a:t>- dva razvojna pravca</a:t>
            </a:r>
          </a:p>
          <a:p>
            <a:pPr>
              <a:spcAft>
                <a:spcPts val="600"/>
              </a:spcAft>
            </a:pPr>
            <a:r>
              <a:rPr lang="hr-HR" sz="2400" dirty="0" smtClean="0"/>
              <a:t>Regresija tokom razvoja- </a:t>
            </a:r>
            <a:r>
              <a:rPr lang="hr-HR" sz="2400" b="1" dirty="0" smtClean="0"/>
              <a:t>reorganizacija</a:t>
            </a:r>
          </a:p>
          <a:p>
            <a:pPr>
              <a:spcAft>
                <a:spcPts val="600"/>
              </a:spcAft>
            </a:pPr>
            <a:r>
              <a:rPr lang="hr-HR" sz="2400" dirty="0" smtClean="0"/>
              <a:t>Razvoj kao misterija- </a:t>
            </a:r>
            <a:r>
              <a:rPr lang="hr-HR" sz="2400" b="1" i="1" dirty="0" smtClean="0"/>
              <a:t>preformacija</a:t>
            </a:r>
            <a:r>
              <a:rPr lang="hr-HR" sz="2400" dirty="0" smtClean="0"/>
              <a:t> (genetski kod postavlja limite) i </a:t>
            </a:r>
            <a:r>
              <a:rPr lang="hr-HR" sz="2400" b="1" i="1" dirty="0" smtClean="0"/>
              <a:t>epigeneza</a:t>
            </a:r>
            <a:r>
              <a:rPr lang="hr-HR" sz="2400" dirty="0" smtClean="0"/>
              <a:t> (razvoj kroz interakciju)</a:t>
            </a:r>
            <a:endParaRPr lang="sr-Latn-C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/>
          <a:lstStyle/>
          <a:p>
            <a:r>
              <a:rPr lang="sr-Latn-CS" dirty="0" smtClean="0"/>
              <a:t>ROĐENJE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7499176" cy="5302942"/>
          </a:xfrm>
        </p:spPr>
        <p:txBody>
          <a:bodyPr>
            <a:normAutofit lnSpcReduction="10000"/>
          </a:bodyPr>
          <a:lstStyle/>
          <a:p>
            <a:pPr lvl="0">
              <a:spcAft>
                <a:spcPts val="1200"/>
              </a:spcAft>
            </a:pPr>
            <a:r>
              <a:rPr lang="sr-Latn-CS" b="1" dirty="0" smtClean="0"/>
              <a:t>Prvi bio-socijalno-bihejvioralni </a:t>
            </a:r>
            <a:r>
              <a:rPr lang="sr-Latn-CS" dirty="0" smtClean="0"/>
              <a:t>preokret u razvoju</a:t>
            </a:r>
          </a:p>
          <a:p>
            <a:pPr lvl="0">
              <a:spcAft>
                <a:spcPts val="1200"/>
              </a:spcAft>
            </a:pPr>
            <a:r>
              <a:rPr lang="sr-Latn-CS" dirty="0" smtClean="0"/>
              <a:t>Porođaj počinje otprilike </a:t>
            </a:r>
            <a:r>
              <a:rPr lang="sr-Latn-CS" b="1" dirty="0" smtClean="0"/>
              <a:t>266</a:t>
            </a:r>
            <a:r>
              <a:rPr lang="sr-Latn-CS" dirty="0" smtClean="0"/>
              <a:t> </a:t>
            </a:r>
            <a:r>
              <a:rPr lang="sr-Latn-CS" b="1" dirty="0" smtClean="0"/>
              <a:t>dana</a:t>
            </a:r>
            <a:r>
              <a:rPr lang="sr-Latn-CS" dirty="0" smtClean="0"/>
              <a:t> nakon začeća</a:t>
            </a:r>
          </a:p>
          <a:p>
            <a:pPr lvl="0">
              <a:spcAft>
                <a:spcPts val="1200"/>
              </a:spcAft>
            </a:pPr>
            <a:r>
              <a:rPr lang="sr-Latn-CS" dirty="0" smtClean="0"/>
              <a:t>Porođaj se odvija kroz </a:t>
            </a:r>
            <a:r>
              <a:rPr lang="sr-Latn-CS" b="1" dirty="0" smtClean="0"/>
              <a:t>tri faze- </a:t>
            </a:r>
            <a:r>
              <a:rPr lang="sr-Latn-CS" dirty="0" smtClean="0"/>
              <a:t>biološki proces porođaja svuda isti, ali značajne </a:t>
            </a:r>
            <a:r>
              <a:rPr lang="sr-Latn-CS" u="sng" dirty="0" smtClean="0"/>
              <a:t>kulturne varijacije </a:t>
            </a:r>
            <a:r>
              <a:rPr lang="sr-Latn-CS" dirty="0" smtClean="0"/>
              <a:t>u organizaciji  porođaja.</a:t>
            </a:r>
          </a:p>
          <a:p>
            <a:pPr lvl="0">
              <a:spcAft>
                <a:spcPts val="1200"/>
              </a:spcAft>
            </a:pPr>
            <a:r>
              <a:rPr lang="sr-Latn-CS" b="1" dirty="0" smtClean="0"/>
              <a:t>Smanjenje smrtnosti </a:t>
            </a:r>
            <a:r>
              <a:rPr lang="sr-Latn-CS" dirty="0" smtClean="0"/>
              <a:t>i smanjenje broja dece- otklanjanje rizika za bebu i majku </a:t>
            </a:r>
            <a:endParaRPr lang="en-US" dirty="0" smtClean="0"/>
          </a:p>
          <a:p>
            <a:pPr lvl="0">
              <a:spcAft>
                <a:spcPts val="1200"/>
              </a:spcAft>
            </a:pPr>
            <a:r>
              <a:rPr lang="en-US" b="1" dirty="0" smtClean="0"/>
              <a:t>R</a:t>
            </a:r>
            <a:r>
              <a:rPr lang="sr-Latn-CS" b="1" dirty="0" smtClean="0"/>
              <a:t>edukcija bolova</a:t>
            </a:r>
            <a:r>
              <a:rPr lang="en-US" dirty="0" smtClean="0"/>
              <a:t>-m</a:t>
            </a:r>
            <a:r>
              <a:rPr lang="sr-Latn-CS" dirty="0" smtClean="0"/>
              <a:t>oguća negativna dejstva napretka na novorođenče - kratkotrajne i dugotrajne posledice na bebu, medicinske intervencije, infekcije.</a:t>
            </a:r>
          </a:p>
          <a:p>
            <a:pPr>
              <a:spcAft>
                <a:spcPts val="1200"/>
              </a:spcAft>
            </a:pPr>
            <a:r>
              <a:rPr lang="hr-HR" b="1" dirty="0" smtClean="0"/>
              <a:t>Trauma rođenja- </a:t>
            </a:r>
            <a:r>
              <a:rPr lang="hr-HR" dirty="0" smtClean="0"/>
              <a:t>Oto Rank; </a:t>
            </a:r>
            <a:r>
              <a:rPr lang="hr-HR" dirty="0"/>
              <a:t>Primalni krik- </a:t>
            </a:r>
            <a:r>
              <a:rPr lang="hr-HR" dirty="0" smtClean="0"/>
              <a:t>Janov; </a:t>
            </a:r>
            <a:br>
              <a:rPr lang="hr-HR" dirty="0" smtClean="0"/>
            </a:br>
            <a:r>
              <a:rPr lang="hr-HR" dirty="0" smtClean="0"/>
              <a:t>protektivno delovanje adrenalina- disanje, budnost, </a:t>
            </a:r>
            <a:br>
              <a:rPr lang="hr-HR" dirty="0" smtClean="0"/>
            </a:br>
            <a:r>
              <a:rPr lang="hr-HR" dirty="0" smtClean="0"/>
              <a:t>veza sa majkom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1146</TotalTime>
  <Words>947</Words>
  <Application>Microsoft Office PowerPoint</Application>
  <PresentationFormat>On-screen Show (4:3)</PresentationFormat>
  <Paragraphs>93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PRENATALNI RAZVOJ I ROĐENJE</vt:lpstr>
      <vt:lpstr>Periodi prenatalnog razvoja</vt:lpstr>
      <vt:lpstr>Pravci razvoja</vt:lpstr>
      <vt:lpstr>Prenatalna sredina</vt:lpstr>
      <vt:lpstr>Uticaji stanja majke</vt:lpstr>
      <vt:lpstr>Uticaji stanja majke</vt:lpstr>
      <vt:lpstr>Teratogeni</vt:lpstr>
      <vt:lpstr>Rezime prenatalnog razvoja</vt:lpstr>
      <vt:lpstr>ROĐENJE</vt:lpstr>
      <vt:lpstr>Stanje novorođenčeta</vt:lpstr>
      <vt:lpstr>Prerano rođenje</vt:lpstr>
      <vt:lpstr>Početak odnosa roditelj- dete</vt:lpstr>
      <vt:lpstr>Početak odnosa roditelj- dete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PRENATALNI RAZVOJ I ROĐENJE </dc:title>
  <dc:creator>Stefan Ignjatovic</dc:creator>
  <cp:lastModifiedBy>Windows User</cp:lastModifiedBy>
  <cp:revision>78</cp:revision>
  <dcterms:created xsi:type="dcterms:W3CDTF">2009-10-15T12:23:17Z</dcterms:created>
  <dcterms:modified xsi:type="dcterms:W3CDTF">2018-10-21T09:39:58Z</dcterms:modified>
</cp:coreProperties>
</file>