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71" r:id="rId6"/>
    <p:sldId id="259" r:id="rId7"/>
    <p:sldId id="268" r:id="rId8"/>
    <p:sldId id="272" r:id="rId9"/>
    <p:sldId id="260" r:id="rId10"/>
    <p:sldId id="274" r:id="rId11"/>
    <p:sldId id="261" r:id="rId12"/>
    <p:sldId id="262" r:id="rId13"/>
    <p:sldId id="275" r:id="rId14"/>
    <p:sldId id="263" r:id="rId15"/>
    <p:sldId id="264" r:id="rId16"/>
    <p:sldId id="265" r:id="rId17"/>
    <p:sldId id="266" r:id="rId18"/>
    <p:sldId id="267" r:id="rId19"/>
    <p:sldId id="276" r:id="rId20"/>
    <p:sldId id="270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22" autoAdjust="0"/>
  </p:normalViewPr>
  <p:slideViewPr>
    <p:cSldViewPr>
      <p:cViewPr varScale="1">
        <p:scale>
          <a:sx n="108" d="100"/>
          <a:sy n="108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r-Latn-C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3E94490-14AB-4AAA-A466-5C5FEF9975C3}" type="datetimeFigureOut">
              <a:rPr lang="sr-Latn-CS" smtClean="0"/>
              <a:pPr/>
              <a:t>28.10.2018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r-Latn-C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8340DB1-594C-46AB-B6F1-9E2B7560719C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708920"/>
            <a:ext cx="7715304" cy="3744416"/>
          </a:xfrm>
        </p:spPr>
        <p:txBody>
          <a:bodyPr>
            <a:normAutofit fontScale="85000" lnSpcReduction="10000"/>
          </a:bodyPr>
          <a:lstStyle/>
          <a:p>
            <a:pPr marL="285750" indent="-285750" algn="l">
              <a:buFont typeface="Wingdings" pitchFamily="2" charset="2"/>
              <a:buChar char="Ø"/>
            </a:pPr>
            <a:r>
              <a:rPr lang="hr-HR" dirty="0" smtClean="0"/>
              <a:t>  </a:t>
            </a:r>
            <a:r>
              <a:rPr lang="hr-HR" sz="1700" dirty="0" smtClean="0"/>
              <a:t>OD ROĐENJA DO 2.5 MESECA-</a:t>
            </a:r>
            <a:endParaRPr lang="hr-HR" sz="1700" i="1" dirty="0" smtClean="0"/>
          </a:p>
          <a:p>
            <a:pPr marL="285750" indent="-285750" algn="l">
              <a:buFont typeface="Wingdings" pitchFamily="2" charset="2"/>
              <a:buChar char="Ø"/>
            </a:pPr>
            <a:endParaRPr lang="hr-HR" sz="1700" dirty="0" smtClean="0"/>
          </a:p>
          <a:p>
            <a:pPr marL="285750" indent="-285750" algn="l">
              <a:buFont typeface="Wingdings" pitchFamily="2" charset="2"/>
              <a:buChar char="Ø"/>
            </a:pPr>
            <a:r>
              <a:rPr lang="hr-HR" sz="1700" dirty="0" smtClean="0"/>
              <a:t>  RAZVOJ ČULA, MOTORIKE I PSIHIČKIH FUNKCIJA</a:t>
            </a:r>
          </a:p>
          <a:p>
            <a:pPr algn="l"/>
            <a:r>
              <a:rPr lang="en-US" sz="1700" i="1" cap="none" dirty="0"/>
              <a:t> </a:t>
            </a:r>
            <a:r>
              <a:rPr lang="en-US" sz="1700" i="1" cap="none" dirty="0" smtClean="0"/>
              <a:t>  </a:t>
            </a:r>
            <a:r>
              <a:rPr lang="hr-HR" sz="1700" i="1" cap="none" dirty="0" smtClean="0"/>
              <a:t>  “tabula rasa?”</a:t>
            </a:r>
          </a:p>
          <a:p>
            <a:pPr marL="285750" indent="-285750" algn="l">
              <a:buFont typeface="Wingdings" pitchFamily="2" charset="2"/>
              <a:buChar char="Ø"/>
            </a:pPr>
            <a:endParaRPr lang="hr-HR" sz="1700" dirty="0" smtClean="0"/>
          </a:p>
          <a:p>
            <a:pPr marL="285750" indent="-285750" algn="l">
              <a:buFont typeface="Wingdings" pitchFamily="2" charset="2"/>
              <a:buChar char="Ø"/>
            </a:pPr>
            <a:r>
              <a:rPr lang="hr-HR" sz="1700" dirty="0" smtClean="0"/>
              <a:t>  ČETIRI TEORIJSKE RAZVOJNE PERSPEKTIVE </a:t>
            </a:r>
            <a:endParaRPr lang="en-US" sz="1700" dirty="0" smtClean="0"/>
          </a:p>
          <a:p>
            <a:endParaRPr lang="en-US" sz="1800" dirty="0" smtClean="0"/>
          </a:p>
          <a:p>
            <a:pPr algn="l"/>
            <a:r>
              <a:rPr lang="en-US" sz="1800" i="1" cap="none" dirty="0" smtClean="0"/>
              <a:t>“ B</a:t>
            </a:r>
            <a:r>
              <a:rPr lang="sr-Latn-CS" sz="1800" i="1" cap="none" dirty="0" smtClean="0"/>
              <a:t>ebe kontrolišu i vaspitavaju svoje porodice </a:t>
            </a:r>
            <a:endParaRPr lang="en-US" sz="1800" i="1" cap="none" dirty="0" smtClean="0"/>
          </a:p>
          <a:p>
            <a:pPr algn="l"/>
            <a:r>
              <a:rPr lang="sr-Latn-CS" sz="1800" i="1" cap="none" dirty="0" smtClean="0"/>
              <a:t>isto koliko i one njih; zapravo možemo reći da </a:t>
            </a:r>
            <a:endParaRPr lang="en-US" sz="1800" i="1" cap="none" dirty="0" smtClean="0"/>
          </a:p>
          <a:p>
            <a:pPr algn="l"/>
            <a:r>
              <a:rPr lang="sr-Latn-CS" sz="1800" i="1" cap="none" dirty="0" smtClean="0"/>
              <a:t>porodica odgaja bebu, tako što beba odgaja nju. </a:t>
            </a:r>
            <a:endParaRPr lang="en-US" sz="1800" i="1" cap="none" dirty="0" smtClean="0"/>
          </a:p>
          <a:p>
            <a:pPr algn="l"/>
            <a:r>
              <a:rPr lang="en-US" sz="1800" i="1" cap="none" dirty="0" smtClean="0"/>
              <a:t>S</a:t>
            </a:r>
            <a:r>
              <a:rPr lang="sr-Latn-CS" sz="1800" i="1" cap="none" dirty="0" smtClean="0"/>
              <a:t>vi obrasci ponašanja biološki dati i svi redosledi </a:t>
            </a:r>
            <a:endParaRPr lang="en-US" sz="1800" i="1" cap="none" dirty="0" smtClean="0"/>
          </a:p>
          <a:p>
            <a:pPr algn="l"/>
            <a:r>
              <a:rPr lang="sr-Latn-CS" sz="1800" i="1" cap="none" dirty="0" smtClean="0"/>
              <a:t>razvojno determinisani moraju se shvatiti kao niz </a:t>
            </a:r>
            <a:endParaRPr lang="en-US" sz="1800" i="1" cap="none" dirty="0" smtClean="0"/>
          </a:p>
          <a:p>
            <a:pPr algn="l"/>
            <a:r>
              <a:rPr lang="sr-Latn-CS" sz="1800" i="1" cap="none" dirty="0" smtClean="0"/>
              <a:t>potencijala za menjanje </a:t>
            </a:r>
            <a:r>
              <a:rPr lang="sr-Latn-CS" sz="1800" i="1" u="sng" cap="none" dirty="0" smtClean="0"/>
              <a:t>obrazaca uzajamne regulacije</a:t>
            </a:r>
            <a:r>
              <a:rPr lang="sr-Latn-CS" sz="1800" i="1" cap="none" dirty="0" smtClean="0"/>
              <a:t>.</a:t>
            </a:r>
            <a:r>
              <a:rPr lang="en-US" sz="1800" i="1" cap="none" dirty="0" smtClean="0"/>
              <a:t>”</a:t>
            </a:r>
          </a:p>
          <a:p>
            <a:pPr algn="l"/>
            <a:r>
              <a:rPr lang="sr-Latn-CS" sz="1800" i="1" cap="none" dirty="0" smtClean="0"/>
              <a:t> </a:t>
            </a:r>
            <a:endParaRPr lang="en-US" sz="1800" i="1" cap="none" dirty="0" smtClean="0"/>
          </a:p>
          <a:p>
            <a:pPr algn="l"/>
            <a:r>
              <a:rPr lang="en-US" sz="1800" i="1" cap="none" dirty="0" smtClean="0"/>
              <a:t>                                  E</a:t>
            </a:r>
            <a:r>
              <a:rPr lang="sr-Latn-CS" sz="1800" i="1" cap="none" dirty="0" smtClean="0"/>
              <a:t>rik </a:t>
            </a:r>
            <a:r>
              <a:rPr lang="en-US" sz="1800" i="1" cap="none" dirty="0" smtClean="0"/>
              <a:t>E</a:t>
            </a:r>
            <a:r>
              <a:rPr lang="sr-Latn-CS" sz="1800" i="1" cap="none" dirty="0" smtClean="0"/>
              <a:t>rikson, </a:t>
            </a:r>
            <a:r>
              <a:rPr lang="en-US" sz="1800" i="1" cap="none" dirty="0" smtClean="0"/>
              <a:t>C</a:t>
            </a:r>
            <a:r>
              <a:rPr lang="sr-Latn-CS" sz="1800" i="1" cap="none" dirty="0" smtClean="0"/>
              <a:t>hildhood and </a:t>
            </a:r>
            <a:r>
              <a:rPr lang="en-US" sz="1800" i="1" cap="none" dirty="0"/>
              <a:t>S</a:t>
            </a:r>
            <a:r>
              <a:rPr lang="sr-Latn-CS" sz="1800" i="1" cap="none" dirty="0" smtClean="0"/>
              <a:t>ociety</a:t>
            </a:r>
            <a:endParaRPr lang="en-US" sz="1800" i="1" cap="none" dirty="0" smtClean="0"/>
          </a:p>
          <a:p>
            <a:pPr algn="l">
              <a:buFont typeface="Arial" pitchFamily="34" charset="0"/>
              <a:buChar char="•"/>
            </a:pPr>
            <a:endParaRPr lang="sr-Latn-CS" sz="17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PERIOD ODOJČETA</a:t>
            </a:r>
            <a:endParaRPr lang="sr-Latn-C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Koordinacija aktivnosti beba-roditelji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374704" cy="4572000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1200"/>
              </a:spcAft>
              <a:buNone/>
            </a:pPr>
            <a:r>
              <a:rPr lang="hr-HR" b="1" dirty="0"/>
              <a:t>Spavanje</a:t>
            </a:r>
            <a:endParaRPr lang="sr-Latn-CS" b="1" dirty="0"/>
          </a:p>
          <a:p>
            <a:pPr lvl="0">
              <a:spcAft>
                <a:spcPts val="1200"/>
              </a:spcAft>
            </a:pPr>
            <a:r>
              <a:rPr lang="sr-Latn-CS" dirty="0"/>
              <a:t>Novorođenče spava oko </a:t>
            </a:r>
            <a:r>
              <a:rPr lang="en-US" dirty="0"/>
              <a:t>2/3</a:t>
            </a:r>
            <a:r>
              <a:rPr lang="sr-Latn-CS" dirty="0"/>
              <a:t> vremena, ali su </a:t>
            </a:r>
            <a:r>
              <a:rPr lang="sr-Latn-CS" dirty="0" smtClean="0"/>
              <a:t>period</a:t>
            </a:r>
            <a:r>
              <a:rPr lang="en-US" dirty="0" smtClean="0"/>
              <a:t>i</a:t>
            </a:r>
            <a:r>
              <a:rPr lang="sr-Latn-CS" dirty="0" smtClean="0"/>
              <a:t> </a:t>
            </a:r>
            <a:r>
              <a:rPr lang="sr-Latn-CS" dirty="0"/>
              <a:t>spavanja relativno kratki i raspoređeni tokom svih 24 sata. </a:t>
            </a:r>
          </a:p>
          <a:p>
            <a:pPr lvl="0">
              <a:spcAft>
                <a:spcPts val="1200"/>
              </a:spcAft>
            </a:pPr>
            <a:r>
              <a:rPr lang="sr-Latn-CS" dirty="0"/>
              <a:t>Sve bebe pokazuju sklonost da spavaju duže tokom noći nego tokom dana od početka; REM i NREM faze - obrnut raspored</a:t>
            </a:r>
          </a:p>
          <a:p>
            <a:pPr lvl="0">
              <a:spcAft>
                <a:spcPts val="1200"/>
              </a:spcAft>
            </a:pPr>
            <a:r>
              <a:rPr lang="sr-Latn-CS" dirty="0"/>
              <a:t>Vreme koje je potrebno da prođe pre nego što počnu da spavaju celu noć, zavisi od obrazaca spavanja odraslih; obrasci variraju od jedne kulture do druge, ali i zrelosti CNS-a.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48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Koordinacija aktivnosti beba-roditelji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342214" cy="4998296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sr-Latn-CS" sz="3100" b="1" dirty="0" smtClean="0"/>
              <a:t>Hranjenje</a:t>
            </a:r>
          </a:p>
          <a:p>
            <a:pPr lvl="0">
              <a:spcBef>
                <a:spcPts val="1200"/>
              </a:spcBef>
            </a:pPr>
            <a:r>
              <a:rPr lang="sr-Latn-CS" dirty="0" smtClean="0"/>
              <a:t>Novorođenčad </a:t>
            </a:r>
            <a:r>
              <a:rPr lang="sr-Latn-CS" dirty="0"/>
              <a:t>imaju sklonost da jedu svaka 3 sata ako im se omogući stalni pristup hrani. 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sr-Latn-CS" dirty="0" smtClean="0"/>
              <a:t>Kulturološki oblikovani obrasci</a:t>
            </a:r>
          </a:p>
          <a:p>
            <a:pPr lvl="0">
              <a:spcBef>
                <a:spcPts val="1200"/>
              </a:spcBef>
            </a:pPr>
            <a:r>
              <a:rPr lang="sr-Latn-CS" dirty="0" smtClean="0"/>
              <a:t>Praćenje potreba ili fiksiranih rasporeda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sr-Latn-CS" dirty="0" smtClean="0"/>
              <a:t>bebe </a:t>
            </a:r>
            <a:r>
              <a:rPr lang="sr-Latn-CS" dirty="0"/>
              <a:t>koje se hrane na svaka 4 sata, mogu imati teškoće u prilagođavanju na takav raspored, iako većina odojčadi spontano usvaja ritam hranjenja na 4 sata nakon uzrasta od 2 ½ meseca</a:t>
            </a:r>
            <a:r>
              <a:rPr lang="sr-Latn-C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sr-Latn-CS" b="1" dirty="0" smtClean="0"/>
              <a:t>Sisanje - </a:t>
            </a:r>
            <a:r>
              <a:rPr lang="sr-Latn-CS" dirty="0" smtClean="0"/>
              <a:t>u</a:t>
            </a:r>
            <a:r>
              <a:rPr lang="sr-Latn-CS" b="1" dirty="0" smtClean="0"/>
              <a:t> </a:t>
            </a:r>
            <a:r>
              <a:rPr lang="sr-Latn-CS" dirty="0" smtClean="0"/>
              <a:t>početku se zasniva na primitivnim refleksnim mehanizmima (sisanje, disanje, gutanje i traženje usnama-rooting) koji nisu dobro koordinisani.</a:t>
            </a:r>
          </a:p>
          <a:p>
            <a:pPr>
              <a:spcBef>
                <a:spcPts val="1200"/>
              </a:spcBef>
            </a:pPr>
            <a:r>
              <a:rPr lang="sr-Latn-CS" b="1" dirty="0" smtClean="0"/>
              <a:t>Dojenje-</a:t>
            </a:r>
            <a:r>
              <a:rPr lang="sr-Latn-CS" dirty="0" smtClean="0"/>
              <a:t> nije refleks, u toku nekoliko nedelja, ovaj oblik ponašanja se reorganizuje i posatje voljan; Uslovljavanje na podizanje; Različiti refleksi od kojih se sastoji bivaju međusobno integrisani i beba postaje dobro koordinisana sa majkom.</a:t>
            </a:r>
          </a:p>
          <a:p>
            <a:pPr lvl="0"/>
            <a:endParaRPr lang="sr-Latn-CS" dirty="0" smtClean="0"/>
          </a:p>
          <a:p>
            <a:pPr lvl="0"/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Koordinacija aktivnosti beba-roditelji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503920" cy="496855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Plakanje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/>
              <a:t>“P</a:t>
            </a:r>
            <a:r>
              <a:rPr lang="sr-Latn-CS" sz="2100" dirty="0" smtClean="0"/>
              <a:t>rimitivan</a:t>
            </a:r>
            <a:r>
              <a:rPr lang="en-US" sz="2100" dirty="0" smtClean="0"/>
              <a:t>”</a:t>
            </a:r>
            <a:r>
              <a:rPr lang="sr-Latn-CS" sz="2100" dirty="0" smtClean="0"/>
              <a:t> </a:t>
            </a:r>
            <a:r>
              <a:rPr lang="sr-Latn-CS" sz="2100" dirty="0"/>
              <a:t>vid komunikacije koji izaziva </a:t>
            </a:r>
            <a:r>
              <a:rPr lang="sr-Latn-CS" sz="2100" dirty="0" smtClean="0"/>
              <a:t>jake </a:t>
            </a:r>
            <a:r>
              <a:rPr lang="sr-Latn-CS" sz="2100" dirty="0"/>
              <a:t>emocionalne reakcije kod odraslih i obaveštava ih da nešto </a:t>
            </a:r>
            <a:r>
              <a:rPr lang="sr-Latn-CS" sz="2100" dirty="0" smtClean="0"/>
              <a:t>nije </a:t>
            </a:r>
            <a:r>
              <a:rPr lang="sr-Latn-CS" sz="2100" dirty="0"/>
              <a:t>u redu</a:t>
            </a:r>
            <a:r>
              <a:rPr lang="sr-Latn-CS" sz="2100" dirty="0" smtClean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100" dirty="0" smtClean="0"/>
              <a:t>Problem tumačenja- različiti </a:t>
            </a:r>
            <a:r>
              <a:rPr lang="sr-Latn-CS" sz="2100" dirty="0"/>
              <a:t>zvučni obrasci ranog plača pomažu roditeljima da naslute šta može biti uzrok uznemirenosti. </a:t>
            </a:r>
            <a:r>
              <a:rPr lang="sr-Latn-CS" sz="2100" dirty="0" smtClean="0"/>
              <a:t>Mogu ukazivati </a:t>
            </a:r>
            <a:r>
              <a:rPr lang="sr-Latn-CS" sz="2100" dirty="0"/>
              <a:t>na ozbiljnu bolest</a:t>
            </a:r>
            <a:r>
              <a:rPr lang="sr-Latn-CS" sz="2100" dirty="0" smtClean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sz="2100" dirty="0" smtClean="0"/>
              <a:t>Stres za roditelje- neizvesnost i negativne emocije, zlostavljanje i zanemarivanje</a:t>
            </a:r>
          </a:p>
          <a:p>
            <a:pPr lvl="0">
              <a:spcBef>
                <a:spcPts val="0"/>
              </a:spcBef>
            </a:pPr>
            <a:r>
              <a:rPr lang="hr-HR" sz="2100" b="1" dirty="0" smtClean="0"/>
              <a:t>Tešenje bebe- </a:t>
            </a:r>
            <a:r>
              <a:rPr lang="hr-HR" sz="2100" dirty="0" smtClean="0"/>
              <a:t>uobičajeni razlozi uznemirenosti 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hr-HR" sz="2100" dirty="0" smtClean="0"/>
              <a:t>Načini reagovanja- nošenje, ljuljanje, maženje, tepanje, pevušenje;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hr-HR" sz="2100" dirty="0" smtClean="0"/>
              <a:t>Stimulacija dodirom i pažnja- konstantna ritmična stimulacija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hr-HR" sz="2100" dirty="0" smtClean="0"/>
              <a:t>Povijanje– ograničavanje pokreta, smanjenje sopstvene stimulacije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hr-HR" sz="2100" dirty="0" smtClean="0"/>
              <a:t>Cucla</a:t>
            </a:r>
          </a:p>
          <a:p>
            <a:pPr lvl="0">
              <a:buFont typeface="Wingdings" pitchFamily="2" charset="2"/>
              <a:buChar char="Ø"/>
            </a:pPr>
            <a:endParaRPr lang="hr-HR" sz="2400" dirty="0" smtClean="0"/>
          </a:p>
          <a:p>
            <a:endParaRPr lang="sr-Latn-C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Osnovne perspektive o razvoju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014664" cy="4752528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hr-HR" sz="2800" b="1" dirty="0"/>
              <a:t>Ishod 2,5 meseca</a:t>
            </a:r>
            <a:r>
              <a:rPr lang="hr-HR" sz="2800" dirty="0"/>
              <a:t>- osmeh, podizanje glave, </a:t>
            </a:r>
            <a:r>
              <a:rPr lang="hr-HR" sz="2800" dirty="0" smtClean="0"/>
              <a:t>trešenje </a:t>
            </a:r>
            <a:r>
              <a:rPr lang="hr-HR" sz="2800" dirty="0" smtClean="0"/>
              <a:t>zvečke</a:t>
            </a:r>
            <a:r>
              <a:rPr lang="en-US" sz="2800" dirty="0" smtClean="0"/>
              <a:t>-</a:t>
            </a:r>
            <a:r>
              <a:rPr lang="sr-Latn-RS" sz="2800" dirty="0" smtClean="0"/>
              <a:t> </a:t>
            </a:r>
            <a:r>
              <a:rPr lang="en-US" sz="2800" dirty="0" err="1" smtClean="0"/>
              <a:t>soci</a:t>
            </a:r>
            <a:r>
              <a:rPr lang="sr-Latn-RS" sz="2800" dirty="0" smtClean="0"/>
              <a:t>o-emocionalni</a:t>
            </a:r>
            <a:r>
              <a:rPr lang="en-US" sz="2800" dirty="0" smtClean="0"/>
              <a:t>, </a:t>
            </a:r>
            <a:r>
              <a:rPr lang="en-US" sz="2800" dirty="0" err="1" smtClean="0"/>
              <a:t>motori</a:t>
            </a:r>
            <a:r>
              <a:rPr lang="sr-Latn-RS" sz="2800" dirty="0" smtClean="0"/>
              <a:t>čki, kognitivni razvoj</a:t>
            </a:r>
            <a:endParaRPr lang="sr-Latn-CS" sz="2800" dirty="0"/>
          </a:p>
          <a:p>
            <a:pPr lvl="0">
              <a:spcAft>
                <a:spcPts val="600"/>
              </a:spcAft>
            </a:pPr>
            <a:r>
              <a:rPr lang="sr-Latn-CS" sz="2800" b="1" dirty="0"/>
              <a:t>Osnovne perspektive o razvoju </a:t>
            </a:r>
            <a:r>
              <a:rPr lang="sr-Latn-CS" sz="2800" dirty="0" smtClean="0"/>
              <a:t>- načini </a:t>
            </a:r>
            <a:r>
              <a:rPr lang="sr-Latn-CS" sz="2800" dirty="0"/>
              <a:t>na koji biološki i sredinski faktori doprinose ranim razvojnim promenama</a:t>
            </a:r>
            <a:r>
              <a:rPr lang="sr-Latn-CS" sz="2800" dirty="0" smtClean="0"/>
              <a:t>.</a:t>
            </a:r>
          </a:p>
          <a:p>
            <a:pPr lvl="0">
              <a:spcAft>
                <a:spcPts val="600"/>
              </a:spcAft>
            </a:pPr>
            <a:r>
              <a:rPr lang="sr-Latn-CS" sz="2800" b="1" dirty="0" smtClean="0"/>
              <a:t>Četiri perspektive</a:t>
            </a:r>
            <a:endParaRPr lang="sr-Latn-C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47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896144"/>
          </a:xfrm>
        </p:spPr>
        <p:txBody>
          <a:bodyPr>
            <a:normAutofit fontScale="90000"/>
          </a:bodyPr>
          <a:lstStyle/>
          <a:p>
            <a:pPr lvl="0"/>
            <a:r>
              <a:rPr lang="sr-Latn-CS" sz="3600" b="1" dirty="0"/>
              <a:t>Biološko-maturacionistički pristup- </a:t>
            </a:r>
            <a:r>
              <a:rPr lang="sr-Latn-CS" sz="3600" dirty="0" smtClean="0"/>
              <a:t>Gezel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856984" cy="568863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en-US" sz="2000" dirty="0" smtClean="0"/>
              <a:t>P</a:t>
            </a:r>
            <a:r>
              <a:rPr lang="sr-Latn-CS" sz="2000" dirty="0" smtClean="0"/>
              <a:t>ostnatalni </a:t>
            </a:r>
            <a:r>
              <a:rPr lang="sr-Latn-CS" sz="2000" dirty="0"/>
              <a:t>razvoj prati iste principe kao i prenatalni razvoj. Nove strukture izrastaju iz endogeneih </a:t>
            </a:r>
            <a:r>
              <a:rPr lang="sr-Latn-CS" sz="2000" dirty="0" smtClean="0"/>
              <a:t>sposobnosti </a:t>
            </a:r>
            <a:r>
              <a:rPr lang="sr-Latn-CS" sz="2000" dirty="0"/>
              <a:t>koje se odvijaju kako beba sazreva. </a:t>
            </a:r>
            <a:endParaRPr lang="sr-Latn-CS" sz="20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sr-Latn-CS" sz="2000" dirty="0" smtClean="0"/>
              <a:t>Povećana mijelinizacija i broj neurona korteksa </a:t>
            </a:r>
            <a:r>
              <a:rPr lang="sr-Latn-CS" sz="2000" dirty="0"/>
              <a:t>i rast mišića.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sr-Latn-CS" sz="2000" b="1" i="1" dirty="0"/>
              <a:t>Sazrevanje moždanih </a:t>
            </a:r>
            <a:r>
              <a:rPr lang="sr-Latn-CS" sz="2000" b="1" i="1" dirty="0" smtClean="0"/>
              <a:t>struktura</a:t>
            </a:r>
            <a:r>
              <a:rPr lang="sr-Latn-CS" sz="2000" dirty="0" smtClean="0"/>
              <a:t/>
            </a:r>
            <a:br>
              <a:rPr lang="sr-Latn-CS" sz="2000" dirty="0" smtClean="0"/>
            </a:br>
            <a:r>
              <a:rPr lang="sr-Latn-CS" sz="2000" dirty="0" smtClean="0"/>
              <a:t>-</a:t>
            </a:r>
            <a:r>
              <a:rPr lang="sr-Latn-CS" sz="2000" u="sng" dirty="0" smtClean="0"/>
              <a:t>primarna motorna zona </a:t>
            </a:r>
            <a:r>
              <a:rPr lang="sr-Latn-CS" sz="2000" dirty="0" smtClean="0"/>
              <a:t>frontalnog korteksa- podizanje glave (1 mes.), voljni pokreti ruku (3 mes.); kasnije nogu- cefalokaudalni pravac razvoja;</a:t>
            </a:r>
            <a:br>
              <a:rPr lang="sr-Latn-CS" sz="2000" dirty="0" smtClean="0"/>
            </a:br>
            <a:r>
              <a:rPr lang="sr-Latn-CS" sz="2000" dirty="0" smtClean="0"/>
              <a:t>-</a:t>
            </a:r>
            <a:r>
              <a:rPr lang="sr-Latn-CS" sz="2000" u="sng" dirty="0" smtClean="0"/>
              <a:t>primarna senzorna zona </a:t>
            </a:r>
            <a:r>
              <a:rPr lang="sr-Latn-CS" sz="2000" dirty="0" smtClean="0"/>
              <a:t>(3 mes.)- dodir-vid-sluh; urođeni poremećaji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sr-Latn-CS" sz="2000" b="1" i="1" dirty="0" smtClean="0"/>
              <a:t>Reorganizacija </a:t>
            </a:r>
            <a:r>
              <a:rPr lang="sr-Latn-CS" sz="2000" b="1" i="1" dirty="0"/>
              <a:t>ranih </a:t>
            </a:r>
            <a:r>
              <a:rPr lang="sr-Latn-CS" sz="2000" b="1" i="1" dirty="0" smtClean="0"/>
              <a:t>refleksa</a:t>
            </a:r>
          </a:p>
          <a:p>
            <a:pPr lvl="0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sr-Latn-CS" sz="2000" b="1" i="1" dirty="0"/>
              <a:t> </a:t>
            </a:r>
            <a:r>
              <a:rPr lang="sr-Latn-CS" sz="2000" u="sng" dirty="0" smtClean="0"/>
              <a:t>u </a:t>
            </a:r>
            <a:r>
              <a:rPr lang="sr-Latn-CS" sz="2000" u="sng" dirty="0"/>
              <a:t>potpunosti </a:t>
            </a:r>
            <a:r>
              <a:rPr lang="sr-Latn-CS" sz="2000" u="sng" dirty="0" smtClean="0"/>
              <a:t>se gube </a:t>
            </a:r>
            <a:r>
              <a:rPr lang="sr-Latn-CS" sz="2000" dirty="0" smtClean="0"/>
              <a:t>u toku prvih nekoliko meseci života</a:t>
            </a:r>
            <a:r>
              <a:rPr lang="en-US" sz="2000" dirty="0" smtClean="0"/>
              <a:t>-</a:t>
            </a:r>
            <a:r>
              <a:rPr lang="sr-Latn-CS" sz="2000" dirty="0" smtClean="0"/>
              <a:t> Moroov refleks </a:t>
            </a:r>
            <a:endParaRPr lang="sr-Latn-CS" sz="2000" dirty="0" smtClean="0"/>
          </a:p>
          <a:p>
            <a:pPr lvl="0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sr-Latn-CS" sz="2000" dirty="0"/>
              <a:t> </a:t>
            </a:r>
            <a:r>
              <a:rPr lang="sr-Latn-CS" sz="2000" u="sng" dirty="0" smtClean="0"/>
              <a:t>nestaju </a:t>
            </a:r>
            <a:r>
              <a:rPr lang="sr-Latn-CS" sz="2000" u="sng" dirty="0"/>
              <a:t>i kasnije se </a:t>
            </a:r>
            <a:r>
              <a:rPr lang="sr-Latn-CS" sz="2000" u="sng" dirty="0" smtClean="0"/>
              <a:t>javljaju </a:t>
            </a:r>
            <a:r>
              <a:rPr lang="sr-Latn-CS" sz="2000" dirty="0"/>
              <a:t>kao elementi novih oblika </a:t>
            </a:r>
            <a:r>
              <a:rPr lang="sr-Latn-CS" sz="2000" dirty="0" smtClean="0"/>
              <a:t>aktivnosti </a:t>
            </a:r>
            <a:r>
              <a:rPr lang="sr-Latn-RS" sz="2000" dirty="0"/>
              <a:t>(</a:t>
            </a:r>
            <a:r>
              <a:rPr lang="sr-Latn-CS" sz="2000" dirty="0" smtClean="0"/>
              <a:t>hodanje)</a:t>
            </a:r>
          </a:p>
          <a:p>
            <a:pPr lvl="0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sr-Latn-CS" sz="2000" dirty="0"/>
              <a:t> </a:t>
            </a:r>
            <a:r>
              <a:rPr lang="sr-Latn-CS" sz="2000" u="sng" dirty="0" smtClean="0"/>
              <a:t>ostaju </a:t>
            </a:r>
            <a:r>
              <a:rPr lang="sr-Latn-CS" sz="2000" u="sng" dirty="0"/>
              <a:t>i transformišu se </a:t>
            </a:r>
            <a:r>
              <a:rPr lang="sr-Latn-CS" sz="2000" dirty="0"/>
              <a:t>u voljna ponašanja pod kontrolom </a:t>
            </a:r>
            <a:r>
              <a:rPr lang="sr-Latn-CS" sz="2000" dirty="0" smtClean="0"/>
              <a:t>kor</a:t>
            </a:r>
            <a:r>
              <a:rPr lang="en-US" sz="2000" dirty="0" err="1" smtClean="0"/>
              <a:t>teksa</a:t>
            </a:r>
            <a:r>
              <a:rPr lang="sr-Latn-RS" sz="2000" dirty="0" smtClean="0"/>
              <a:t>  </a:t>
            </a:r>
          </a:p>
          <a:p>
            <a:pPr marL="0" indent="0">
              <a:spcBef>
                <a:spcPts val="600"/>
              </a:spcBef>
              <a:buSzPct val="100000"/>
              <a:buNone/>
            </a:pPr>
            <a:r>
              <a:rPr lang="sr-Latn-RS" sz="2000" dirty="0" smtClean="0"/>
              <a:t>    </a:t>
            </a:r>
            <a:r>
              <a:rPr lang="sr-Latn-CS" sz="2000" dirty="0" smtClean="0"/>
              <a:t>hvatanje </a:t>
            </a:r>
            <a:r>
              <a:rPr lang="sr-Latn-CS" sz="2000" dirty="0" smtClean="0"/>
              <a:t>i </a:t>
            </a:r>
            <a:r>
              <a:rPr lang="sr-Latn-CS" sz="2000" i="1" dirty="0" smtClean="0"/>
              <a:t>vizuelno inicirano </a:t>
            </a:r>
            <a:r>
              <a:rPr lang="sr-Latn-CS" sz="2000" dirty="0" smtClean="0"/>
              <a:t>dosezanje postaje koordinisano </a:t>
            </a:r>
            <a:r>
              <a:rPr lang="sr-Latn-CS" sz="2000" i="1" dirty="0" smtClean="0"/>
              <a:t>vizuelno </a:t>
            </a:r>
            <a:br>
              <a:rPr lang="sr-Latn-CS" sz="2000" i="1" dirty="0" smtClean="0"/>
            </a:br>
            <a:r>
              <a:rPr lang="sr-Latn-CS" sz="2000" i="1" dirty="0" smtClean="0"/>
              <a:t>   </a:t>
            </a:r>
            <a:r>
              <a:rPr lang="sr-Latn-CS" sz="2000" i="1" dirty="0" smtClean="0"/>
              <a:t> vođeno </a:t>
            </a:r>
            <a:r>
              <a:rPr lang="sr-Latn-CS" sz="2000" dirty="0" smtClean="0"/>
              <a:t>dosezanje (2-3m.), integrisano sa hvatanjem</a:t>
            </a:r>
            <a:endParaRPr lang="sr-Latn-CS" sz="2000" dirty="0"/>
          </a:p>
          <a:p>
            <a:pPr>
              <a:spcBef>
                <a:spcPts val="0"/>
              </a:spcBef>
            </a:pPr>
            <a:endParaRPr lang="sr-Latn-C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1200"/>
              </a:spcBef>
            </a:pPr>
            <a:r>
              <a:rPr lang="sr-Latn-CS" b="1" dirty="0"/>
              <a:t>Teorije socijalnog učenja- </a:t>
            </a:r>
            <a:r>
              <a:rPr lang="sr-Latn-CS" dirty="0"/>
              <a:t>Pavlov, Votson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856984" cy="5301208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/>
              <a:t>P</a:t>
            </a:r>
            <a:r>
              <a:rPr lang="sr-Latn-CS" sz="2800" dirty="0" smtClean="0"/>
              <a:t>ripisuju </a:t>
            </a:r>
            <a:r>
              <a:rPr lang="sr-Latn-CS" sz="2800" dirty="0"/>
              <a:t>sredini vodeću ulogu stvaranju novih oblika ponašanja putem mehanizma učenja</a:t>
            </a:r>
            <a:r>
              <a:rPr lang="sr-Latn-CS" sz="2800" dirty="0" smtClean="0"/>
              <a:t>. Sposobnost da </a:t>
            </a:r>
            <a:r>
              <a:rPr lang="sr-Latn-CS" sz="2800" dirty="0"/>
              <a:t>uči se </a:t>
            </a:r>
            <a:r>
              <a:rPr lang="sr-Latn-CS" sz="2800" dirty="0" smtClean="0"/>
              <a:t>povećava </a:t>
            </a:r>
            <a:r>
              <a:rPr lang="sr-Latn-CS" sz="2800" dirty="0"/>
              <a:t>od </a:t>
            </a:r>
            <a:r>
              <a:rPr lang="sr-Latn-CS" sz="2800" dirty="0" smtClean="0"/>
              <a:t>tokom </a:t>
            </a:r>
            <a:r>
              <a:rPr lang="sr-Latn-CS" sz="2800" dirty="0"/>
              <a:t>prvih </a:t>
            </a:r>
            <a:r>
              <a:rPr lang="sr-Latn-CS" sz="2800" dirty="0" smtClean="0"/>
              <a:t>meseci. </a:t>
            </a:r>
            <a:br>
              <a:rPr lang="sr-Latn-CS" sz="2800" dirty="0" smtClean="0"/>
            </a:br>
            <a:r>
              <a:rPr lang="sr-Latn-CS" sz="2800" dirty="0" smtClean="0"/>
              <a:t>Uticaj senzorne deprivacije na razvoj mozga (percepcija oblika-</a:t>
            </a:r>
            <a:r>
              <a:rPr lang="en-US" sz="2800" dirty="0" smtClean="0"/>
              <a:t> </a:t>
            </a:r>
            <a:r>
              <a:rPr lang="sr-Latn-CS" sz="2800" dirty="0" smtClean="0"/>
              <a:t>šimpanze u mraku, horizontalne linije kod mačića, 3 grupe pacova)</a:t>
            </a:r>
          </a:p>
          <a:p>
            <a:pPr>
              <a:spcBef>
                <a:spcPts val="1200"/>
              </a:spcBef>
            </a:pPr>
            <a:r>
              <a:rPr lang="hr-HR" sz="2800" b="1" i="1" dirty="0" smtClean="0"/>
              <a:t>Habituacija- </a:t>
            </a:r>
            <a:r>
              <a:rPr lang="hr-HR" sz="2800" dirty="0" smtClean="0"/>
              <a:t>učenje razlikovanja novih stimulusa</a:t>
            </a:r>
            <a:endParaRPr lang="sr-Latn-CS" sz="2800" dirty="0" smtClean="0"/>
          </a:p>
          <a:p>
            <a:pPr>
              <a:spcBef>
                <a:spcPts val="1200"/>
              </a:spcBef>
            </a:pPr>
            <a:r>
              <a:rPr lang="sr-Latn-CS" sz="2800" b="1" i="1" dirty="0" smtClean="0"/>
              <a:t>Klasično </a:t>
            </a:r>
            <a:r>
              <a:rPr lang="sr-Latn-CS" sz="2800" b="1" i="1" dirty="0"/>
              <a:t>uslovljavanje </a:t>
            </a:r>
            <a:r>
              <a:rPr lang="sr-Latn-CS" sz="2800" dirty="0"/>
              <a:t>omogućava odojčetu da stvori </a:t>
            </a:r>
            <a:r>
              <a:rPr lang="sr-Latn-CS" sz="2800" u="sng" dirty="0"/>
              <a:t>očekivanja o vezama između događaja </a:t>
            </a:r>
            <a:r>
              <a:rPr lang="sr-Latn-CS" sz="2800" dirty="0"/>
              <a:t>u njegovoj </a:t>
            </a:r>
            <a:r>
              <a:rPr lang="sr-Latn-CS" sz="2800" dirty="0" smtClean="0"/>
              <a:t>sredini (sisanje). </a:t>
            </a:r>
          </a:p>
          <a:p>
            <a:pPr>
              <a:spcBef>
                <a:spcPts val="1200"/>
              </a:spcBef>
            </a:pPr>
            <a:r>
              <a:rPr lang="sr-Latn-CS" sz="2800" b="1" i="1" dirty="0" smtClean="0"/>
              <a:t>Instrumentalno </a:t>
            </a:r>
            <a:r>
              <a:rPr lang="sr-Latn-CS" sz="2800" b="1" i="1" dirty="0"/>
              <a:t>uslovljavanje</a:t>
            </a:r>
            <a:r>
              <a:rPr lang="sr-Latn-CS" sz="2800" b="1" dirty="0"/>
              <a:t> </a:t>
            </a:r>
            <a:r>
              <a:rPr lang="sr-Latn-CS" sz="2800" dirty="0"/>
              <a:t>obezbeđuje mehanizme za </a:t>
            </a:r>
            <a:r>
              <a:rPr lang="sr-Latn-CS" sz="2800" u="sng" dirty="0"/>
              <a:t>javljanje novih oblika ponašanja </a:t>
            </a:r>
            <a:r>
              <a:rPr lang="sr-Latn-CS" sz="2800" dirty="0"/>
              <a:t>kao </a:t>
            </a:r>
            <a:r>
              <a:rPr lang="sr-Latn-CS" sz="2800" dirty="0" smtClean="0"/>
              <a:t>posledic</a:t>
            </a:r>
            <a:r>
              <a:rPr lang="en-US" sz="2800" dirty="0" smtClean="0"/>
              <a:t>e</a:t>
            </a:r>
            <a:r>
              <a:rPr lang="sr-Latn-CS" sz="2800" dirty="0" smtClean="0"/>
              <a:t> </a:t>
            </a:r>
            <a:r>
              <a:rPr lang="sr-Latn-CS" sz="2800" dirty="0"/>
              <a:t>pozitivnih ili negativnih događaja </a:t>
            </a:r>
            <a:r>
              <a:rPr lang="sr-Latn-CS" sz="2800" dirty="0" smtClean="0"/>
              <a:t>koje ta ponašanja </a:t>
            </a:r>
            <a:r>
              <a:rPr lang="sr-Latn-CS" sz="2800" dirty="0" smtClean="0"/>
              <a:t>izazivaju (koordinacija, okretanje glave). </a:t>
            </a:r>
          </a:p>
          <a:p>
            <a:pPr>
              <a:spcBef>
                <a:spcPts val="1200"/>
              </a:spcBef>
            </a:pPr>
            <a:r>
              <a:rPr lang="sr-Latn-CS" sz="2800" b="1" i="1" dirty="0" smtClean="0"/>
              <a:t>Imitacija</a:t>
            </a:r>
            <a:r>
              <a:rPr lang="sr-Latn-CS" sz="2800" dirty="0" smtClean="0"/>
              <a:t>-</a:t>
            </a:r>
            <a:r>
              <a:rPr lang="en-US" sz="2800" dirty="0" smtClean="0"/>
              <a:t> n</a:t>
            </a:r>
            <a:r>
              <a:rPr lang="sr-Latn-CS" sz="2800" dirty="0" smtClean="0"/>
              <a:t>eke </a:t>
            </a:r>
            <a:r>
              <a:rPr lang="sr-Latn-CS" sz="2800" dirty="0"/>
              <a:t>studije pokazuju da odojče može da uči i </a:t>
            </a:r>
            <a:r>
              <a:rPr lang="sr-Latn-CS" sz="2800" dirty="0" smtClean="0"/>
              <a:t>putem imitacije, </a:t>
            </a:r>
            <a:r>
              <a:rPr lang="sr-Latn-CS" sz="2800" dirty="0"/>
              <a:t>ali je ova tvrdnja još uvek dosta osporavana</a:t>
            </a:r>
            <a:r>
              <a:rPr lang="sr-Latn-CS" sz="2800" dirty="0" smtClean="0"/>
              <a:t>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sr-Latn-CS" sz="2800" dirty="0" smtClean="0"/>
              <a:t>Problem adekvatnog ponašanja- izrazi lica (sparivanje fotografija lica bebe i odraslog, </a:t>
            </a:r>
            <a:r>
              <a:rPr lang="en-US" sz="2800" dirty="0" smtClean="0"/>
              <a:t> </a:t>
            </a:r>
            <a:r>
              <a:rPr lang="sr-Latn-CS" sz="2800" dirty="0" smtClean="0"/>
              <a:t>pogađanje izraza odraslog- srećen, tužan, iznenađen)</a:t>
            </a:r>
          </a:p>
          <a:p>
            <a:pPr>
              <a:spcBef>
                <a:spcPts val="1200"/>
              </a:spcBef>
            </a:pPr>
            <a:r>
              <a:rPr lang="hr-HR" sz="2800" dirty="0" smtClean="0"/>
              <a:t>Kumulacija naučenih promena- </a:t>
            </a:r>
            <a:r>
              <a:rPr lang="hr-HR" sz="2800" b="1" dirty="0" smtClean="0"/>
              <a:t>kvalitativne i individualne  razlike</a:t>
            </a:r>
            <a:r>
              <a:rPr lang="hr-HR" sz="2800" dirty="0" smtClean="0"/>
              <a:t>?</a:t>
            </a:r>
            <a:endParaRPr lang="sr-Latn-CS" sz="2800" dirty="0"/>
          </a:p>
          <a:p>
            <a:pPr marL="0" indent="0"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964488" cy="758952"/>
          </a:xfrm>
        </p:spPr>
        <p:txBody>
          <a:bodyPr>
            <a:normAutofit fontScale="90000"/>
          </a:bodyPr>
          <a:lstStyle/>
          <a:p>
            <a:pPr lvl="0"/>
            <a:r>
              <a:rPr lang="sr-Latn-CS" b="1" dirty="0"/>
              <a:t>Univerzalno-konstruktivističke teorije -</a:t>
            </a:r>
            <a:r>
              <a:rPr lang="sr-Latn-CS" dirty="0" smtClean="0"/>
              <a:t>Pijaže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5445224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</a:pPr>
            <a:r>
              <a:rPr lang="en-US" dirty="0" smtClean="0"/>
              <a:t>P</a:t>
            </a:r>
            <a:r>
              <a:rPr lang="sr-Latn-CS" dirty="0" smtClean="0"/>
              <a:t>ridaju značaj i biološkim </a:t>
            </a:r>
            <a:r>
              <a:rPr lang="sr-Latn-CS" dirty="0"/>
              <a:t>i sredinskim faktorima </a:t>
            </a:r>
            <a:r>
              <a:rPr lang="sr-Latn-CS" dirty="0" smtClean="0"/>
              <a:t>razvoja</a:t>
            </a:r>
          </a:p>
          <a:p>
            <a:pPr lvl="0">
              <a:spcBef>
                <a:spcPts val="1200"/>
              </a:spcBef>
            </a:pPr>
            <a:r>
              <a:rPr lang="sr-Latn-CS" b="1" dirty="0" smtClean="0"/>
              <a:t>Shema</a:t>
            </a:r>
            <a:r>
              <a:rPr lang="sr-Latn-CS" dirty="0" smtClean="0"/>
              <a:t>- </a:t>
            </a:r>
            <a:r>
              <a:rPr lang="sr-Latn-CS" i="1" dirty="0" smtClean="0"/>
              <a:t>mentalna struktura koja organizmu daje model akcije za slične ili analogne uslove</a:t>
            </a:r>
          </a:p>
          <a:p>
            <a:pPr lvl="0">
              <a:spcBef>
                <a:spcPts val="1200"/>
              </a:spcBef>
            </a:pPr>
            <a:r>
              <a:rPr lang="sr-Latn-CS" b="1" dirty="0" smtClean="0"/>
              <a:t>Refleksi</a:t>
            </a:r>
            <a:r>
              <a:rPr lang="sr-Latn-CS" dirty="0" smtClean="0"/>
              <a:t>- primitivne sheme- </a:t>
            </a:r>
            <a:r>
              <a:rPr lang="sr-Latn-CS" dirty="0"/>
              <a:t>koordinisani obrasci </a:t>
            </a:r>
            <a:r>
              <a:rPr lang="sr-Latn-CS" dirty="0" smtClean="0"/>
              <a:t>akcija koje se procesom </a:t>
            </a:r>
            <a:r>
              <a:rPr lang="sr-Latn-CS" b="1" i="1" dirty="0" smtClean="0"/>
              <a:t>adaptacije </a:t>
            </a:r>
            <a:r>
              <a:rPr lang="sr-Latn-CS" dirty="0" smtClean="0"/>
              <a:t>transformišu  kroz iskustvo</a:t>
            </a:r>
            <a:endParaRPr lang="sr-Latn-CS" dirty="0"/>
          </a:p>
          <a:p>
            <a:pPr>
              <a:spcBef>
                <a:spcPts val="1200"/>
              </a:spcBef>
            </a:pPr>
            <a:r>
              <a:rPr lang="sr-Latn-CS" dirty="0" smtClean="0"/>
              <a:t>Razvojna </a:t>
            </a:r>
            <a:r>
              <a:rPr lang="sr-Latn-CS" dirty="0"/>
              <a:t>promena se konstruiše kroz zajedničko dejstvo </a:t>
            </a:r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/>
              <a:t>-</a:t>
            </a:r>
            <a:r>
              <a:rPr lang="sr-Latn-CS" b="1" i="1" dirty="0" smtClean="0"/>
              <a:t>asimilacije -</a:t>
            </a:r>
            <a:r>
              <a:rPr lang="sr-Latn-CS" dirty="0" smtClean="0"/>
              <a:t>prilagođavanje </a:t>
            </a:r>
            <a:r>
              <a:rPr lang="sr-Latn-CS" dirty="0"/>
              <a:t>novih informacija da bi se </a:t>
            </a:r>
            <a:r>
              <a:rPr lang="sr-Latn-CS" dirty="0" smtClean="0"/>
              <a:t>uklopile </a:t>
            </a:r>
            <a:r>
              <a:rPr lang="sr-Latn-CS" dirty="0"/>
              <a:t>u postojeće </a:t>
            </a:r>
            <a:r>
              <a:rPr lang="sr-Latn-CS" dirty="0" smtClean="0"/>
              <a:t>sheme (sisanje palca)</a:t>
            </a:r>
            <a:r>
              <a:rPr lang="en-US" dirty="0" smtClean="0"/>
              <a:t> i</a:t>
            </a:r>
            <a:endParaRPr lang="sr-Latn-CS" dirty="0" smtClean="0"/>
          </a:p>
          <a:p>
            <a:pPr>
              <a:spcBef>
                <a:spcPts val="1200"/>
              </a:spcBef>
              <a:buNone/>
            </a:pPr>
            <a:r>
              <a:rPr lang="sr-Latn-CS" b="1" i="1" dirty="0" smtClean="0"/>
              <a:t>    -akomodacije</a:t>
            </a:r>
            <a:r>
              <a:rPr lang="sr-Latn-CS" dirty="0" smtClean="0"/>
              <a:t> </a:t>
            </a:r>
            <a:r>
              <a:rPr lang="sr-Latn-CS" dirty="0"/>
              <a:t>-</a:t>
            </a:r>
            <a:r>
              <a:rPr lang="sr-Latn-CS" dirty="0" smtClean="0"/>
              <a:t>menjanje </a:t>
            </a:r>
            <a:r>
              <a:rPr lang="sr-Latn-CS" dirty="0"/>
              <a:t>postojećih šema da bi se nove informacije mogle </a:t>
            </a:r>
            <a:r>
              <a:rPr lang="sr-Latn-CS" dirty="0" smtClean="0"/>
              <a:t>uklopiti (sisanje tkanine)</a:t>
            </a:r>
          </a:p>
          <a:p>
            <a:pPr>
              <a:spcBef>
                <a:spcPts val="1200"/>
              </a:spcBef>
            </a:pPr>
            <a:r>
              <a:rPr lang="hr-HR" dirty="0" smtClean="0"/>
              <a:t>Iskustva koja se ne mogu uklopiti u šemu ne utiču na promenu</a:t>
            </a:r>
            <a:endParaRPr lang="sr-Latn-CS" dirty="0" smtClean="0"/>
          </a:p>
          <a:p>
            <a:pPr>
              <a:spcBef>
                <a:spcPts val="1200"/>
              </a:spcBef>
            </a:pPr>
            <a:r>
              <a:rPr lang="sr-Latn-CS" dirty="0" smtClean="0"/>
              <a:t>Reciprocitet S-R veze- uzajamno </a:t>
            </a:r>
            <a:r>
              <a:rPr lang="sr-Latn-CS" dirty="0"/>
              <a:t>dejstvo asimilacije i akomodacije </a:t>
            </a:r>
            <a:endParaRPr lang="sr-Latn-CS" dirty="0" smtClean="0"/>
          </a:p>
          <a:p>
            <a:pPr>
              <a:spcBef>
                <a:spcPts val="1200"/>
              </a:spcBef>
            </a:pPr>
            <a:r>
              <a:rPr lang="sr-Latn-CS" b="1" dirty="0" smtClean="0"/>
              <a:t>Uravnotežavanje-</a:t>
            </a:r>
            <a:r>
              <a:rPr lang="sr-Latn-CS" dirty="0" smtClean="0"/>
              <a:t> sukob asimilacije i akomodacije dok se ne usklade shema i sredina- dok </a:t>
            </a:r>
            <a:r>
              <a:rPr lang="sr-Latn-CS" dirty="0"/>
              <a:t>se ne dostigne novi oblik ravnoteže </a:t>
            </a:r>
            <a:r>
              <a:rPr lang="sr-Latn-CS" dirty="0" smtClean="0"/>
              <a:t>– kvalitativna transformacija</a:t>
            </a:r>
            <a:endParaRPr lang="sr-Latn-C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58952"/>
          </a:xfrm>
        </p:spPr>
        <p:txBody>
          <a:bodyPr>
            <a:normAutofit fontScale="90000"/>
          </a:bodyPr>
          <a:lstStyle/>
          <a:p>
            <a:pPr lvl="0">
              <a:spcBef>
                <a:spcPts val="1200"/>
              </a:spcBef>
            </a:pPr>
            <a:r>
              <a:rPr lang="sr-Latn-CS" b="1" dirty="0"/>
              <a:t>Univerzalno-konstruktivističke teorije -</a:t>
            </a:r>
            <a:r>
              <a:rPr lang="sr-Latn-CS" dirty="0"/>
              <a:t>Pijaže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99404" cy="5214320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1200"/>
              </a:spcBef>
            </a:pPr>
            <a:r>
              <a:rPr lang="sr-Latn-CS" sz="2400" b="1" i="1" dirty="0" smtClean="0"/>
              <a:t>Stadijumi razvoja</a:t>
            </a:r>
            <a:r>
              <a:rPr lang="sr-Latn-CS" sz="2400" dirty="0" smtClean="0"/>
              <a:t>- novi </a:t>
            </a:r>
            <a:r>
              <a:rPr lang="sr-Latn-CS" sz="2400" dirty="0"/>
              <a:t>oblici ravnoteže čine kvalitativno nove oblike ponašanja; </a:t>
            </a:r>
            <a:r>
              <a:rPr lang="sr-Latn-CS" sz="2400" dirty="0" smtClean="0"/>
              <a:t>4 stadijuma načina saznanja</a:t>
            </a:r>
            <a:endParaRPr lang="sr-Latn-CS" sz="2400" dirty="0"/>
          </a:p>
          <a:p>
            <a:pPr lvl="0">
              <a:spcBef>
                <a:spcPts val="1200"/>
              </a:spcBef>
            </a:pPr>
            <a:r>
              <a:rPr lang="sr-Latn-CS" sz="2400" b="1" i="1" dirty="0" smtClean="0"/>
              <a:t>Senzomotorni stadijum-</a:t>
            </a:r>
            <a:r>
              <a:rPr lang="sr-Latn-CS" sz="2400" dirty="0" smtClean="0"/>
              <a:t> koordinacija percepcije i motorike. Šest </a:t>
            </a:r>
            <a:r>
              <a:rPr lang="sr-Latn-CS" sz="2400" dirty="0"/>
              <a:t>faza, od kojih se prve dve javljaju tokom prvih 10 do 12 nedelja postnatalnog života:</a:t>
            </a:r>
          </a:p>
          <a:p>
            <a:pPr lvl="1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sr-Latn-CS" sz="2400" b="1" dirty="0" smtClean="0">
                <a:solidFill>
                  <a:schemeClr val="tx1"/>
                </a:solidFill>
              </a:rPr>
              <a:t>Faza </a:t>
            </a:r>
            <a:r>
              <a:rPr lang="sr-Latn-CS" sz="2400" b="1" dirty="0">
                <a:solidFill>
                  <a:schemeClr val="tx1"/>
                </a:solidFill>
              </a:rPr>
              <a:t>1 </a:t>
            </a:r>
            <a:r>
              <a:rPr lang="sr-Latn-CS" sz="2400" b="1" dirty="0" smtClean="0">
                <a:solidFill>
                  <a:schemeClr val="tx1"/>
                </a:solidFill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sr-Latn-CS" sz="2400" b="1" dirty="0" smtClean="0">
                <a:solidFill>
                  <a:schemeClr val="tx1"/>
                </a:solidFill>
              </a:rPr>
              <a:t>uvežbavanje refleksnih shema </a:t>
            </a:r>
            <a:r>
              <a:rPr lang="sr-Latn-CS" sz="2400" dirty="0" smtClean="0">
                <a:solidFill>
                  <a:schemeClr val="tx1"/>
                </a:solidFill>
              </a:rPr>
              <a:t>-feedback (0-1.5 m.)</a:t>
            </a:r>
            <a:endParaRPr lang="sr-Latn-CS" sz="2400" dirty="0">
              <a:solidFill>
                <a:schemeClr val="tx1"/>
              </a:solidFill>
            </a:endParaRPr>
          </a:p>
          <a:p>
            <a:pPr lvl="1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sr-Latn-CS" sz="2400" b="1" dirty="0" smtClean="0">
                <a:solidFill>
                  <a:schemeClr val="tx1"/>
                </a:solidFill>
              </a:rPr>
              <a:t>Faza </a:t>
            </a:r>
            <a:r>
              <a:rPr lang="sr-Latn-CS" sz="2400" b="1" dirty="0">
                <a:solidFill>
                  <a:schemeClr val="tx1"/>
                </a:solidFill>
              </a:rPr>
              <a:t>2 </a:t>
            </a:r>
            <a:r>
              <a:rPr lang="sr-Latn-CS" sz="2400" b="1" dirty="0" smtClean="0">
                <a:solidFill>
                  <a:schemeClr val="tx1"/>
                </a:solidFill>
              </a:rPr>
              <a:t>– primarne cirkularne sheme-  </a:t>
            </a:r>
            <a:r>
              <a:rPr lang="sr-Latn-CS" sz="2400" dirty="0" smtClean="0">
                <a:solidFill>
                  <a:schemeClr val="tx1"/>
                </a:solidFill>
              </a:rPr>
              <a:t>(1.5- 4 mes.) </a:t>
            </a:r>
            <a:r>
              <a:rPr lang="sr-Latn-CS" sz="2400" dirty="0">
                <a:solidFill>
                  <a:schemeClr val="tx1"/>
                </a:solidFill>
              </a:rPr>
              <a:t>početak akomodacije i </a:t>
            </a:r>
            <a:r>
              <a:rPr lang="sr-Latn-CS" sz="2400" dirty="0" smtClean="0">
                <a:solidFill>
                  <a:schemeClr val="tx1"/>
                </a:solidFill>
              </a:rPr>
              <a:t>ponavljanje akcija- produžavanje </a:t>
            </a:r>
            <a:r>
              <a:rPr lang="sr-Latn-CS" sz="2400" dirty="0">
                <a:solidFill>
                  <a:schemeClr val="tx1"/>
                </a:solidFill>
              </a:rPr>
              <a:t>prijatnih doživljaja koji proističu iz refleksnih </a:t>
            </a:r>
            <a:r>
              <a:rPr lang="sr-Latn-CS" sz="2400" dirty="0" smtClean="0">
                <a:solidFill>
                  <a:schemeClr val="tx1"/>
                </a:solidFill>
              </a:rPr>
              <a:t>aktivnosti; </a:t>
            </a:r>
            <a:r>
              <a:rPr lang="sr-Latn-CS" sz="2400" u="sng" dirty="0" smtClean="0">
                <a:solidFill>
                  <a:schemeClr val="tx1"/>
                </a:solidFill>
              </a:rPr>
              <a:t>usmerene na sopstveno telo</a:t>
            </a:r>
          </a:p>
          <a:p>
            <a:pPr>
              <a:spcBef>
                <a:spcPts val="1200"/>
              </a:spcBef>
            </a:pPr>
            <a:r>
              <a:rPr lang="hr-HR" sz="2400" dirty="0" smtClean="0"/>
              <a:t>Diferencijacija i integracija kružnih reakcija- </a:t>
            </a:r>
            <a:r>
              <a:rPr lang="hr-HR" sz="2400" b="1" i="1" dirty="0" smtClean="0"/>
              <a:t>aktivnost</a:t>
            </a:r>
            <a:r>
              <a:rPr lang="hr-HR" sz="2400" b="1" dirty="0" smtClean="0"/>
              <a:t> </a:t>
            </a:r>
            <a:r>
              <a:rPr lang="hr-HR" sz="2400" b="1" i="1" dirty="0" smtClean="0"/>
              <a:t>organizma</a:t>
            </a:r>
            <a:r>
              <a:rPr lang="hr-HR" sz="2400" dirty="0" smtClean="0"/>
              <a:t>- </a:t>
            </a:r>
            <a:r>
              <a:rPr lang="hr-HR" sz="2400" u="sng" dirty="0" smtClean="0"/>
              <a:t>konstruktivna funkcija</a:t>
            </a:r>
            <a:endParaRPr lang="sr-Latn-CS" sz="2400" u="sng" dirty="0"/>
          </a:p>
          <a:p>
            <a:pPr>
              <a:spcBef>
                <a:spcPts val="1200"/>
              </a:spcBef>
            </a:pPr>
            <a:r>
              <a:rPr lang="sr-Latn-CS" sz="2400" dirty="0" smtClean="0"/>
              <a:t>Opis razvoja </a:t>
            </a:r>
            <a:r>
              <a:rPr lang="sr-Latn-CS" sz="2400" b="1" i="1" dirty="0" smtClean="0"/>
              <a:t>univerzalnih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oblika ponašanja- bez kulturno specifičnih interakcija</a:t>
            </a:r>
          </a:p>
          <a:p>
            <a:pPr>
              <a:spcBef>
                <a:spcPts val="1200"/>
              </a:spcBef>
            </a:pPr>
            <a:r>
              <a:rPr lang="sr-Latn-CS" sz="2400" dirty="0" smtClean="0"/>
              <a:t>Socijalna </a:t>
            </a:r>
            <a:r>
              <a:rPr lang="sr-Latn-CS" sz="2400" dirty="0"/>
              <a:t>sredina- </a:t>
            </a:r>
            <a:r>
              <a:rPr lang="sr-Latn-CS" sz="2400" b="1" i="1" dirty="0"/>
              <a:t>interakcije</a:t>
            </a:r>
            <a:r>
              <a:rPr lang="sr-Latn-CS" sz="2400" dirty="0"/>
              <a:t> između majke i odojčeta – promena kod beba izaziva promenu ponašanja majki (njihanje bebe tokom pauza u dojenju); </a:t>
            </a:r>
          </a:p>
          <a:p>
            <a:pPr lvl="0">
              <a:spcBef>
                <a:spcPts val="1200"/>
              </a:spcBef>
            </a:pPr>
            <a:endParaRPr lang="sr-Latn-CS" sz="2400" dirty="0" smtClean="0"/>
          </a:p>
          <a:p>
            <a:pPr lvl="0"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Latn-CS" b="1" dirty="0"/>
              <a:t>Socio-kulturni pristup  </a:t>
            </a:r>
            <a:r>
              <a:rPr lang="sr-Latn-CS" b="1" dirty="0" smtClean="0"/>
              <a:t>-</a:t>
            </a:r>
            <a:r>
              <a:rPr lang="sr-Latn-CS" dirty="0" smtClean="0"/>
              <a:t>Vigotski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90728" cy="4998296"/>
          </a:xfrm>
        </p:spPr>
        <p:txBody>
          <a:bodyPr>
            <a:normAutofit fontScale="925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P</a:t>
            </a:r>
            <a:r>
              <a:rPr lang="sr-Latn-CS" sz="2200" dirty="0" smtClean="0"/>
              <a:t>roces razvojne promene- </a:t>
            </a:r>
            <a:r>
              <a:rPr lang="sr-Latn-CS" sz="2200" b="1" i="1" dirty="0" smtClean="0"/>
              <a:t>aktivna uloga </a:t>
            </a:r>
            <a:r>
              <a:rPr lang="sr-Latn-CS" sz="2200" b="1" i="1" dirty="0" smtClean="0"/>
              <a:t>drugih, </a:t>
            </a:r>
            <a:br>
              <a:rPr lang="sr-Latn-CS" sz="2200" b="1" i="1" dirty="0" smtClean="0"/>
            </a:br>
            <a:r>
              <a:rPr lang="sr-Latn-CS" sz="2200" dirty="0" smtClean="0"/>
              <a:t>interakcije </a:t>
            </a:r>
            <a:r>
              <a:rPr lang="sr-Latn-CS" sz="2200" dirty="0" smtClean="0"/>
              <a:t>deteta </a:t>
            </a:r>
            <a:r>
              <a:rPr lang="sr-Latn-CS" sz="2200" dirty="0"/>
              <a:t>i ljudi </a:t>
            </a:r>
            <a:r>
              <a:rPr lang="sr-Latn-CS" sz="2200" b="1" i="1" dirty="0" smtClean="0"/>
              <a:t>kulturno </a:t>
            </a:r>
            <a:r>
              <a:rPr lang="sr-Latn-CS" sz="2200" b="1" i="1" dirty="0" smtClean="0"/>
              <a:t>posredovana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200" b="1" dirty="0" smtClean="0"/>
              <a:t>Kultura</a:t>
            </a:r>
            <a:r>
              <a:rPr lang="sr-Latn-CS" sz="2200" dirty="0" smtClean="0"/>
              <a:t>- </a:t>
            </a:r>
            <a:r>
              <a:rPr lang="sr-Latn-CS" sz="2200" dirty="0" smtClean="0"/>
              <a:t>istorijski akumulirana </a:t>
            </a:r>
            <a:r>
              <a:rPr lang="sr-Latn-CS" sz="2200" dirty="0"/>
              <a:t>„</a:t>
            </a:r>
            <a:r>
              <a:rPr lang="sr-Latn-CS" sz="2200" dirty="0" smtClean="0"/>
              <a:t>organizacija života”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sz="2200" dirty="0" smtClean="0"/>
              <a:t>Univerzalni faktori i </a:t>
            </a:r>
            <a:r>
              <a:rPr lang="hr-HR" sz="2200" b="1" dirty="0" smtClean="0"/>
              <a:t>kulturološki specifične interakcije- </a:t>
            </a:r>
            <a:r>
              <a:rPr lang="hr-HR" sz="2200" dirty="0" smtClean="0"/>
              <a:t>dojenje: odlaganje ishrane; stimulacija bebe; stimulacija majke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200" dirty="0" smtClean="0"/>
              <a:t>Značajne </a:t>
            </a:r>
            <a:r>
              <a:rPr lang="sr-Latn-CS" sz="2200" dirty="0"/>
              <a:t>i prožimajuće </a:t>
            </a:r>
            <a:r>
              <a:rPr lang="sr-Latn-CS" sz="2200" b="1" dirty="0"/>
              <a:t>kulturne varijacije </a:t>
            </a:r>
            <a:r>
              <a:rPr lang="sr-Latn-CS" sz="2200" dirty="0"/>
              <a:t>u interakciji roditelja sa novorođenom decom imaju </a:t>
            </a:r>
            <a:r>
              <a:rPr lang="sr-Latn-CS" sz="2200" u="sng" dirty="0" smtClean="0"/>
              <a:t>kratkoročan </a:t>
            </a:r>
            <a:r>
              <a:rPr lang="sr-Latn-CS" sz="2200" u="sng" dirty="0"/>
              <a:t>i dugoročan uticaj na </a:t>
            </a:r>
            <a:r>
              <a:rPr lang="sr-Latn-CS" sz="2200" u="sng" dirty="0" smtClean="0"/>
              <a:t>razvoj- </a:t>
            </a:r>
            <a:r>
              <a:rPr lang="sr-Latn-CS" sz="2200" dirty="0" smtClean="0"/>
              <a:t>podstiču ili sputavaju neka ponašanja</a:t>
            </a:r>
            <a:endParaRPr lang="hr-HR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200" dirty="0" smtClean="0"/>
              <a:t>Kulturna verovanja- </a:t>
            </a:r>
            <a:r>
              <a:rPr lang="hr-HR" sz="2200" b="1" i="1" dirty="0" smtClean="0"/>
              <a:t>obrazac za ponašanje ali i tumačenje sopstvenog iskustva;</a:t>
            </a:r>
            <a:r>
              <a:rPr lang="hr-HR" sz="2200" dirty="0" smtClean="0"/>
              <a:t>  odnos prema kapacitetima bebe (imitativna interakcija);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200" dirty="0" smtClean="0"/>
              <a:t>Nega i vaspitanje- </a:t>
            </a:r>
            <a:r>
              <a:rPr lang="hr-HR" sz="2200" u="sng" dirty="0" smtClean="0"/>
              <a:t>šta mogu i šta treba da rade </a:t>
            </a:r>
            <a:r>
              <a:rPr lang="en-US" sz="2200" dirty="0" smtClean="0"/>
              <a:t>-</a:t>
            </a:r>
            <a:r>
              <a:rPr lang="hr-HR" sz="2200" dirty="0" smtClean="0"/>
              <a:t>modelira način doživljaja bebe i bebin doživljaj sredine- različiti efekti na kasniji razvoj</a:t>
            </a:r>
            <a:endParaRPr lang="sr-Latn-CS" sz="22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/>
              <a:t>Socijalni </a:t>
            </a:r>
            <a:r>
              <a:rPr lang="sr-Latn-CS" b="1" dirty="0" smtClean="0"/>
              <a:t>osmeh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27048"/>
            <a:ext cx="8280920" cy="4926288"/>
          </a:xfrm>
        </p:spPr>
        <p:txBody>
          <a:bodyPr>
            <a:normAutofit fontScale="92500"/>
          </a:bodyPr>
          <a:lstStyle/>
          <a:p>
            <a:pPr lvl="0">
              <a:spcBef>
                <a:spcPts val="1200"/>
              </a:spcBef>
            </a:pPr>
            <a:r>
              <a:rPr lang="en-US" sz="2400" dirty="0" smtClean="0"/>
              <a:t>N</a:t>
            </a:r>
            <a:r>
              <a:rPr lang="sr-Latn-CS" sz="2400" dirty="0" smtClean="0"/>
              <a:t>a </a:t>
            </a:r>
            <a:r>
              <a:rPr lang="sr-Latn-CS" sz="2400" dirty="0"/>
              <a:t>uzrastu od oko 2 ½ meseca, dolazi do promene u funkcionisanju mozga usled sazrevanja, povećana vizuelna aktivnost i sposobnost opažanja oblika objekata i ljudi, povećana budnost. </a:t>
            </a:r>
            <a:endParaRPr lang="sr-Latn-CS" sz="2400" dirty="0" smtClean="0"/>
          </a:p>
          <a:p>
            <a:pPr lvl="0">
              <a:spcBef>
                <a:spcPts val="1200"/>
              </a:spcBef>
            </a:pPr>
            <a:r>
              <a:rPr lang="sr-Latn-CS" sz="2400" dirty="0" smtClean="0"/>
              <a:t>Roditelji </a:t>
            </a:r>
            <a:r>
              <a:rPr lang="sr-Latn-CS" sz="2400" dirty="0"/>
              <a:t>reaguju novim osećanima vezanosti prema detetu.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400" b="1" i="1" dirty="0"/>
              <a:t>Endogeni osmeh- </a:t>
            </a:r>
            <a:r>
              <a:rPr lang="hr-HR" sz="2400" dirty="0"/>
              <a:t>REM faza </a:t>
            </a:r>
          </a:p>
          <a:p>
            <a:pPr lvl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400" b="1" i="1" dirty="0"/>
              <a:t>Egzogeni osmeh </a:t>
            </a:r>
            <a:r>
              <a:rPr lang="hr-HR" sz="2400" dirty="0"/>
              <a:t>na spoljnu stimulaciju (1-1.5 mes</a:t>
            </a:r>
            <a:r>
              <a:rPr lang="hr-HR" sz="2400" dirty="0" smtClean="0"/>
              <a:t>.); </a:t>
            </a:r>
            <a:endParaRPr lang="hr-HR" sz="2400" dirty="0"/>
          </a:p>
          <a:p>
            <a:pPr lvl="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400" b="1" i="1" dirty="0"/>
              <a:t>Socijalni osmeh </a:t>
            </a:r>
            <a:r>
              <a:rPr lang="hr-HR" sz="2400" dirty="0"/>
              <a:t>povezan sa osmehom ljudi (2.5 mes.), 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Rene Špic – </a:t>
            </a:r>
            <a:r>
              <a:rPr lang="hr-HR" sz="2400" i="1" dirty="0" smtClean="0"/>
              <a:t>prvi psihički organizator</a:t>
            </a:r>
            <a:endParaRPr lang="hr-HR" sz="2400" i="1" dirty="0"/>
          </a:p>
          <a:p>
            <a:pPr lvl="0">
              <a:spcBef>
                <a:spcPts val="1200"/>
              </a:spcBef>
            </a:pPr>
            <a:r>
              <a:rPr lang="hr-HR" sz="2400" b="1" dirty="0"/>
              <a:t>Socijalni fidbek- </a:t>
            </a:r>
            <a:r>
              <a:rPr lang="hr-HR" sz="2400" dirty="0"/>
              <a:t>kod slepe dece izostaje vizuelni fidbek, ali se javlja kroz druge oblike stimulacije – neophodna interakcija pored sazrevanja</a:t>
            </a:r>
            <a:endParaRPr lang="sr-Latn-C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37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Period odojčeta 0-2.5 meseca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5112568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sz="2400" dirty="0" smtClean="0"/>
              <a:t>Beba je </a:t>
            </a:r>
            <a:r>
              <a:rPr lang="en-US" sz="2400" dirty="0" err="1" smtClean="0"/>
              <a:t>najnesposobnija</a:t>
            </a:r>
            <a:r>
              <a:rPr lang="en-US" sz="2400" dirty="0" smtClean="0"/>
              <a:t> i </a:t>
            </a:r>
            <a:r>
              <a:rPr lang="en-US" sz="2400" dirty="0" err="1" smtClean="0"/>
              <a:t>potencijalno</a:t>
            </a:r>
            <a:r>
              <a:rPr lang="en-US" sz="2400" dirty="0" smtClean="0"/>
              <a:t> </a:t>
            </a:r>
            <a:r>
              <a:rPr lang="en-US" sz="2400" dirty="0" err="1" smtClean="0"/>
              <a:t>najsposobnija</a:t>
            </a:r>
            <a:r>
              <a:rPr lang="en-US" sz="2400" dirty="0" smtClean="0"/>
              <a:t>!!</a:t>
            </a:r>
          </a:p>
          <a:p>
            <a:pPr lvl="0">
              <a:spcAft>
                <a:spcPts val="600"/>
              </a:spcAft>
            </a:pPr>
            <a:r>
              <a:rPr lang="en-US" sz="2400" dirty="0" err="1" smtClean="0"/>
              <a:t>Potpuna</a:t>
            </a:r>
            <a:r>
              <a:rPr lang="en-US" sz="2400" dirty="0" smtClean="0"/>
              <a:t> </a:t>
            </a:r>
            <a:r>
              <a:rPr lang="en-US" sz="2400" dirty="0" err="1" smtClean="0"/>
              <a:t>zavisnost</a:t>
            </a:r>
            <a:r>
              <a:rPr lang="en-US" sz="2400" dirty="0" smtClean="0"/>
              <a:t>  </a:t>
            </a:r>
            <a:r>
              <a:rPr lang="sr-Latn-R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neophodnost</a:t>
            </a:r>
            <a:r>
              <a:rPr lang="en-US" sz="2400" dirty="0" smtClean="0"/>
              <a:t> u</a:t>
            </a:r>
            <a:r>
              <a:rPr lang="sr-Latn-RS" sz="2400" dirty="0" smtClean="0"/>
              <a:t>č</a:t>
            </a:r>
            <a:r>
              <a:rPr lang="en-US" sz="2400" dirty="0" err="1" smtClean="0"/>
              <a:t>enja</a:t>
            </a:r>
            <a:r>
              <a:rPr lang="sr-Latn-RS" sz="2400" dirty="0" smtClean="0"/>
              <a:t> ogromnog repertoara znanja i veština za budući opstanak</a:t>
            </a:r>
            <a:endParaRPr lang="en-US" sz="2400" dirty="0" smtClean="0"/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Odojče </a:t>
            </a:r>
            <a:r>
              <a:rPr lang="sr-Latn-CS" sz="2400" dirty="0"/>
              <a:t>se rađa sa </a:t>
            </a:r>
            <a:r>
              <a:rPr lang="sr-Latn-CS" sz="2400" dirty="0" smtClean="0"/>
              <a:t>značajnim </a:t>
            </a:r>
            <a:r>
              <a:rPr lang="sr-Latn-CS" sz="2400" dirty="0"/>
              <a:t>čulnim i bihejvioralnim sposobnostima kojima doživljava i reaguje na svoje postnatalne uslove sredine</a:t>
            </a:r>
            <a:r>
              <a:rPr lang="sr-Latn-CS" sz="2400" dirty="0" smtClean="0"/>
              <a:t>.</a:t>
            </a:r>
          </a:p>
          <a:p>
            <a:pPr lvl="0">
              <a:spcAft>
                <a:spcPts val="600"/>
              </a:spcAft>
            </a:pPr>
            <a:r>
              <a:rPr lang="sr-Latn-CS" sz="2400" dirty="0"/>
              <a:t>Nezrelost i bespomoćnost bebe- ogroman uticaj na </a:t>
            </a:r>
            <a:r>
              <a:rPr lang="sr-Latn-CS" sz="2400" dirty="0" smtClean="0"/>
              <a:t>okolinu</a:t>
            </a:r>
            <a:r>
              <a:rPr lang="en-US" sz="2400" dirty="0" smtClean="0"/>
              <a:t>!</a:t>
            </a:r>
            <a:endParaRPr lang="sr-Latn-CS" sz="2400" dirty="0"/>
          </a:p>
          <a:p>
            <a:pPr>
              <a:spcAft>
                <a:spcPts val="600"/>
              </a:spcAft>
            </a:pPr>
            <a:r>
              <a:rPr lang="hr-HR" sz="2400" u="sng" dirty="0" smtClean="0"/>
              <a:t>Uzajamna regulacija </a:t>
            </a:r>
            <a:r>
              <a:rPr lang="hr-HR" sz="2400" dirty="0" smtClean="0"/>
              <a:t>u interakciji sa socijalnom sredinom</a:t>
            </a:r>
          </a:p>
          <a:p>
            <a:pPr marL="274320" lvl="1"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hr-HR" sz="2400" b="1" dirty="0" smtClean="0">
                <a:solidFill>
                  <a:schemeClr val="tx1"/>
                </a:solidFill>
              </a:rPr>
              <a:t>Bio-socio-bihejvioralni preokret- </a:t>
            </a:r>
            <a:r>
              <a:rPr lang="hr-HR" sz="2400" dirty="0" smtClean="0">
                <a:solidFill>
                  <a:schemeClr val="tx1"/>
                </a:solidFill>
              </a:rPr>
              <a:t>kvalitativna reorganizacija sposobnosti, ponašanja, socijalnih interakcija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sr-Latn-CS" sz="2400" dirty="0" smtClean="0">
              <a:solidFill>
                <a:schemeClr val="tx1"/>
              </a:solidFill>
            </a:endParaRPr>
          </a:p>
          <a:p>
            <a:endParaRPr lang="sr-Latn-CS" sz="2000" dirty="0" smtClean="0"/>
          </a:p>
          <a:p>
            <a:pPr lvl="0"/>
            <a:endParaRPr lang="sr-Latn-CS" sz="20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Integrativni pristup</a:t>
            </a:r>
            <a:endParaRPr lang="sr-Latn-C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90728" cy="558698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Različita ponašanja nisu izolovana, već su deo integrisanog sistema, (dojenje + spavanje + ...)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Aktivna adaptacija + socijalna interakcija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Prvi postnatalni </a:t>
            </a:r>
            <a:r>
              <a:rPr lang="sr-Latn-CS" sz="2400" b="1" i="1" dirty="0" smtClean="0"/>
              <a:t>bio-socio-bihejvioralni preokret </a:t>
            </a:r>
            <a:r>
              <a:rPr lang="sr-Latn-CS" sz="2400" dirty="0" smtClean="0"/>
              <a:t>u organizaciji ponašanja odojčeta</a:t>
            </a:r>
            <a:r>
              <a:rPr lang="en-US" sz="2400" dirty="0" smtClean="0"/>
              <a:t>- </a:t>
            </a:r>
            <a:r>
              <a:rPr lang="hr-HR" sz="2400" i="1" dirty="0" smtClean="0"/>
              <a:t>p</a:t>
            </a:r>
            <a:r>
              <a:rPr lang="sr-Latn-CS" sz="2400" i="1" dirty="0"/>
              <a:t>ojava socijalnog </a:t>
            </a:r>
            <a:r>
              <a:rPr lang="sr-Latn-CS" sz="2400" i="1" dirty="0" smtClean="0"/>
              <a:t>osmeha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i="1" dirty="0"/>
              <a:t> </a:t>
            </a:r>
            <a:r>
              <a:rPr lang="en-US" sz="2400" dirty="0" smtClean="0"/>
              <a:t>M</a:t>
            </a:r>
            <a:r>
              <a:rPr lang="hr-HR" sz="2400" dirty="0" smtClean="0"/>
              <a:t>eđuodnosi razvojnih </a:t>
            </a:r>
            <a:r>
              <a:rPr lang="hr-HR" sz="2400" dirty="0"/>
              <a:t>nivoa </a:t>
            </a:r>
            <a:r>
              <a:rPr lang="en-US" sz="2400" dirty="0" smtClean="0"/>
              <a:t>:</a:t>
            </a:r>
            <a:r>
              <a:rPr lang="hr-HR" sz="2400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/>
              <a:t>-</a:t>
            </a:r>
            <a:r>
              <a:rPr lang="sr-Latn-RS" sz="2400" i="1" dirty="0" smtClean="0"/>
              <a:t> </a:t>
            </a:r>
            <a:r>
              <a:rPr lang="hr-HR" sz="2400" b="1" i="1" dirty="0" smtClean="0"/>
              <a:t>bioloških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- </a:t>
            </a:r>
            <a:r>
              <a:rPr lang="hr-HR" sz="2400" b="1" i="1" dirty="0" smtClean="0"/>
              <a:t>bihejvioralnih</a:t>
            </a:r>
            <a:r>
              <a:rPr lang="hr-HR" sz="2400" dirty="0" smtClean="0"/>
              <a:t> - </a:t>
            </a:r>
            <a:r>
              <a:rPr lang="en-US" sz="2400" i="1" dirty="0" err="1" smtClean="0"/>
              <a:t>osmeh</a:t>
            </a:r>
            <a:r>
              <a:rPr lang="en-US" sz="2400" i="1" dirty="0" smtClean="0"/>
              <a:t>, </a:t>
            </a:r>
            <a:r>
              <a:rPr lang="sr-Latn-CS" sz="2400" i="1" dirty="0" smtClean="0"/>
              <a:t>smanjenje generalizovane uznemirenosti i plakanja, vizuelno </a:t>
            </a:r>
            <a:r>
              <a:rPr lang="sr-Latn-CS" sz="2400" i="1" dirty="0"/>
              <a:t>pokrenuto dosezanje postaje vizuelno vođeno </a:t>
            </a:r>
            <a:r>
              <a:rPr lang="sr-Latn-CS" sz="2400" i="1" dirty="0" smtClean="0"/>
              <a:t>dosezanje</a:t>
            </a:r>
            <a:r>
              <a:rPr lang="hr-HR" sz="2400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- </a:t>
            </a:r>
            <a:r>
              <a:rPr lang="hr-HR" sz="2400" b="1" i="1" dirty="0" smtClean="0"/>
              <a:t>socijalnih </a:t>
            </a:r>
            <a:r>
              <a:rPr lang="hr-HR" sz="2400" dirty="0" smtClean="0"/>
              <a:t>-n</a:t>
            </a:r>
            <a:r>
              <a:rPr lang="sr-Latn-CS" sz="2400" i="1" dirty="0" smtClean="0"/>
              <a:t>ovi </a:t>
            </a:r>
            <a:r>
              <a:rPr lang="sr-Latn-CS" sz="2400" i="1" dirty="0"/>
              <a:t>kvalitet koordinacije i emocionalnog kontakta između odojčeta i </a:t>
            </a:r>
            <a:r>
              <a:rPr lang="sr-Latn-CS" sz="2400" i="1" dirty="0" smtClean="0"/>
              <a:t>roditelja</a:t>
            </a:r>
            <a:endParaRPr lang="hr-HR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Čulne sposobnosti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80920" cy="5256584"/>
          </a:xfrm>
        </p:spPr>
        <p:txBody>
          <a:bodyPr>
            <a:normAutofit fontScale="92500" lnSpcReduction="20000"/>
          </a:bodyPr>
          <a:lstStyle/>
          <a:p>
            <a:pPr marL="27432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hr-HR" sz="2400" b="1" dirty="0">
                <a:solidFill>
                  <a:schemeClr val="tx1"/>
                </a:solidFill>
              </a:rPr>
              <a:t>Metode </a:t>
            </a:r>
            <a:r>
              <a:rPr lang="hr-HR" sz="2400" b="1" dirty="0" smtClean="0">
                <a:solidFill>
                  <a:schemeClr val="tx1"/>
                </a:solidFill>
              </a:rPr>
              <a:t>istraživanja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- </a:t>
            </a:r>
            <a:r>
              <a:rPr lang="hr-HR" sz="2400" dirty="0" smtClean="0">
                <a:solidFill>
                  <a:schemeClr val="tx1"/>
                </a:solidFill>
              </a:rPr>
              <a:t>uvođenje promena i posmatranje efekata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- h</a:t>
            </a:r>
            <a:r>
              <a:rPr lang="hr-HR" sz="2400" dirty="0" smtClean="0">
                <a:solidFill>
                  <a:schemeClr val="tx1"/>
                </a:solidFill>
              </a:rPr>
              <a:t>abituacija i </a:t>
            </a:r>
            <a:r>
              <a:rPr lang="hr-HR" sz="2400" dirty="0">
                <a:solidFill>
                  <a:schemeClr val="tx1"/>
                </a:solidFill>
              </a:rPr>
              <a:t>dehabituacija- diferenciranje stimulusa</a:t>
            </a:r>
            <a:endParaRPr lang="sr-Latn-CS" sz="2400" dirty="0">
              <a:solidFill>
                <a:schemeClr val="tx1"/>
              </a:solidFill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Nediferencirani haos </a:t>
            </a:r>
            <a:r>
              <a:rPr lang="hr-HR" sz="2400" dirty="0" smtClean="0"/>
              <a:t>(</a:t>
            </a:r>
            <a:r>
              <a:rPr lang="en-US" sz="2400" dirty="0" smtClean="0"/>
              <a:t>“</a:t>
            </a:r>
            <a:r>
              <a:rPr lang="hr-HR" sz="2400" i="1" dirty="0" smtClean="0"/>
              <a:t>zujeća </a:t>
            </a:r>
            <a:r>
              <a:rPr lang="hr-HR" sz="2400" i="1" dirty="0" smtClean="0"/>
              <a:t>šarena </a:t>
            </a:r>
            <a:r>
              <a:rPr lang="hr-HR" sz="2400" i="1" dirty="0" smtClean="0"/>
              <a:t>zbrka</a:t>
            </a:r>
            <a:r>
              <a:rPr lang="en-US" sz="2400" dirty="0" smtClean="0"/>
              <a:t>”</a:t>
            </a:r>
            <a:r>
              <a:rPr lang="hr-HR" sz="2400" dirty="0" smtClean="0"/>
              <a:t>- </a:t>
            </a:r>
            <a:r>
              <a:rPr lang="hr-HR" sz="2400" dirty="0" smtClean="0"/>
              <a:t>Džejms)</a:t>
            </a:r>
            <a:endParaRPr lang="sr-Latn-CS" sz="2400" dirty="0" smtClean="0"/>
          </a:p>
          <a:p>
            <a:pPr lv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Svi čulni sistemi su funkcionalni- heterohronija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Sluh</a:t>
            </a:r>
            <a:endParaRPr lang="en-US" sz="2400" b="1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čuje isti raspon frekvencija kao i starije dete; </a:t>
            </a:r>
            <a:r>
              <a:rPr lang="en-US" sz="2400" dirty="0" err="1" smtClean="0"/>
              <a:t>trzanje</a:t>
            </a:r>
            <a:r>
              <a:rPr lang="en-US" sz="2400" dirty="0" smtClean="0"/>
              <a:t> i </a:t>
            </a:r>
            <a:r>
              <a:rPr lang="en-US" sz="2400" dirty="0" err="1" smtClean="0"/>
              <a:t>pla</a:t>
            </a:r>
            <a:r>
              <a:rPr lang="sr-Latn-RS" sz="2400" dirty="0" smtClean="0"/>
              <a:t>č na glasan z</a:t>
            </a:r>
            <a:r>
              <a:rPr lang="en-US" sz="2400" dirty="0" smtClean="0"/>
              <a:t>v</a:t>
            </a:r>
            <a:r>
              <a:rPr lang="sr-Latn-RS" sz="2400" dirty="0" smtClean="0"/>
              <a:t>uk</a:t>
            </a:r>
            <a:r>
              <a:rPr lang="en-US" sz="2400" dirty="0" smtClean="0"/>
              <a:t>; </a:t>
            </a:r>
            <a:r>
              <a:rPr lang="sr-Latn-CS" sz="2400" dirty="0" smtClean="0"/>
              <a:t>orijentacija ka izvoru zvuka,</a:t>
            </a:r>
            <a:endParaRPr lang="en-US" sz="2400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posebna </a:t>
            </a:r>
            <a:r>
              <a:rPr lang="sr-Latn-CS" sz="2400" dirty="0" smtClean="0"/>
              <a:t>osetljivost </a:t>
            </a:r>
            <a:r>
              <a:rPr lang="en-US" sz="2400" dirty="0" smtClean="0"/>
              <a:t>za</a:t>
            </a:r>
            <a:r>
              <a:rPr lang="sr-Latn-CS" sz="2400" dirty="0" smtClean="0"/>
              <a:t> osnovn</a:t>
            </a:r>
            <a:r>
              <a:rPr lang="en-US" sz="2400" dirty="0" smtClean="0"/>
              <a:t>e</a:t>
            </a:r>
            <a:r>
              <a:rPr lang="sr-Latn-CS" sz="2400" dirty="0" smtClean="0"/>
              <a:t> zvučn</a:t>
            </a:r>
            <a:r>
              <a:rPr lang="en-US" sz="2400" dirty="0" smtClean="0"/>
              <a:t>e</a:t>
            </a:r>
            <a:r>
              <a:rPr lang="sr-Latn-CS" sz="2400" dirty="0" smtClean="0"/>
              <a:t> kategorij</a:t>
            </a:r>
            <a:r>
              <a:rPr lang="en-US" sz="2400" dirty="0" smtClean="0"/>
              <a:t>e</a:t>
            </a:r>
            <a:r>
              <a:rPr lang="sr-Latn-CS" sz="2400" dirty="0" smtClean="0"/>
              <a:t> </a:t>
            </a:r>
            <a:r>
              <a:rPr lang="sr-Latn-CS" sz="2400" dirty="0" smtClean="0"/>
              <a:t>ljudskog glasa, čak i maternjeg jezika- </a:t>
            </a:r>
            <a:r>
              <a:rPr lang="sr-Latn-CS" sz="2400" i="1" dirty="0" smtClean="0"/>
              <a:t>foneme (exp. sisanja)</a:t>
            </a:r>
            <a:r>
              <a:rPr lang="sr-Latn-CS" sz="2400" dirty="0"/>
              <a:t> “bebi govor” kao način obraćanja, </a:t>
            </a:r>
            <a:endParaRPr lang="en-US" sz="2400" dirty="0" smtClean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osetljivost </a:t>
            </a:r>
            <a:r>
              <a:rPr lang="sr-Latn-CS" sz="2400" dirty="0" smtClean="0"/>
              <a:t>na </a:t>
            </a:r>
            <a:r>
              <a:rPr lang="sr-Latn-CS" sz="2400" dirty="0" smtClean="0"/>
              <a:t>razlik</a:t>
            </a:r>
            <a:r>
              <a:rPr lang="en-US" sz="2400" dirty="0" err="1" smtClean="0"/>
              <a:t>ovanje</a:t>
            </a:r>
            <a:r>
              <a:rPr lang="sr-Latn-CS" sz="2400" dirty="0" smtClean="0"/>
              <a:t> </a:t>
            </a:r>
            <a:r>
              <a:rPr lang="sr-Latn-CS" sz="2400" dirty="0" smtClean="0"/>
              <a:t>fonema svih jezika se gubi do 6-8 meseca- početak artikulacije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Čulne sposobnosti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8136904" cy="551723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sr-Latn-CS" sz="2800" b="1" dirty="0" smtClean="0"/>
              <a:t>Vid</a:t>
            </a:r>
            <a:endParaRPr lang="en-US" sz="28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600" dirty="0"/>
              <a:t>s</a:t>
            </a:r>
            <a:r>
              <a:rPr lang="sr-Latn-CS" sz="2600" dirty="0" smtClean="0"/>
              <a:t>posobnost opažanja boja posle 2 mes.  kao kod odraslih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kratkovidost</a:t>
            </a:r>
            <a:r>
              <a:rPr lang="sr-Latn-CS" sz="2600" dirty="0"/>
              <a:t>, dobro vide na “značajnoj” razdaljini od ½ metra; kontakt očima i socijalni odnos; </a:t>
            </a:r>
            <a:endParaRPr lang="en-US" sz="26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6-8 </a:t>
            </a:r>
            <a:r>
              <a:rPr lang="sr-Latn-CS" sz="2600" dirty="0"/>
              <a:t>mes. puzi i bolje vidi; </a:t>
            </a:r>
            <a:endParaRPr lang="en-US" sz="26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sistematsko </a:t>
            </a:r>
            <a:r>
              <a:rPr lang="sr-Latn-CS" sz="2600" dirty="0"/>
              <a:t>skeniranje okruženja- </a:t>
            </a:r>
            <a:r>
              <a:rPr lang="sr-Latn-CS" sz="2600" dirty="0" smtClean="0"/>
              <a:t>endogeno (i u mraku) </a:t>
            </a:r>
            <a:r>
              <a:rPr lang="sr-Latn-CS" sz="2600" dirty="0"/>
              <a:t>i egzogeno; </a:t>
            </a:r>
            <a:endParaRPr lang="sr-Latn-CS" sz="26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osetljivost </a:t>
            </a:r>
            <a:r>
              <a:rPr lang="sr-Latn-CS" sz="2600" dirty="0"/>
              <a:t>na kontrast- </a:t>
            </a:r>
            <a:r>
              <a:rPr lang="sr-Latn-CS" sz="2600" dirty="0" smtClean="0"/>
              <a:t>ivice, uglovi; individualne razlike</a:t>
            </a:r>
            <a:endParaRPr lang="en-US" sz="26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opažanje oblika- prate </a:t>
            </a:r>
            <a:r>
              <a:rPr lang="sr-Latn-CS" sz="2600" dirty="0"/>
              <a:t>kretanje objekata nalik licu – preferencija složenog (9 min.)-urođeno; </a:t>
            </a:r>
            <a:endParaRPr lang="en-US" sz="2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preferencija </a:t>
            </a:r>
            <a:r>
              <a:rPr lang="sr-Latn-CS" sz="2600" dirty="0"/>
              <a:t>ljudskog lica </a:t>
            </a:r>
            <a:r>
              <a:rPr lang="sr-Latn-CS" sz="2600" dirty="0" smtClean="0"/>
              <a:t>- lice ili složaj? uloga iskustva (</a:t>
            </a:r>
            <a:r>
              <a:rPr lang="sr-Latn-CS" sz="2600" dirty="0"/>
              <a:t>2.5 </a:t>
            </a:r>
            <a:r>
              <a:rPr lang="sr-Latn-CS" sz="2600" dirty="0" smtClean="0"/>
              <a:t>meseca)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600" dirty="0" smtClean="0"/>
              <a:t>prepoznavanje </a:t>
            </a:r>
            <a:r>
              <a:rPr lang="sr-Latn-CS" sz="2600" dirty="0"/>
              <a:t>lica majke (2 dana) na osnovu kontrasta svetlo- tamno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49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Čulne sposobnosti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632848" cy="518457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Ukus i miris</a:t>
            </a:r>
            <a:endParaRPr lang="en-US" sz="2400" b="1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razlikovanje i sklonost ka slatkim ukusima, </a:t>
            </a: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preferencija mirisa majčinog mleka (8-10 dana), </a:t>
            </a: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prateća facijalna ekspresija ista kao kod odraslih.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b="1" dirty="0" smtClean="0"/>
              <a:t>Osećaj za dodir, temperaturu i položaj tela </a:t>
            </a:r>
            <a:endParaRPr lang="en-US" sz="2400" b="1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aktivnost na dodir</a:t>
            </a:r>
            <a:r>
              <a:rPr lang="en-US" sz="2400" dirty="0" smtClean="0"/>
              <a:t>, </a:t>
            </a:r>
            <a:r>
              <a:rPr lang="sr-Latn-CS" sz="2400" dirty="0" smtClean="0"/>
              <a:t> p</a:t>
            </a:r>
            <a:r>
              <a:rPr lang="en-US" sz="2400" dirty="0" smtClean="0"/>
              <a:t>o</a:t>
            </a:r>
            <a:r>
              <a:rPr lang="sr-Latn-CS" sz="2400" dirty="0" smtClean="0"/>
              <a:t>vlačenje, okretanje;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lokalizacija dodira?</a:t>
            </a: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pojačana aktivnost na smanjenje temperature, </a:t>
            </a: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refleksna aktivnost na naglu promenu položaja; </a:t>
            </a: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/>
              <a:t>relativna zrelost od samog rođenja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Ponašanje i refleksne reakcije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28736"/>
            <a:ext cx="8352928" cy="5429264"/>
          </a:xfrm>
        </p:spPr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r-Latn-CS" sz="2400" dirty="0" smtClean="0">
                <a:solidFill>
                  <a:schemeClr val="tx1"/>
                </a:solidFill>
              </a:rPr>
              <a:t>Od rođenja beba raspolaže raznovrsnim refleksima, </a:t>
            </a:r>
          </a:p>
          <a:p>
            <a:pPr lvl="0"/>
            <a:r>
              <a:rPr lang="sr-Latn-CS" sz="2400" b="1" dirty="0" smtClean="0"/>
              <a:t>Refleksi- </a:t>
            </a:r>
            <a:r>
              <a:rPr lang="sr-Latn-CS" sz="2400" dirty="0" smtClean="0"/>
              <a:t>specifične automatske reakcije na specifične stimulacije</a:t>
            </a:r>
            <a:r>
              <a:rPr lang="en-US" sz="2400" dirty="0" smtClean="0"/>
              <a:t>; </a:t>
            </a:r>
            <a:r>
              <a:rPr lang="sr-Latn-CS" sz="2400" dirty="0" smtClean="0"/>
              <a:t>gradivni element razvoja kasnijih  složenih voljnih oblika ponašanja; </a:t>
            </a:r>
          </a:p>
          <a:p>
            <a:pPr lvl="0"/>
            <a:r>
              <a:rPr lang="hr-HR" sz="2400" b="1" dirty="0" smtClean="0"/>
              <a:t>Trajni refleksi -</a:t>
            </a:r>
            <a:r>
              <a:rPr lang="hr-HR" sz="2400" dirty="0" smtClean="0"/>
              <a:t>treptanja, disanja, gutanja, sisanja- funkcija preživljavanja</a:t>
            </a:r>
          </a:p>
          <a:p>
            <a:pPr lvl="0"/>
            <a:r>
              <a:rPr lang="hr-HR" sz="2400" b="1" dirty="0" smtClean="0"/>
              <a:t>Privremeni refleksi: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r>
              <a:rPr lang="hr-HR" sz="1800" b="1" i="1" dirty="0" smtClean="0">
                <a:solidFill>
                  <a:schemeClr val="tx1"/>
                </a:solidFill>
              </a:rPr>
              <a:t>Refleksi hvatanja </a:t>
            </a:r>
            <a:r>
              <a:rPr lang="hr-HR" sz="1800" dirty="0" smtClean="0">
                <a:solidFill>
                  <a:schemeClr val="tx1"/>
                </a:solidFill>
              </a:rPr>
              <a:t>(3-4m.); 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r>
              <a:rPr lang="hr-HR" sz="1800" b="1" i="1" dirty="0" smtClean="0">
                <a:solidFill>
                  <a:schemeClr val="tx1"/>
                </a:solidFill>
              </a:rPr>
              <a:t>Moroov refleks </a:t>
            </a:r>
            <a:r>
              <a:rPr lang="hr-HR" sz="1800" dirty="0" smtClean="0">
                <a:solidFill>
                  <a:schemeClr val="tx1"/>
                </a:solidFill>
              </a:rPr>
              <a:t>(6-7m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hr-HR" sz="1800" dirty="0" smtClean="0">
                <a:solidFill>
                  <a:schemeClr val="tx1"/>
                </a:solidFill>
              </a:rPr>
              <a:t>),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r>
              <a:rPr lang="hr-HR" sz="1800" b="1" i="1" dirty="0" smtClean="0">
                <a:solidFill>
                  <a:schemeClr val="tx1"/>
                </a:solidFill>
              </a:rPr>
              <a:t>Refleks hodanja </a:t>
            </a:r>
            <a:r>
              <a:rPr lang="hr-HR" sz="1800" dirty="0" smtClean="0">
                <a:solidFill>
                  <a:schemeClr val="tx1"/>
                </a:solidFill>
              </a:rPr>
              <a:t>(2m.)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r>
              <a:rPr lang="hr-HR" sz="1800" b="1" i="1" dirty="0" smtClean="0">
                <a:solidFill>
                  <a:schemeClr val="tx1"/>
                </a:solidFill>
              </a:rPr>
              <a:t>Refleks traženja usnama </a:t>
            </a:r>
            <a:r>
              <a:rPr lang="hr-HR" sz="1800" dirty="0" smtClean="0">
                <a:solidFill>
                  <a:schemeClr val="tx1"/>
                </a:solidFill>
              </a:rPr>
              <a:t>(3</a:t>
            </a:r>
            <a:r>
              <a:rPr lang="en-US" sz="1800" dirty="0" smtClean="0">
                <a:solidFill>
                  <a:schemeClr val="tx1"/>
                </a:solidFill>
              </a:rPr>
              <a:t>-</a:t>
            </a:r>
            <a:r>
              <a:rPr lang="hr-HR" sz="1800" dirty="0" smtClean="0">
                <a:solidFill>
                  <a:schemeClr val="tx1"/>
                </a:solidFill>
              </a:rPr>
              <a:t>6m), 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r>
              <a:rPr lang="hr-HR" sz="1800" b="1" i="1" dirty="0" smtClean="0">
                <a:solidFill>
                  <a:schemeClr val="tx1"/>
                </a:solidFill>
              </a:rPr>
              <a:t>Babinski refleks  </a:t>
            </a:r>
            <a:r>
              <a:rPr lang="hr-HR" sz="1800" dirty="0" smtClean="0">
                <a:solidFill>
                  <a:schemeClr val="tx1"/>
                </a:solidFill>
              </a:rPr>
              <a:t>(8-12m.)</a:t>
            </a:r>
          </a:p>
          <a:p>
            <a:pPr lvl="0">
              <a:buNone/>
            </a:pPr>
            <a:r>
              <a:rPr lang="hr-HR" sz="2400" dirty="0" smtClean="0"/>
              <a:t>Evolutivni značaj </a:t>
            </a:r>
            <a:r>
              <a:rPr lang="en-US" sz="2400" dirty="0"/>
              <a:t>-</a:t>
            </a:r>
            <a:r>
              <a:rPr lang="hr-HR" sz="2400" dirty="0" smtClean="0"/>
              <a:t>preživljavanje i razvoj odnosa sa majkom</a:t>
            </a:r>
            <a:endParaRPr lang="sr-Latn-C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Emocionalne reakcije i temperament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03920" cy="5024600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1200"/>
              </a:spcAft>
              <a:buNone/>
            </a:pPr>
            <a:r>
              <a:rPr lang="sr-Latn-CS" sz="2600" b="1" dirty="0" smtClean="0"/>
              <a:t>Osnovne emocije</a:t>
            </a:r>
          </a:p>
          <a:p>
            <a:pPr lvl="0">
              <a:spcAft>
                <a:spcPts val="1200"/>
              </a:spcAft>
            </a:pPr>
            <a:r>
              <a:rPr lang="en-US" sz="2600" dirty="0" smtClean="0"/>
              <a:t>A</a:t>
            </a:r>
            <a:r>
              <a:rPr lang="sr-Latn-CS" sz="2600" dirty="0" smtClean="0"/>
              <a:t>daptivna </a:t>
            </a:r>
            <a:r>
              <a:rPr lang="sr-Latn-CS" sz="2600" dirty="0" smtClean="0"/>
              <a:t>funkcija- motivaciona i komunikaciona</a:t>
            </a:r>
          </a:p>
          <a:p>
            <a:pPr lvl="0">
              <a:spcAft>
                <a:spcPts val="1200"/>
              </a:spcAft>
            </a:pPr>
            <a:r>
              <a:rPr lang="en-US" sz="2600" dirty="0"/>
              <a:t>Z</a:t>
            </a:r>
            <a:r>
              <a:rPr lang="sr-Latn-CS" sz="2600" dirty="0" smtClean="0"/>
              <a:t>adovoljstvo</a:t>
            </a:r>
            <a:r>
              <a:rPr lang="sr-Latn-CS" sz="2600" dirty="0" smtClean="0"/>
              <a:t>, bes, gađenje, iznenađenje i strah</a:t>
            </a:r>
            <a:r>
              <a:rPr lang="en-US" sz="2600" dirty="0" smtClean="0"/>
              <a:t>,</a:t>
            </a:r>
            <a:r>
              <a:rPr lang="sr-Latn-CS" sz="2600" dirty="0" smtClean="0"/>
              <a:t> </a:t>
            </a:r>
            <a:r>
              <a:rPr lang="sr-Latn-CS" sz="2600" dirty="0"/>
              <a:t>možda i </a:t>
            </a:r>
            <a:r>
              <a:rPr lang="sr-Latn-CS" sz="2600" dirty="0" smtClean="0"/>
              <a:t>tugu-Kampos, Katarina Bridžis</a:t>
            </a:r>
          </a:p>
          <a:p>
            <a:pPr>
              <a:spcAft>
                <a:spcPts val="1200"/>
              </a:spcAft>
            </a:pPr>
            <a:r>
              <a:rPr lang="en-US" sz="2600" dirty="0" err="1" smtClean="0"/>
              <a:t>Emocionalna</a:t>
            </a:r>
            <a:r>
              <a:rPr lang="en-US" sz="2600" dirty="0" smtClean="0"/>
              <a:t> r</a:t>
            </a:r>
            <a:r>
              <a:rPr lang="sr-Latn-CS" sz="2600" dirty="0" smtClean="0"/>
              <a:t>eakcija </a:t>
            </a:r>
            <a:r>
              <a:rPr lang="en-US" sz="2600" dirty="0" smtClean="0"/>
              <a:t>-</a:t>
            </a:r>
            <a:r>
              <a:rPr lang="sr-Latn-CS" sz="2600" dirty="0" smtClean="0"/>
              <a:t>na </a:t>
            </a:r>
            <a:r>
              <a:rPr lang="sr-Latn-CS" sz="2600" dirty="0"/>
              <a:t>odnos “ciljeva” i događaja. </a:t>
            </a:r>
          </a:p>
          <a:p>
            <a:pPr lvl="0">
              <a:spcAft>
                <a:spcPts val="1200"/>
              </a:spcAft>
            </a:pPr>
            <a:r>
              <a:rPr lang="sr-Latn-CS" sz="2600" dirty="0" smtClean="0"/>
              <a:t>Prepoznavanje </a:t>
            </a:r>
            <a:r>
              <a:rPr lang="sr-Latn-CS" sz="2600" dirty="0" smtClean="0"/>
              <a:t>emocionalnih reakcija- </a:t>
            </a:r>
            <a:r>
              <a:rPr lang="en-US" sz="2600" dirty="0" err="1" smtClean="0"/>
              <a:t>neverbalna</a:t>
            </a:r>
            <a:r>
              <a:rPr lang="en-US" sz="2600" dirty="0" smtClean="0"/>
              <a:t> </a:t>
            </a:r>
            <a:r>
              <a:rPr lang="sr-Latn-CS" sz="2600" dirty="0" smtClean="0"/>
              <a:t>ekspresija</a:t>
            </a:r>
            <a:r>
              <a:rPr lang="sr-Latn-CS" sz="2600" dirty="0" smtClean="0"/>
              <a:t>; kroskulturalne studije i intersubjektivna saglasnost posmatrača. </a:t>
            </a:r>
          </a:p>
          <a:p>
            <a:pPr lvl="0">
              <a:spcAft>
                <a:spcPts val="1200"/>
              </a:spcAft>
            </a:pPr>
            <a:r>
              <a:rPr lang="sr-Latn-CS" sz="2600" dirty="0" smtClean="0"/>
              <a:t>Da </a:t>
            </a:r>
            <a:r>
              <a:rPr lang="sr-Latn-CS" sz="2600" dirty="0" smtClean="0"/>
              <a:t>li ove emocije imaju isti kvalitet kao kod dece i odraslih? Odgovor na fizička stanja, bez kognitivne obrade- interpretacije, anticipacije</a:t>
            </a:r>
          </a:p>
          <a:p>
            <a:pPr lvl="0">
              <a:buNone/>
            </a:pPr>
            <a:endParaRPr lang="sr-Latn-CS" sz="2900" dirty="0" smtClean="0"/>
          </a:p>
          <a:p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Emocionalne reakcije i temperament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14360"/>
            <a:ext cx="8496944" cy="5543640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  <a:buNone/>
            </a:pPr>
            <a:r>
              <a:rPr lang="sr-Latn-CS" sz="2400" b="1" dirty="0" smtClean="0"/>
              <a:t>Temperam</a:t>
            </a:r>
            <a:r>
              <a:rPr lang="en-US" sz="2400" b="1" dirty="0" smtClean="0"/>
              <a:t>e</a:t>
            </a:r>
            <a:r>
              <a:rPr lang="sr-Latn-CS" sz="2400" b="1" dirty="0" smtClean="0"/>
              <a:t>nt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Individualne razlike u stilu reagovanja (nivo aktivnosti, intenzitet reakcija, pojava novog, uznemirenost, socijabilnost) i dominantnom raspoloženju </a:t>
            </a:r>
            <a:r>
              <a:rPr lang="en-US" sz="2400" dirty="0" smtClean="0"/>
              <a:t>- </a:t>
            </a:r>
            <a:r>
              <a:rPr lang="sr-Latn-CS" sz="2400" dirty="0" smtClean="0"/>
              <a:t>od rođenja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Stabilno slični sebi i različiti od drugih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Studije Tomasa i Česa- laka, teška i sporo zagrevajuća deca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Studije Basa i Plomina- nas</a:t>
            </a:r>
            <a:r>
              <a:rPr lang="en-US" sz="2400" dirty="0" smtClean="0"/>
              <a:t>l</a:t>
            </a:r>
            <a:r>
              <a:rPr lang="sr-Latn-CS" sz="2400" dirty="0" smtClean="0"/>
              <a:t>ednost crta temperamenta- emocionalnost, aktivnost, socijabilnost-blizanačke studije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Važan aspekt razvojnog kontinuiteta- stabilnost tokom dužeg perioda</a:t>
            </a:r>
          </a:p>
          <a:p>
            <a:pPr lvl="0">
              <a:spcAft>
                <a:spcPts val="600"/>
              </a:spcAft>
            </a:pPr>
            <a:r>
              <a:rPr lang="hr-HR" sz="2400" dirty="0" smtClean="0"/>
              <a:t>Prognostička i kriterijumska validnost, interakcija sa sredinom?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Koordinacija aktivnosti beba-roditelji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014664" cy="468052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sr-Latn-CS" dirty="0"/>
              <a:t>Osnovne bihejvioralne </a:t>
            </a:r>
            <a:r>
              <a:rPr lang="sr-Latn-CS" dirty="0" smtClean="0"/>
              <a:t>sposobnosti </a:t>
            </a:r>
            <a:r>
              <a:rPr lang="sr-Latn-CS" dirty="0"/>
              <a:t>s kojima se odojče rađa dovoljne su za njegov opstanak samo ako su koordinisane sa aktivnostima odraslih staratelja.</a:t>
            </a:r>
          </a:p>
          <a:p>
            <a:pPr lvl="0">
              <a:spcAft>
                <a:spcPts val="1200"/>
              </a:spcAft>
            </a:pPr>
            <a:r>
              <a:rPr lang="sr-Latn-CS" dirty="0" smtClean="0"/>
              <a:t>Koordinacijom </a:t>
            </a:r>
            <a:r>
              <a:rPr lang="sr-Latn-CS" dirty="0"/>
              <a:t>dnevnih rasporeda, beba i njeni roditelji stvaraju sistem uzajamnih očekivanja koji podržava dalji </a:t>
            </a:r>
            <a:r>
              <a:rPr lang="sr-Latn-CS" dirty="0" smtClean="0"/>
              <a:t>razvoj</a:t>
            </a:r>
            <a:r>
              <a:rPr lang="en-US" dirty="0" smtClean="0"/>
              <a:t>;</a:t>
            </a:r>
          </a:p>
          <a:p>
            <a:pPr lvl="0">
              <a:spcAft>
                <a:spcPts val="1200"/>
              </a:spcAft>
            </a:pPr>
            <a:r>
              <a:rPr lang="sr-Latn-CS" dirty="0" smtClean="0"/>
              <a:t>„</a:t>
            </a:r>
            <a:r>
              <a:rPr lang="en-US" dirty="0" smtClean="0"/>
              <a:t>U</a:t>
            </a:r>
            <a:r>
              <a:rPr lang="sr-Latn-CS" dirty="0" smtClean="0"/>
              <a:t>vođenje </a:t>
            </a:r>
            <a:r>
              <a:rPr lang="sr-Latn-CS" dirty="0" smtClean="0"/>
              <a:t>bebe u red“- nije lako i automatsko- preko plakanja</a:t>
            </a:r>
          </a:p>
          <a:p>
            <a:pPr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1712</TotalTime>
  <Words>1224</Words>
  <Application>Microsoft Office PowerPoint</Application>
  <PresentationFormat>On-screen Show (4:3)</PresentationFormat>
  <Paragraphs>165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PERIOD ODOJČETA</vt:lpstr>
      <vt:lpstr>Period odojčeta 0-2.5 meseca</vt:lpstr>
      <vt:lpstr>Čulne sposobnosti</vt:lpstr>
      <vt:lpstr>Čulne sposobnosti</vt:lpstr>
      <vt:lpstr>Čulne sposobnosti</vt:lpstr>
      <vt:lpstr>Ponašanje i refleksne reakcije</vt:lpstr>
      <vt:lpstr>Emocionalne reakcije i temperament</vt:lpstr>
      <vt:lpstr>Emocionalne reakcije i temperament</vt:lpstr>
      <vt:lpstr>Koordinacija aktivnosti beba-roditelji</vt:lpstr>
      <vt:lpstr>Koordinacija aktivnosti beba-roditelji</vt:lpstr>
      <vt:lpstr>Koordinacija aktivnosti beba-roditelji</vt:lpstr>
      <vt:lpstr>Koordinacija aktivnosti beba-roditelji</vt:lpstr>
      <vt:lpstr>Osnovne perspektive o razvoju </vt:lpstr>
      <vt:lpstr>Biološko-maturacionistički pristup- Gezel</vt:lpstr>
      <vt:lpstr>Teorije socijalnog učenja- Pavlov, Votson</vt:lpstr>
      <vt:lpstr>Univerzalno-konstruktivističke teorije -Pijaže</vt:lpstr>
      <vt:lpstr>Univerzalno-konstruktivističke teorije -Pijaže</vt:lpstr>
      <vt:lpstr>Socio-kulturni pristup  -Vigotski</vt:lpstr>
      <vt:lpstr>Socijalni osmeh</vt:lpstr>
      <vt:lpstr>Integrativni pristup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Stefan Ignjatovic</dc:creator>
  <cp:lastModifiedBy>Windows User</cp:lastModifiedBy>
  <cp:revision>125</cp:revision>
  <dcterms:created xsi:type="dcterms:W3CDTF">2009-10-24T10:14:41Z</dcterms:created>
  <dcterms:modified xsi:type="dcterms:W3CDTF">2018-10-28T10:09:08Z</dcterms:modified>
</cp:coreProperties>
</file>