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67" r:id="rId4"/>
    <p:sldId id="258" r:id="rId5"/>
    <p:sldId id="268" r:id="rId6"/>
    <p:sldId id="259" r:id="rId7"/>
    <p:sldId id="269" r:id="rId8"/>
    <p:sldId id="260" r:id="rId9"/>
    <p:sldId id="270" r:id="rId10"/>
    <p:sldId id="261" r:id="rId11"/>
    <p:sldId id="262" r:id="rId12"/>
    <p:sldId id="271" r:id="rId13"/>
    <p:sldId id="263" r:id="rId14"/>
    <p:sldId id="272" r:id="rId15"/>
    <p:sldId id="264" r:id="rId16"/>
    <p:sldId id="265" r:id="rId17"/>
    <p:sldId id="273" r:id="rId18"/>
    <p:sldId id="266" r:id="rId19"/>
    <p:sldId id="275" r:id="rId20"/>
    <p:sldId id="274" r:id="rId21"/>
  </p:sldIdLst>
  <p:sldSz cx="9144000" cy="6858000" type="screen4x3"/>
  <p:notesSz cx="6858000" cy="9144000"/>
  <p:defaultTextStyle>
    <a:defPPr>
      <a:defRPr lang="sr-Latn-C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-738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Diagonal Corner Rectangle 6"/>
          <p:cNvSpPr/>
          <p:nvPr/>
        </p:nvSpPr>
        <p:spPr>
          <a:xfrm>
            <a:off x="164592" y="146304"/>
            <a:ext cx="8814816" cy="2505456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64234" y="381001"/>
            <a:ext cx="8229600" cy="2209800"/>
          </a:xfrm>
        </p:spPr>
        <p:txBody>
          <a:bodyPr lIns="45720" rIns="228600" anchor="b">
            <a:normAutofit/>
          </a:bodyPr>
          <a:lstStyle>
            <a:lvl1pPr marL="0" algn="r">
              <a:defRPr sz="480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133600" y="2819400"/>
            <a:ext cx="6560234" cy="1752600"/>
          </a:xfrm>
        </p:spPr>
        <p:txBody>
          <a:bodyPr lIns="45720" rIns="246888"/>
          <a:lstStyle>
            <a:lvl1pPr marL="0" indent="0" algn="r">
              <a:spcBef>
                <a:spcPts val="0"/>
              </a:spcBef>
              <a:buNone/>
              <a:defRPr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C9BF734E-1755-4783-AE88-211D9A892513}" type="datetimeFigureOut">
              <a:rPr lang="sr-Latn-CS" smtClean="0"/>
              <a:pPr/>
              <a:t>25.11.2018</a:t>
            </a:fld>
            <a:endParaRPr lang="sr-Latn-C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FCB6E2CE-106D-4425-AB63-D6C795E8BCA9}" type="slidenum">
              <a:rPr lang="sr-Latn-CS" smtClean="0"/>
              <a:pPr/>
              <a:t>‹#›</a:t>
            </a:fld>
            <a:endParaRPr lang="sr-Latn-C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sr-Latn-C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9BF734E-1755-4783-AE88-211D9A892513}" type="datetimeFigureOut">
              <a:rPr lang="sr-Latn-CS" smtClean="0"/>
              <a:pPr/>
              <a:t>25.11.2018</a:t>
            </a:fld>
            <a:endParaRPr lang="sr-Latn-C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r-Latn-C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CB6E2CE-106D-4425-AB63-D6C795E8BCA9}" type="slidenum">
              <a:rPr lang="sr-Latn-CS" smtClean="0"/>
              <a:pPr/>
              <a:t>‹#›</a:t>
            </a:fld>
            <a:endParaRPr lang="sr-Latn-C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9BF734E-1755-4783-AE88-211D9A892513}" type="datetimeFigureOut">
              <a:rPr lang="sr-Latn-CS" smtClean="0"/>
              <a:pPr/>
              <a:t>25.11.2018</a:t>
            </a:fld>
            <a:endParaRPr lang="sr-Latn-C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r-Latn-C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CB6E2CE-106D-4425-AB63-D6C795E8BCA9}" type="slidenum">
              <a:rPr lang="sr-Latn-CS" smtClean="0"/>
              <a:pPr/>
              <a:t>‹#›</a:t>
            </a:fld>
            <a:endParaRPr lang="sr-Latn-C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9BF734E-1755-4783-AE88-211D9A892513}" type="datetimeFigureOut">
              <a:rPr lang="sr-Latn-CS" smtClean="0"/>
              <a:pPr/>
              <a:t>25.11.2018</a:t>
            </a:fld>
            <a:endParaRPr lang="sr-Latn-C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r-Latn-C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CB6E2CE-106D-4425-AB63-D6C795E8BCA9}" type="slidenum">
              <a:rPr lang="sr-Latn-CS" smtClean="0"/>
              <a:pPr/>
              <a:t>‹#›</a:t>
            </a:fld>
            <a:endParaRPr lang="sr-Latn-C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000128" y="3267456"/>
            <a:ext cx="74066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498230"/>
            <a:ext cx="7772400" cy="2731008"/>
          </a:xfrm>
        </p:spPr>
        <p:txBody>
          <a:bodyPr rIns="100584"/>
          <a:lstStyle>
            <a:lvl1pPr algn="r">
              <a:buNone/>
              <a:defRPr sz="4000" b="1" cap="none">
                <a:solidFill>
                  <a:schemeClr val="accent1">
                    <a:tint val="95000"/>
                    <a:satMod val="200000"/>
                  </a:schemeClr>
                </a:solidFill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287713"/>
            <a:ext cx="7772400" cy="1509712"/>
          </a:xfrm>
        </p:spPr>
        <p:txBody>
          <a:bodyPr rIns="128016" anchor="t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C9BF734E-1755-4783-AE88-211D9A892513}" type="datetimeFigureOut">
              <a:rPr lang="sr-Latn-CS" smtClean="0"/>
              <a:pPr/>
              <a:t>25.11.2018</a:t>
            </a:fld>
            <a:endParaRPr lang="sr-Latn-C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FCB6E2CE-106D-4425-AB63-D6C795E8BCA9}" type="slidenum">
              <a:rPr lang="sr-Latn-CS" smtClean="0"/>
              <a:pPr/>
              <a:t>‹#›</a:t>
            </a:fld>
            <a:endParaRPr lang="sr-Latn-C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sr-Latn-C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9BF734E-1755-4783-AE88-211D9A892513}" type="datetimeFigureOut">
              <a:rPr lang="sr-Latn-CS" smtClean="0"/>
              <a:pPr/>
              <a:t>25.11.2018</a:t>
            </a:fld>
            <a:endParaRPr lang="sr-Latn-C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r-Latn-C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FCB6E2CE-106D-4425-AB63-D6C795E8BCA9}" type="slidenum">
              <a:rPr lang="sr-Latn-CS" smtClean="0"/>
              <a:pPr/>
              <a:t>‹#›</a:t>
            </a:fld>
            <a:endParaRPr lang="sr-Latn-CS"/>
          </a:p>
        </p:txBody>
      </p:sp>
      <p:sp>
        <p:nvSpPr>
          <p:cNvPr id="10" name="Rectangle 9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616744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4800600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51948"/>
            <a:ext cx="8229600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941763"/>
          </a:xfrm>
        </p:spPr>
        <p:txBody>
          <a:bodyPr lIns="9144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941763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9BF734E-1755-4783-AE88-211D9A892513}" type="datetimeFigureOut">
              <a:rPr lang="sr-Latn-CS" smtClean="0"/>
              <a:pPr/>
              <a:t>25.11.2018</a:t>
            </a:fld>
            <a:endParaRPr lang="sr-Latn-C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r-Latn-C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FCB6E2CE-106D-4425-AB63-D6C795E8BCA9}" type="slidenum">
              <a:rPr lang="sr-Latn-CS" smtClean="0"/>
              <a:pPr/>
              <a:t>‹#›</a:t>
            </a:fld>
            <a:endParaRPr lang="sr-Latn-C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53218"/>
            <a:ext cx="822960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9BF734E-1755-4783-AE88-211D9A892513}" type="datetimeFigureOut">
              <a:rPr lang="sr-Latn-CS" smtClean="0"/>
              <a:pPr/>
              <a:t>25.11.2018</a:t>
            </a:fld>
            <a:endParaRPr lang="sr-Latn-C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r-Latn-C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CB6E2CE-106D-4425-AB63-D6C795E8BCA9}" type="slidenum">
              <a:rPr lang="sr-Latn-CS" smtClean="0"/>
              <a:pPr/>
              <a:t>‹#›</a:t>
            </a:fld>
            <a:endParaRPr lang="sr-Latn-CS"/>
          </a:p>
        </p:txBody>
      </p:sp>
      <p:sp>
        <p:nvSpPr>
          <p:cNvPr id="7" name="Rectangle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9BF734E-1755-4783-AE88-211D9A892513}" type="datetimeFigureOut">
              <a:rPr lang="sr-Latn-CS" smtClean="0"/>
              <a:pPr/>
              <a:t>25.11.2018</a:t>
            </a:fld>
            <a:endParaRPr lang="sr-Latn-C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r-Latn-C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CB6E2CE-106D-4425-AB63-D6C795E8BCA9}" type="slidenum">
              <a:rPr lang="sr-Latn-CS" smtClean="0"/>
              <a:pPr/>
              <a:t>‹#›</a:t>
            </a:fld>
            <a:endParaRPr lang="sr-Latn-C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5057552" y="105765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63136" y="304800"/>
            <a:ext cx="3931920" cy="762000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963136" y="1107560"/>
            <a:ext cx="3931920" cy="1066800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228600" y="2209800"/>
            <a:ext cx="8666456" cy="3977640"/>
          </a:xfrm>
        </p:spPr>
        <p:txBody>
          <a:bodyPr/>
          <a:lstStyle>
            <a:lvl1pPr marL="292608">
              <a:defRPr sz="3200"/>
            </a:lvl1pPr>
            <a:lvl2pPr marL="594360">
              <a:defRPr sz="2800"/>
            </a:lvl2pPr>
            <a:lvl3pPr marL="822960">
              <a:defRPr sz="2400"/>
            </a:lvl3pPr>
            <a:lvl4pPr marL="1051560">
              <a:defRPr sz="2000"/>
            </a:lvl4pPr>
            <a:lvl5pPr marL="1261872"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C9BF734E-1755-4783-AE88-211D9A892513}" type="datetimeFigureOut">
              <a:rPr lang="sr-Latn-CS" smtClean="0"/>
              <a:pPr/>
              <a:t>25.11.2018</a:t>
            </a:fld>
            <a:endParaRPr lang="sr-Latn-C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FCB6E2CE-106D-4425-AB63-D6C795E8BCA9}" type="slidenum">
              <a:rPr lang="sr-Latn-CS" smtClean="0"/>
              <a:pPr/>
              <a:t>‹#›</a:t>
            </a:fld>
            <a:endParaRPr lang="sr-Latn-C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sr-Latn-C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0443" y="4724400"/>
            <a:ext cx="5486400" cy="664536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0443" y="5388936"/>
            <a:ext cx="5486400" cy="912255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04800" y="249864"/>
            <a:ext cx="8534400" cy="4343400"/>
          </a:xfrm>
          <a:prstGeom prst="round2DiagRect">
            <a:avLst>
              <a:gd name="adj1" fmla="val 11403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  <a:extLst/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C9BF734E-1755-4783-AE88-211D9A892513}" type="datetimeFigureOut">
              <a:rPr lang="sr-Latn-CS" smtClean="0"/>
              <a:pPr/>
              <a:t>25.11.2018</a:t>
            </a:fld>
            <a:endParaRPr lang="sr-Latn-C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FCB6E2CE-106D-4425-AB63-D6C795E8BCA9}" type="slidenum">
              <a:rPr lang="sr-Latn-CS" smtClean="0"/>
              <a:pPr/>
              <a:t>‹#›</a:t>
            </a:fld>
            <a:endParaRPr lang="sr-Latn-C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sr-Latn-C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Diagonal Corner Rectangle 6"/>
          <p:cNvSpPr/>
          <p:nvPr/>
        </p:nvSpPr>
        <p:spPr>
          <a:xfrm>
            <a:off x="164592" y="147085"/>
            <a:ext cx="8810846" cy="6565392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1295400" y="6400800"/>
            <a:ext cx="4212264" cy="274320"/>
          </a:xfrm>
          <a:prstGeom prst="rect">
            <a:avLst/>
          </a:prstGeom>
        </p:spPr>
        <p:txBody>
          <a:bodyPr/>
          <a:lstStyle>
            <a:lvl1pPr algn="r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endParaRPr lang="sr-Latn-C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562600" y="6400800"/>
            <a:ext cx="3002280" cy="274320"/>
          </a:xfrm>
          <a:prstGeom prst="rect">
            <a:avLst/>
          </a:prstGeom>
        </p:spPr>
        <p:txBody>
          <a:bodyPr/>
          <a:lstStyle>
            <a:lvl1pPr algn="l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fld id="{C9BF734E-1755-4783-AE88-211D9A892513}" type="datetimeFigureOut">
              <a:rPr lang="sr-Latn-CS" smtClean="0"/>
              <a:pPr/>
              <a:t>25.11.2018</a:t>
            </a:fld>
            <a:endParaRPr lang="sr-Latn-C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38952" y="6514568"/>
            <a:ext cx="464288" cy="274320"/>
          </a:xfrm>
          <a:prstGeom prst="rect">
            <a:avLst/>
          </a:prstGeom>
        </p:spPr>
        <p:txBody>
          <a:bodyPr anchor="ctr"/>
          <a:lstStyle>
            <a:lvl1pPr algn="r" eaLnBrk="1" latinLnBrk="0" hangingPunct="1">
              <a:defRPr kumimoji="0" sz="1600">
                <a:solidFill>
                  <a:schemeClr val="tx2">
                    <a:shade val="90000"/>
                  </a:schemeClr>
                </a:solidFill>
                <a:effectLst/>
              </a:defRPr>
            </a:lvl1pPr>
            <a:extLst/>
          </a:lstStyle>
          <a:p>
            <a:fld id="{FCB6E2CE-106D-4425-AB63-D6C795E8BCA9}" type="slidenum">
              <a:rPr lang="sr-Latn-CS" smtClean="0"/>
              <a:pPr/>
              <a:t>‹#›</a:t>
            </a:fld>
            <a:endParaRPr lang="sr-Latn-C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1143000"/>
          </a:xfrm>
          <a:prstGeom prst="rect">
            <a:avLst/>
          </a:prstGeom>
        </p:spPr>
        <p:txBody>
          <a:bodyPr rIns="91440" anchor="b">
            <a:normAutofit/>
            <a:scene3d>
              <a:camera prst="orthographic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46237"/>
            <a:ext cx="8229600" cy="452628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marL="54864" algn="r" rtl="0" eaLnBrk="1" latinLnBrk="0" hangingPunct="1">
        <a:spcBef>
          <a:spcPct val="0"/>
        </a:spcBef>
        <a:buNone/>
        <a:defRPr kumimoji="0" sz="4600" kern="1200">
          <a:solidFill>
            <a:schemeClr val="tx2">
              <a:tint val="100000"/>
              <a:shade val="90000"/>
              <a:satMod val="250000"/>
              <a:alpha val="100000"/>
            </a:schemeClr>
          </a:solidFill>
          <a:effectLst>
            <a:outerShdw blurRad="38100" dist="25500" dir="5400000" algn="tl" rotWithShape="0">
              <a:srgbClr val="000000">
                <a:satMod val="180000"/>
                <a:alpha val="7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92100" indent="-292100" algn="l" rtl="0" eaLnBrk="1" latinLnBrk="0" hangingPunct="1">
        <a:spcBef>
          <a:spcPts val="0"/>
        </a:spcBef>
        <a:buClr>
          <a:schemeClr val="accent1"/>
        </a:buClr>
        <a:buSzPct val="70000"/>
        <a:buFont typeface="Wingdings 2"/>
        <a:buChar char="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rtl="0" eaLnBrk="1" latinLnBrk="0" hangingPunct="1">
        <a:spcBef>
          <a:spcPts val="400"/>
        </a:spcBef>
        <a:buClr>
          <a:schemeClr val="accent2"/>
        </a:buClr>
        <a:buSzPct val="90000"/>
        <a:buFontTx/>
        <a:buChar char="•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192024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0"/>
            <a:ext cx="7772400" cy="1571612"/>
          </a:xfrm>
        </p:spPr>
        <p:txBody>
          <a:bodyPr>
            <a:normAutofit/>
          </a:bodyPr>
          <a:lstStyle/>
          <a:p>
            <a:pPr lvl="0"/>
            <a:r>
              <a:rPr lang="sr-Latn-CS" dirty="0" smtClean="0"/>
              <a:t>KRAJ ODOJAŠTVA</a:t>
            </a:r>
            <a:br>
              <a:rPr lang="sr-Latn-CS" dirty="0" smtClean="0"/>
            </a:br>
            <a:r>
              <a:rPr lang="sr-Latn-CS" sz="4000" dirty="0" smtClean="0"/>
              <a:t>između 2. i 3. godine</a:t>
            </a:r>
            <a:endParaRPr lang="sr-Latn-CS" sz="4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87624" y="1643050"/>
            <a:ext cx="6584776" cy="5429288"/>
          </a:xfrm>
        </p:spPr>
        <p:txBody>
          <a:bodyPr>
            <a:normAutofit fontScale="32500" lnSpcReduction="20000"/>
          </a:bodyPr>
          <a:lstStyle/>
          <a:p>
            <a:pPr algn="l">
              <a:spcAft>
                <a:spcPts val="600"/>
              </a:spcAft>
            </a:pPr>
            <a:r>
              <a:rPr lang="sr-Latn-CS" sz="4500" b="1" u="sng" dirty="0" smtClean="0"/>
              <a:t>Biološko </a:t>
            </a:r>
            <a:r>
              <a:rPr lang="sr-Latn-CS" sz="4500" b="1" u="sng" dirty="0"/>
              <a:t>sazrevanje</a:t>
            </a:r>
          </a:p>
          <a:p>
            <a:pPr algn="l">
              <a:spcAft>
                <a:spcPts val="600"/>
              </a:spcAft>
            </a:pPr>
            <a:r>
              <a:rPr lang="sr-Latn-CS" sz="4500" dirty="0" smtClean="0"/>
              <a:t>Opažajno-motorna </a:t>
            </a:r>
            <a:r>
              <a:rPr lang="sr-Latn-CS" sz="4500" dirty="0"/>
              <a:t>koordinacija</a:t>
            </a:r>
          </a:p>
          <a:p>
            <a:pPr algn="l">
              <a:spcAft>
                <a:spcPts val="600"/>
              </a:spcAft>
            </a:pPr>
            <a:r>
              <a:rPr lang="sr-Latn-CS" sz="4500" dirty="0"/>
              <a:t>Hodanje</a:t>
            </a:r>
          </a:p>
          <a:p>
            <a:pPr algn="l">
              <a:spcAft>
                <a:spcPts val="600"/>
              </a:spcAft>
            </a:pPr>
            <a:r>
              <a:rPr lang="sr-Latn-CS" sz="4500" dirty="0"/>
              <a:t>Manuelna spretnost</a:t>
            </a:r>
          </a:p>
          <a:p>
            <a:pPr algn="l">
              <a:spcAft>
                <a:spcPts val="600"/>
              </a:spcAft>
            </a:pPr>
            <a:r>
              <a:rPr lang="sr-Latn-CS" sz="4500" dirty="0"/>
              <a:t>Kontrola pražnjenja </a:t>
            </a:r>
          </a:p>
          <a:p>
            <a:pPr algn="l">
              <a:spcAft>
                <a:spcPts val="600"/>
              </a:spcAft>
            </a:pPr>
            <a:r>
              <a:rPr lang="sr-Latn-CS" sz="4500" dirty="0"/>
              <a:t> </a:t>
            </a:r>
          </a:p>
          <a:p>
            <a:pPr algn="l">
              <a:spcAft>
                <a:spcPts val="600"/>
              </a:spcAft>
            </a:pPr>
            <a:r>
              <a:rPr lang="sr-Latn-CS" sz="4500" b="1" u="sng" dirty="0"/>
              <a:t>Novi oblici mišljenja</a:t>
            </a:r>
          </a:p>
          <a:p>
            <a:pPr algn="l">
              <a:spcAft>
                <a:spcPts val="600"/>
              </a:spcAft>
            </a:pPr>
            <a:r>
              <a:rPr lang="sr-Latn-CS" sz="4500" dirty="0"/>
              <a:t>Završetak senzomotornih </a:t>
            </a:r>
            <a:r>
              <a:rPr lang="sr-Latn-CS" sz="4500" dirty="0" smtClean="0"/>
              <a:t>faza- reprezentacija</a:t>
            </a:r>
            <a:endParaRPr lang="sr-Latn-CS" sz="4500" dirty="0"/>
          </a:p>
          <a:p>
            <a:pPr algn="l">
              <a:spcAft>
                <a:spcPts val="600"/>
              </a:spcAft>
            </a:pPr>
            <a:r>
              <a:rPr lang="sr-Latn-CS" sz="4500" dirty="0"/>
              <a:t>Ovladavanje postojanošću objekta</a:t>
            </a:r>
          </a:p>
          <a:p>
            <a:pPr algn="l">
              <a:spcAft>
                <a:spcPts val="600"/>
              </a:spcAft>
            </a:pPr>
            <a:r>
              <a:rPr lang="sr-Latn-CS" sz="4500" dirty="0"/>
              <a:t>Rešavanje problema</a:t>
            </a:r>
          </a:p>
          <a:p>
            <a:pPr algn="l">
              <a:spcAft>
                <a:spcPts val="600"/>
              </a:spcAft>
            </a:pPr>
            <a:r>
              <a:rPr lang="sr-Latn-CS" sz="4500" dirty="0"/>
              <a:t>Igra</a:t>
            </a:r>
          </a:p>
          <a:p>
            <a:pPr algn="l">
              <a:spcAft>
                <a:spcPts val="600"/>
              </a:spcAft>
            </a:pPr>
            <a:r>
              <a:rPr lang="sr-Latn-CS" sz="4500" dirty="0"/>
              <a:t>Imitacija</a:t>
            </a:r>
          </a:p>
          <a:p>
            <a:pPr algn="l">
              <a:spcAft>
                <a:spcPts val="600"/>
              </a:spcAft>
            </a:pPr>
            <a:r>
              <a:rPr lang="sr-Latn-CS" sz="4500" dirty="0" smtClean="0"/>
              <a:t>Razvoj </a:t>
            </a:r>
            <a:r>
              <a:rPr lang="sr-Latn-CS" sz="4500" dirty="0"/>
              <a:t>sposobnosti kategorizacije</a:t>
            </a:r>
          </a:p>
          <a:p>
            <a:pPr algn="l">
              <a:spcAft>
                <a:spcPts val="600"/>
              </a:spcAft>
            </a:pPr>
            <a:r>
              <a:rPr lang="sr-Latn-CS" sz="4500" dirty="0" smtClean="0"/>
              <a:t>Prve </a:t>
            </a:r>
            <a:r>
              <a:rPr lang="sr-Latn-CS" sz="4500" dirty="0"/>
              <a:t>reči</a:t>
            </a:r>
          </a:p>
          <a:p>
            <a:pPr algn="l">
              <a:spcAft>
                <a:spcPts val="600"/>
              </a:spcAft>
            </a:pPr>
            <a:r>
              <a:rPr lang="sr-Latn-CS" sz="4500" dirty="0"/>
              <a:t> </a:t>
            </a:r>
          </a:p>
          <a:p>
            <a:pPr algn="l">
              <a:spcAft>
                <a:spcPts val="600"/>
              </a:spcAft>
            </a:pPr>
            <a:r>
              <a:rPr lang="sr-Latn-CS" sz="4500" b="1" u="sng" dirty="0" smtClean="0"/>
              <a:t>Razvoj </a:t>
            </a:r>
            <a:r>
              <a:rPr lang="sr-Latn-CS" sz="4500" b="1" u="sng" dirty="0"/>
              <a:t>odnosa dete </a:t>
            </a:r>
            <a:r>
              <a:rPr lang="sr-Latn-CS" sz="4500" b="1" u="sng" dirty="0" smtClean="0"/>
              <a:t>– </a:t>
            </a:r>
            <a:r>
              <a:rPr lang="sr-Latn-CS" sz="4500" b="1" u="sng" dirty="0"/>
              <a:t>staratelj</a:t>
            </a:r>
          </a:p>
          <a:p>
            <a:pPr algn="l">
              <a:spcAft>
                <a:spcPts val="600"/>
              </a:spcAft>
            </a:pPr>
            <a:r>
              <a:rPr lang="sr-Latn-CS" sz="4500" dirty="0" smtClean="0"/>
              <a:t>Afektivne vezanost  i obrasci  afektivne vezanosti</a:t>
            </a:r>
            <a:endParaRPr lang="sr-Latn-CS" sz="4500" dirty="0"/>
          </a:p>
          <a:p>
            <a:pPr algn="l">
              <a:spcAft>
                <a:spcPts val="600"/>
              </a:spcAft>
            </a:pPr>
            <a:r>
              <a:rPr lang="sr-Latn-CS" sz="4500" dirty="0" smtClean="0"/>
              <a:t>Novi </a:t>
            </a:r>
            <a:r>
              <a:rPr lang="sr-Latn-CS" sz="4500" dirty="0"/>
              <a:t>doživljaj sebe</a:t>
            </a:r>
          </a:p>
          <a:p>
            <a:pPr algn="l">
              <a:spcAft>
                <a:spcPts val="600"/>
              </a:spcAft>
            </a:pPr>
            <a:r>
              <a:rPr lang="sr-Latn-CS" sz="4500" dirty="0"/>
              <a:t>Svest o standardima</a:t>
            </a:r>
          </a:p>
          <a:p>
            <a:pPr algn="l">
              <a:spcAft>
                <a:spcPts val="600"/>
              </a:spcAft>
            </a:pPr>
            <a:r>
              <a:rPr lang="sr-Latn-CS" sz="4500" dirty="0" smtClean="0"/>
              <a:t>Prepoznavanje sebe</a:t>
            </a:r>
            <a:endParaRPr lang="sr-Latn-CS" sz="45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r-HR" smtClean="0"/>
              <a:t>Kognitivne sposobnosti</a:t>
            </a:r>
            <a:endParaRPr lang="sr-Latn-C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00174"/>
            <a:ext cx="8229600" cy="5357826"/>
          </a:xfrm>
        </p:spPr>
        <p:txBody>
          <a:bodyPr>
            <a:normAutofit fontScale="77500" lnSpcReduction="20000"/>
          </a:bodyPr>
          <a:lstStyle/>
          <a:p>
            <a:pPr lvl="0">
              <a:spcBef>
                <a:spcPts val="1200"/>
              </a:spcBef>
              <a:buNone/>
            </a:pPr>
            <a:r>
              <a:rPr lang="sr-Latn-CS" sz="3400" b="1" dirty="0" smtClean="0"/>
              <a:t>Govor</a:t>
            </a:r>
          </a:p>
          <a:p>
            <a:pPr lvl="0">
              <a:spcBef>
                <a:spcPts val="1200"/>
              </a:spcBef>
            </a:pPr>
            <a:r>
              <a:rPr lang="sr-Latn-CS" b="1" i="1" dirty="0" smtClean="0"/>
              <a:t>Reprezentaciono mišljenje- </a:t>
            </a:r>
            <a:r>
              <a:rPr lang="sr-Latn-CS" dirty="0" smtClean="0"/>
              <a:t>reči zamena za objekte, ljude i događaje; potpomognuto imitacijom</a:t>
            </a:r>
          </a:p>
          <a:p>
            <a:pPr lvl="0">
              <a:spcBef>
                <a:spcPts val="1200"/>
              </a:spcBef>
            </a:pPr>
            <a:r>
              <a:rPr lang="hr-HR" dirty="0" smtClean="0"/>
              <a:t>12-18 m- stadijum jedne reči; odazivanje na ime; razumevanje “ne” i korišćenje </a:t>
            </a:r>
            <a:r>
              <a:rPr lang="hr-HR" b="1" i="1" dirty="0" smtClean="0"/>
              <a:t>semantičkog “ne”</a:t>
            </a:r>
          </a:p>
          <a:p>
            <a:pPr lvl="0">
              <a:spcBef>
                <a:spcPts val="1200"/>
              </a:spcBef>
            </a:pPr>
            <a:r>
              <a:rPr lang="hr-HR" dirty="0" smtClean="0"/>
              <a:t>18 m - stadijum 2 reči</a:t>
            </a:r>
          </a:p>
          <a:p>
            <a:pPr lvl="0">
              <a:spcBef>
                <a:spcPts val="1200"/>
              </a:spcBef>
            </a:pPr>
            <a:r>
              <a:rPr lang="hr-HR" dirty="0" smtClean="0"/>
              <a:t>21 m - razumevanje složenih (relacionih) instrukcija, razumevanje suprotnosti (veliko-malo)</a:t>
            </a:r>
            <a:endParaRPr lang="sr-Latn-CS" dirty="0" smtClean="0"/>
          </a:p>
          <a:p>
            <a:pPr lvl="0">
              <a:spcBef>
                <a:spcPts val="1200"/>
              </a:spcBef>
            </a:pPr>
            <a:r>
              <a:rPr lang="sr-Latn-CS" dirty="0" smtClean="0"/>
              <a:t>Rečnik naglo </a:t>
            </a:r>
            <a:r>
              <a:rPr lang="sr-Latn-CS" dirty="0"/>
              <a:t>raste u isto vreme kada počinju da rešavaju probleme </a:t>
            </a:r>
            <a:r>
              <a:rPr lang="sr-Latn-CS" dirty="0" smtClean="0"/>
              <a:t>uviđanjem </a:t>
            </a:r>
            <a:r>
              <a:rPr lang="sr-Latn-CS" dirty="0"/>
              <a:t>i da logički tragaju za skrivenim objektom.</a:t>
            </a:r>
          </a:p>
          <a:p>
            <a:pPr lvl="0">
              <a:spcBef>
                <a:spcPts val="1200"/>
              </a:spcBef>
            </a:pPr>
            <a:r>
              <a:rPr lang="sr-Latn-CS" dirty="0"/>
              <a:t>Sposobnost kombinovanja reči u dvočlanim iskazima javlja se istovremeno sa sposobnošću kombinovanja </a:t>
            </a:r>
            <a:r>
              <a:rPr lang="sr-Latn-CS" dirty="0" smtClean="0"/>
              <a:t>objekata </a:t>
            </a:r>
            <a:r>
              <a:rPr lang="sr-Latn-CS" dirty="0"/>
              <a:t>u simboličkoj igri.</a:t>
            </a:r>
          </a:p>
          <a:p>
            <a:endParaRPr lang="sr-Latn-C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r-HR" smtClean="0"/>
              <a:t>Afektivna vezanost</a:t>
            </a:r>
            <a:endParaRPr lang="sr-Latn-C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552" y="1772815"/>
            <a:ext cx="7920880" cy="4399701"/>
          </a:xfrm>
        </p:spPr>
        <p:txBody>
          <a:bodyPr>
            <a:normAutofit fontScale="92500" lnSpcReduction="10000"/>
          </a:bodyPr>
          <a:lstStyle/>
          <a:p>
            <a:pPr lvl="0">
              <a:spcBef>
                <a:spcPts val="1200"/>
              </a:spcBef>
            </a:pPr>
            <a:r>
              <a:rPr lang="hr-HR" sz="2800" dirty="0" smtClean="0"/>
              <a:t>Potraga za novinama i uzbuđenjem (NS) vs. strah od nepoznatog i opreznost (HA)- ravnoteža oprečnih težnji</a:t>
            </a:r>
          </a:p>
          <a:p>
            <a:pPr lvl="0">
              <a:spcBef>
                <a:spcPts val="1200"/>
              </a:spcBef>
            </a:pPr>
            <a:r>
              <a:rPr lang="hr-HR" sz="2800" dirty="0" smtClean="0"/>
              <a:t>Afektivna vezanost-  ključni element ravnoteže</a:t>
            </a:r>
            <a:endParaRPr lang="sr-Latn-CS" sz="2800" dirty="0" smtClean="0"/>
          </a:p>
          <a:p>
            <a:pPr lvl="0">
              <a:spcBef>
                <a:spcPts val="1200"/>
              </a:spcBef>
            </a:pPr>
            <a:r>
              <a:rPr lang="sr-Latn-CS" sz="2800" dirty="0" smtClean="0"/>
              <a:t>Indikator- uznemirenost </a:t>
            </a:r>
            <a:r>
              <a:rPr lang="sr-Latn-CS" sz="2800" dirty="0"/>
              <a:t>odojčeta pri odvajanju od majke </a:t>
            </a:r>
            <a:r>
              <a:rPr lang="sr-Latn-CS" sz="2800" dirty="0" smtClean="0"/>
              <a:t> </a:t>
            </a:r>
          </a:p>
          <a:p>
            <a:pPr lvl="0">
              <a:spcBef>
                <a:spcPts val="1200"/>
              </a:spcBef>
            </a:pPr>
            <a:r>
              <a:rPr lang="sr-Latn-CS" sz="2800" dirty="0" smtClean="0"/>
              <a:t>Uznemirenost </a:t>
            </a:r>
            <a:r>
              <a:rPr lang="sr-Latn-CS" sz="2800" dirty="0"/>
              <a:t>stabilno raste </a:t>
            </a:r>
            <a:r>
              <a:rPr lang="sr-Latn-CS" sz="2800" dirty="0" smtClean="0"/>
              <a:t>tokom </a:t>
            </a:r>
            <a:r>
              <a:rPr lang="sr-Latn-CS" sz="2800" dirty="0"/>
              <a:t>druge godine, </a:t>
            </a:r>
            <a:r>
              <a:rPr lang="sr-Latn-CS" sz="2800" dirty="0" smtClean="0"/>
              <a:t>posle </a:t>
            </a:r>
            <a:r>
              <a:rPr lang="sr-Latn-CS" sz="2800" dirty="0"/>
              <a:t>počinje da opada</a:t>
            </a:r>
            <a:r>
              <a:rPr lang="sr-Latn-CS" sz="2800" dirty="0" smtClean="0"/>
              <a:t>.</a:t>
            </a:r>
          </a:p>
          <a:p>
            <a:pPr lvl="0">
              <a:spcBef>
                <a:spcPts val="1200"/>
              </a:spcBef>
            </a:pPr>
            <a:r>
              <a:rPr lang="hr-HR" sz="2800" dirty="0" smtClean="0"/>
              <a:t>Preteča u instiktu utiskivanja (inprinting)- K.Lorenc</a:t>
            </a:r>
            <a:endParaRPr lang="sr-Latn-CS" sz="2800" dirty="0"/>
          </a:p>
          <a:p>
            <a:endParaRPr lang="sr-Latn-C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r-HR" smtClean="0"/>
              <a:t>Afektivna vezanost</a:t>
            </a:r>
            <a:endParaRPr lang="sr-Latn-C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46236"/>
            <a:ext cx="8229600" cy="5167140"/>
          </a:xfrm>
        </p:spPr>
        <p:txBody>
          <a:bodyPr>
            <a:normAutofit fontScale="92500" lnSpcReduction="10000"/>
          </a:bodyPr>
          <a:lstStyle/>
          <a:p>
            <a:pPr lvl="0">
              <a:buNone/>
            </a:pPr>
            <a:r>
              <a:rPr lang="sr-Latn-CS" sz="2800" b="1" dirty="0" smtClean="0"/>
              <a:t>Teorijska objašnjenja afektivne vezanosti:</a:t>
            </a:r>
          </a:p>
          <a:p>
            <a:pPr lvl="0">
              <a:buNone/>
            </a:pPr>
            <a:endParaRPr lang="sr-Latn-CS" sz="2600" dirty="0" smtClean="0"/>
          </a:p>
          <a:p>
            <a:pPr>
              <a:lnSpc>
                <a:spcPct val="110000"/>
              </a:lnSpc>
              <a:buFont typeface="Wingdings" pitchFamily="2" charset="2"/>
              <a:buChar char="q"/>
            </a:pPr>
            <a:r>
              <a:rPr lang="sr-Latn-CS" sz="2600" b="1" dirty="0" smtClean="0"/>
              <a:t>Frojd</a:t>
            </a:r>
            <a:r>
              <a:rPr lang="sr-Latn-CS" sz="2600" dirty="0" smtClean="0"/>
              <a:t> –poreklo u </a:t>
            </a:r>
            <a:r>
              <a:rPr lang="sr-Latn-CS" sz="2600" b="1" i="1" dirty="0" smtClean="0"/>
              <a:t>redukciji bioloških nagona</a:t>
            </a:r>
            <a:r>
              <a:rPr lang="sr-Latn-CS" sz="2600" dirty="0" smtClean="0"/>
              <a:t>, kao što je glad u </a:t>
            </a:r>
            <a:r>
              <a:rPr lang="sr-Latn-CS" sz="2600" b="1" i="1" dirty="0" smtClean="0"/>
              <a:t>oralnom stadijumu </a:t>
            </a:r>
            <a:r>
              <a:rPr lang="sr-Latn-CS" sz="2600" dirty="0" smtClean="0"/>
              <a:t>razvoja</a:t>
            </a:r>
            <a:r>
              <a:rPr lang="sr-Latn-CS" sz="2600" b="1" i="1" dirty="0" smtClean="0"/>
              <a:t> </a:t>
            </a:r>
            <a:r>
              <a:rPr lang="sr-Latn-CS" sz="2600" dirty="0" smtClean="0"/>
              <a:t>(1.god.). Vezivanje za izvor oralnog zadovoljstva; ljubav = korist; </a:t>
            </a:r>
            <a:r>
              <a:rPr lang="en-US" sz="2600" dirty="0" err="1" smtClean="0"/>
              <a:t>neuspeh</a:t>
            </a:r>
            <a:r>
              <a:rPr lang="en-US" sz="2600" dirty="0" smtClean="0"/>
              <a:t> </a:t>
            </a:r>
            <a:r>
              <a:rPr lang="en-US" sz="2600" dirty="0" smtClean="0"/>
              <a:t>da se </a:t>
            </a:r>
            <a:r>
              <a:rPr lang="en-US" sz="2600" dirty="0" err="1" smtClean="0"/>
              <a:t>objasni</a:t>
            </a:r>
            <a:r>
              <a:rPr lang="en-US" sz="2600" dirty="0" smtClean="0"/>
              <a:t> </a:t>
            </a:r>
            <a:r>
              <a:rPr lang="en-US" sz="2600" dirty="0" err="1" smtClean="0"/>
              <a:t>uznemirenost</a:t>
            </a:r>
            <a:r>
              <a:rPr lang="en-US" sz="2600" dirty="0" smtClean="0"/>
              <a:t> </a:t>
            </a:r>
            <a:r>
              <a:rPr lang="en-US" sz="2600" dirty="0" err="1" smtClean="0"/>
              <a:t>pri</a:t>
            </a:r>
            <a:r>
              <a:rPr lang="en-US" sz="2600" dirty="0" smtClean="0"/>
              <a:t> </a:t>
            </a:r>
            <a:r>
              <a:rPr lang="en-US" sz="2600" dirty="0" err="1" smtClean="0"/>
              <a:t>odvajanju</a:t>
            </a:r>
            <a:r>
              <a:rPr lang="en-US" sz="2600" dirty="0" smtClean="0"/>
              <a:t>; </a:t>
            </a:r>
            <a:br>
              <a:rPr lang="en-US" sz="2600" dirty="0" smtClean="0"/>
            </a:br>
            <a:r>
              <a:rPr lang="en-US" sz="2600" b="1" i="1" dirty="0" err="1" smtClean="0"/>
              <a:t>analni</a:t>
            </a:r>
            <a:r>
              <a:rPr lang="en-US" sz="2600" b="1" i="1" dirty="0" smtClean="0"/>
              <a:t> </a:t>
            </a:r>
            <a:r>
              <a:rPr lang="en-US" sz="2600" b="1" i="1" dirty="0" err="1"/>
              <a:t>stadijum</a:t>
            </a:r>
            <a:r>
              <a:rPr lang="en-US" sz="2600" b="1" i="1" dirty="0"/>
              <a:t>- </a:t>
            </a:r>
            <a:r>
              <a:rPr lang="en-US" sz="2600" dirty="0" err="1"/>
              <a:t>zadovoljstvo</a:t>
            </a:r>
            <a:r>
              <a:rPr lang="en-US" sz="2600" dirty="0"/>
              <a:t> </a:t>
            </a:r>
            <a:r>
              <a:rPr lang="en-US" sz="2600" dirty="0" err="1"/>
              <a:t>kontrole</a:t>
            </a:r>
            <a:r>
              <a:rPr lang="en-US" sz="2600" dirty="0"/>
              <a:t> i </a:t>
            </a:r>
            <a:r>
              <a:rPr lang="en-US" sz="2600" dirty="0" err="1"/>
              <a:t>nezavisnosti</a:t>
            </a:r>
            <a:r>
              <a:rPr lang="en-US" sz="2600" dirty="0"/>
              <a:t>;</a:t>
            </a:r>
            <a:endParaRPr lang="sr-Latn-CS" sz="2600" dirty="0" smtClean="0"/>
          </a:p>
          <a:p>
            <a:pPr>
              <a:lnSpc>
                <a:spcPct val="110000"/>
              </a:lnSpc>
              <a:buFont typeface="Wingdings" pitchFamily="2" charset="2"/>
              <a:buChar char="q"/>
            </a:pPr>
            <a:endParaRPr lang="sr-Latn-CS" sz="2600" dirty="0" smtClean="0"/>
          </a:p>
          <a:p>
            <a:pPr>
              <a:lnSpc>
                <a:spcPct val="110000"/>
              </a:lnSpc>
              <a:buFont typeface="Wingdings" pitchFamily="2" charset="2"/>
              <a:buChar char="q"/>
            </a:pPr>
            <a:r>
              <a:rPr lang="sr-Latn-CS" sz="2600" b="1" dirty="0" smtClean="0"/>
              <a:t>Erikson</a:t>
            </a:r>
            <a:r>
              <a:rPr lang="sr-Latn-CS" sz="2600" dirty="0" smtClean="0"/>
              <a:t>- </a:t>
            </a:r>
            <a:r>
              <a:rPr lang="sr-Latn-CS" sz="2600" b="1" i="1" dirty="0" smtClean="0"/>
              <a:t>sticanje osnovnog poverenja </a:t>
            </a:r>
            <a:r>
              <a:rPr lang="sr-Latn-CS" sz="2600" dirty="0" smtClean="0"/>
              <a:t>(1.god.)- kroz odnos između deteta i roditelja koji pouzdano zastupaju </a:t>
            </a:r>
            <a:r>
              <a:rPr lang="en-US" sz="2600" dirty="0" smtClean="0"/>
              <a:t> </a:t>
            </a:r>
            <a:r>
              <a:rPr lang="sr-Latn-CS" sz="2600" dirty="0" smtClean="0"/>
              <a:t>dečije potrebe. U drugoj fazi (2.god.) </a:t>
            </a:r>
            <a:r>
              <a:rPr lang="en-US" sz="2600" b="1" i="1" dirty="0" err="1" smtClean="0"/>
              <a:t>sticanje</a:t>
            </a:r>
            <a:r>
              <a:rPr lang="en-US" sz="2600" b="1" i="1" dirty="0" smtClean="0"/>
              <a:t> </a:t>
            </a:r>
            <a:r>
              <a:rPr lang="sr-Latn-CS" sz="2600" b="1" i="1" dirty="0" smtClean="0"/>
              <a:t>autonomije </a:t>
            </a:r>
            <a:r>
              <a:rPr lang="sr-Latn-CS" sz="2600" dirty="0" smtClean="0"/>
              <a:t>jača potreba za nezavisnošću.</a:t>
            </a:r>
            <a:r>
              <a:rPr lang="en-US" sz="2600" dirty="0" smtClean="0"/>
              <a:t> Faze- </a:t>
            </a:r>
            <a:r>
              <a:rPr lang="en-US" sz="2600" dirty="0" err="1" smtClean="0"/>
              <a:t>kroz</a:t>
            </a:r>
            <a:r>
              <a:rPr lang="en-US" sz="2600" dirty="0" smtClean="0"/>
              <a:t> </a:t>
            </a:r>
            <a:r>
              <a:rPr lang="en-US" sz="2600" dirty="0" err="1" smtClean="0"/>
              <a:t>prevazilazenje</a:t>
            </a:r>
            <a:r>
              <a:rPr lang="en-US" sz="2600" dirty="0" smtClean="0"/>
              <a:t> </a:t>
            </a:r>
            <a:r>
              <a:rPr lang="en-US" sz="2600" dirty="0" err="1" smtClean="0"/>
              <a:t>konflikta</a:t>
            </a:r>
            <a:r>
              <a:rPr lang="en-US" sz="2600" dirty="0" smtClean="0"/>
              <a:t> </a:t>
            </a:r>
            <a:r>
              <a:rPr lang="en-US" sz="2600" dirty="0" err="1" smtClean="0"/>
              <a:t>suprotnih</a:t>
            </a:r>
            <a:r>
              <a:rPr lang="en-US" sz="2600" dirty="0" smtClean="0"/>
              <a:t> </a:t>
            </a:r>
            <a:r>
              <a:rPr lang="en-US" sz="2600" dirty="0" err="1" smtClean="0"/>
              <a:t>te</a:t>
            </a:r>
            <a:r>
              <a:rPr lang="sr-Latn-RS" sz="2600" dirty="0" smtClean="0"/>
              <a:t>ž</a:t>
            </a:r>
            <a:r>
              <a:rPr lang="en-US" sz="2600" dirty="0" err="1" smtClean="0"/>
              <a:t>nji</a:t>
            </a:r>
            <a:endParaRPr lang="sr-Latn-CS" sz="2600" dirty="0" smtClean="0"/>
          </a:p>
          <a:p>
            <a:pPr>
              <a:lnSpc>
                <a:spcPct val="110000"/>
              </a:lnSpc>
              <a:buFont typeface="Wingdings" pitchFamily="2" charset="2"/>
              <a:buChar char="q"/>
            </a:pPr>
            <a:endParaRPr lang="sr-Latn-CS" sz="2600" dirty="0" smtClean="0"/>
          </a:p>
          <a:p>
            <a:endParaRPr lang="sr-Latn-C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r-HR" smtClean="0"/>
              <a:t>Afektivna vezanost</a:t>
            </a:r>
            <a:endParaRPr lang="sr-Latn-C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28800"/>
            <a:ext cx="8147248" cy="5014909"/>
          </a:xfrm>
        </p:spPr>
        <p:txBody>
          <a:bodyPr>
            <a:normAutofit fontScale="85000" lnSpcReduction="20000"/>
          </a:bodyPr>
          <a:lstStyle/>
          <a:p>
            <a:pPr lvl="0">
              <a:spcBef>
                <a:spcPts val="1200"/>
              </a:spcBef>
            </a:pPr>
            <a:r>
              <a:rPr lang="sr-Latn-CS" sz="2600" b="1" dirty="0"/>
              <a:t>Bolbi</a:t>
            </a:r>
            <a:r>
              <a:rPr lang="sr-Latn-CS" sz="2600" b="1" i="1" dirty="0"/>
              <a:t> </a:t>
            </a:r>
            <a:r>
              <a:rPr lang="en-US" sz="2600" b="1" i="1" dirty="0" smtClean="0"/>
              <a:t>(</a:t>
            </a:r>
            <a:r>
              <a:rPr lang="hr-HR" sz="2600" dirty="0" smtClean="0"/>
              <a:t>Bowlby</a:t>
            </a:r>
            <a:r>
              <a:rPr lang="en-US" sz="2600" dirty="0" smtClean="0"/>
              <a:t>)</a:t>
            </a:r>
            <a:r>
              <a:rPr lang="sr-Latn-CS" sz="2600" b="1" i="1" dirty="0" smtClean="0"/>
              <a:t>– </a:t>
            </a:r>
            <a:r>
              <a:rPr lang="sr-Latn-CS" sz="2600" b="1" i="1" dirty="0"/>
              <a:t>evoluciono objašnjenje- </a:t>
            </a:r>
            <a:r>
              <a:rPr lang="sr-Latn-CS" sz="2600" dirty="0"/>
              <a:t>afektivno vezivanje služi za smanjivanje straha </a:t>
            </a:r>
            <a:r>
              <a:rPr lang="sr-Latn-CS" sz="2600" b="1" i="1" dirty="0"/>
              <a:t>utvrđivanjem sigurne baze </a:t>
            </a:r>
            <a:r>
              <a:rPr lang="sr-Latn-CS" sz="2600" dirty="0"/>
              <a:t>podrške iz koje deca mogu da istražuju svoje </a:t>
            </a:r>
            <a:r>
              <a:rPr lang="sr-Latn-CS" sz="2600" dirty="0" smtClean="0"/>
              <a:t>okruženje.</a:t>
            </a:r>
            <a:r>
              <a:rPr lang="en-US" sz="2600" dirty="0" smtClean="0"/>
              <a:t> S</a:t>
            </a:r>
            <a:r>
              <a:rPr lang="hr-HR" sz="2600" b="1" i="1" dirty="0" smtClean="0"/>
              <a:t>igurna </a:t>
            </a:r>
            <a:r>
              <a:rPr lang="hr-HR" sz="2600" b="1" i="1" dirty="0"/>
              <a:t>baza</a:t>
            </a:r>
            <a:r>
              <a:rPr lang="hr-HR" sz="2600" dirty="0"/>
              <a:t>- adaptivni sistem regulacije -istraživačke radoznalosti i sigurnosti</a:t>
            </a:r>
            <a:r>
              <a:rPr lang="en-US" sz="2600" dirty="0"/>
              <a:t>- “</a:t>
            </a:r>
            <a:r>
              <a:rPr lang="en-US" sz="2600" dirty="0" err="1"/>
              <a:t>termostat</a:t>
            </a:r>
            <a:r>
              <a:rPr lang="en-US" sz="2600" dirty="0"/>
              <a:t>”</a:t>
            </a:r>
            <a:endParaRPr lang="sr-Latn-CS" sz="2600" dirty="0"/>
          </a:p>
          <a:p>
            <a:pPr>
              <a:spcBef>
                <a:spcPts val="1200"/>
              </a:spcBef>
            </a:pPr>
            <a:endParaRPr lang="sr-Latn-CS" sz="2600" dirty="0"/>
          </a:p>
          <a:p>
            <a:pPr lvl="0">
              <a:spcBef>
                <a:spcPts val="1200"/>
              </a:spcBef>
            </a:pPr>
            <a:r>
              <a:rPr lang="en-US" sz="2600" dirty="0" smtClean="0"/>
              <a:t>P</a:t>
            </a:r>
            <a:r>
              <a:rPr lang="hr-HR" sz="2600" dirty="0" smtClean="0"/>
              <a:t>osmatranje </a:t>
            </a:r>
            <a:r>
              <a:rPr lang="hr-HR" sz="2600" dirty="0" smtClean="0"/>
              <a:t>dece iz bolnica i sirotišta posle II sv. rata- apatija, roking, nezainteresovanost za ljude, lepljivost</a:t>
            </a:r>
          </a:p>
          <a:p>
            <a:pPr lvl="0">
              <a:spcBef>
                <a:spcPts val="1200"/>
              </a:spcBef>
            </a:pPr>
            <a:endParaRPr lang="hr-HR" sz="2600" dirty="0" smtClean="0"/>
          </a:p>
          <a:p>
            <a:pPr lvl="0">
              <a:spcBef>
                <a:spcPts val="1200"/>
              </a:spcBef>
            </a:pPr>
            <a:r>
              <a:rPr lang="hr-HR" sz="2600" dirty="0" smtClean="0"/>
              <a:t>Faze reagovanja na separaciju:</a:t>
            </a:r>
          </a:p>
          <a:p>
            <a:pPr lvl="1">
              <a:spcBef>
                <a:spcPts val="1200"/>
              </a:spcBef>
            </a:pPr>
            <a:r>
              <a:rPr lang="hr-HR" dirty="0" smtClean="0"/>
              <a:t>strah- plač ili bes, intenzivna emocionalna ispoljavanja</a:t>
            </a:r>
          </a:p>
          <a:p>
            <a:pPr lvl="1">
              <a:spcBef>
                <a:spcPts val="1200"/>
              </a:spcBef>
            </a:pPr>
            <a:r>
              <a:rPr lang="hr-HR" dirty="0" smtClean="0"/>
              <a:t>očaj i depresija</a:t>
            </a:r>
          </a:p>
          <a:p>
            <a:pPr lvl="1">
              <a:spcBef>
                <a:spcPts val="1200"/>
              </a:spcBef>
            </a:pPr>
            <a:r>
              <a:rPr lang="hr-HR" dirty="0" smtClean="0"/>
              <a:t>afektivna odvezanost- nezainteresovanost za ljude</a:t>
            </a:r>
          </a:p>
          <a:p>
            <a:pPr lvl="0">
              <a:spcBef>
                <a:spcPts val="1200"/>
              </a:spcBef>
            </a:pPr>
            <a:endParaRPr lang="hr-HR" sz="2600" dirty="0" smtClean="0"/>
          </a:p>
          <a:p>
            <a:pPr>
              <a:spcBef>
                <a:spcPts val="1200"/>
              </a:spcBef>
            </a:pPr>
            <a:endParaRPr lang="sr-Latn-C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r-HR" smtClean="0"/>
              <a:t>Afektivna vezanost</a:t>
            </a:r>
            <a:endParaRPr lang="sr-Latn-C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412776"/>
            <a:ext cx="8229600" cy="5286388"/>
          </a:xfrm>
        </p:spPr>
        <p:txBody>
          <a:bodyPr>
            <a:noAutofit/>
          </a:bodyPr>
          <a:lstStyle/>
          <a:p>
            <a:pPr lvl="0">
              <a:spcBef>
                <a:spcPts val="1200"/>
              </a:spcBef>
              <a:spcAft>
                <a:spcPts val="1200"/>
              </a:spcAft>
            </a:pPr>
            <a:r>
              <a:rPr lang="sr-Latn-CS" sz="2400" b="1" dirty="0" smtClean="0"/>
              <a:t>Harlow</a:t>
            </a:r>
            <a:r>
              <a:rPr lang="sr-Latn-CS" sz="2400" dirty="0" smtClean="0"/>
              <a:t>- istraživanja sa majmunima osporila su teoriju redukcije nagona-  pokazala da se mladunci vezuju za krznenu surogat majku (pruža umirujući taktilni osećaj), a ne žičanu koja ih hrani. U nepoznatim situacijama- uteha;  </a:t>
            </a:r>
          </a:p>
          <a:p>
            <a:pPr lvl="0">
              <a:spcBef>
                <a:spcPts val="1200"/>
              </a:spcBef>
              <a:spcAft>
                <a:spcPts val="1200"/>
              </a:spcAft>
            </a:pPr>
            <a:r>
              <a:rPr lang="sr-Latn-CS" sz="2400" dirty="0" smtClean="0"/>
              <a:t>Socijalna neprilagođenost majmuna odraslih sa nepokretnom surogat majkom  (asocijalni, agresivni)-</a:t>
            </a:r>
            <a:r>
              <a:rPr lang="sr-Latn-CS" sz="2400" b="1" i="1" dirty="0" smtClean="0"/>
              <a:t>uloga responzivnosti </a:t>
            </a:r>
            <a:r>
              <a:rPr lang="sr-Latn-CS" sz="2400" dirty="0" smtClean="0"/>
              <a:t>majke u razvoju normalnih socijalnih interakcija. </a:t>
            </a:r>
            <a:r>
              <a:rPr lang="en-US" sz="2400" dirty="0" smtClean="0"/>
              <a:t> </a:t>
            </a:r>
            <a:r>
              <a:rPr lang="sr-Latn-CS" sz="2400" dirty="0" smtClean="0"/>
              <a:t>Dodir nije dovoljan</a:t>
            </a:r>
            <a:r>
              <a:rPr lang="en-US" sz="2400" dirty="0"/>
              <a:t>!</a:t>
            </a:r>
            <a:endParaRPr lang="sr-Latn-CS" sz="2400" dirty="0" smtClean="0"/>
          </a:p>
          <a:p>
            <a:pPr lvl="0">
              <a:spcBef>
                <a:spcPts val="1200"/>
              </a:spcBef>
              <a:spcAft>
                <a:spcPts val="1200"/>
              </a:spcAft>
            </a:pPr>
            <a:r>
              <a:rPr lang="sr-Latn-CS" sz="2400" b="1" dirty="0" smtClean="0"/>
              <a:t>Komunikacija, interakcija</a:t>
            </a:r>
            <a:r>
              <a:rPr lang="sr-Latn-CS" sz="2400" dirty="0" smtClean="0"/>
              <a:t>- dvostran proces </a:t>
            </a:r>
            <a:r>
              <a:rPr lang="sr-Latn-CS" sz="2400" dirty="0"/>
              <a:t>-</a:t>
            </a:r>
            <a:r>
              <a:rPr lang="sr-Latn-CS" sz="2400" dirty="0" smtClean="0"/>
              <a:t> neophodan uslov normalnog razvoja</a:t>
            </a:r>
          </a:p>
          <a:p>
            <a:pPr lvl="0">
              <a:spcBef>
                <a:spcPts val="1200"/>
              </a:spcBef>
              <a:spcAft>
                <a:spcPts val="1200"/>
              </a:spcAft>
            </a:pPr>
            <a:r>
              <a:rPr lang="hr-HR" sz="2400" dirty="0" smtClean="0"/>
              <a:t>Vinikot- “</a:t>
            </a:r>
            <a:r>
              <a:rPr lang="hr-HR" sz="2400" b="1" i="1" dirty="0" smtClean="0"/>
              <a:t>prelazni objekat</a:t>
            </a:r>
            <a:r>
              <a:rPr lang="hr-HR" sz="2400" dirty="0" smtClean="0"/>
              <a:t>”</a:t>
            </a:r>
            <a:endParaRPr lang="sr-Latn-CS" sz="2400" dirty="0" smtClean="0"/>
          </a:p>
          <a:p>
            <a:pPr>
              <a:spcBef>
                <a:spcPts val="1200"/>
              </a:spcBef>
            </a:pPr>
            <a:endParaRPr lang="sr-Latn-CS" sz="2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r-HR" smtClean="0"/>
              <a:t>Afektivna vezanost</a:t>
            </a:r>
            <a:endParaRPr lang="sr-Latn-C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428736"/>
            <a:ext cx="8496944" cy="5384640"/>
          </a:xfrm>
        </p:spPr>
        <p:txBody>
          <a:bodyPr>
            <a:normAutofit fontScale="85000" lnSpcReduction="20000"/>
          </a:bodyPr>
          <a:lstStyle/>
          <a:p>
            <a:pPr lvl="0">
              <a:spcBef>
                <a:spcPts val="1200"/>
              </a:spcBef>
            </a:pPr>
            <a:r>
              <a:rPr lang="sr-Latn-CS" sz="2800" b="1" dirty="0" smtClean="0"/>
              <a:t>Tri obrasca </a:t>
            </a:r>
            <a:r>
              <a:rPr lang="sr-Latn-CS" sz="2800" b="1" dirty="0"/>
              <a:t>afektivne </a:t>
            </a:r>
            <a:r>
              <a:rPr lang="sr-Latn-CS" sz="2800" b="1" dirty="0" smtClean="0"/>
              <a:t>vezanosti- M. Ejnsvort </a:t>
            </a:r>
            <a:r>
              <a:rPr lang="sr-Latn-CS" sz="2800" dirty="0" smtClean="0"/>
              <a:t/>
            </a:r>
            <a:br>
              <a:rPr lang="sr-Latn-CS" sz="2800" dirty="0" smtClean="0"/>
            </a:br>
            <a:r>
              <a:rPr lang="sr-Latn-CS" sz="2800" dirty="0" smtClean="0"/>
              <a:t> exp. „</a:t>
            </a:r>
            <a:r>
              <a:rPr lang="sr-Latn-CS" sz="2800" i="1" dirty="0" smtClean="0"/>
              <a:t>nepoznata situacija“</a:t>
            </a:r>
            <a:r>
              <a:rPr lang="sr-Latn-CS" sz="2800" dirty="0" smtClean="0"/>
              <a:t>- </a:t>
            </a:r>
            <a:r>
              <a:rPr lang="en-US" sz="2800" dirty="0" err="1" smtClean="0"/>
              <a:t>deca</a:t>
            </a:r>
            <a:r>
              <a:rPr lang="en-US" sz="2800" dirty="0" smtClean="0"/>
              <a:t> </a:t>
            </a:r>
            <a:r>
              <a:rPr lang="sr-Latn-CS" sz="2800" dirty="0" smtClean="0"/>
              <a:t>sa majkom, nepoznatom osobom, kad su sama,  ponovo zajedno sa majkom  </a:t>
            </a:r>
          </a:p>
          <a:p>
            <a:pPr lvl="1">
              <a:spcBef>
                <a:spcPts val="1200"/>
              </a:spcBef>
              <a:buFont typeface="Wingdings" pitchFamily="2" charset="2"/>
              <a:buChar char="Ø"/>
            </a:pPr>
            <a:r>
              <a:rPr lang="en-US" sz="2800" b="1" dirty="0" smtClean="0"/>
              <a:t>S</a:t>
            </a:r>
            <a:r>
              <a:rPr lang="sr-Latn-CS" sz="2800" b="1" dirty="0" smtClean="0"/>
              <a:t>igurni </a:t>
            </a:r>
            <a:r>
              <a:rPr lang="sr-Latn-CS" sz="2800" dirty="0"/>
              <a:t>– opuštena igra, uz majku ne reaguju strahom na nepoznatu osobu, uznemirena na odlazak majke, nepoznata osoba ne može da uteši, na povratak majke traže utehu, smire se brzo</a:t>
            </a:r>
          </a:p>
          <a:p>
            <a:pPr lvl="1">
              <a:spcBef>
                <a:spcPts val="1200"/>
              </a:spcBef>
              <a:buFont typeface="Wingdings" pitchFamily="2" charset="2"/>
              <a:buChar char="Ø"/>
            </a:pPr>
            <a:r>
              <a:rPr lang="en-US" sz="2800" b="1" dirty="0" err="1" smtClean="0"/>
              <a:t>Nesigurni</a:t>
            </a:r>
            <a:r>
              <a:rPr lang="en-US" sz="2800" b="1" dirty="0" smtClean="0"/>
              <a:t>- </a:t>
            </a:r>
            <a:r>
              <a:rPr lang="sr-Latn-CS" sz="2800" b="1" dirty="0" smtClean="0"/>
              <a:t>anksiozni</a:t>
            </a:r>
            <a:r>
              <a:rPr lang="en-US" sz="2800" b="1" dirty="0" smtClean="0"/>
              <a:t>/</a:t>
            </a:r>
            <a:r>
              <a:rPr lang="sr-Latn-CS" sz="2800" b="1" dirty="0" smtClean="0"/>
              <a:t>izbegavajući- </a:t>
            </a:r>
            <a:r>
              <a:rPr lang="en-US" sz="2800" dirty="0" err="1" smtClean="0"/>
              <a:t>deca</a:t>
            </a:r>
            <a:r>
              <a:rPr lang="en-US" sz="2800" dirty="0" smtClean="0"/>
              <a:t> </a:t>
            </a:r>
            <a:r>
              <a:rPr lang="sr-Latn-CS" sz="2800" dirty="0" smtClean="0"/>
              <a:t>indiferentna u prisustvu majke, ne plaču nužno na odlazak; uznemirena uz nepoznatu osobu, mada može da ih uteši, okreću se od majke kad se vrati</a:t>
            </a:r>
          </a:p>
          <a:p>
            <a:pPr lvl="1">
              <a:spcBef>
                <a:spcPts val="1200"/>
              </a:spcBef>
              <a:buFont typeface="Wingdings" pitchFamily="2" charset="2"/>
              <a:buChar char="Ø"/>
            </a:pPr>
            <a:r>
              <a:rPr lang="en-US" sz="2800" b="1" dirty="0" err="1" smtClean="0"/>
              <a:t>Nesigurni</a:t>
            </a:r>
            <a:r>
              <a:rPr lang="en-US" sz="2800" b="1" dirty="0" smtClean="0"/>
              <a:t>- </a:t>
            </a:r>
            <a:r>
              <a:rPr lang="sr-Latn-CS" sz="2800" b="1" dirty="0" smtClean="0"/>
              <a:t>anksiozni</a:t>
            </a:r>
            <a:r>
              <a:rPr lang="en-US" sz="2800" b="1" dirty="0" smtClean="0"/>
              <a:t>/</a:t>
            </a:r>
            <a:r>
              <a:rPr lang="sr-Latn-CS" sz="2800" b="1" dirty="0" smtClean="0"/>
              <a:t>ambivalentni</a:t>
            </a:r>
            <a:r>
              <a:rPr lang="en-US" sz="2800" b="1" dirty="0" smtClean="0"/>
              <a:t>/ </a:t>
            </a:r>
            <a:r>
              <a:rPr lang="en-US" sz="2800" b="1" dirty="0" err="1" smtClean="0"/>
              <a:t>preokupirani</a:t>
            </a:r>
            <a:r>
              <a:rPr lang="sr-Latn-CS" sz="2800" b="1" dirty="0" smtClean="0"/>
              <a:t>- </a:t>
            </a:r>
            <a:r>
              <a:rPr lang="en-US" sz="2800" dirty="0" err="1" smtClean="0"/>
              <a:t>deca</a:t>
            </a:r>
            <a:r>
              <a:rPr lang="en-US" sz="2800" dirty="0" smtClean="0"/>
              <a:t> </a:t>
            </a:r>
            <a:r>
              <a:rPr lang="en-US" sz="2800" dirty="0" err="1" smtClean="0"/>
              <a:t>su</a:t>
            </a:r>
            <a:r>
              <a:rPr lang="en-US" sz="2800" dirty="0" smtClean="0"/>
              <a:t> </a:t>
            </a:r>
            <a:r>
              <a:rPr lang="sr-Latn-CS" sz="2800" dirty="0" smtClean="0"/>
              <a:t>anksiozna i u blizini majke, uznemireni na odlazak, ali ih ne umiri povratak</a:t>
            </a:r>
            <a:r>
              <a:rPr lang="en-US" sz="2800" dirty="0" smtClean="0"/>
              <a:t> </a:t>
            </a:r>
            <a:r>
              <a:rPr lang="en-US" sz="2800" dirty="0" err="1" smtClean="0"/>
              <a:t>majke</a:t>
            </a:r>
            <a:r>
              <a:rPr lang="sr-Latn-CS" sz="2800" dirty="0" smtClean="0"/>
              <a:t>- istovremeno traže kontakt i odbijaju </a:t>
            </a:r>
            <a:r>
              <a:rPr lang="sr-Latn-CS" sz="2800" dirty="0" smtClean="0"/>
              <a:t>ga</a:t>
            </a:r>
            <a:endParaRPr lang="en-US" sz="2800" dirty="0" smtClean="0"/>
          </a:p>
          <a:p>
            <a:pPr lvl="1">
              <a:spcBef>
                <a:spcPts val="1200"/>
              </a:spcBef>
              <a:buFont typeface="Wingdings" pitchFamily="2" charset="2"/>
              <a:buChar char="Ø"/>
            </a:pPr>
            <a:r>
              <a:rPr lang="en-US" sz="2800" b="1" dirty="0" err="1" smtClean="0"/>
              <a:t>Dezorganizovani</a:t>
            </a:r>
            <a:r>
              <a:rPr lang="en-US" sz="2800" b="1" dirty="0" smtClean="0"/>
              <a:t>-</a:t>
            </a:r>
            <a:r>
              <a:rPr lang="en-US" sz="2800" dirty="0" smtClean="0"/>
              <a:t> </a:t>
            </a:r>
            <a:r>
              <a:rPr lang="en-US" sz="2800" dirty="0" err="1" smtClean="0"/>
              <a:t>rana</a:t>
            </a:r>
            <a:r>
              <a:rPr lang="en-US" sz="2800" dirty="0" smtClean="0"/>
              <a:t> trauma, </a:t>
            </a:r>
            <a:r>
              <a:rPr lang="en-US" sz="2800" dirty="0" err="1" smtClean="0"/>
              <a:t>zlostavljanje</a:t>
            </a:r>
            <a:endParaRPr lang="sr-Latn-CS" sz="2800" dirty="0" smtClean="0"/>
          </a:p>
          <a:p>
            <a:pPr lvl="0">
              <a:spcBef>
                <a:spcPts val="1200"/>
              </a:spcBef>
            </a:pPr>
            <a:endParaRPr lang="sr-Latn-C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864096"/>
          </a:xfrm>
        </p:spPr>
        <p:txBody>
          <a:bodyPr>
            <a:normAutofit/>
          </a:bodyPr>
          <a:lstStyle/>
          <a:p>
            <a:pPr algn="ctr"/>
            <a:r>
              <a:rPr lang="hr-HR" dirty="0" smtClean="0"/>
              <a:t>Afektivna vezanost</a:t>
            </a:r>
            <a:endParaRPr lang="sr-Latn-C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28736"/>
            <a:ext cx="8229600" cy="5600664"/>
          </a:xfrm>
        </p:spPr>
        <p:txBody>
          <a:bodyPr>
            <a:normAutofit fontScale="47500" lnSpcReduction="20000"/>
          </a:bodyPr>
          <a:lstStyle/>
          <a:p>
            <a:pPr>
              <a:buNone/>
            </a:pPr>
            <a:r>
              <a:rPr lang="en-US" sz="5100" dirty="0" err="1" smtClean="0"/>
              <a:t>Faktori</a:t>
            </a:r>
            <a:r>
              <a:rPr lang="en-US" sz="5100" dirty="0" smtClean="0"/>
              <a:t> </a:t>
            </a:r>
            <a:r>
              <a:rPr lang="en-US" sz="5100" dirty="0" err="1" smtClean="0"/>
              <a:t>oblikovanja</a:t>
            </a:r>
            <a:r>
              <a:rPr lang="en-US" sz="5100" dirty="0" smtClean="0"/>
              <a:t> </a:t>
            </a:r>
            <a:r>
              <a:rPr lang="sr-Latn-CS" sz="5100" dirty="0" smtClean="0"/>
              <a:t>obrazaca afektivne vezanosti</a:t>
            </a:r>
          </a:p>
          <a:p>
            <a:pPr>
              <a:buNone/>
            </a:pPr>
            <a:endParaRPr lang="sr-Latn-CS" dirty="0" smtClean="0"/>
          </a:p>
          <a:p>
            <a:r>
              <a:rPr lang="hr-HR" sz="4200" b="1" dirty="0" smtClean="0"/>
              <a:t>Ponašanje majke </a:t>
            </a:r>
            <a:r>
              <a:rPr lang="hr-HR" dirty="0" smtClean="0"/>
              <a:t/>
            </a:r>
            <a:br>
              <a:rPr lang="hr-HR" dirty="0" smtClean="0"/>
            </a:br>
            <a:r>
              <a:rPr lang="hr-HR" dirty="0" smtClean="0"/>
              <a:t>- </a:t>
            </a:r>
            <a:r>
              <a:rPr lang="hr-HR" sz="3400" dirty="0" smtClean="0"/>
              <a:t>responzivnost na plač bebe sa 3 mes.- prediktor sigurne a.v.</a:t>
            </a:r>
            <a:br>
              <a:rPr lang="hr-HR" sz="3400" dirty="0" smtClean="0"/>
            </a:br>
            <a:r>
              <a:rPr lang="hr-HR" sz="3400" dirty="0" smtClean="0"/>
              <a:t>- zanemarivanje</a:t>
            </a:r>
            <a:r>
              <a:rPr lang="en-US" sz="3400" dirty="0" smtClean="0"/>
              <a:t> </a:t>
            </a:r>
            <a:r>
              <a:rPr lang="hr-HR" sz="3400" dirty="0" smtClean="0"/>
              <a:t>i zlostavljanje- nesigurna a.v.</a:t>
            </a:r>
            <a:br>
              <a:rPr lang="hr-HR" sz="3400" dirty="0" smtClean="0"/>
            </a:br>
            <a:r>
              <a:rPr lang="hr-HR" sz="3400" dirty="0" smtClean="0"/>
              <a:t>- preterana responzivnost (nametljivost, preterana stimulacija)- nesigurni obrazac</a:t>
            </a:r>
            <a:br>
              <a:rPr lang="hr-HR" sz="3400" dirty="0" smtClean="0"/>
            </a:br>
            <a:r>
              <a:rPr lang="hr-HR" sz="3400" dirty="0" smtClean="0"/>
              <a:t>- usklađenost majke i deteta- sigurni obrazac</a:t>
            </a:r>
          </a:p>
          <a:p>
            <a:endParaRPr lang="hr-HR" dirty="0" smtClean="0"/>
          </a:p>
          <a:p>
            <a:r>
              <a:rPr lang="hr-HR" sz="4200" b="1" dirty="0" smtClean="0"/>
              <a:t>Temperament deteta </a:t>
            </a:r>
            <a:r>
              <a:rPr lang="hr-HR" dirty="0" smtClean="0"/>
              <a:t/>
            </a:r>
            <a:br>
              <a:rPr lang="hr-HR" dirty="0" smtClean="0"/>
            </a:br>
            <a:r>
              <a:rPr lang="hr-HR" dirty="0" smtClean="0"/>
              <a:t>- </a:t>
            </a:r>
            <a:r>
              <a:rPr lang="hr-HR" sz="3400" dirty="0" smtClean="0"/>
              <a:t>za usklađenost je potrebno i respon</a:t>
            </a:r>
            <a:r>
              <a:rPr lang="en-US" sz="3400" dirty="0" smtClean="0"/>
              <a:t>z</a:t>
            </a:r>
            <a:r>
              <a:rPr lang="hr-HR" sz="3400" dirty="0" smtClean="0"/>
              <a:t>ivno dete </a:t>
            </a:r>
            <a:br>
              <a:rPr lang="hr-HR" sz="3400" dirty="0" smtClean="0"/>
            </a:br>
            <a:r>
              <a:rPr lang="hr-HR" sz="3400" dirty="0" smtClean="0"/>
              <a:t>- uznemirene bebe- kasnije nesigurno vezane</a:t>
            </a:r>
            <a:br>
              <a:rPr lang="hr-HR" sz="3400" dirty="0" smtClean="0"/>
            </a:br>
            <a:r>
              <a:rPr lang="hr-HR" sz="3400" dirty="0" smtClean="0"/>
              <a:t>- kontradiktorni rezultati</a:t>
            </a:r>
            <a:r>
              <a:rPr lang="en-US" sz="3400" dirty="0" smtClean="0"/>
              <a:t> -</a:t>
            </a:r>
            <a:r>
              <a:rPr lang="hr-HR" sz="3400" dirty="0" smtClean="0"/>
              <a:t>  nestabilnost temperamenta (?)</a:t>
            </a:r>
            <a:br>
              <a:rPr lang="hr-HR" sz="3400" dirty="0" smtClean="0"/>
            </a:br>
            <a:r>
              <a:rPr lang="hr-HR" sz="3400" dirty="0" smtClean="0"/>
              <a:t>- temperament utiče na ispoljavanje a.v., a ne na kvalitet vezanosti</a:t>
            </a:r>
          </a:p>
          <a:p>
            <a:endParaRPr lang="hr-HR" dirty="0" smtClean="0"/>
          </a:p>
          <a:p>
            <a:r>
              <a:rPr lang="hr-HR" sz="4200" b="1" dirty="0" smtClean="0"/>
              <a:t>Kulturološki obrasci</a:t>
            </a:r>
            <a:br>
              <a:rPr lang="hr-HR" sz="4200" b="1" dirty="0" smtClean="0"/>
            </a:br>
            <a:r>
              <a:rPr lang="hr-HR" sz="3400" dirty="0" smtClean="0"/>
              <a:t>-</a:t>
            </a:r>
            <a:r>
              <a:rPr lang="hr-HR" sz="4200" b="1" dirty="0" smtClean="0"/>
              <a:t> </a:t>
            </a:r>
            <a:r>
              <a:rPr lang="hr-HR" sz="3400" dirty="0" smtClean="0"/>
              <a:t>Izrael- u kibucima 50% dece nesigurno-ambivalentno vezana </a:t>
            </a:r>
            <a:br>
              <a:rPr lang="hr-HR" sz="3400" dirty="0" smtClean="0"/>
            </a:br>
            <a:r>
              <a:rPr lang="hr-HR" sz="3400" dirty="0" smtClean="0"/>
              <a:t>- Nemačka- 50 % nesigurno- izbegavajući obrazac- kulturološki obrazac fizičke   </a:t>
            </a:r>
            <a:br>
              <a:rPr lang="hr-HR" sz="3400" dirty="0" smtClean="0"/>
            </a:br>
            <a:r>
              <a:rPr lang="hr-HR" sz="3400" dirty="0" smtClean="0"/>
              <a:t>  distance,  ideal je nezavisno,  poslušno dete</a:t>
            </a:r>
            <a:br>
              <a:rPr lang="hr-HR" sz="3400" dirty="0" smtClean="0"/>
            </a:br>
            <a:r>
              <a:rPr lang="hr-HR" sz="3400" dirty="0" smtClean="0"/>
              <a:t>- Japan- nema izbegavajuće, a</a:t>
            </a:r>
            <a:r>
              <a:rPr lang="en-US" sz="3400" dirty="0" smtClean="0"/>
              <a:t>li</a:t>
            </a:r>
            <a:r>
              <a:rPr lang="hr-HR" sz="3400" dirty="0" smtClean="0"/>
              <a:t> mnogo ambivalentne dece-  podsticanje zavisnosti; </a:t>
            </a:r>
            <a:br>
              <a:rPr lang="hr-HR" sz="3400" dirty="0" smtClean="0"/>
            </a:br>
            <a:r>
              <a:rPr lang="hr-HR" sz="3400" dirty="0" smtClean="0"/>
              <a:t>  kod zaposlenih majki- isti obrasci kao u zapadnoj kulturi </a:t>
            </a:r>
            <a:br>
              <a:rPr lang="hr-HR" sz="3400" dirty="0" smtClean="0"/>
            </a:br>
            <a:r>
              <a:rPr lang="hr-HR" sz="3400" dirty="0" smtClean="0"/>
              <a:t>- obrasci komunikacije različiti, ali tumačenje specifično za kontekst, </a:t>
            </a:r>
          </a:p>
          <a:p>
            <a:pPr>
              <a:buNone/>
            </a:pPr>
            <a:r>
              <a:rPr lang="hr-HR" sz="3400" dirty="0" smtClean="0"/>
              <a:t>       </a:t>
            </a:r>
          </a:p>
          <a:p>
            <a:pPr>
              <a:buNone/>
            </a:pPr>
            <a:r>
              <a:rPr lang="hr-HR" sz="3400" dirty="0" smtClean="0"/>
              <a:t> </a:t>
            </a:r>
            <a:r>
              <a:rPr lang="hr-HR" sz="3800" b="1" dirty="0" smtClean="0"/>
              <a:t>Adaptivne strategije materinskog ponašanja</a:t>
            </a:r>
          </a:p>
          <a:p>
            <a:endParaRPr lang="hr-HR" sz="3400" dirty="0" smtClean="0"/>
          </a:p>
          <a:p>
            <a:endParaRPr lang="sr-Latn-CS" dirty="0" smtClean="0"/>
          </a:p>
          <a:p>
            <a:pPr lvl="0"/>
            <a:endParaRPr lang="sr-Latn-CS" dirty="0" smtClean="0"/>
          </a:p>
          <a:p>
            <a:endParaRPr lang="sr-Latn-C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r-HR" smtClean="0"/>
              <a:t>Afektivna vezanost</a:t>
            </a:r>
            <a:endParaRPr lang="sr-Latn-C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412776"/>
            <a:ext cx="8319298" cy="5256584"/>
          </a:xfrm>
        </p:spPr>
        <p:txBody>
          <a:bodyPr>
            <a:noAutofit/>
          </a:bodyPr>
          <a:lstStyle/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sr-Latn-CS" sz="2000" b="1" dirty="0"/>
              <a:t>Posledice obrazaca afektivne vezanosti na dalji razvoj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hr-HR" sz="2000" b="1" dirty="0"/>
              <a:t>Stabilnost obrazaca- </a:t>
            </a:r>
            <a:r>
              <a:rPr lang="hr-HR" sz="2000" dirty="0"/>
              <a:t>zavisi od stabilnosti uslova; </a:t>
            </a:r>
            <a:br>
              <a:rPr lang="hr-HR" sz="2000" dirty="0"/>
            </a:br>
            <a:r>
              <a:rPr lang="hr-HR" sz="2000" dirty="0"/>
              <a:t>ako se promene uslovi- menja se i obrazac, ali postepeno; </a:t>
            </a:r>
            <a:r>
              <a:rPr lang="en-US" sz="2000" dirty="0" smtClean="0"/>
              <a:t/>
            </a:r>
            <a:br>
              <a:rPr lang="en-US" sz="2000" dirty="0" smtClean="0"/>
            </a:br>
            <a:r>
              <a:rPr lang="hr-HR" sz="2000" dirty="0" smtClean="0"/>
              <a:t>brzo </a:t>
            </a:r>
            <a:r>
              <a:rPr lang="hr-HR" sz="2000" dirty="0"/>
              <a:t>se narušava sigurna vezanost, </a:t>
            </a:r>
            <a:r>
              <a:rPr lang="en-US" sz="2000" dirty="0" smtClean="0"/>
              <a:t> </a:t>
            </a:r>
            <a:r>
              <a:rPr lang="hr-HR" sz="2000" dirty="0" smtClean="0"/>
              <a:t>sporije </a:t>
            </a:r>
            <a:r>
              <a:rPr lang="hr-HR" sz="2000" dirty="0"/>
              <a:t>se izgrađuje novi sigurni obrazac; </a:t>
            </a:r>
            <a:endParaRPr lang="hr-HR" sz="2000" dirty="0" smtClean="0"/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hr-HR" sz="2000" b="1" dirty="0" smtClean="0"/>
              <a:t>Interakcija </a:t>
            </a:r>
            <a:r>
              <a:rPr lang="hr-HR" sz="2000" b="1" dirty="0"/>
              <a:t>različitih faktora- </a:t>
            </a:r>
            <a:r>
              <a:rPr lang="hr-HR" sz="2000" dirty="0"/>
              <a:t>protektivno delovanje </a:t>
            </a:r>
            <a:br>
              <a:rPr lang="hr-HR" sz="2000" dirty="0"/>
            </a:br>
            <a:r>
              <a:rPr lang="sr-Latn-CS" sz="2000" dirty="0"/>
              <a:t>Najbolji prediktor sigurne afektivne vezanosti je staranje o detetu sa puno osećaja i poklanjanja pažnje detetu. </a:t>
            </a:r>
          </a:p>
          <a:p>
            <a:pPr lvl="0">
              <a:spcBef>
                <a:spcPts val="600"/>
              </a:spcBef>
              <a:spcAft>
                <a:spcPts val="600"/>
              </a:spcAft>
            </a:pPr>
            <a:r>
              <a:rPr lang="sr-Latn-CS" sz="2000" b="1" dirty="0" smtClean="0"/>
              <a:t>Zlostavljanje, zanemarivanje i nedoslednost</a:t>
            </a:r>
            <a:r>
              <a:rPr lang="en-US" sz="2000" b="1" dirty="0" smtClean="0"/>
              <a:t> </a:t>
            </a:r>
            <a:r>
              <a:rPr lang="sr-Latn-CS" sz="2000" b="1" dirty="0" smtClean="0"/>
              <a:t> </a:t>
            </a:r>
            <a:r>
              <a:rPr lang="sr-Latn-CS" sz="2000" dirty="0" smtClean="0"/>
              <a:t>najčešće dovode do nesigurnog</a:t>
            </a:r>
            <a:r>
              <a:rPr lang="en-US" sz="2000" dirty="0" smtClean="0"/>
              <a:t> </a:t>
            </a:r>
            <a:r>
              <a:rPr lang="sr-Latn-CS" sz="2000" dirty="0" smtClean="0"/>
              <a:t> afektivnog vezivanja.</a:t>
            </a:r>
          </a:p>
          <a:p>
            <a:pPr lvl="0">
              <a:spcBef>
                <a:spcPts val="600"/>
              </a:spcBef>
              <a:spcAft>
                <a:spcPts val="600"/>
              </a:spcAft>
            </a:pPr>
            <a:r>
              <a:rPr lang="hr-HR" sz="2000" b="1" dirty="0" smtClean="0"/>
              <a:t>Razvojni tok </a:t>
            </a:r>
            <a:r>
              <a:rPr lang="hr-HR" sz="2000" dirty="0" smtClean="0"/>
              <a:t>– od 7. do 15 m. raste, posle opada</a:t>
            </a:r>
            <a:endParaRPr lang="sr-Latn-CS" sz="2000" dirty="0" smtClean="0"/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2000" b="1" dirty="0" smtClean="0"/>
              <a:t>R</a:t>
            </a:r>
            <a:r>
              <a:rPr lang="sr-Latn-CS" sz="2000" b="1" dirty="0" smtClean="0"/>
              <a:t>adni </a:t>
            </a:r>
            <a:r>
              <a:rPr lang="sr-Latn-CS" sz="2000" b="1" dirty="0"/>
              <a:t>model </a:t>
            </a:r>
            <a:r>
              <a:rPr lang="sr-Latn-CS" sz="2000" dirty="0" smtClean="0"/>
              <a:t>af</a:t>
            </a:r>
            <a:r>
              <a:rPr lang="en-US" sz="2000" dirty="0" err="1" smtClean="0"/>
              <a:t>ektivne</a:t>
            </a:r>
            <a:r>
              <a:rPr lang="en-US" sz="2000" dirty="0" smtClean="0"/>
              <a:t> </a:t>
            </a:r>
            <a:r>
              <a:rPr lang="sr-Latn-CS" sz="2000" dirty="0" smtClean="0"/>
              <a:t> </a:t>
            </a:r>
            <a:r>
              <a:rPr lang="en-US" sz="2000" dirty="0"/>
              <a:t>v</a:t>
            </a:r>
            <a:r>
              <a:rPr lang="sr-Latn-CS" sz="2000" dirty="0" smtClean="0"/>
              <a:t>ez</a:t>
            </a:r>
            <a:r>
              <a:rPr lang="en-US" sz="2000" dirty="0" err="1" smtClean="0"/>
              <a:t>anosti</a:t>
            </a:r>
            <a:r>
              <a:rPr lang="en-US" sz="2000" dirty="0" smtClean="0"/>
              <a:t>-  d</a:t>
            </a:r>
            <a:r>
              <a:rPr lang="sr-Latn-CS" sz="2000" dirty="0" smtClean="0"/>
              <a:t>eca se takođe se vezuju i za očeve, braću i sestre, ali se ove veze obično razvijaju kasnije</a:t>
            </a:r>
            <a:r>
              <a:rPr lang="en-US" sz="2000" dirty="0" smtClean="0"/>
              <a:t>; </a:t>
            </a:r>
            <a:r>
              <a:rPr lang="en-US" sz="2000" dirty="0" err="1" smtClean="0"/>
              <a:t>Partnerske</a:t>
            </a:r>
            <a:r>
              <a:rPr lang="en-US" sz="2000" dirty="0" smtClean="0"/>
              <a:t> </a:t>
            </a:r>
            <a:r>
              <a:rPr lang="en-US" sz="2000" dirty="0" err="1" smtClean="0"/>
              <a:t>relacije</a:t>
            </a:r>
            <a:r>
              <a:rPr lang="en-US" sz="2000" dirty="0" smtClean="0"/>
              <a:t> i </a:t>
            </a:r>
            <a:r>
              <a:rPr lang="en-US" sz="2000" dirty="0" err="1" smtClean="0"/>
              <a:t>odnos</a:t>
            </a:r>
            <a:r>
              <a:rPr lang="en-US" sz="2000" dirty="0" smtClean="0"/>
              <a:t> </a:t>
            </a:r>
            <a:r>
              <a:rPr lang="en-US" sz="2000" dirty="0" err="1" smtClean="0"/>
              <a:t>prema</a:t>
            </a:r>
            <a:r>
              <a:rPr lang="en-US" sz="2000" dirty="0" smtClean="0"/>
              <a:t> </a:t>
            </a:r>
            <a:r>
              <a:rPr lang="en-US" sz="2000" dirty="0" err="1" smtClean="0"/>
              <a:t>sopstvenoj</a:t>
            </a:r>
            <a:r>
              <a:rPr lang="en-US" sz="2000" dirty="0" smtClean="0"/>
              <a:t> </a:t>
            </a:r>
            <a:r>
              <a:rPr lang="en-US" sz="2000" dirty="0" err="1" smtClean="0"/>
              <a:t>deci</a:t>
            </a:r>
            <a:endParaRPr lang="sr-Latn-CS" sz="2000" dirty="0" smtClean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r-HR" dirty="0" smtClean="0"/>
              <a:t>Svest o sebi</a:t>
            </a:r>
            <a:endParaRPr lang="sr-Latn-C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28736"/>
            <a:ext cx="8229600" cy="5429264"/>
          </a:xfrm>
        </p:spPr>
        <p:txBody>
          <a:bodyPr>
            <a:normAutofit fontScale="92500" lnSpcReduction="20000"/>
          </a:bodyPr>
          <a:lstStyle/>
          <a:p>
            <a:pPr lvl="0">
              <a:buNone/>
            </a:pPr>
            <a:r>
              <a:rPr lang="sr-Latn-CS" sz="2600" dirty="0" smtClean="0"/>
              <a:t>Nova </a:t>
            </a:r>
            <a:r>
              <a:rPr lang="sr-Latn-CS" sz="2600" dirty="0"/>
              <a:t>svest o sebi </a:t>
            </a:r>
            <a:r>
              <a:rPr lang="sr-Latn-CS" sz="2600" dirty="0" smtClean="0"/>
              <a:t>-</a:t>
            </a:r>
            <a:r>
              <a:rPr lang="en-US" sz="2600" dirty="0" smtClean="0"/>
              <a:t> </a:t>
            </a:r>
            <a:r>
              <a:rPr lang="sr-Latn-CS" sz="2600" dirty="0" smtClean="0"/>
              <a:t>oko 24m:</a:t>
            </a:r>
            <a:endParaRPr lang="sr-Latn-CS" sz="2600" dirty="0"/>
          </a:p>
          <a:p>
            <a:pPr lvl="1">
              <a:spcBef>
                <a:spcPts val="1200"/>
              </a:spcBef>
              <a:buFont typeface="Wingdings" pitchFamily="2" charset="2"/>
              <a:buChar char="Ø"/>
            </a:pPr>
            <a:r>
              <a:rPr lang="sr-Latn-CS" dirty="0" smtClean="0"/>
              <a:t>Rastuća </a:t>
            </a:r>
            <a:r>
              <a:rPr lang="sr-Latn-CS" b="1" dirty="0" smtClean="0"/>
              <a:t>osetljivost </a:t>
            </a:r>
            <a:r>
              <a:rPr lang="sr-Latn-CS" b="1" dirty="0"/>
              <a:t>za standarde </a:t>
            </a:r>
            <a:r>
              <a:rPr lang="sr-Latn-CS" b="1" dirty="0" smtClean="0"/>
              <a:t>odraslih-</a:t>
            </a:r>
            <a:r>
              <a:rPr lang="en-US" b="1" dirty="0" smtClean="0"/>
              <a:t/>
            </a:r>
            <a:br>
              <a:rPr lang="en-US" b="1" dirty="0" smtClean="0"/>
            </a:br>
            <a:r>
              <a:rPr lang="sr-Latn-CS" dirty="0" smtClean="0"/>
              <a:t>”kako treba”- klasifikacija na prikladno i neprikladno (oštećeno, prljavo,</a:t>
            </a:r>
            <a:r>
              <a:rPr lang="en-US" dirty="0" smtClean="0"/>
              <a:t> </a:t>
            </a:r>
            <a:r>
              <a:rPr lang="en-US" dirty="0" err="1" smtClean="0"/>
              <a:t>dobro</a:t>
            </a:r>
            <a:r>
              <a:rPr lang="sr-Latn-CS" dirty="0" smtClean="0"/>
              <a:t>...)</a:t>
            </a:r>
            <a:endParaRPr lang="sr-Latn-CS" dirty="0"/>
          </a:p>
          <a:p>
            <a:pPr lvl="1">
              <a:spcBef>
                <a:spcPts val="1200"/>
              </a:spcBef>
              <a:buFont typeface="Wingdings" pitchFamily="2" charset="2"/>
              <a:buChar char="Ø"/>
            </a:pPr>
            <a:r>
              <a:rPr lang="sr-Latn-CS" dirty="0" smtClean="0"/>
              <a:t>Nastojanje </a:t>
            </a:r>
            <a:r>
              <a:rPr lang="sr-Latn-CS" dirty="0"/>
              <a:t>da se </a:t>
            </a:r>
            <a:r>
              <a:rPr lang="sr-Latn-CS" b="1" dirty="0" smtClean="0"/>
              <a:t>ponaša </a:t>
            </a:r>
            <a:r>
              <a:rPr lang="sr-Latn-CS" b="1" dirty="0"/>
              <a:t>u skladu sa tim </a:t>
            </a:r>
            <a:r>
              <a:rPr lang="sr-Latn-CS" b="1" dirty="0" smtClean="0"/>
              <a:t>standardima- </a:t>
            </a:r>
            <a:r>
              <a:rPr lang="sr-Latn-CS" dirty="0" smtClean="0"/>
              <a:t>uznemirenost ako ne mogu da ih ispune; 24m.-drže se zadatka</a:t>
            </a:r>
            <a:endParaRPr lang="sr-Latn-CS" dirty="0"/>
          </a:p>
          <a:p>
            <a:pPr lvl="1">
              <a:spcBef>
                <a:spcPts val="1200"/>
              </a:spcBef>
              <a:buFont typeface="Wingdings" pitchFamily="2" charset="2"/>
              <a:buChar char="Ø"/>
            </a:pPr>
            <a:r>
              <a:rPr lang="sr-Latn-CS" dirty="0" smtClean="0"/>
              <a:t>Sposobnosti </a:t>
            </a:r>
            <a:r>
              <a:rPr lang="sr-Latn-CS" dirty="0"/>
              <a:t>da se </a:t>
            </a:r>
            <a:r>
              <a:rPr lang="sr-Latn-CS" b="1" dirty="0"/>
              <a:t>postave sopstveni ciljevi i </a:t>
            </a:r>
            <a:r>
              <a:rPr lang="sr-Latn-CS" b="1" dirty="0" smtClean="0"/>
              <a:t>standardi- </a:t>
            </a:r>
            <a:r>
              <a:rPr lang="sr-Latn-CS" dirty="0" smtClean="0"/>
              <a:t>“osmeh ovladavanja</a:t>
            </a:r>
            <a:r>
              <a:rPr lang="sr-Latn-CS" i="1" dirty="0" smtClean="0"/>
              <a:t>”- jubilacija;  </a:t>
            </a:r>
            <a:r>
              <a:rPr lang="sr-Latn-CS" dirty="0" smtClean="0"/>
              <a:t>izražavaju svoje želje šta drugi da urade</a:t>
            </a:r>
            <a:r>
              <a:rPr lang="en-US" dirty="0"/>
              <a:t>;</a:t>
            </a:r>
            <a:r>
              <a:rPr lang="en-US" dirty="0" smtClean="0"/>
              <a:t>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“</a:t>
            </a:r>
            <a:r>
              <a:rPr lang="sr-Latn-RS" dirty="0" smtClean="0"/>
              <a:t>NE</a:t>
            </a:r>
            <a:r>
              <a:rPr lang="en-US" dirty="0" smtClean="0"/>
              <a:t>”- “</a:t>
            </a:r>
            <a:r>
              <a:rPr lang="en-US" dirty="0" err="1" smtClean="0"/>
              <a:t>semantu</a:t>
            </a:r>
            <a:r>
              <a:rPr lang="sr-Latn-RS" dirty="0" smtClean="0"/>
              <a:t>č</a:t>
            </a:r>
            <a:r>
              <a:rPr lang="en-US" dirty="0" err="1" smtClean="0"/>
              <a:t>ko</a:t>
            </a:r>
            <a:r>
              <a:rPr lang="en-US" dirty="0" smtClean="0"/>
              <a:t> NE”- 3.psihi</a:t>
            </a:r>
            <a:r>
              <a:rPr lang="sr-Latn-RS" dirty="0" smtClean="0"/>
              <a:t>č</a:t>
            </a:r>
            <a:r>
              <a:rPr lang="en-US" dirty="0" err="1" smtClean="0"/>
              <a:t>ki</a:t>
            </a:r>
            <a:r>
              <a:rPr lang="en-US" dirty="0" smtClean="0"/>
              <a:t> </a:t>
            </a:r>
            <a:r>
              <a:rPr lang="en-US" dirty="0" err="1" smtClean="0"/>
              <a:t>organizator</a:t>
            </a:r>
            <a:r>
              <a:rPr lang="en-US" dirty="0" smtClean="0"/>
              <a:t>, </a:t>
            </a:r>
            <a:r>
              <a:rPr lang="sr-Latn-RS" dirty="0" smtClean="0"/>
              <a:t>Š</a:t>
            </a:r>
            <a:r>
              <a:rPr lang="en-US" dirty="0" err="1" smtClean="0"/>
              <a:t>piz</a:t>
            </a:r>
            <a:r>
              <a:rPr lang="sr-Latn-CS" dirty="0" smtClean="0"/>
              <a:t> </a:t>
            </a:r>
            <a:endParaRPr lang="sr-Latn-CS" dirty="0"/>
          </a:p>
          <a:p>
            <a:pPr lvl="1">
              <a:spcBef>
                <a:spcPts val="1200"/>
              </a:spcBef>
              <a:buFont typeface="Wingdings" pitchFamily="2" charset="2"/>
              <a:buChar char="Ø"/>
            </a:pPr>
            <a:r>
              <a:rPr lang="sr-Latn-CS" b="1" dirty="0" smtClean="0"/>
              <a:t>Ukazivanje </a:t>
            </a:r>
            <a:r>
              <a:rPr lang="sr-Latn-CS" b="1" dirty="0"/>
              <a:t>na sebe u </a:t>
            </a:r>
            <a:r>
              <a:rPr lang="sr-Latn-CS" b="1" dirty="0" smtClean="0"/>
              <a:t>jeziku- </a:t>
            </a:r>
            <a:r>
              <a:rPr lang="sr-Latn-CS" dirty="0" smtClean="0"/>
              <a:t>komentar sopstvenih aktivnosti o ispunjenim standardima (“uspeo</a:t>
            </a:r>
            <a:r>
              <a:rPr lang="en-US" dirty="0" smtClean="0"/>
              <a:t>!</a:t>
            </a:r>
            <a:r>
              <a:rPr lang="sr-Latn-CS" dirty="0" smtClean="0"/>
              <a:t>”)</a:t>
            </a:r>
            <a:endParaRPr lang="sr-Latn-CS" dirty="0"/>
          </a:p>
          <a:p>
            <a:pPr lvl="1"/>
            <a:endParaRPr lang="sr-Latn-CS" dirty="0"/>
          </a:p>
          <a:p>
            <a:pPr marL="0" indent="0">
              <a:buNone/>
            </a:pPr>
            <a:r>
              <a:rPr lang="sr-Latn-CS" sz="2600" dirty="0"/>
              <a:t> </a:t>
            </a:r>
            <a:r>
              <a:rPr lang="sr-Latn-CS" sz="2600" dirty="0" smtClean="0"/>
              <a:t>Erikson- uvod u fazu autonomije</a:t>
            </a:r>
            <a:endParaRPr lang="sr-Latn-CS" sz="2600" dirty="0"/>
          </a:p>
          <a:p>
            <a:endParaRPr lang="sr-Latn-C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r-HR" dirty="0" smtClean="0"/>
              <a:t>Svest o sebi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1560" y="1646236"/>
            <a:ext cx="7632848" cy="4879107"/>
          </a:xfrm>
        </p:spPr>
        <p:txBody>
          <a:bodyPr>
            <a:normAutofit/>
          </a:bodyPr>
          <a:lstStyle/>
          <a:p>
            <a:pPr marL="0" lvl="1" indent="0">
              <a:spcBef>
                <a:spcPts val="0"/>
              </a:spcBef>
              <a:buClr>
                <a:schemeClr val="accent1"/>
              </a:buClr>
              <a:buSzPct val="70000"/>
              <a:buNone/>
            </a:pPr>
            <a:r>
              <a:rPr lang="sr-Latn-CS" b="1" dirty="0" smtClean="0"/>
              <a:t>Prepoznavanje sopstvenog </a:t>
            </a:r>
            <a:r>
              <a:rPr lang="sr-Latn-CS" dirty="0" smtClean="0"/>
              <a:t>odraza u ogledalu</a:t>
            </a:r>
          </a:p>
          <a:p>
            <a:pPr marL="292100" lvl="1" indent="-292100">
              <a:spcBef>
                <a:spcPts val="0"/>
              </a:spcBef>
              <a:buClr>
                <a:schemeClr val="accent1"/>
              </a:buClr>
              <a:buSzPct val="70000"/>
              <a:buNone/>
            </a:pPr>
            <a:r>
              <a:rPr lang="sr-Latn-CS" dirty="0" smtClean="0"/>
              <a:t>   Galup- eksperimenti sa šimpanzama</a:t>
            </a:r>
          </a:p>
          <a:p>
            <a:pPr marL="457200" lvl="1" indent="-457200">
              <a:spcBef>
                <a:spcPts val="0"/>
              </a:spcBef>
              <a:buClr>
                <a:schemeClr val="accent1"/>
              </a:buClr>
              <a:buSzPct val="70000"/>
              <a:buFont typeface="Wingdings" pitchFamily="2" charset="2"/>
              <a:buChar char="Ø"/>
            </a:pPr>
            <a:r>
              <a:rPr lang="sr-Latn-CS" dirty="0" smtClean="0"/>
              <a:t>prvo mislili da je tu drugi majmun/uljez, </a:t>
            </a:r>
          </a:p>
          <a:p>
            <a:pPr marL="457200" lvl="1" indent="-457200">
              <a:spcBef>
                <a:spcPts val="0"/>
              </a:spcBef>
              <a:buClr>
                <a:schemeClr val="accent1"/>
              </a:buClr>
              <a:buSzPct val="70000"/>
              <a:buFont typeface="Wingdings" pitchFamily="2" charset="2"/>
              <a:buChar char="Ø"/>
            </a:pPr>
            <a:r>
              <a:rPr lang="sr-Latn-CS" dirty="0" smtClean="0"/>
              <a:t>kasnije nauč</a:t>
            </a:r>
            <a:r>
              <a:rPr lang="en-US" dirty="0" smtClean="0"/>
              <a:t>e</a:t>
            </a:r>
            <a:r>
              <a:rPr lang="sr-Latn-CS" dirty="0" smtClean="0"/>
              <a:t> da se ogledaju i ispituju na sebi promene, a ne na odrazu u ogledalu; </a:t>
            </a:r>
          </a:p>
          <a:p>
            <a:pPr marL="292100" lvl="1" indent="-292100">
              <a:spcBef>
                <a:spcPts val="0"/>
              </a:spcBef>
              <a:buClr>
                <a:schemeClr val="accent1"/>
              </a:buClr>
              <a:buSzPct val="70000"/>
              <a:buNone/>
            </a:pPr>
            <a:endParaRPr lang="sr-Latn-CS" dirty="0"/>
          </a:p>
          <a:p>
            <a:pPr marL="292100" lvl="1" indent="-292100">
              <a:spcBef>
                <a:spcPts val="0"/>
              </a:spcBef>
              <a:buClr>
                <a:schemeClr val="accent1"/>
              </a:buClr>
              <a:buSzPct val="70000"/>
              <a:buNone/>
            </a:pPr>
            <a:r>
              <a:rPr lang="sr-Latn-CS" dirty="0" smtClean="0"/>
              <a:t>Deca</a:t>
            </a:r>
          </a:p>
          <a:p>
            <a:pPr marL="457200" lvl="1" indent="-457200">
              <a:spcBef>
                <a:spcPts val="0"/>
              </a:spcBef>
              <a:buClr>
                <a:schemeClr val="accent1"/>
              </a:buClr>
              <a:buSzPct val="70000"/>
              <a:buFont typeface="Wingdings" pitchFamily="2" charset="2"/>
              <a:buChar char="Ø"/>
            </a:pPr>
            <a:r>
              <a:rPr lang="sr-Latn-CS" dirty="0" smtClean="0"/>
              <a:t>3 m. malo interesovanja; </a:t>
            </a:r>
          </a:p>
          <a:p>
            <a:pPr marL="457200" lvl="1" indent="-457200">
              <a:spcBef>
                <a:spcPts val="0"/>
              </a:spcBef>
              <a:buClr>
                <a:schemeClr val="accent1"/>
              </a:buClr>
              <a:buSzPct val="70000"/>
              <a:buFont typeface="Wingdings" pitchFamily="2" charset="2"/>
              <a:buChar char="Ø"/>
            </a:pPr>
            <a:r>
              <a:rPr lang="sr-Latn-CS" dirty="0" smtClean="0"/>
              <a:t>4 m.  kao drugi objekat, bez svesti o odrazu; </a:t>
            </a:r>
          </a:p>
          <a:p>
            <a:pPr marL="457200" lvl="1" indent="-457200">
              <a:spcBef>
                <a:spcPts val="0"/>
              </a:spcBef>
              <a:buClr>
                <a:schemeClr val="accent1"/>
              </a:buClr>
              <a:buSzPct val="70000"/>
              <a:buFont typeface="Wingdings" pitchFamily="2" charset="2"/>
              <a:buChar char="Ø"/>
            </a:pPr>
            <a:r>
              <a:rPr lang="sr-Latn-CS" dirty="0" smtClean="0"/>
              <a:t>10 m. traže iza sebe ako ugledaju u ogledalu</a:t>
            </a:r>
            <a:r>
              <a:rPr lang="hr-HR" dirty="0" smtClean="0"/>
              <a:t> nešto iza sebe; </a:t>
            </a:r>
          </a:p>
          <a:p>
            <a:pPr marL="457200" lvl="1" indent="-457200">
              <a:spcBef>
                <a:spcPts val="0"/>
              </a:spcBef>
              <a:buClr>
                <a:schemeClr val="accent1"/>
              </a:buClr>
              <a:buSzPct val="70000"/>
              <a:buFont typeface="Wingdings" pitchFamily="2" charset="2"/>
              <a:buChar char="Ø"/>
            </a:pPr>
            <a:r>
              <a:rPr lang="hr-HR" dirty="0" smtClean="0"/>
              <a:t>18 m. ispituju sebe, ne odraz- “ja”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hr-HR" smtClean="0"/>
              <a:t>Biološke promene</a:t>
            </a:r>
            <a:endParaRPr lang="sr-Latn-C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3568" y="1646236"/>
            <a:ext cx="7560840" cy="4926036"/>
          </a:xfrm>
        </p:spPr>
        <p:txBody>
          <a:bodyPr>
            <a:normAutofit lnSpcReduction="10000"/>
          </a:bodyPr>
          <a:lstStyle/>
          <a:p>
            <a:pPr lvl="0">
              <a:spcBef>
                <a:spcPts val="1200"/>
              </a:spcBef>
            </a:pPr>
            <a:r>
              <a:rPr lang="hr-HR" sz="2400" dirty="0" smtClean="0"/>
              <a:t>Stopa rasta niža- prosek visine 73-96 cm i težine od 9-15 kg</a:t>
            </a:r>
            <a:endParaRPr lang="sr-Latn-CS" sz="2400" dirty="0" smtClean="0"/>
          </a:p>
          <a:p>
            <a:pPr lvl="0">
              <a:spcBef>
                <a:spcPts val="1200"/>
              </a:spcBef>
            </a:pPr>
            <a:r>
              <a:rPr lang="sr-Latn-CS" sz="2400" dirty="0" smtClean="0"/>
              <a:t>Veze </a:t>
            </a:r>
            <a:r>
              <a:rPr lang="sr-Latn-CS" sz="2400" dirty="0"/>
              <a:t>unutar kore velikog mozga </a:t>
            </a:r>
            <a:r>
              <a:rPr lang="sr-Latn-CS" sz="2400" dirty="0" smtClean="0"/>
              <a:t>bivaju mijelinizirane (frontalni i prefrontalni korteks)- vizuo-motorna koordinacija. </a:t>
            </a:r>
          </a:p>
          <a:p>
            <a:pPr lvl="0">
              <a:spcBef>
                <a:spcPts val="1200"/>
              </a:spcBef>
            </a:pPr>
            <a:r>
              <a:rPr lang="sr-Latn-CS" sz="2400" dirty="0" smtClean="0"/>
              <a:t>Veze između velikog mozga i </a:t>
            </a:r>
            <a:r>
              <a:rPr lang="sr-Latn-CS" sz="2400" dirty="0"/>
              <a:t>moždanog </a:t>
            </a:r>
            <a:r>
              <a:rPr lang="sr-Latn-CS" sz="2400" dirty="0" smtClean="0"/>
              <a:t>stabla- emocionalne reakcije i analiza senzornih informacija</a:t>
            </a:r>
          </a:p>
          <a:p>
            <a:pPr lvl="0">
              <a:spcBef>
                <a:spcPts val="1200"/>
              </a:spcBef>
            </a:pPr>
            <a:r>
              <a:rPr lang="sr-Latn-CS" sz="2400" dirty="0" smtClean="0"/>
              <a:t>Neuroni </a:t>
            </a:r>
            <a:r>
              <a:rPr lang="sr-Latn-CS" sz="2400" dirty="0"/>
              <a:t>mozga dostižu zrelu dužinu i gustinu, </a:t>
            </a:r>
            <a:r>
              <a:rPr lang="sr-Latn-CS" sz="2400" dirty="0" smtClean="0"/>
              <a:t> </a:t>
            </a:r>
            <a:r>
              <a:rPr lang="sr-Latn-CS" sz="2400" dirty="0"/>
              <a:t>usporava se brzina rasta mozga</a:t>
            </a:r>
            <a:r>
              <a:rPr lang="sr-Latn-CS" sz="2400" dirty="0" smtClean="0"/>
              <a:t>.</a:t>
            </a:r>
          </a:p>
          <a:p>
            <a:pPr>
              <a:spcBef>
                <a:spcPts val="1200"/>
              </a:spcBef>
            </a:pPr>
            <a:r>
              <a:rPr lang="hr-HR" sz="2400" dirty="0" smtClean="0"/>
              <a:t>Osnov za složene psihičke funkcije- </a:t>
            </a:r>
            <a:r>
              <a:rPr lang="hr-HR" sz="2400" b="1" dirty="0" smtClean="0"/>
              <a:t>svest o sebi, volja, rešavanje problema, usvajanje jezika</a:t>
            </a:r>
            <a:endParaRPr lang="sr-Latn-CS" sz="2400" b="1" dirty="0"/>
          </a:p>
          <a:p>
            <a:pPr lvl="0"/>
            <a:endParaRPr lang="sr-Latn-CS" sz="2400" dirty="0"/>
          </a:p>
          <a:p>
            <a:endParaRPr lang="sr-Latn-CS" sz="2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smtClean="0"/>
              <a:t>Bio-socio-bihejvioralni preokret</a:t>
            </a:r>
            <a:endParaRPr lang="sr-Latn-CS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76900461"/>
              </p:ext>
            </p:extLst>
          </p:nvPr>
        </p:nvGraphicFramePr>
        <p:xfrm>
          <a:off x="827584" y="1500173"/>
          <a:ext cx="7244878" cy="478030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244878"/>
              </a:tblGrid>
              <a:tr h="5305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l-SI" sz="1600" b="1" dirty="0" smtClean="0">
                          <a:latin typeface="Times New Roman"/>
                          <a:ea typeface="Times New Roman"/>
                        </a:rPr>
                        <a:t>Bio-socio-bihejvioralni </a:t>
                      </a:r>
                      <a:r>
                        <a:rPr lang="sl-SI" sz="1600" b="1" dirty="0">
                          <a:latin typeface="Times New Roman"/>
                          <a:ea typeface="Times New Roman"/>
                        </a:rPr>
                        <a:t>preokret </a:t>
                      </a:r>
                      <a:endParaRPr lang="sr-Latn-CS" sz="1600" dirty="0"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l-SI" sz="1600" b="1" dirty="0">
                          <a:latin typeface="Times New Roman"/>
                          <a:ea typeface="Times New Roman"/>
                        </a:rPr>
                        <a:t>na kraju odojaštva</a:t>
                      </a:r>
                      <a:endParaRPr lang="sr-Latn-CS" sz="16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390215">
                <a:tc>
                  <a:txBody>
                    <a:bodyPr/>
                    <a:lstStyle/>
                    <a:p>
                      <a:pPr algn="just"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sl-SI" sz="1400" dirty="0">
                          <a:latin typeface="Times New Roman"/>
                          <a:ea typeface="Times New Roman"/>
                        </a:rPr>
                        <a:t>BIOLOŠKI DOMEN</a:t>
                      </a:r>
                      <a:endParaRPr lang="sr-Latn-CS" sz="14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835257">
                <a:tc>
                  <a:txBody>
                    <a:bodyPr/>
                    <a:lstStyle/>
                    <a:p>
                      <a:pPr marL="114300" indent="-114300" algn="just"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sl-SI" sz="1400" dirty="0">
                          <a:latin typeface="Times New Roman"/>
                          <a:ea typeface="Times New Roman"/>
                        </a:rPr>
                        <a:t>Mijelinizacija veza između delova mozga</a:t>
                      </a:r>
                      <a:endParaRPr lang="sr-Latn-CS" sz="1400" dirty="0">
                        <a:latin typeface="Times New Roman"/>
                        <a:ea typeface="Times New Roman"/>
                      </a:endParaRPr>
                    </a:p>
                    <a:p>
                      <a:pPr marL="114300" indent="-114300" algn="just"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sl-SI" sz="1400" dirty="0">
                          <a:latin typeface="Times New Roman"/>
                          <a:ea typeface="Times New Roman"/>
                        </a:rPr>
                        <a:t>Ujednačavanje rasta mozga</a:t>
                      </a:r>
                      <a:endParaRPr lang="sr-Latn-CS" sz="1400" dirty="0">
                        <a:latin typeface="Times New Roman"/>
                        <a:ea typeface="Times New Roman"/>
                      </a:endParaRPr>
                    </a:p>
                    <a:p>
                      <a:pPr marL="114300" indent="-114300" algn="just"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sl-SI" sz="1400" dirty="0">
                          <a:latin typeface="Times New Roman"/>
                          <a:ea typeface="Times New Roman"/>
                        </a:rPr>
                        <a:t>Sazrevanje delova mozga u približno istom stepenu</a:t>
                      </a:r>
                      <a:endParaRPr lang="sr-Latn-CS" sz="14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388879">
                <a:tc>
                  <a:txBody>
                    <a:bodyPr/>
                    <a:lstStyle/>
                    <a:p>
                      <a:pPr marL="114300" indent="-114300" algn="just"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sl-SI" sz="1400" dirty="0" smtClean="0">
                          <a:latin typeface="Times New Roman"/>
                          <a:ea typeface="Times New Roman"/>
                        </a:rPr>
                        <a:t>BIHEJVIORALNO /KOGNITIVNI DOMEN</a:t>
                      </a:r>
                      <a:endParaRPr lang="sr-Latn-CS" sz="14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1405368">
                <a:tc>
                  <a:txBody>
                    <a:bodyPr/>
                    <a:lstStyle/>
                    <a:p>
                      <a:pPr marL="114300" marR="0" indent="-11430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l-SI" sz="1400" dirty="0" smtClean="0">
                          <a:latin typeface="Times New Roman"/>
                          <a:ea typeface="Times New Roman"/>
                        </a:rPr>
                        <a:t>Hodanje </a:t>
                      </a:r>
                      <a:r>
                        <a:rPr lang="sl-SI" sz="1400" dirty="0">
                          <a:latin typeface="Times New Roman"/>
                          <a:ea typeface="Times New Roman"/>
                        </a:rPr>
                        <a:t>postaje dobro </a:t>
                      </a:r>
                      <a:r>
                        <a:rPr lang="sl-SI" sz="1400" dirty="0" smtClean="0">
                          <a:latin typeface="Times New Roman"/>
                          <a:ea typeface="Times New Roman"/>
                        </a:rPr>
                        <a:t>koordinisano                     Plansko rešavanje problema</a:t>
                      </a:r>
                    </a:p>
                    <a:p>
                      <a:pPr marL="114300" marR="0" indent="-11430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l-SI" sz="1400" dirty="0" smtClean="0">
                          <a:latin typeface="Times New Roman"/>
                          <a:ea typeface="Times New Roman"/>
                        </a:rPr>
                        <a:t>Manualna spretnost -podizanje malih objekata     Simbolička igra</a:t>
                      </a:r>
                      <a:endParaRPr lang="sr-Latn-CS" sz="1400" dirty="0" smtClean="0">
                        <a:latin typeface="Times New Roman"/>
                        <a:ea typeface="Times New Roman"/>
                      </a:endParaRPr>
                    </a:p>
                    <a:p>
                      <a:pPr marL="114300" marR="0" indent="-11430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l-SI" sz="1400" dirty="0" smtClean="0">
                          <a:latin typeface="Times New Roman"/>
                          <a:ea typeface="Times New Roman"/>
                        </a:rPr>
                        <a:t>Kontrola bešike i creva                                          Pojmovna reprezentacija</a:t>
                      </a:r>
                      <a:endParaRPr lang="sr-Latn-CS" sz="1400" dirty="0" smtClean="0">
                        <a:latin typeface="Times New Roman"/>
                        <a:ea typeface="Times New Roman"/>
                      </a:endParaRPr>
                    </a:p>
                    <a:p>
                      <a:pPr marL="114300" marR="0" indent="-11430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l-SI" sz="1400" dirty="0" smtClean="0">
                          <a:latin typeface="Times New Roman"/>
                          <a:ea typeface="Times New Roman"/>
                        </a:rPr>
                        <a:t>                                                                               Elementarni rečnik i kombinovanja reči</a:t>
                      </a:r>
                      <a:endParaRPr lang="sr-Latn-CS" sz="1400" dirty="0" smtClean="0">
                        <a:latin typeface="Times New Roman"/>
                        <a:ea typeface="Times New Roman"/>
                      </a:endParaRPr>
                    </a:p>
                    <a:p>
                      <a:pPr marL="114300" indent="-114300" algn="just"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sl-SI" sz="1400" dirty="0" smtClean="0">
                          <a:latin typeface="Times New Roman"/>
                          <a:ea typeface="Times New Roman"/>
                        </a:rPr>
                        <a:t>                                                                               Osmeh ovladavanja</a:t>
                      </a:r>
                      <a:endParaRPr lang="sr-Latn-CS" sz="1400" dirty="0" smtClean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394832">
                <a:tc>
                  <a:txBody>
                    <a:bodyPr/>
                    <a:lstStyle/>
                    <a:p>
                      <a:pPr algn="just"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sl-SI" sz="1400" dirty="0">
                          <a:latin typeface="Times New Roman"/>
                          <a:ea typeface="Times New Roman"/>
                        </a:rPr>
                        <a:t>SOCIJALNI DOMEN</a:t>
                      </a:r>
                      <a:endParaRPr lang="sr-Latn-CS" sz="14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835257">
                <a:tc>
                  <a:txBody>
                    <a:bodyPr/>
                    <a:lstStyle/>
                    <a:p>
                      <a:pPr algn="just"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sl-SI" sz="1400" dirty="0">
                          <a:latin typeface="Times New Roman"/>
                          <a:ea typeface="Times New Roman"/>
                        </a:rPr>
                        <a:t>Opadanje uznemirenosti pri odvajanju</a:t>
                      </a:r>
                      <a:endParaRPr lang="sr-Latn-CS" sz="1400" dirty="0">
                        <a:latin typeface="Times New Roman"/>
                        <a:ea typeface="Times New Roman"/>
                      </a:endParaRPr>
                    </a:p>
                    <a:p>
                      <a:pPr algn="just"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sl-SI" sz="1400" dirty="0">
                          <a:latin typeface="Times New Roman"/>
                          <a:ea typeface="Times New Roman"/>
                        </a:rPr>
                        <a:t>Zasebna svest o sebi</a:t>
                      </a:r>
                      <a:endParaRPr lang="sr-Latn-CS" sz="1400" dirty="0">
                        <a:latin typeface="Times New Roman"/>
                        <a:ea typeface="Times New Roman"/>
                      </a:endParaRPr>
                    </a:p>
                    <a:p>
                      <a:pPr algn="just"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sl-SI" sz="1400" dirty="0">
                          <a:latin typeface="Times New Roman"/>
                          <a:ea typeface="Times New Roman"/>
                        </a:rPr>
                        <a:t>Prihvatanje standarda odraslih</a:t>
                      </a:r>
                      <a:endParaRPr lang="sr-Latn-CS" sz="14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r-HR" smtClean="0"/>
              <a:t>Motorni razvoj</a:t>
            </a:r>
            <a:endParaRPr lang="sr-Latn-C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28736"/>
            <a:ext cx="8472518" cy="5528656"/>
          </a:xfrm>
        </p:spPr>
        <p:txBody>
          <a:bodyPr>
            <a:normAutofit fontScale="70000" lnSpcReduction="20000"/>
          </a:bodyPr>
          <a:lstStyle/>
          <a:p>
            <a:pPr>
              <a:spcBef>
                <a:spcPts val="1200"/>
              </a:spcBef>
              <a:buNone/>
            </a:pPr>
            <a:r>
              <a:rPr lang="sr-Latn-CS" sz="3400" dirty="0" smtClean="0"/>
              <a:t>Sve veća kontrola nad nekoliko mišićnih sistema: </a:t>
            </a:r>
          </a:p>
          <a:p>
            <a:pPr>
              <a:spcBef>
                <a:spcPts val="1200"/>
              </a:spcBef>
              <a:spcAft>
                <a:spcPts val="600"/>
              </a:spcAft>
            </a:pPr>
            <a:r>
              <a:rPr lang="sr-Latn-CS" sz="3400" b="1" dirty="0" smtClean="0"/>
              <a:t>Hodanje</a:t>
            </a:r>
            <a:r>
              <a:rPr lang="sr-Latn-CS" sz="3400" dirty="0" smtClean="0"/>
              <a:t> (toddlers)- uspravan položaj, smenjivanje nogu, prebacivanje težine, procena vizuelnih informacija, procena situacije; penjanje i silazak niz stepenice (17m.), trče, skaču (24 m.) </a:t>
            </a:r>
            <a:r>
              <a:rPr lang="sr-Latn-CS" sz="3400" u="sng" dirty="0" smtClean="0"/>
              <a:t>Samostalno kretanje- veća autonomija</a:t>
            </a:r>
          </a:p>
          <a:p>
            <a:pPr>
              <a:spcBef>
                <a:spcPts val="1200"/>
              </a:spcBef>
              <a:spcAft>
                <a:spcPts val="600"/>
              </a:spcAft>
            </a:pPr>
            <a:r>
              <a:rPr lang="sr-Latn-CS" sz="3400" b="1" dirty="0" smtClean="0"/>
              <a:t>Manuelna spretnost- </a:t>
            </a:r>
            <a:r>
              <a:rPr lang="sr-Latn-CS" sz="3400" dirty="0" smtClean="0"/>
              <a:t>jedu kašikom i podižu male objekte, seku makazama, listaju knjigu, ređaju toranj od 6 kocki, drže čašu bez prosipanja, oblače se bez dugmića- 2,5 god. </a:t>
            </a:r>
          </a:p>
          <a:p>
            <a:pPr>
              <a:spcBef>
                <a:spcPts val="1200"/>
              </a:spcBef>
              <a:spcAft>
                <a:spcPts val="600"/>
              </a:spcAft>
            </a:pPr>
            <a:r>
              <a:rPr lang="sr-Latn-CS" sz="3400" b="1" dirty="0" smtClean="0"/>
              <a:t>Kontrola pražnjenja </a:t>
            </a:r>
            <a:r>
              <a:rPr lang="sr-Latn-CS" sz="3400" dirty="0" smtClean="0"/>
              <a:t>(bešike i creva)- veza sa korteksom. Od 2 god. danju, a od 3 god. noću. Početak obuke od 6m do 20 m.  </a:t>
            </a:r>
            <a:r>
              <a:rPr lang="hr-HR" sz="3400" b="1" i="1" dirty="0" smtClean="0"/>
              <a:t>Analni stadijum </a:t>
            </a:r>
            <a:r>
              <a:rPr lang="hr-HR" sz="3400" dirty="0" smtClean="0"/>
              <a:t>psihoseksualnog razvoja-Frojd; analni karakter- potreba za kontrolom i nezavisnošću- tvrdoglavost, tvrdičluk, pedantnost vs. neurednost, rasipništvo</a:t>
            </a:r>
            <a:endParaRPr lang="sr-Latn-CS" sz="3400" dirty="0" smtClean="0"/>
          </a:p>
          <a:p>
            <a:endParaRPr lang="sr-Latn-CS" sz="3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r-HR" smtClean="0"/>
              <a:t>Kognitivne sposobnosti</a:t>
            </a:r>
            <a:endParaRPr lang="sr-Latn-C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00174"/>
            <a:ext cx="8229600" cy="5357825"/>
          </a:xfrm>
        </p:spPr>
        <p:txBody>
          <a:bodyPr>
            <a:normAutofit fontScale="77500" lnSpcReduction="20000"/>
          </a:bodyPr>
          <a:lstStyle/>
          <a:p>
            <a:pPr lvl="0">
              <a:spcBef>
                <a:spcPts val="1200"/>
              </a:spcBef>
              <a:buNone/>
            </a:pPr>
            <a:r>
              <a:rPr lang="hr-HR" b="1" dirty="0" smtClean="0"/>
              <a:t>Kraj senzomotornog perioda</a:t>
            </a:r>
            <a:endParaRPr lang="hr-HR" dirty="0" smtClean="0"/>
          </a:p>
          <a:p>
            <a:pPr lvl="0">
              <a:spcBef>
                <a:spcPts val="1200"/>
              </a:spcBef>
            </a:pPr>
            <a:r>
              <a:rPr lang="hr-HR" dirty="0" smtClean="0"/>
              <a:t>5. faza-  </a:t>
            </a:r>
            <a:r>
              <a:rPr lang="hr-HR" b="1" i="1" dirty="0" smtClean="0"/>
              <a:t>tercijerne kružne reakcije </a:t>
            </a:r>
            <a:r>
              <a:rPr lang="hr-HR" dirty="0" smtClean="0"/>
              <a:t>12-18 mes.-</a:t>
            </a:r>
            <a:r>
              <a:rPr lang="hr-HR" b="1" dirty="0" smtClean="0"/>
              <a:t>odnos akcija i objekta</a:t>
            </a:r>
            <a:r>
              <a:rPr lang="hr-HR" dirty="0" smtClean="0"/>
              <a:t>-eksperimentalne varijacije</a:t>
            </a:r>
          </a:p>
          <a:p>
            <a:pPr lvl="0">
              <a:spcBef>
                <a:spcPts val="1200"/>
              </a:spcBef>
            </a:pPr>
            <a:r>
              <a:rPr lang="hr-HR" dirty="0" smtClean="0"/>
              <a:t>6. faza- </a:t>
            </a:r>
            <a:r>
              <a:rPr lang="hr-HR" b="1" i="1" dirty="0" smtClean="0"/>
              <a:t>reprezentacije </a:t>
            </a:r>
            <a:r>
              <a:rPr lang="hr-HR" dirty="0" smtClean="0"/>
              <a:t>18-24mes.- izvode akciju mentalno, misle o objektima koji nisu prisutni- mentalne umesto direkn</a:t>
            </a:r>
            <a:r>
              <a:rPr lang="en-US" dirty="0" err="1" smtClean="0"/>
              <a:t>ih</a:t>
            </a:r>
            <a:r>
              <a:rPr lang="hr-HR" dirty="0" smtClean="0"/>
              <a:t> akcij</a:t>
            </a:r>
            <a:r>
              <a:rPr lang="en-US" dirty="0" smtClean="0"/>
              <a:t>a</a:t>
            </a:r>
            <a:r>
              <a:rPr lang="hr-HR" dirty="0" smtClean="0"/>
              <a:t> (uviđanje, </a:t>
            </a:r>
            <a:r>
              <a:rPr lang="hr-HR" dirty="0" smtClean="0"/>
              <a:t>izgra</a:t>
            </a:r>
            <a:r>
              <a:rPr lang="en-US" dirty="0" smtClean="0"/>
              <a:t>d</a:t>
            </a:r>
            <a:r>
              <a:rPr lang="hr-HR" dirty="0" smtClean="0"/>
              <a:t>nja </a:t>
            </a:r>
            <a:r>
              <a:rPr lang="hr-HR" dirty="0" smtClean="0"/>
              <a:t>sredstva)</a:t>
            </a:r>
            <a:endParaRPr lang="sr-Latn-CS" dirty="0"/>
          </a:p>
          <a:p>
            <a:pPr lvl="0">
              <a:spcBef>
                <a:spcPts val="1200"/>
              </a:spcBef>
              <a:buNone/>
            </a:pPr>
            <a:r>
              <a:rPr lang="sr-Latn-CS" b="1" dirty="0" smtClean="0"/>
              <a:t>Postojani objekat </a:t>
            </a:r>
          </a:p>
          <a:p>
            <a:pPr>
              <a:spcBef>
                <a:spcPts val="1200"/>
              </a:spcBef>
            </a:pPr>
            <a:r>
              <a:rPr lang="hr-HR" dirty="0" smtClean="0"/>
              <a:t>5. faza- traži objekat na novom mestu ako je videlo da je premešten; ako nije videlo, zbunjeno odustaje</a:t>
            </a:r>
            <a:endParaRPr lang="sr-Latn-CS" dirty="0" smtClean="0"/>
          </a:p>
          <a:p>
            <a:pPr>
              <a:spcBef>
                <a:spcPts val="1200"/>
              </a:spcBef>
            </a:pPr>
            <a:r>
              <a:rPr lang="sr-Latn-CS" dirty="0" smtClean="0"/>
              <a:t>6. faza-nastavlja </a:t>
            </a:r>
            <a:r>
              <a:rPr lang="sr-Latn-CS" dirty="0"/>
              <a:t>sa traganjem za objektom i nakon nevidljivih premeštanja; više ne odustaju od traganja ako ne nađu objekat na </a:t>
            </a:r>
            <a:r>
              <a:rPr lang="sr-Latn-CS" dirty="0" smtClean="0"/>
              <a:t>mestu. </a:t>
            </a:r>
          </a:p>
          <a:p>
            <a:endParaRPr lang="sr-Latn-C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r-HR" smtClean="0"/>
              <a:t>Kognitivne sposobnosti</a:t>
            </a:r>
            <a:endParaRPr lang="sr-Latn-C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56792"/>
            <a:ext cx="8229600" cy="5040559"/>
          </a:xfrm>
        </p:spPr>
        <p:txBody>
          <a:bodyPr>
            <a:normAutofit fontScale="77500" lnSpcReduction="20000"/>
          </a:bodyPr>
          <a:lstStyle/>
          <a:p>
            <a:pPr lvl="0">
              <a:spcBef>
                <a:spcPts val="600"/>
              </a:spcBef>
              <a:spcAft>
                <a:spcPts val="1200"/>
              </a:spcAft>
              <a:buNone/>
            </a:pPr>
            <a:r>
              <a:rPr lang="sr-Latn-CS" sz="2800" b="1" dirty="0" smtClean="0"/>
              <a:t>Rešavanje problema</a:t>
            </a:r>
          </a:p>
          <a:p>
            <a:pPr lvl="0">
              <a:lnSpc>
                <a:spcPct val="120000"/>
              </a:lnSpc>
              <a:spcBef>
                <a:spcPts val="600"/>
              </a:spcBef>
              <a:spcAft>
                <a:spcPts val="1200"/>
              </a:spcAft>
            </a:pPr>
            <a:r>
              <a:rPr lang="sr-Latn-CS" sz="2800" dirty="0" smtClean="0"/>
              <a:t>postaje namerno; do rešenja se dolazi sistematično, bez velikog broja pokušaja i pogrešaka (provlačenje štapa kroz ogradicu). </a:t>
            </a:r>
          </a:p>
          <a:p>
            <a:pPr>
              <a:lnSpc>
                <a:spcPct val="120000"/>
              </a:lnSpc>
              <a:spcBef>
                <a:spcPts val="600"/>
              </a:spcBef>
              <a:spcAft>
                <a:spcPts val="1200"/>
              </a:spcAft>
            </a:pPr>
            <a:r>
              <a:rPr lang="sr-Latn-CS" sz="2800" dirty="0" smtClean="0"/>
              <a:t>Koriste se informacije koje </a:t>
            </a:r>
            <a:r>
              <a:rPr lang="sr-Latn-CS" sz="2800" u="sng" dirty="0" smtClean="0"/>
              <a:t>nisu direkno dostupne čulima</a:t>
            </a:r>
            <a:r>
              <a:rPr lang="sr-Latn-CS" sz="2800" dirty="0" smtClean="0"/>
              <a:t> (6. faza senzo-motornog razvoja) – zaključivanje na osnovu reprezentacije objekata</a:t>
            </a: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>- </a:t>
            </a:r>
            <a:r>
              <a:rPr lang="sl-SI" sz="2800" dirty="0" smtClean="0"/>
              <a:t>sposobnosti </a:t>
            </a:r>
            <a:r>
              <a:rPr lang="sl-SI" sz="2800" dirty="0"/>
              <a:t>mišljenja o odnosima između objekata kada se na njima </a:t>
            </a:r>
            <a:r>
              <a:rPr lang="sl-SI" sz="2800" u="sng" dirty="0"/>
              <a:t>ne izvodi akcija</a:t>
            </a:r>
            <a:r>
              <a:rPr lang="sl-SI" sz="2800" dirty="0"/>
              <a:t>, </a:t>
            </a: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>- </a:t>
            </a:r>
            <a:r>
              <a:rPr lang="sl-SI" sz="2800" dirty="0" smtClean="0"/>
              <a:t>zamišljanje </a:t>
            </a:r>
            <a:r>
              <a:rPr lang="sl-SI" sz="2800" dirty="0"/>
              <a:t>objekata koji </a:t>
            </a:r>
            <a:r>
              <a:rPr lang="sl-SI" sz="2800" u="sng" dirty="0"/>
              <a:t>nisu prisutni</a:t>
            </a:r>
            <a:r>
              <a:rPr lang="sl-SI" sz="2800" dirty="0"/>
              <a:t>, </a:t>
            </a: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>- </a:t>
            </a:r>
            <a:r>
              <a:rPr lang="sl-SI" sz="2800" dirty="0" smtClean="0"/>
              <a:t>imitacija </a:t>
            </a:r>
            <a:r>
              <a:rPr lang="sl-SI" sz="2800" dirty="0"/>
              <a:t>događaja koji se </a:t>
            </a:r>
            <a:r>
              <a:rPr lang="sl-SI" sz="2800" u="sng" dirty="0"/>
              <a:t>ne deševaju sada</a:t>
            </a:r>
            <a:r>
              <a:rPr lang="sl-SI" sz="2800" dirty="0"/>
              <a:t>, </a:t>
            </a: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>- </a:t>
            </a:r>
            <a:r>
              <a:rPr lang="sl-SI" sz="2800" dirty="0" smtClean="0"/>
              <a:t>izvođenje </a:t>
            </a:r>
            <a:r>
              <a:rPr lang="sl-SI" sz="2800" dirty="0"/>
              <a:t>»</a:t>
            </a:r>
            <a:r>
              <a:rPr lang="sl-SI" sz="2800" u="sng" dirty="0"/>
              <a:t>kao da</a:t>
            </a:r>
            <a:r>
              <a:rPr lang="sl-SI" sz="2800" dirty="0"/>
              <a:t>« aktivnosti, </a:t>
            </a: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>-</a:t>
            </a:r>
            <a:r>
              <a:rPr lang="sl-SI" sz="2800" dirty="0" smtClean="0"/>
              <a:t> </a:t>
            </a:r>
            <a:r>
              <a:rPr lang="sl-SI" sz="2800" dirty="0"/>
              <a:t>upotreba </a:t>
            </a:r>
            <a:r>
              <a:rPr lang="sl-SI" sz="2800" u="sng" dirty="0"/>
              <a:t>jezika</a:t>
            </a:r>
            <a:r>
              <a:rPr lang="sl-SI" sz="2800" dirty="0"/>
              <a:t>. </a:t>
            </a:r>
            <a:endParaRPr lang="en-US" sz="2800" dirty="0"/>
          </a:p>
          <a:p>
            <a:pPr lvl="0">
              <a:spcBef>
                <a:spcPts val="600"/>
              </a:spcBef>
              <a:spcAft>
                <a:spcPts val="1200"/>
              </a:spcAft>
            </a:pPr>
            <a:endParaRPr lang="sr-Latn-CS" sz="2800" dirty="0" smtClean="0"/>
          </a:p>
          <a:p>
            <a:endParaRPr lang="sr-Latn-C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r-HR" smtClean="0"/>
              <a:t>Kognitivne sposobnosti</a:t>
            </a:r>
            <a:endParaRPr lang="sr-Latn-C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28736"/>
            <a:ext cx="8435280" cy="5600664"/>
          </a:xfrm>
        </p:spPr>
        <p:txBody>
          <a:bodyPr>
            <a:normAutofit fontScale="55000" lnSpcReduction="20000"/>
          </a:bodyPr>
          <a:lstStyle/>
          <a:p>
            <a:pPr lvl="0">
              <a:spcBef>
                <a:spcPts val="1200"/>
              </a:spcBef>
              <a:buNone/>
            </a:pPr>
            <a:r>
              <a:rPr lang="sr-Latn-CS" sz="4400" b="1" dirty="0" smtClean="0"/>
              <a:t>  Igra</a:t>
            </a:r>
            <a:r>
              <a:rPr lang="sr-Latn-CS" sz="4400" dirty="0" smtClean="0"/>
              <a:t> – “više od igre”</a:t>
            </a:r>
          </a:p>
          <a:p>
            <a:pPr lvl="0">
              <a:spcBef>
                <a:spcPts val="1200"/>
              </a:spcBef>
            </a:pPr>
            <a:r>
              <a:rPr lang="sr-Latn-CS" sz="4400" dirty="0" smtClean="0"/>
              <a:t>od </a:t>
            </a:r>
            <a:r>
              <a:rPr lang="sr-Latn-CS" sz="4400" dirty="0"/>
              <a:t>usmerenosti na varijacije u obrascima pokreta do fiktivne upotrebe </a:t>
            </a:r>
            <a:r>
              <a:rPr lang="sr-Latn-CS" sz="4400" dirty="0" smtClean="0"/>
              <a:t>objek</a:t>
            </a:r>
            <a:r>
              <a:rPr lang="en-US" sz="4400" dirty="0" smtClean="0"/>
              <a:t>a</a:t>
            </a:r>
            <a:r>
              <a:rPr lang="sr-Latn-CS" sz="4400" dirty="0" smtClean="0"/>
              <a:t>ta </a:t>
            </a:r>
            <a:r>
              <a:rPr lang="sr-Latn-CS" sz="4400" dirty="0"/>
              <a:t>u imaginarnim situacijama</a:t>
            </a:r>
            <a:r>
              <a:rPr lang="sr-Latn-CS" sz="4400" dirty="0" smtClean="0"/>
              <a:t>.</a:t>
            </a:r>
          </a:p>
          <a:p>
            <a:pPr lvl="0">
              <a:spcBef>
                <a:spcPts val="1200"/>
              </a:spcBef>
            </a:pPr>
            <a:r>
              <a:rPr lang="hr-HR" sz="4400" dirty="0" smtClean="0"/>
              <a:t>12-18m-korišćenje predmeta u igri slično realnoj funkciji</a:t>
            </a:r>
            <a:endParaRPr lang="sr-Latn-CS" sz="4400" dirty="0" smtClean="0"/>
          </a:p>
          <a:p>
            <a:pPr lvl="0">
              <a:spcBef>
                <a:spcPts val="1200"/>
              </a:spcBef>
            </a:pPr>
            <a:r>
              <a:rPr lang="sr-Latn-CS" sz="4400" dirty="0" smtClean="0"/>
              <a:t>18-24 m- </a:t>
            </a:r>
            <a:r>
              <a:rPr lang="sr-Latn-CS" sz="4400" b="1" i="1" dirty="0" smtClean="0"/>
              <a:t>simbolička igra- </a:t>
            </a:r>
            <a:r>
              <a:rPr lang="sr-Latn-CS" sz="4400" dirty="0" smtClean="0"/>
              <a:t>koriste predmet kao da je neki drugi-</a:t>
            </a:r>
            <a:r>
              <a:rPr lang="en-US" sz="4400" dirty="0" smtClean="0"/>
              <a:t> </a:t>
            </a:r>
            <a:r>
              <a:rPr lang="sr-Latn-CS" sz="4400" dirty="0" smtClean="0"/>
              <a:t>simbolično predstavljanje. </a:t>
            </a:r>
          </a:p>
          <a:p>
            <a:pPr lvl="0">
              <a:spcBef>
                <a:spcPts val="1200"/>
              </a:spcBef>
            </a:pPr>
            <a:r>
              <a:rPr lang="hr-HR" sz="4400" b="1" dirty="0" smtClean="0"/>
              <a:t>Faze “kao da” ponašanja </a:t>
            </a:r>
            <a:r>
              <a:rPr lang="hr-HR" sz="4400" dirty="0" smtClean="0"/>
              <a:t>– od </a:t>
            </a:r>
            <a:r>
              <a:rPr lang="sr-Latn-CS" sz="4400" dirty="0" smtClean="0"/>
              <a:t>korišćenja sebe kao sredstva za izvođenje zamišljene aktivnosti (“kao da spava”, 1-1.5 god. ), preko </a:t>
            </a:r>
            <a:r>
              <a:rPr lang="hr-HR" sz="4400" dirty="0" smtClean="0"/>
              <a:t>supstituta predmeta kao da je neki drugi, do pripisivanja aktivnosti drugom objektu (lutka ide da spava) </a:t>
            </a:r>
          </a:p>
          <a:p>
            <a:pPr lvl="0">
              <a:spcBef>
                <a:spcPts val="1200"/>
              </a:spcBef>
            </a:pPr>
            <a:r>
              <a:rPr lang="hr-HR" sz="4400" dirty="0" smtClean="0"/>
              <a:t>Experiment- zaključivanje po analogiji preko supstituta objekta- model sobe reprezentuje stvarnu sobu- uspešno nalazi skriveni predmet sa 2.5-3 god.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r-HR" smtClean="0"/>
              <a:t>Kognitivne sposobnosti</a:t>
            </a:r>
            <a:endParaRPr lang="sr-Latn-C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00174"/>
            <a:ext cx="8363272" cy="5357826"/>
          </a:xfrm>
        </p:spPr>
        <p:txBody>
          <a:bodyPr>
            <a:normAutofit fontScale="77500" lnSpcReduction="20000"/>
          </a:bodyPr>
          <a:lstStyle/>
          <a:p>
            <a:r>
              <a:rPr lang="hr-HR" sz="3100" dirty="0" smtClean="0"/>
              <a:t>4 tipa igre- Smith</a:t>
            </a:r>
          </a:p>
          <a:p>
            <a:pPr lvl="1"/>
            <a:r>
              <a:rPr lang="hr-HR" b="1" dirty="0" smtClean="0"/>
              <a:t>lokomotorna</a:t>
            </a:r>
            <a:r>
              <a:rPr lang="hr-HR" dirty="0" smtClean="0"/>
              <a:t>- trčanje, skakanje</a:t>
            </a:r>
          </a:p>
          <a:p>
            <a:pPr lvl="1"/>
            <a:r>
              <a:rPr lang="hr-HR" b="1" dirty="0" smtClean="0"/>
              <a:t>igra sa objektima</a:t>
            </a:r>
            <a:r>
              <a:rPr lang="en-US" b="1" dirty="0" smtClean="0"/>
              <a:t> </a:t>
            </a:r>
            <a:r>
              <a:rPr lang="hr-HR" dirty="0" smtClean="0"/>
              <a:t>-manipulisanje</a:t>
            </a:r>
          </a:p>
          <a:p>
            <a:pPr lvl="1"/>
            <a:r>
              <a:rPr lang="hr-HR" b="1" dirty="0" smtClean="0"/>
              <a:t>socijalna igra</a:t>
            </a:r>
            <a:r>
              <a:rPr lang="en-US" b="1" dirty="0" smtClean="0"/>
              <a:t> </a:t>
            </a:r>
            <a:r>
              <a:rPr lang="hr-HR" dirty="0" smtClean="0"/>
              <a:t>-sa kontaktom ili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objektima</a:t>
            </a:r>
            <a:endParaRPr lang="hr-HR" dirty="0" smtClean="0"/>
          </a:p>
          <a:p>
            <a:pPr lvl="1"/>
            <a:r>
              <a:rPr lang="en-US" b="1" dirty="0" smtClean="0"/>
              <a:t>i</a:t>
            </a:r>
            <a:r>
              <a:rPr lang="hr-HR" b="1" dirty="0" smtClean="0"/>
              <a:t>gra izmišljanja</a:t>
            </a:r>
            <a:r>
              <a:rPr lang="en-US" b="1" dirty="0" smtClean="0"/>
              <a:t> </a:t>
            </a:r>
            <a:r>
              <a:rPr lang="hr-HR" dirty="0" smtClean="0"/>
              <a:t>– značenje objekata i situacija </a:t>
            </a:r>
            <a:r>
              <a:rPr lang="en-US" dirty="0" smtClean="0"/>
              <a:t>je</a:t>
            </a:r>
            <a:br>
              <a:rPr lang="en-US" dirty="0" smtClean="0"/>
            </a:br>
            <a:r>
              <a:rPr lang="hr-HR" dirty="0" smtClean="0"/>
              <a:t>izmenjeno da odgovara zamišljenoj situaciji</a:t>
            </a:r>
          </a:p>
          <a:p>
            <a:endParaRPr lang="hr-HR" sz="2600" dirty="0" smtClean="0"/>
          </a:p>
          <a:p>
            <a:r>
              <a:rPr lang="hr-HR" sz="3100" dirty="0" smtClean="0"/>
              <a:t>Četvrti oblik-</a:t>
            </a:r>
            <a:r>
              <a:rPr lang="en-US" sz="3100" dirty="0" smtClean="0"/>
              <a:t> </a:t>
            </a:r>
            <a:r>
              <a:rPr lang="hr-HR" sz="3100" dirty="0" smtClean="0"/>
              <a:t>specifičan za ljudsku vrstu, ostali </a:t>
            </a:r>
            <a:r>
              <a:rPr lang="en-US" sz="3100" dirty="0" smtClean="0"/>
              <a:t/>
            </a:r>
            <a:br>
              <a:rPr lang="en-US" sz="3100" dirty="0" smtClean="0"/>
            </a:br>
            <a:r>
              <a:rPr lang="hr-HR" sz="3100" dirty="0" smtClean="0"/>
              <a:t>oblici i kod drugih mladunaca</a:t>
            </a:r>
          </a:p>
          <a:p>
            <a:endParaRPr lang="hr-HR" sz="3000" dirty="0" smtClean="0"/>
          </a:p>
          <a:p>
            <a:r>
              <a:rPr lang="hr-HR" sz="3100" dirty="0" smtClean="0"/>
              <a:t>Vigotski- </a:t>
            </a:r>
            <a:r>
              <a:rPr lang="hr-HR" sz="3100" b="1" i="1" dirty="0" smtClean="0"/>
              <a:t>zona narednog razvoja </a:t>
            </a:r>
            <a:r>
              <a:rPr lang="hr-HR" sz="3100" dirty="0" smtClean="0"/>
              <a:t>-igra kao potporni sistem za razvoj naprednijih aktivnosti – bezbedno “kao da” uvežbavanje; pozitivni efekti nedovoljno istraženi</a:t>
            </a:r>
          </a:p>
          <a:p>
            <a:pPr lvl="0">
              <a:buNone/>
            </a:pPr>
            <a:endParaRPr lang="hr-HR" sz="3100" dirty="0" smtClean="0"/>
          </a:p>
          <a:p>
            <a:pPr lvl="0">
              <a:buNone/>
            </a:pPr>
            <a:r>
              <a:rPr lang="hr-HR" sz="3100" dirty="0" smtClean="0"/>
              <a:t>Značaj</a:t>
            </a:r>
          </a:p>
          <a:p>
            <a:pPr lvl="0"/>
            <a:r>
              <a:rPr lang="hr-HR" sz="3100" b="1" dirty="0" smtClean="0"/>
              <a:t>razvoj simboličkog mišljenja-reprezentacije</a:t>
            </a:r>
          </a:p>
          <a:p>
            <a:pPr lvl="0"/>
            <a:r>
              <a:rPr lang="hr-HR" sz="3100" b="1" dirty="0" smtClean="0"/>
              <a:t>uvežbavanje aktivnosti na bezbedan način </a:t>
            </a:r>
            <a:endParaRPr lang="sr-Latn-CS" sz="3100" b="1" dirty="0" smtClean="0"/>
          </a:p>
          <a:p>
            <a:endParaRPr lang="sr-Latn-CS" sz="3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r-HR" smtClean="0"/>
              <a:t>Kognitivne sposobnosti</a:t>
            </a:r>
            <a:endParaRPr lang="sr-Latn-C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552" y="1772815"/>
            <a:ext cx="7992888" cy="4608513"/>
          </a:xfrm>
        </p:spPr>
        <p:txBody>
          <a:bodyPr>
            <a:normAutofit fontScale="77500" lnSpcReduction="20000"/>
          </a:bodyPr>
          <a:lstStyle/>
          <a:p>
            <a:pPr lvl="0">
              <a:spcBef>
                <a:spcPts val="600"/>
              </a:spcBef>
              <a:spcAft>
                <a:spcPts val="600"/>
              </a:spcAft>
              <a:buNone/>
            </a:pPr>
            <a:r>
              <a:rPr lang="sr-Latn-CS" b="1" dirty="0" smtClean="0"/>
              <a:t>Imitacija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hr-HR" dirty="0" smtClean="0"/>
              <a:t>tokom prve godine-</a:t>
            </a:r>
            <a:r>
              <a:rPr lang="en-US" dirty="0" smtClean="0"/>
              <a:t> </a:t>
            </a:r>
            <a:r>
              <a:rPr lang="hr-HR" b="1" i="1" dirty="0" smtClean="0"/>
              <a:t>neposredna imitacija-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hr-HR" dirty="0" smtClean="0"/>
              <a:t>socijalni osmeh</a:t>
            </a:r>
            <a:endParaRPr lang="sr-Latn-CS" dirty="0" smtClean="0"/>
          </a:p>
          <a:p>
            <a:pPr lvl="0">
              <a:spcBef>
                <a:spcPts val="600"/>
              </a:spcBef>
              <a:spcAft>
                <a:spcPts val="600"/>
              </a:spcAft>
            </a:pPr>
            <a:r>
              <a:rPr lang="sr-Latn-CS" dirty="0" smtClean="0"/>
              <a:t>Pijaže -</a:t>
            </a:r>
            <a:r>
              <a:rPr lang="sr-Latn-CS" b="1" i="1" dirty="0" smtClean="0"/>
              <a:t>odložena imitacija</a:t>
            </a:r>
            <a:r>
              <a:rPr lang="sr-Latn-CS" dirty="0" smtClean="0"/>
              <a:t> </a:t>
            </a:r>
            <a:r>
              <a:rPr lang="sr-Latn-CS" dirty="0"/>
              <a:t>krajem </a:t>
            </a:r>
            <a:r>
              <a:rPr lang="sr-Latn-CS" dirty="0" smtClean="0"/>
              <a:t>2. god. </a:t>
            </a:r>
            <a:r>
              <a:rPr lang="sr-Latn-CS" dirty="0"/>
              <a:t>kao </a:t>
            </a:r>
            <a:r>
              <a:rPr lang="sr-Latn-CS" dirty="0" smtClean="0"/>
              <a:t>rezultat </a:t>
            </a:r>
            <a:r>
              <a:rPr lang="sr-Latn-CS" dirty="0"/>
              <a:t>sposobnosti reprezentovanja odsutnih </a:t>
            </a:r>
            <a:r>
              <a:rPr lang="sr-Latn-CS" dirty="0" smtClean="0"/>
              <a:t>objekata </a:t>
            </a:r>
          </a:p>
          <a:p>
            <a:pPr lvl="0">
              <a:spcBef>
                <a:spcPts val="600"/>
              </a:spcBef>
              <a:spcAft>
                <a:spcPts val="600"/>
              </a:spcAft>
            </a:pPr>
            <a:r>
              <a:rPr lang="sr-Latn-CS" dirty="0" smtClean="0"/>
              <a:t>Noviji </a:t>
            </a:r>
            <a:r>
              <a:rPr lang="sr-Latn-CS" dirty="0"/>
              <a:t>podaci ukazuju da se odložena imitacija može pojaviti nekoliko meseci ranije</a:t>
            </a:r>
            <a:r>
              <a:rPr lang="sr-Latn-CS" dirty="0" smtClean="0"/>
              <a:t>.</a:t>
            </a:r>
          </a:p>
          <a:p>
            <a:pPr lvl="0">
              <a:spcBef>
                <a:spcPts val="600"/>
              </a:spcBef>
              <a:spcAft>
                <a:spcPts val="600"/>
              </a:spcAft>
            </a:pPr>
            <a:r>
              <a:rPr lang="hr-HR" dirty="0" smtClean="0"/>
              <a:t>Imitacija= akomodacija postojećih šema na nove situacije</a:t>
            </a:r>
          </a:p>
          <a:p>
            <a:pPr lvl="0">
              <a:spcBef>
                <a:spcPts val="600"/>
              </a:spcBef>
              <a:spcAft>
                <a:spcPts val="600"/>
              </a:spcAft>
            </a:pPr>
            <a:r>
              <a:rPr lang="hr-HR" dirty="0" smtClean="0"/>
              <a:t>Imitacija i simbolička igra- dve strane istog novčića</a:t>
            </a:r>
            <a:endParaRPr lang="sr-Latn-CS" dirty="0"/>
          </a:p>
          <a:p>
            <a:pPr>
              <a:spcBef>
                <a:spcPts val="1200"/>
              </a:spcBef>
            </a:pPr>
            <a:endParaRPr lang="sr-Latn-C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r-HR" smtClean="0"/>
              <a:t>Kognitivne sposobnosti</a:t>
            </a:r>
            <a:endParaRPr lang="sr-Latn-C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3568" y="1857363"/>
            <a:ext cx="7992888" cy="4315153"/>
          </a:xfrm>
        </p:spPr>
        <p:txBody>
          <a:bodyPr/>
          <a:lstStyle/>
          <a:p>
            <a:pPr lvl="0">
              <a:spcBef>
                <a:spcPts val="1200"/>
              </a:spcBef>
              <a:buNone/>
            </a:pPr>
            <a:r>
              <a:rPr lang="sr-Latn-CS" sz="2800" b="1" dirty="0" smtClean="0"/>
              <a:t>Kategorisanje </a:t>
            </a:r>
            <a:r>
              <a:rPr lang="sr-Latn-CS" sz="2800" dirty="0" smtClean="0"/>
              <a:t>- faze razvoja:</a:t>
            </a:r>
          </a:p>
          <a:p>
            <a:pPr lvl="0">
              <a:spcBef>
                <a:spcPts val="1200"/>
              </a:spcBef>
            </a:pPr>
            <a:r>
              <a:rPr lang="sr-Latn-CS" sz="2800" dirty="0" smtClean="0"/>
              <a:t>prepoznavanje sličnosti–12m.</a:t>
            </a:r>
          </a:p>
          <a:p>
            <a:pPr lvl="0">
              <a:spcBef>
                <a:spcPts val="1200"/>
              </a:spcBef>
            </a:pPr>
            <a:r>
              <a:rPr lang="sr-Latn-CS" sz="2800" dirty="0" smtClean="0"/>
              <a:t>prave poseban prostor u okviru koga izdvajaju jednu vrstu objekata u skladu sa kriterijumom odraslih - 18m.</a:t>
            </a:r>
          </a:p>
          <a:p>
            <a:pPr lvl="0">
              <a:spcBef>
                <a:spcPts val="1200"/>
              </a:spcBef>
            </a:pPr>
            <a:r>
              <a:rPr lang="hr-HR" sz="2800" dirty="0" smtClean="0"/>
              <a:t>sukcesivno svrstavanje u 2 kategorije - 24 m.</a:t>
            </a:r>
          </a:p>
          <a:p>
            <a:pPr lvl="0">
              <a:spcBef>
                <a:spcPts val="1200"/>
              </a:spcBef>
            </a:pPr>
            <a:r>
              <a:rPr lang="hr-HR" sz="2800" dirty="0" smtClean="0"/>
              <a:t>paralelno  svrstavanje i stvaranje podkategorija -30 m.</a:t>
            </a:r>
            <a:endParaRPr lang="sr-Latn-CS" sz="2800" dirty="0" smtClean="0"/>
          </a:p>
          <a:p>
            <a:pPr lvl="0"/>
            <a:endParaRPr lang="sr-Latn-CS" sz="2400" dirty="0" smtClean="0"/>
          </a:p>
          <a:p>
            <a:pPr lvl="0"/>
            <a:endParaRPr lang="sr-Latn-CS" dirty="0" smtClean="0"/>
          </a:p>
          <a:p>
            <a:endParaRPr lang="sr-Latn-C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oundry">
  <a:themeElements>
    <a:clrScheme name="Foundry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Foundry">
      <a:maj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oundry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80000"/>
              </a:schemeClr>
            </a:gs>
            <a:gs pos="62000">
              <a:schemeClr val="phClr">
                <a:tint val="30000"/>
                <a:satMod val="180000"/>
              </a:schemeClr>
            </a:gs>
            <a:gs pos="100000">
              <a:schemeClr val="phClr">
                <a:tint val="22000"/>
                <a:satMod val="18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58000"/>
                <a:satMod val="150000"/>
              </a:schemeClr>
            </a:gs>
            <a:gs pos="72000">
              <a:schemeClr val="phClr">
                <a:tint val="90000"/>
                <a:satMod val="135000"/>
              </a:schemeClr>
            </a:gs>
            <a:gs pos="100000">
              <a:schemeClr val="phClr">
                <a:tint val="8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80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000000"/>
            </a:lightRig>
          </a:scene3d>
          <a:sp3d prstMaterial="matte">
            <a:bevelT w="63500" h="635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5000"/>
                <a:satMod val="400000"/>
              </a:schemeClr>
            </a:gs>
            <a:gs pos="20000">
              <a:schemeClr val="phClr">
                <a:tint val="80000"/>
                <a:satMod val="355000"/>
              </a:schemeClr>
            </a:gs>
            <a:gs pos="100000">
              <a:schemeClr val="phClr">
                <a:tint val="95000"/>
                <a:shade val="55000"/>
                <a:satMod val="355000"/>
              </a:schemeClr>
            </a:gs>
          </a:gsLst>
          <a:path path="circle">
            <a:fillToRect l="67500" t="35000" r="32500" b="65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0"/>
                <a:satMod val="120000"/>
              </a:schemeClr>
              <a:schemeClr val="phClr">
                <a:tint val="70000"/>
                <a:satMod val="250000"/>
              </a:schemeClr>
            </a:duotone>
          </a:blip>
          <a:tile tx="0" ty="0" sx="50000" sy="50000" flip="none" algn="t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Foundry</Template>
  <TotalTime>1206</TotalTime>
  <Words>1123</Words>
  <Application>Microsoft Office PowerPoint</Application>
  <PresentationFormat>On-screen Show (4:3)</PresentationFormat>
  <Paragraphs>173</Paragraphs>
  <Slides>20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Foundry</vt:lpstr>
      <vt:lpstr>KRAJ ODOJAŠTVA između 2. i 3. godine</vt:lpstr>
      <vt:lpstr>Biološke promene</vt:lpstr>
      <vt:lpstr>Motorni razvoj</vt:lpstr>
      <vt:lpstr>Kognitivne sposobnosti</vt:lpstr>
      <vt:lpstr>Kognitivne sposobnosti</vt:lpstr>
      <vt:lpstr>Kognitivne sposobnosti</vt:lpstr>
      <vt:lpstr>Kognitivne sposobnosti</vt:lpstr>
      <vt:lpstr>Kognitivne sposobnosti</vt:lpstr>
      <vt:lpstr>Kognitivne sposobnosti</vt:lpstr>
      <vt:lpstr>Kognitivne sposobnosti</vt:lpstr>
      <vt:lpstr>Afektivna vezanost</vt:lpstr>
      <vt:lpstr>Afektivna vezanost</vt:lpstr>
      <vt:lpstr>Afektivna vezanost</vt:lpstr>
      <vt:lpstr>Afektivna vezanost</vt:lpstr>
      <vt:lpstr>Afektivna vezanost</vt:lpstr>
      <vt:lpstr>Afektivna vezanost</vt:lpstr>
      <vt:lpstr>Afektivna vezanost</vt:lpstr>
      <vt:lpstr>Svest o sebi</vt:lpstr>
      <vt:lpstr>Svest o sebi</vt:lpstr>
      <vt:lpstr>Bio-socio-bihejvioralni preokret</vt:lpstr>
    </vt:vector>
  </TitlesOfParts>
  <Company>Samostalni zanatlija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KRAJ ODOJAŠTVA</dc:title>
  <dc:creator>Stefan Ignjatovic</dc:creator>
  <cp:lastModifiedBy>Windows User</cp:lastModifiedBy>
  <cp:revision>83</cp:revision>
  <dcterms:created xsi:type="dcterms:W3CDTF">2009-11-06T21:40:42Z</dcterms:created>
  <dcterms:modified xsi:type="dcterms:W3CDTF">2018-11-25T19:39:18Z</dcterms:modified>
</cp:coreProperties>
</file>