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7" r:id="rId4"/>
    <p:sldId id="258" r:id="rId5"/>
    <p:sldId id="271" r:id="rId6"/>
    <p:sldId id="259" r:id="rId7"/>
    <p:sldId id="270" r:id="rId8"/>
    <p:sldId id="264" r:id="rId9"/>
    <p:sldId id="260" r:id="rId10"/>
    <p:sldId id="268" r:id="rId11"/>
    <p:sldId id="265" r:id="rId12"/>
    <p:sldId id="269" r:id="rId13"/>
    <p:sldId id="261" r:id="rId14"/>
    <p:sldId id="262" r:id="rId15"/>
    <p:sldId id="263" r:id="rId16"/>
    <p:sldId id="266" r:id="rId17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0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5B40F7-D657-4E48-ACB2-6DF668560F9B}" type="datetimeFigureOut">
              <a:rPr lang="sr-Latn-CS" smtClean="0"/>
              <a:pPr/>
              <a:t>16.12.2017</a:t>
            </a:fld>
            <a:endParaRPr lang="sr-Latn-C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C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3398A3-60C0-496B-9920-66B556728851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5B40F7-D657-4E48-ACB2-6DF668560F9B}" type="datetimeFigureOut">
              <a:rPr lang="sr-Latn-CS" smtClean="0"/>
              <a:pPr/>
              <a:t>16.12.2017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3398A3-60C0-496B-9920-66B556728851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5B40F7-D657-4E48-ACB2-6DF668560F9B}" type="datetimeFigureOut">
              <a:rPr lang="sr-Latn-CS" smtClean="0"/>
              <a:pPr/>
              <a:t>16.12.2017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3398A3-60C0-496B-9920-66B556728851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5B40F7-D657-4E48-ACB2-6DF668560F9B}" type="datetimeFigureOut">
              <a:rPr lang="sr-Latn-CS" smtClean="0"/>
              <a:pPr/>
              <a:t>16.12.2017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3398A3-60C0-496B-9920-66B556728851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5B40F7-D657-4E48-ACB2-6DF668560F9B}" type="datetimeFigureOut">
              <a:rPr lang="sr-Latn-CS" smtClean="0"/>
              <a:pPr/>
              <a:t>16.12.2017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3398A3-60C0-496B-9920-66B556728851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5B40F7-D657-4E48-ACB2-6DF668560F9B}" type="datetimeFigureOut">
              <a:rPr lang="sr-Latn-CS" smtClean="0"/>
              <a:pPr/>
              <a:t>16.12.2017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3398A3-60C0-496B-9920-66B556728851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5B40F7-D657-4E48-ACB2-6DF668560F9B}" type="datetimeFigureOut">
              <a:rPr lang="sr-Latn-CS" smtClean="0"/>
              <a:pPr/>
              <a:t>16.12.2017</a:t>
            </a:fld>
            <a:endParaRPr lang="sr-Latn-C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C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3398A3-60C0-496B-9920-66B556728851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5B40F7-D657-4E48-ACB2-6DF668560F9B}" type="datetimeFigureOut">
              <a:rPr lang="sr-Latn-CS" smtClean="0"/>
              <a:pPr/>
              <a:t>16.12.2017</a:t>
            </a:fld>
            <a:endParaRPr lang="sr-Latn-C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3398A3-60C0-496B-9920-66B556728851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5B40F7-D657-4E48-ACB2-6DF668560F9B}" type="datetimeFigureOut">
              <a:rPr lang="sr-Latn-CS" smtClean="0"/>
              <a:pPr/>
              <a:t>16.12.2017</a:t>
            </a:fld>
            <a:endParaRPr lang="sr-Latn-C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3398A3-60C0-496B-9920-66B556728851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5B40F7-D657-4E48-ACB2-6DF668560F9B}" type="datetimeFigureOut">
              <a:rPr lang="sr-Latn-CS" smtClean="0"/>
              <a:pPr/>
              <a:t>16.12.2017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3398A3-60C0-496B-9920-66B556728851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5B40F7-D657-4E48-ACB2-6DF668560F9B}" type="datetimeFigureOut">
              <a:rPr lang="sr-Latn-CS" smtClean="0"/>
              <a:pPr/>
              <a:t>16.12.2017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3398A3-60C0-496B-9920-66B556728851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F5B40F7-D657-4E48-ACB2-6DF668560F9B}" type="datetimeFigureOut">
              <a:rPr lang="sr-Latn-CS" smtClean="0"/>
              <a:pPr/>
              <a:t>16.12.2017</a:t>
            </a:fld>
            <a:endParaRPr lang="sr-Latn-C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sr-Latn-C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33398A3-60C0-496B-9920-66B556728851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5616" y="692696"/>
            <a:ext cx="7415210" cy="1357322"/>
          </a:xfrm>
        </p:spPr>
        <p:txBody>
          <a:bodyPr>
            <a:normAutofit fontScale="90000"/>
          </a:bodyPr>
          <a:lstStyle/>
          <a:p>
            <a:r>
              <a:rPr lang="hr-HR" dirty="0"/>
              <a:t>KONTEKSTI RAZVOJA </a:t>
            </a:r>
            <a:r>
              <a:rPr lang="sr-Latn-CS" dirty="0"/>
              <a:t/>
            </a:r>
            <a:br>
              <a:rPr lang="sr-Latn-CS" dirty="0"/>
            </a:br>
            <a:r>
              <a:rPr lang="hr-HR" dirty="0"/>
              <a:t>TOKOM RANOG </a:t>
            </a:r>
            <a:r>
              <a:rPr lang="hr-HR" dirty="0" smtClean="0"/>
              <a:t>DETINJSTVA</a:t>
            </a:r>
            <a:endParaRPr lang="sr-Latn-C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4896544"/>
          </a:xfrm>
        </p:spPr>
        <p:txBody>
          <a:bodyPr>
            <a:normAutofit fontScale="55000" lnSpcReduction="20000"/>
          </a:bodyPr>
          <a:lstStyle/>
          <a:p>
            <a:endParaRPr lang="en-US" b="1" dirty="0" smtClean="0"/>
          </a:p>
          <a:p>
            <a:r>
              <a:rPr lang="hr-HR" sz="3800" b="1" dirty="0" smtClean="0"/>
              <a:t>Porodica </a:t>
            </a:r>
            <a:r>
              <a:rPr lang="hr-HR" sz="3800" b="1" dirty="0"/>
              <a:t>kao kontekst za razvoj</a:t>
            </a:r>
            <a:endParaRPr lang="sr-Latn-CS" sz="3800" b="1" dirty="0"/>
          </a:p>
          <a:p>
            <a:r>
              <a:rPr lang="hr-HR" sz="3800" dirty="0"/>
              <a:t>Kros-kulturna istraživanja porodične organizacije i socijalizacije</a:t>
            </a:r>
            <a:endParaRPr lang="sr-Latn-CS" sz="3800" dirty="0"/>
          </a:p>
          <a:p>
            <a:r>
              <a:rPr lang="hr-HR" sz="3800" dirty="0"/>
              <a:t> </a:t>
            </a:r>
            <a:endParaRPr lang="sr-Latn-CS" sz="3800" dirty="0"/>
          </a:p>
          <a:p>
            <a:r>
              <a:rPr lang="en-US" sz="3800" b="1" dirty="0" err="1"/>
              <a:t>Mediji</a:t>
            </a:r>
            <a:r>
              <a:rPr lang="en-US" sz="3800" b="1" dirty="0"/>
              <a:t> </a:t>
            </a:r>
            <a:r>
              <a:rPr lang="en-US" sz="3800" b="1" dirty="0" err="1"/>
              <a:t>koji</a:t>
            </a:r>
            <a:r>
              <a:rPr lang="en-US" sz="3800" b="1" dirty="0"/>
              <a:t> </a:t>
            </a:r>
            <a:r>
              <a:rPr lang="en-US" sz="3800" b="1" dirty="0" err="1"/>
              <a:t>povezuju</a:t>
            </a:r>
            <a:r>
              <a:rPr lang="en-US" sz="3800" b="1" dirty="0"/>
              <a:t> </a:t>
            </a:r>
            <a:r>
              <a:rPr lang="en-US" sz="3800" b="1" dirty="0" err="1"/>
              <a:t>zajednicu</a:t>
            </a:r>
            <a:r>
              <a:rPr lang="en-US" sz="3800" b="1" dirty="0"/>
              <a:t> i </a:t>
            </a:r>
            <a:r>
              <a:rPr lang="en-US" sz="3800" b="1" dirty="0" err="1"/>
              <a:t>dom</a:t>
            </a:r>
            <a:endParaRPr lang="sr-Latn-CS" sz="3800" b="1" i="1" dirty="0"/>
          </a:p>
          <a:p>
            <a:r>
              <a:rPr lang="hr-HR" sz="3800" dirty="0"/>
              <a:t>Televizija: Šta je stvarno? Šta je izmišljeno?</a:t>
            </a:r>
            <a:endParaRPr lang="sr-Latn-CS" sz="3800" dirty="0"/>
          </a:p>
          <a:p>
            <a:r>
              <a:rPr lang="hr-HR" sz="3800" dirty="0"/>
              <a:t>Knjige</a:t>
            </a:r>
            <a:endParaRPr lang="sr-Latn-CS" sz="3800" dirty="0"/>
          </a:p>
          <a:p>
            <a:r>
              <a:rPr lang="hr-HR" sz="3800" dirty="0"/>
              <a:t> </a:t>
            </a:r>
            <a:endParaRPr lang="sr-Latn-CS" sz="3800" dirty="0"/>
          </a:p>
          <a:p>
            <a:r>
              <a:rPr lang="en-US" sz="3800" b="1" dirty="0" err="1"/>
              <a:t>Malo</a:t>
            </a:r>
            <a:r>
              <a:rPr lang="en-US" sz="3800" b="1" dirty="0"/>
              <a:t> </a:t>
            </a:r>
            <a:r>
              <a:rPr lang="en-US" sz="3800" b="1" dirty="0" err="1"/>
              <a:t>dete</a:t>
            </a:r>
            <a:r>
              <a:rPr lang="en-US" sz="3800" b="1" dirty="0"/>
              <a:t> u </a:t>
            </a:r>
            <a:r>
              <a:rPr lang="en-US" sz="3800" b="1" dirty="0" err="1"/>
              <a:t>zajednici</a:t>
            </a:r>
            <a:endParaRPr lang="sr-Latn-CS" sz="3800" b="1" i="1" dirty="0"/>
          </a:p>
          <a:p>
            <a:r>
              <a:rPr lang="hr-HR" sz="3800" dirty="0"/>
              <a:t>Različiti oblici dnevnog smeštaja</a:t>
            </a:r>
            <a:endParaRPr lang="sr-Latn-CS" sz="3800" dirty="0"/>
          </a:p>
          <a:p>
            <a:r>
              <a:rPr lang="hr-HR" sz="3800" dirty="0"/>
              <a:t>Razvojni efekti dnevnog smeštaja</a:t>
            </a:r>
            <a:endParaRPr lang="sr-Latn-CS" sz="3800" dirty="0"/>
          </a:p>
          <a:p>
            <a:r>
              <a:rPr lang="hr-HR" sz="3800" dirty="0"/>
              <a:t>Obdaništa</a:t>
            </a:r>
            <a:endParaRPr lang="sr-Latn-CS" sz="3800" dirty="0"/>
          </a:p>
          <a:p>
            <a:r>
              <a:rPr lang="hr-HR" sz="3800" dirty="0"/>
              <a:t> </a:t>
            </a:r>
            <a:endParaRPr lang="sr-Latn-CS" sz="3800" dirty="0"/>
          </a:p>
          <a:p>
            <a:endParaRPr lang="sr-Latn-CS" sz="3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Posledice razvoda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5077544"/>
          </a:xfrm>
        </p:spPr>
        <p:txBody>
          <a:bodyPr>
            <a:normAutofit fontScale="92500" lnSpcReduction="10000"/>
          </a:bodyPr>
          <a:lstStyle/>
          <a:p>
            <a:pPr marL="82296" lvl="0" indent="0">
              <a:buNone/>
            </a:pPr>
            <a:r>
              <a:rPr lang="hr-HR" dirty="0"/>
              <a:t>Ozbiljnost i trajanje krize izazvane razvodom zavise od različitih </a:t>
            </a:r>
            <a:r>
              <a:rPr lang="hr-HR" b="1" dirty="0" smtClean="0"/>
              <a:t>faktora:</a:t>
            </a:r>
          </a:p>
          <a:p>
            <a:pPr lvl="0"/>
            <a:r>
              <a:rPr lang="hr-HR" dirty="0" smtClean="0"/>
              <a:t>uzrast,</a:t>
            </a:r>
          </a:p>
          <a:p>
            <a:pPr lvl="0"/>
            <a:r>
              <a:rPr lang="hr-HR" dirty="0" smtClean="0"/>
              <a:t>pol </a:t>
            </a:r>
            <a:r>
              <a:rPr lang="hr-HR" dirty="0"/>
              <a:t>dece, </a:t>
            </a:r>
            <a:endParaRPr lang="hr-HR" dirty="0" smtClean="0"/>
          </a:p>
          <a:p>
            <a:pPr lvl="0"/>
            <a:r>
              <a:rPr lang="hr-HR" dirty="0" smtClean="0"/>
              <a:t>temperament</a:t>
            </a:r>
          </a:p>
          <a:p>
            <a:pPr lvl="0"/>
            <a:r>
              <a:rPr lang="hr-HR" dirty="0" smtClean="0"/>
              <a:t>efekata </a:t>
            </a:r>
            <a:r>
              <a:rPr lang="hr-HR" dirty="0"/>
              <a:t>razvoda na roditelja sa kojim dete živi, </a:t>
            </a:r>
            <a:endParaRPr lang="hr-HR" dirty="0" smtClean="0"/>
          </a:p>
          <a:p>
            <a:pPr lvl="0"/>
            <a:r>
              <a:rPr lang="hr-HR" dirty="0" smtClean="0"/>
              <a:t>porodičnih </a:t>
            </a:r>
            <a:r>
              <a:rPr lang="hr-HR" dirty="0"/>
              <a:t>prihoda, </a:t>
            </a:r>
            <a:endParaRPr lang="hr-HR" dirty="0" smtClean="0"/>
          </a:p>
          <a:p>
            <a:pPr lvl="0"/>
            <a:r>
              <a:rPr lang="hr-HR" dirty="0" smtClean="0"/>
              <a:t>kvaliteta </a:t>
            </a:r>
            <a:r>
              <a:rPr lang="hr-HR" dirty="0"/>
              <a:t>razvoda i roditeljske saradnje, </a:t>
            </a:r>
            <a:endParaRPr lang="hr-HR" dirty="0" smtClean="0"/>
          </a:p>
          <a:p>
            <a:pPr lvl="0"/>
            <a:r>
              <a:rPr lang="hr-HR" dirty="0" smtClean="0"/>
              <a:t>strukture </a:t>
            </a:r>
            <a:r>
              <a:rPr lang="hr-HR" dirty="0"/>
              <a:t>nove porodice (novog braka roditelja sa kojim dete živi).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1158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116632"/>
            <a:ext cx="7355160" cy="864096"/>
          </a:xfrm>
        </p:spPr>
        <p:txBody>
          <a:bodyPr>
            <a:normAutofit/>
          </a:bodyPr>
          <a:lstStyle/>
          <a:p>
            <a:r>
              <a:rPr lang="hr-HR" dirty="0" smtClean="0"/>
              <a:t>Siromaštvo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196752"/>
            <a:ext cx="7600928" cy="5661248"/>
          </a:xfrm>
        </p:spPr>
        <p:txBody>
          <a:bodyPr>
            <a:normAutofit fontScale="85000" lnSpcReduction="20000"/>
          </a:bodyPr>
          <a:lstStyle/>
          <a:p>
            <a:pPr lvl="0">
              <a:spcBef>
                <a:spcPts val="1200"/>
              </a:spcBef>
              <a:spcAft>
                <a:spcPts val="1200"/>
              </a:spcAft>
            </a:pPr>
            <a:r>
              <a:rPr lang="hr-HR" sz="3000" dirty="0" smtClean="0"/>
              <a:t>Utiče na porodični život na mnogo načina, povećavajući </a:t>
            </a:r>
            <a:r>
              <a:rPr lang="hr-HR" sz="3000" b="1" dirty="0" smtClean="0"/>
              <a:t>stres </a:t>
            </a:r>
            <a:r>
              <a:rPr lang="hr-HR" sz="3000" dirty="0" smtClean="0"/>
              <a:t>roditelja i istovremeno smanjujući raspoloživa sredstva za rešavanje problema. </a:t>
            </a:r>
          </a:p>
          <a:p>
            <a:pPr lvl="0">
              <a:spcBef>
                <a:spcPts val="1200"/>
              </a:spcBef>
              <a:spcAft>
                <a:spcPts val="1200"/>
              </a:spcAft>
            </a:pPr>
            <a:r>
              <a:rPr lang="hr-HR" sz="3000" dirty="0" smtClean="0"/>
              <a:t>Stres je, povratno, povezan sa </a:t>
            </a:r>
            <a:r>
              <a:rPr lang="hr-HR" sz="3000" b="1" i="1" dirty="0" smtClean="0"/>
              <a:t>autoritarnim</a:t>
            </a:r>
            <a:r>
              <a:rPr lang="hr-HR" sz="3000" dirty="0" smtClean="0"/>
              <a:t> </a:t>
            </a:r>
            <a:r>
              <a:rPr lang="hr-HR" sz="3000" b="1" i="1" dirty="0" smtClean="0"/>
              <a:t>vaspitnim stilom</a:t>
            </a:r>
            <a:r>
              <a:rPr lang="hr-HR" sz="3000" dirty="0" smtClean="0"/>
              <a:t>- </a:t>
            </a:r>
            <a:r>
              <a:rPr lang="hr-HR" sz="3000" u="sng" dirty="0" smtClean="0"/>
              <a:t>adaptibilan u odnosu na rizične uslove života</a:t>
            </a:r>
            <a:r>
              <a:rPr lang="hr-HR" sz="3000" dirty="0" smtClean="0"/>
              <a:t>; zanimanje koja traže poslušnost, tačnost, preciznost, rutinu.</a:t>
            </a:r>
          </a:p>
          <a:p>
            <a:pPr lvl="0">
              <a:spcBef>
                <a:spcPts val="1200"/>
              </a:spcBef>
              <a:spcAft>
                <a:spcPts val="1200"/>
              </a:spcAft>
            </a:pPr>
            <a:r>
              <a:rPr lang="hr-HR" sz="3000" dirty="0" smtClean="0"/>
              <a:t>Cirkularno se potkrepljuje, transgeneracijski prenosi</a:t>
            </a:r>
            <a:endParaRPr lang="sr-Latn-CS" sz="3000" dirty="0" smtClean="0"/>
          </a:p>
          <a:p>
            <a:pPr lvl="0">
              <a:spcBef>
                <a:spcPts val="1200"/>
              </a:spcBef>
              <a:spcAft>
                <a:spcPts val="1200"/>
              </a:spcAft>
            </a:pPr>
            <a:r>
              <a:rPr lang="hr-HR" sz="3000" b="1" dirty="0" smtClean="0"/>
              <a:t>Proširene porodice </a:t>
            </a:r>
            <a:r>
              <a:rPr lang="hr-HR" sz="3000" dirty="0" smtClean="0"/>
              <a:t>predstavljaju jedan od načina suočavanja sa siromaštvom. Prisustvo nekoliko odraslih smanjuje stres za roditelje i obezbeđuje više sredstava za rešavanje uzroka stresa. </a:t>
            </a:r>
            <a:endParaRPr lang="sr-Latn-CS" sz="3000" dirty="0" smtClean="0"/>
          </a:p>
          <a:p>
            <a:endParaRPr lang="sr-Latn-C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Siromaštvo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268760"/>
            <a:ext cx="7498080" cy="5472608"/>
          </a:xfrm>
        </p:spPr>
        <p:txBody>
          <a:bodyPr>
            <a:normAutofit fontScale="85000" lnSpcReduction="20000"/>
          </a:bodyPr>
          <a:lstStyle/>
          <a:p>
            <a:pPr marL="82296" lvl="0" indent="0">
              <a:buNone/>
            </a:pPr>
            <a:r>
              <a:rPr lang="hr-HR" b="1" dirty="0"/>
              <a:t>Rizik za zanemarivanje i zlostavljanje </a:t>
            </a:r>
            <a:endParaRPr lang="hr-HR" b="1" dirty="0" smtClean="0"/>
          </a:p>
          <a:p>
            <a:r>
              <a:rPr lang="hr-HR" dirty="0" smtClean="0"/>
              <a:t>Povećanje svesti ili zlostavljanja?</a:t>
            </a:r>
          </a:p>
          <a:p>
            <a:r>
              <a:rPr lang="hr-HR" dirty="0" smtClean="0"/>
              <a:t>Nepouzdani podaci, nejasna definicija</a:t>
            </a:r>
          </a:p>
          <a:p>
            <a:r>
              <a:rPr lang="sr-Latn-RS" b="1" dirty="0" smtClean="0"/>
              <a:t>Deca</a:t>
            </a:r>
            <a:r>
              <a:rPr lang="sr-Latn-RS" dirty="0" smtClean="0"/>
              <a:t>- </a:t>
            </a:r>
            <a:r>
              <a:rPr lang="hr-HR" dirty="0" smtClean="0"/>
              <a:t>uzrast</a:t>
            </a:r>
            <a:r>
              <a:rPr lang="hr-HR" dirty="0"/>
              <a:t>, zdravlje, temperament, </a:t>
            </a:r>
            <a:r>
              <a:rPr lang="hr-HR" dirty="0" smtClean="0"/>
              <a:t>pol </a:t>
            </a:r>
            <a:r>
              <a:rPr lang="hr-HR" dirty="0"/>
              <a:t>za seksualno zlostavljanje; </a:t>
            </a:r>
            <a:endParaRPr lang="hr-HR" dirty="0" smtClean="0"/>
          </a:p>
          <a:p>
            <a:pPr lvl="0"/>
            <a:r>
              <a:rPr lang="hr-HR" b="1" dirty="0" smtClean="0"/>
              <a:t>Zlostavljači</a:t>
            </a:r>
            <a:r>
              <a:rPr lang="hr-HR" dirty="0" smtClean="0"/>
              <a:t>- ličnost</a:t>
            </a:r>
            <a:r>
              <a:rPr lang="en-US" dirty="0" smtClean="0"/>
              <a:t>, </a:t>
            </a:r>
            <a:r>
              <a:rPr lang="sr-Latn-RS" dirty="0" smtClean="0"/>
              <a:t>mentalni poremećaj 10%,</a:t>
            </a:r>
            <a:r>
              <a:rPr lang="en-US" dirty="0" smtClean="0"/>
              <a:t> </a:t>
            </a:r>
            <a:r>
              <a:rPr lang="hr-HR" dirty="0"/>
              <a:t>istorija zlostavljanja samo 30%; </a:t>
            </a:r>
            <a:endParaRPr lang="hr-HR" dirty="0" smtClean="0"/>
          </a:p>
          <a:p>
            <a:pPr lvl="0"/>
            <a:r>
              <a:rPr lang="hr-HR" b="1" dirty="0" smtClean="0"/>
              <a:t>Rizici-</a:t>
            </a:r>
            <a:r>
              <a:rPr lang="hr-HR" dirty="0" smtClean="0"/>
              <a:t> </a:t>
            </a:r>
            <a:r>
              <a:rPr lang="hr-HR" dirty="0"/>
              <a:t>socio-ekonomski, </a:t>
            </a:r>
            <a:r>
              <a:rPr lang="hr-HR" dirty="0" smtClean="0"/>
              <a:t>gubitak posla, sukobi, </a:t>
            </a:r>
            <a:r>
              <a:rPr lang="hr-HR" u="sng" dirty="0" smtClean="0"/>
              <a:t>kulturno </a:t>
            </a:r>
            <a:r>
              <a:rPr lang="hr-HR" u="sng" dirty="0"/>
              <a:t>prihvatljivo telesno kažnjavanje</a:t>
            </a:r>
            <a:r>
              <a:rPr lang="hr-HR" dirty="0"/>
              <a:t>, razvodi, promiskuitet; </a:t>
            </a:r>
            <a:endParaRPr lang="hr-HR" dirty="0" smtClean="0"/>
          </a:p>
          <a:p>
            <a:pPr lvl="0"/>
            <a:r>
              <a:rPr lang="hr-HR" b="1" dirty="0" smtClean="0"/>
              <a:t>Efekti-</a:t>
            </a:r>
            <a:r>
              <a:rPr lang="hr-HR" dirty="0" smtClean="0"/>
              <a:t> </a:t>
            </a:r>
            <a:r>
              <a:rPr lang="hr-HR" dirty="0"/>
              <a:t>emocionalni, socijalni, kognitivni. </a:t>
            </a:r>
            <a:endParaRPr lang="hr-HR" dirty="0" smtClean="0"/>
          </a:p>
          <a:p>
            <a:pPr lvl="0"/>
            <a:r>
              <a:rPr lang="hr-HR" b="1" dirty="0" smtClean="0"/>
              <a:t>Prevencija-</a:t>
            </a:r>
            <a:r>
              <a:rPr lang="hr-HR" dirty="0" smtClean="0"/>
              <a:t> smanjenje siromaštva, organizovana podrška/socijalna mreža, obuka za roditeljstvo, medijska kampanja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306379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116631"/>
            <a:ext cx="7498080" cy="792089"/>
          </a:xfrm>
        </p:spPr>
        <p:txBody>
          <a:bodyPr>
            <a:normAutofit/>
          </a:bodyPr>
          <a:lstStyle/>
          <a:p>
            <a:r>
              <a:rPr lang="hr-HR" dirty="0" smtClean="0"/>
              <a:t>Uticaj medija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980728"/>
            <a:ext cx="7704856" cy="5877272"/>
          </a:xfrm>
        </p:spPr>
        <p:txBody>
          <a:bodyPr>
            <a:normAutofit fontScale="47500" lnSpcReduction="20000"/>
          </a:bodyPr>
          <a:lstStyle/>
          <a:p>
            <a:pPr lvl="0">
              <a:spcAft>
                <a:spcPts val="1200"/>
              </a:spcAft>
            </a:pPr>
            <a:r>
              <a:rPr lang="hr-HR" sz="4400" dirty="0" smtClean="0"/>
              <a:t>Uticaji </a:t>
            </a:r>
            <a:r>
              <a:rPr lang="hr-HR" sz="4400" dirty="0"/>
              <a:t>društva </a:t>
            </a:r>
            <a:r>
              <a:rPr lang="hr-HR" sz="4400" dirty="0" smtClean="0"/>
              <a:t>na porodični </a:t>
            </a:r>
            <a:r>
              <a:rPr lang="hr-HR" sz="4400" dirty="0"/>
              <a:t>kontekst kroz medije, kao što su novine, televizija, radio i </a:t>
            </a:r>
            <a:r>
              <a:rPr lang="hr-HR" sz="4400" dirty="0" smtClean="0"/>
              <a:t>knjige</a:t>
            </a:r>
            <a:r>
              <a:rPr lang="en-US" sz="4400" dirty="0" smtClean="0"/>
              <a:t> </a:t>
            </a:r>
            <a:r>
              <a:rPr lang="hr-HR" sz="4400" dirty="0" smtClean="0"/>
              <a:t>-</a:t>
            </a:r>
            <a:r>
              <a:rPr lang="hr-HR" sz="4400" b="1" i="1" dirty="0" smtClean="0"/>
              <a:t> posredovano iskustvo</a:t>
            </a:r>
            <a:r>
              <a:rPr lang="hr-HR" sz="4400" dirty="0" smtClean="0"/>
              <a:t>. </a:t>
            </a:r>
          </a:p>
          <a:p>
            <a:pPr lvl="0">
              <a:spcAft>
                <a:spcPts val="1200"/>
              </a:spcAft>
            </a:pPr>
            <a:r>
              <a:rPr lang="hr-HR" sz="4400" b="1" dirty="0" smtClean="0"/>
              <a:t>Sadržaj i oblik prezentovanja- </a:t>
            </a:r>
            <a:r>
              <a:rPr lang="hr-HR" sz="4400" dirty="0" smtClean="0"/>
              <a:t>za </a:t>
            </a:r>
            <a:r>
              <a:rPr lang="hr-HR" sz="4400" dirty="0"/>
              <a:t>svaki </a:t>
            </a:r>
            <a:r>
              <a:rPr lang="hr-HR" sz="4400" dirty="0" smtClean="0"/>
              <a:t>medij </a:t>
            </a:r>
            <a:r>
              <a:rPr lang="hr-HR" sz="4400" dirty="0"/>
              <a:t>komunikacije pretpostavlja se da utiče na razvoj deteta na poseban način.</a:t>
            </a:r>
            <a:endParaRPr lang="sr-Latn-CS" sz="4400" dirty="0"/>
          </a:p>
          <a:p>
            <a:pPr lvl="0">
              <a:spcAft>
                <a:spcPts val="1200"/>
              </a:spcAft>
            </a:pPr>
            <a:r>
              <a:rPr lang="hr-HR" sz="4400" b="1" dirty="0"/>
              <a:t>Glavni faktor uticaja televizije </a:t>
            </a:r>
            <a:r>
              <a:rPr lang="hr-HR" sz="4400" dirty="0"/>
              <a:t>na razvoj </a:t>
            </a:r>
            <a:r>
              <a:rPr lang="hr-HR" sz="4400" dirty="0" smtClean="0"/>
              <a:t>dece je </a:t>
            </a:r>
            <a:r>
              <a:rPr lang="hr-HR" sz="4400" dirty="0"/>
              <a:t>velika </a:t>
            </a:r>
            <a:r>
              <a:rPr lang="hr-HR" sz="4400" u="sng" dirty="0"/>
              <a:t>količina vremena</a:t>
            </a:r>
            <a:r>
              <a:rPr lang="hr-HR" sz="4400" dirty="0"/>
              <a:t> koju deca provode gledajući je.</a:t>
            </a:r>
            <a:endParaRPr lang="sr-Latn-CS" sz="4400" dirty="0"/>
          </a:p>
          <a:p>
            <a:pPr lvl="0">
              <a:spcAft>
                <a:spcPts val="1200"/>
              </a:spcAft>
            </a:pPr>
            <a:r>
              <a:rPr lang="hr-HR" sz="4400" b="1" dirty="0" smtClean="0"/>
              <a:t>Konfuzija oko realnosti</a:t>
            </a:r>
            <a:r>
              <a:rPr lang="hr-HR" sz="4400" dirty="0" smtClean="0"/>
              <a:t>-Televizijski </a:t>
            </a:r>
            <a:r>
              <a:rPr lang="hr-HR" sz="4400" dirty="0"/>
              <a:t>potencijali za realizam otežavaju deci razlikovanje stvarnog i </a:t>
            </a:r>
            <a:r>
              <a:rPr lang="hr-HR" sz="4400" dirty="0" smtClean="0"/>
              <a:t>izmišljenog, mogućeg i nemogućeg (ponekad i odrasli!)-slike ili stvarni objekti, događaji</a:t>
            </a:r>
          </a:p>
          <a:p>
            <a:pPr lvl="0">
              <a:spcAft>
                <a:spcPts val="1200"/>
              </a:spcAft>
            </a:pPr>
            <a:r>
              <a:rPr lang="hr-HR" sz="4400" b="1" dirty="0" smtClean="0"/>
              <a:t>TV forme- </a:t>
            </a:r>
            <a:r>
              <a:rPr lang="hr-HR" sz="4400" u="sng" dirty="0" smtClean="0"/>
              <a:t>razumevanje </a:t>
            </a:r>
            <a:r>
              <a:rPr lang="hr-HR" sz="4400" u="sng" dirty="0"/>
              <a:t>sadržaja </a:t>
            </a:r>
            <a:r>
              <a:rPr lang="hr-HR" sz="4400" u="sng" dirty="0" smtClean="0"/>
              <a:t>i sleda događaja je </a:t>
            </a:r>
            <a:r>
              <a:rPr lang="hr-HR" sz="4400" u="sng" dirty="0"/>
              <a:t>otežano </a:t>
            </a:r>
            <a:r>
              <a:rPr lang="hr-HR" sz="4400" dirty="0" smtClean="0"/>
              <a:t>filmskim </a:t>
            </a:r>
            <a:r>
              <a:rPr lang="hr-HR" sz="4400" dirty="0"/>
              <a:t>tehnikama, kao što su brzi </a:t>
            </a:r>
            <a:r>
              <a:rPr lang="hr-HR" sz="4400" dirty="0" smtClean="0"/>
              <a:t>kadrovi,  zumiranja, </a:t>
            </a:r>
            <a:r>
              <a:rPr lang="hr-HR" sz="4400" dirty="0" smtClean="0"/>
              <a:t>flešbek, </a:t>
            </a:r>
            <a:r>
              <a:rPr lang="hr-HR" sz="4400" dirty="0" smtClean="0"/>
              <a:t>brzina smenjivanja sadržaja. Uticaj </a:t>
            </a:r>
            <a:r>
              <a:rPr lang="hr-HR" sz="4400" dirty="0"/>
              <a:t>na </a:t>
            </a:r>
            <a:r>
              <a:rPr lang="hr-HR" sz="4400" dirty="0" smtClean="0"/>
              <a:t>ponašanje- nema vremena za razmišljanje, refleksiju; očekivanja </a:t>
            </a:r>
            <a:r>
              <a:rPr lang="hr-HR" sz="4400" dirty="0"/>
              <a:t>o  manjim naporima</a:t>
            </a:r>
            <a:endParaRPr lang="hr-HR" sz="4400" dirty="0" smtClean="0"/>
          </a:p>
          <a:p>
            <a:pPr lvl="0">
              <a:spcAft>
                <a:spcPts val="1200"/>
              </a:spcAft>
            </a:pPr>
            <a:r>
              <a:rPr lang="hr-HR" sz="4400" dirty="0" smtClean="0"/>
              <a:t>Televizijski </a:t>
            </a:r>
            <a:r>
              <a:rPr lang="hr-HR" sz="4400" b="1" dirty="0"/>
              <a:t>sadržaji </a:t>
            </a:r>
            <a:r>
              <a:rPr lang="hr-HR" sz="4400" dirty="0"/>
              <a:t>utiču na osnovna </a:t>
            </a:r>
            <a:r>
              <a:rPr lang="hr-HR" sz="4400" b="1" dirty="0"/>
              <a:t>verovanja</a:t>
            </a:r>
            <a:r>
              <a:rPr lang="hr-HR" sz="4400" dirty="0"/>
              <a:t> ljudi o svetu. </a:t>
            </a:r>
            <a:r>
              <a:rPr lang="hr-HR" sz="4400" dirty="0" smtClean="0"/>
              <a:t/>
            </a:r>
            <a:br>
              <a:rPr lang="hr-HR" sz="4400" dirty="0" smtClean="0"/>
            </a:br>
            <a:r>
              <a:rPr lang="hr-HR" sz="4400" b="1" dirty="0" smtClean="0"/>
              <a:t>Stereotipi</a:t>
            </a:r>
            <a:r>
              <a:rPr lang="hr-HR" sz="4400" dirty="0" smtClean="0"/>
              <a:t>- etnički, rodni, uzrasni,.. U </a:t>
            </a:r>
            <a:r>
              <a:rPr lang="hr-HR" sz="4400" dirty="0"/>
              <a:t>meri u kojoj je raelnost iskrivljena na televiziji, deca </a:t>
            </a:r>
            <a:r>
              <a:rPr lang="hr-HR" sz="4400" dirty="0" smtClean="0"/>
              <a:t>stiču </a:t>
            </a:r>
            <a:r>
              <a:rPr lang="hr-HR" sz="4400" dirty="0"/>
              <a:t>pogrešna verovanja o svetu.</a:t>
            </a:r>
            <a:endParaRPr lang="sr-Latn-CS" sz="4400" dirty="0"/>
          </a:p>
          <a:p>
            <a:pPr>
              <a:spcAft>
                <a:spcPts val="1200"/>
              </a:spcAft>
            </a:pPr>
            <a:endParaRPr lang="sr-Latn-C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116632"/>
            <a:ext cx="7498080" cy="1008112"/>
          </a:xfrm>
        </p:spPr>
        <p:txBody>
          <a:bodyPr/>
          <a:lstStyle/>
          <a:p>
            <a:r>
              <a:rPr lang="hr-HR" dirty="0" smtClean="0"/>
              <a:t>Uticaj medija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38" y="1196752"/>
            <a:ext cx="7790712" cy="5661248"/>
          </a:xfrm>
        </p:spPr>
        <p:txBody>
          <a:bodyPr>
            <a:normAutofit fontScale="92500" lnSpcReduction="10000"/>
          </a:bodyPr>
          <a:lstStyle/>
          <a:p>
            <a:pPr lvl="0">
              <a:spcBef>
                <a:spcPts val="1200"/>
              </a:spcBef>
              <a:spcAft>
                <a:spcPts val="1200"/>
              </a:spcAft>
            </a:pPr>
            <a:r>
              <a:rPr lang="hr-HR" sz="2600" dirty="0" smtClean="0"/>
              <a:t>Brojni podaci pokazuju da </a:t>
            </a:r>
            <a:r>
              <a:rPr lang="hr-HR" sz="2600" b="1" i="1" dirty="0" smtClean="0"/>
              <a:t>nasilje</a:t>
            </a:r>
            <a:r>
              <a:rPr lang="hr-HR" sz="2600" dirty="0" smtClean="0"/>
              <a:t> na televiziji povećava agresivnost dece</a:t>
            </a:r>
            <a:r>
              <a:rPr lang="en-US" sz="2600" dirty="0" smtClean="0"/>
              <a:t>- </a:t>
            </a:r>
            <a:r>
              <a:rPr lang="en-US" sz="2600" dirty="0" err="1" smtClean="0"/>
              <a:t>direkno</a:t>
            </a:r>
            <a:r>
              <a:rPr lang="en-US" sz="2600" dirty="0" smtClean="0"/>
              <a:t> i </a:t>
            </a:r>
            <a:r>
              <a:rPr lang="en-US" sz="2600" dirty="0" err="1" smtClean="0"/>
              <a:t>indirekno</a:t>
            </a:r>
            <a:r>
              <a:rPr lang="en-US" sz="2600" dirty="0" smtClean="0"/>
              <a:t> (</a:t>
            </a:r>
            <a:r>
              <a:rPr lang="en-US" sz="2600" dirty="0" err="1" smtClean="0"/>
              <a:t>malo</a:t>
            </a:r>
            <a:r>
              <a:rPr lang="en-US" sz="2600" dirty="0" smtClean="0"/>
              <a:t> </a:t>
            </a:r>
            <a:r>
              <a:rPr lang="en-US" sz="2600" dirty="0" err="1" smtClean="0"/>
              <a:t>stimulacije</a:t>
            </a:r>
            <a:r>
              <a:rPr lang="en-US" sz="2600" dirty="0" smtClean="0"/>
              <a:t> i pa</a:t>
            </a:r>
            <a:r>
              <a:rPr lang="sr-Latn-RS" sz="2600" dirty="0" smtClean="0"/>
              <a:t>žnje)</a:t>
            </a:r>
            <a:endParaRPr lang="sr-Latn-CS" sz="2600" dirty="0" smtClean="0"/>
          </a:p>
          <a:p>
            <a:pPr lvl="0">
              <a:spcBef>
                <a:spcPts val="1200"/>
              </a:spcBef>
              <a:spcAft>
                <a:spcPts val="1200"/>
              </a:spcAft>
            </a:pPr>
            <a:r>
              <a:rPr lang="hr-HR" sz="2600" dirty="0" smtClean="0"/>
              <a:t>Roditelji mogu posredovati u uticaju televizije na dete, kontrolišući šta deca gledaju,  gledajući sa njima</a:t>
            </a:r>
            <a:r>
              <a:rPr lang="en-US" sz="2600" dirty="0" smtClean="0"/>
              <a:t> TV</a:t>
            </a:r>
            <a:r>
              <a:rPr lang="hr-HR" sz="2600" dirty="0" smtClean="0"/>
              <a:t> i razgovarajući o tome šta gledaju.</a:t>
            </a:r>
            <a:endParaRPr lang="sr-Latn-CS" sz="2600" dirty="0" smtClean="0"/>
          </a:p>
          <a:p>
            <a:pPr lvl="0">
              <a:spcBef>
                <a:spcPts val="1200"/>
              </a:spcBef>
              <a:spcAft>
                <a:spcPts val="1200"/>
              </a:spcAft>
            </a:pPr>
            <a:r>
              <a:rPr lang="hr-HR" sz="2600" b="1" dirty="0" smtClean="0"/>
              <a:t>Čitanje</a:t>
            </a:r>
            <a:r>
              <a:rPr lang="hr-HR" sz="2600" dirty="0" smtClean="0"/>
              <a:t> </a:t>
            </a:r>
            <a:r>
              <a:rPr lang="hr-HR" sz="2600" dirty="0"/>
              <a:t>deci pruža jedan rani model aktivnosti koje će biti važne u </a:t>
            </a:r>
            <a:r>
              <a:rPr lang="hr-HR" sz="2600" dirty="0" smtClean="0"/>
              <a:t>školi- pismenost i pažnja.  </a:t>
            </a:r>
            <a:r>
              <a:rPr lang="hr-HR" sz="2600" b="1" i="1" dirty="0" smtClean="0"/>
              <a:t>Zona narednog razvoja</a:t>
            </a:r>
            <a:r>
              <a:rPr lang="hr-HR" sz="2600" dirty="0" smtClean="0"/>
              <a:t>. Roditelji </a:t>
            </a:r>
            <a:r>
              <a:rPr lang="hr-HR" sz="2600" dirty="0"/>
              <a:t>imaju daleko veću kontrolu nad brzinom i sadržajem materijala koji se čita deci, nego onog koje dete vidi na televiziji</a:t>
            </a:r>
            <a:r>
              <a:rPr lang="hr-HR" sz="2600" dirty="0" smtClean="0"/>
              <a:t>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r-HR" sz="2600" dirty="0" smtClean="0"/>
              <a:t>Uticaj </a:t>
            </a:r>
            <a:r>
              <a:rPr lang="hr-HR" sz="2600" b="1" dirty="0" smtClean="0"/>
              <a:t>bajki</a:t>
            </a:r>
            <a:r>
              <a:rPr lang="hr-HR" sz="2600" dirty="0" smtClean="0"/>
              <a:t>- (ne)primerenost sadržaja?  simboli, konflikti- B.Betelhajm- nerealnost </a:t>
            </a:r>
            <a:r>
              <a:rPr lang="hr-HR" sz="2600" dirty="0"/>
              <a:t>daje </a:t>
            </a:r>
            <a:r>
              <a:rPr lang="hr-HR" sz="2600" dirty="0" smtClean="0"/>
              <a:t> bezbednu distancu i potvrđuje granicu ka realnom</a:t>
            </a:r>
            <a:endParaRPr lang="sr-Latn-CS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Malo dete u zajednici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1412776"/>
            <a:ext cx="7488832" cy="5445224"/>
          </a:xfrm>
        </p:spPr>
        <p:txBody>
          <a:bodyPr>
            <a:normAutofit fontScale="85000" lnSpcReduction="20000"/>
          </a:bodyPr>
          <a:lstStyle/>
          <a:p>
            <a:pPr lvl="0">
              <a:spcAft>
                <a:spcPts val="1200"/>
              </a:spcAft>
            </a:pPr>
            <a:r>
              <a:rPr lang="hr-HR" sz="2800" dirty="0"/>
              <a:t>Kada deca počnu da provode vreme van kuće, njihovo iskustvo se značajno menja</a:t>
            </a:r>
            <a:r>
              <a:rPr lang="hr-HR" sz="2800" dirty="0" smtClean="0"/>
              <a:t>.</a:t>
            </a:r>
          </a:p>
          <a:p>
            <a:pPr lvl="0">
              <a:spcAft>
                <a:spcPts val="1200"/>
              </a:spcAft>
            </a:pPr>
            <a:r>
              <a:rPr lang="hr-HR" sz="2800" b="1" dirty="0" smtClean="0"/>
              <a:t>Kućni smeštaj – </a:t>
            </a:r>
            <a:r>
              <a:rPr lang="hr-HR" sz="2800" dirty="0" smtClean="0"/>
              <a:t>manje promena, manje iskustva</a:t>
            </a:r>
          </a:p>
          <a:p>
            <a:pPr lvl="0">
              <a:spcAft>
                <a:spcPts val="1200"/>
              </a:spcAft>
            </a:pPr>
            <a:r>
              <a:rPr lang="hr-HR" sz="2800" b="1" dirty="0" smtClean="0"/>
              <a:t>Porodični dnevni smeštaj</a:t>
            </a:r>
            <a:r>
              <a:rPr lang="hr-HR" sz="2800" dirty="0" smtClean="0"/>
              <a:t>- manja kontrola uslova</a:t>
            </a:r>
            <a:endParaRPr lang="sr-Latn-CS" sz="2800" dirty="0"/>
          </a:p>
          <a:p>
            <a:pPr lvl="0">
              <a:spcAft>
                <a:spcPts val="1200"/>
              </a:spcAft>
            </a:pPr>
            <a:r>
              <a:rPr lang="hr-HR" sz="2800" b="1" dirty="0"/>
              <a:t>Centri za dnevni smeštaj </a:t>
            </a:r>
            <a:r>
              <a:rPr lang="hr-HR" sz="2800" dirty="0"/>
              <a:t>se razlikuju s obzirom na socijalno okruženje, </a:t>
            </a:r>
            <a:r>
              <a:rPr lang="hr-HR" sz="2800" dirty="0" smtClean="0"/>
              <a:t>filozofiju- program i disciplinovanje,  </a:t>
            </a:r>
            <a:r>
              <a:rPr lang="hr-HR" sz="2800" dirty="0"/>
              <a:t>fizičku </a:t>
            </a:r>
            <a:r>
              <a:rPr lang="hr-HR" sz="2800" dirty="0" smtClean="0"/>
              <a:t>opremljenost- roditeljske preferencije</a:t>
            </a:r>
          </a:p>
          <a:p>
            <a:pPr lvl="0">
              <a:spcAft>
                <a:spcPts val="1200"/>
              </a:spcAft>
            </a:pPr>
            <a:r>
              <a:rPr lang="hr-HR" sz="2800" b="1" dirty="0" smtClean="0"/>
              <a:t>Veličina </a:t>
            </a:r>
            <a:r>
              <a:rPr lang="hr-HR" sz="2800" b="1" dirty="0"/>
              <a:t>grupe </a:t>
            </a:r>
            <a:r>
              <a:rPr lang="hr-HR" sz="2800" dirty="0"/>
              <a:t>je od posebnog značaja za kvalitet uslova: što je manja grupa, bolji su uslovi za brigu o </a:t>
            </a:r>
            <a:r>
              <a:rPr lang="hr-HR" sz="2800" dirty="0" smtClean="0"/>
              <a:t>deci i individualizovani tretman (manje od 15 dece); kulturne specifičnosti (kolektivizam vs.  nezavisnost)</a:t>
            </a:r>
            <a:endParaRPr lang="sr-Latn-CS" sz="2800" dirty="0"/>
          </a:p>
          <a:p>
            <a:pPr lvl="0">
              <a:spcAft>
                <a:spcPts val="1200"/>
              </a:spcAft>
            </a:pPr>
            <a:r>
              <a:rPr lang="hr-HR" sz="2800" b="1" dirty="0" smtClean="0"/>
              <a:t>Efekti-</a:t>
            </a:r>
            <a:r>
              <a:rPr lang="hr-HR" sz="2800" dirty="0" smtClean="0"/>
              <a:t> dnevni smeštaj </a:t>
            </a:r>
            <a:r>
              <a:rPr lang="hr-HR" sz="2800" dirty="0"/>
              <a:t>ima jasnije efekte na </a:t>
            </a:r>
            <a:r>
              <a:rPr lang="hr-HR" sz="2800" b="1" i="1" dirty="0"/>
              <a:t>socijalno ponašanje </a:t>
            </a:r>
            <a:r>
              <a:rPr lang="hr-HR" sz="2800" dirty="0"/>
              <a:t>dece, nego na </a:t>
            </a:r>
            <a:r>
              <a:rPr lang="hr-HR" sz="2800" b="1" i="1" dirty="0"/>
              <a:t>kognitivni razvoj</a:t>
            </a:r>
            <a:r>
              <a:rPr lang="hr-HR" sz="2800" dirty="0"/>
              <a:t>. </a:t>
            </a:r>
            <a:r>
              <a:rPr lang="hr-HR" sz="2800" dirty="0" smtClean="0"/>
              <a:t>Priključivanje i prilagođavanje grupi. Kratkotrajni efekti.</a:t>
            </a:r>
            <a:endParaRPr lang="sr-Latn-C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68346"/>
          </a:xfrm>
        </p:spPr>
        <p:txBody>
          <a:bodyPr/>
          <a:lstStyle/>
          <a:p>
            <a:r>
              <a:rPr lang="hr-HR" dirty="0" smtClean="0"/>
              <a:t>Malo dete u zajednici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252025"/>
            <a:ext cx="7890080" cy="5605975"/>
          </a:xfrm>
        </p:spPr>
        <p:txBody>
          <a:bodyPr>
            <a:normAutofit fontScale="92500" lnSpcReduction="10000"/>
          </a:bodyPr>
          <a:lstStyle/>
          <a:p>
            <a:pPr lvl="0">
              <a:spcAft>
                <a:spcPts val="600"/>
              </a:spcAft>
            </a:pPr>
            <a:r>
              <a:rPr lang="hr-HR" sz="2600" b="1" dirty="0" smtClean="0"/>
              <a:t>Glavni efekti </a:t>
            </a:r>
            <a:r>
              <a:rPr lang="hr-HR" sz="2600" dirty="0" smtClean="0"/>
              <a:t>:</a:t>
            </a:r>
            <a:endParaRPr lang="sr-Latn-CS" sz="2600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hr-HR" sz="2600" dirty="0" smtClean="0"/>
              <a:t>povećan</a:t>
            </a:r>
            <a:r>
              <a:rPr lang="en-US" sz="2600" dirty="0" smtClean="0"/>
              <a:t>a</a:t>
            </a:r>
            <a:r>
              <a:rPr lang="hr-HR" sz="2600" dirty="0" smtClean="0"/>
              <a:t> samostalnost i manje povinovanje roditeljskim željama, relniji odnos prema sebi</a:t>
            </a:r>
            <a:endParaRPr lang="sr-Latn-CS" sz="2600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hr-HR" sz="2600" dirty="0" smtClean="0"/>
              <a:t>već</a:t>
            </a:r>
            <a:r>
              <a:rPr lang="en-US" sz="2600" dirty="0" smtClean="0"/>
              <a:t>a</a:t>
            </a:r>
            <a:r>
              <a:rPr lang="hr-HR" sz="2600" dirty="0" smtClean="0"/>
              <a:t> sposobnost učestvovanja u vršnjačkim grupnim aktivnostima- odbacivanja i prihvatanja, </a:t>
            </a:r>
            <a:r>
              <a:rPr lang="en-US" sz="2600" dirty="0" smtClean="0"/>
              <a:t> </a:t>
            </a:r>
            <a:r>
              <a:rPr lang="hr-HR" sz="2600" dirty="0" smtClean="0"/>
              <a:t>grupni identitet, popularnost</a:t>
            </a:r>
          </a:p>
          <a:p>
            <a:pPr lvl="0">
              <a:spcAft>
                <a:spcPts val="600"/>
              </a:spcAft>
            </a:pPr>
            <a:r>
              <a:rPr lang="hr-HR" sz="2600" b="1" dirty="0" smtClean="0"/>
              <a:t>Obdaništa/predškolsko -</a:t>
            </a:r>
            <a:r>
              <a:rPr lang="en-US" sz="2600" b="1" dirty="0" smtClean="0"/>
              <a:t> </a:t>
            </a:r>
            <a:r>
              <a:rPr lang="hr-HR" sz="2600" dirty="0" smtClean="0"/>
              <a:t>nastala tokom 20. veka, kao sredstvo unapređivanja razvoja dece koja se moraju suočiti sa složenošću života u gradu i priprema za školu.</a:t>
            </a:r>
          </a:p>
          <a:p>
            <a:pPr lvl="0">
              <a:spcAft>
                <a:spcPts val="600"/>
              </a:spcAft>
            </a:pPr>
            <a:r>
              <a:rPr lang="hr-HR" sz="2600" dirty="0" smtClean="0"/>
              <a:t>Podsticaj motorike, kognicije, talenata, igra i zabava.</a:t>
            </a:r>
            <a:endParaRPr lang="sr-Latn-CS" sz="2600" dirty="0" smtClean="0"/>
          </a:p>
          <a:p>
            <a:pPr lvl="0">
              <a:spcAft>
                <a:spcPts val="600"/>
              </a:spcAft>
            </a:pPr>
            <a:r>
              <a:rPr lang="hr-HR" sz="2600" dirty="0" smtClean="0"/>
              <a:t>Od ranih 60-tih godina, predškolsko obrazovanje je predstavljano kao sredstvo borbe protiv školskog neuspeha siromašnih ljudi (Head Start program). Pozitivne promene i dugoročnost efekata; specijalni dodatni programi podrške</a:t>
            </a:r>
            <a:endParaRPr lang="sr-Latn-CS" sz="26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643192" cy="868346"/>
          </a:xfrm>
        </p:spPr>
        <p:txBody>
          <a:bodyPr>
            <a:normAutofit/>
          </a:bodyPr>
          <a:lstStyle/>
          <a:p>
            <a:r>
              <a:rPr lang="hr-HR" dirty="0" smtClean="0"/>
              <a:t>Porodica kao kontekst za razvoj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412776"/>
            <a:ext cx="7704856" cy="5256584"/>
          </a:xfrm>
        </p:spPr>
        <p:txBody>
          <a:bodyPr>
            <a:normAutofit fontScale="85000" lnSpcReduction="10000"/>
          </a:bodyPr>
          <a:lstStyle/>
          <a:p>
            <a:pPr lvl="0">
              <a:spcAft>
                <a:spcPts val="1200"/>
              </a:spcAft>
            </a:pPr>
            <a:r>
              <a:rPr lang="hr-HR" dirty="0" smtClean="0"/>
              <a:t>Faktori </a:t>
            </a:r>
            <a:r>
              <a:rPr lang="hr-HR" dirty="0"/>
              <a:t>koji utiču na život dece </a:t>
            </a:r>
            <a:r>
              <a:rPr lang="hr-HR" dirty="0" smtClean="0"/>
              <a:t>- povezani niz konteksta, set koncentričnih struktura</a:t>
            </a:r>
            <a:r>
              <a:rPr lang="en-US" dirty="0" smtClean="0"/>
              <a:t> </a:t>
            </a:r>
            <a:r>
              <a:rPr lang="hr-HR" dirty="0" smtClean="0"/>
              <a:t>-</a:t>
            </a:r>
            <a:r>
              <a:rPr lang="en-US" dirty="0" smtClean="0"/>
              <a:t> </a:t>
            </a:r>
            <a:r>
              <a:rPr lang="hr-HR" dirty="0" smtClean="0"/>
              <a:t>svaka se sadrži u sledećoj</a:t>
            </a:r>
            <a:endParaRPr lang="sr-Latn-CS" dirty="0"/>
          </a:p>
          <a:p>
            <a:pPr lvl="0">
              <a:spcAft>
                <a:spcPts val="1200"/>
              </a:spcAft>
            </a:pPr>
            <a:r>
              <a:rPr lang="hr-HR" dirty="0"/>
              <a:t>Različiti nivoi konteksta recipročno utiču jedan na drugog</a:t>
            </a:r>
            <a:r>
              <a:rPr lang="hr-HR" dirty="0" smtClean="0"/>
              <a:t>.</a:t>
            </a:r>
          </a:p>
          <a:p>
            <a:pPr lvl="0">
              <a:spcAft>
                <a:spcPts val="1200"/>
              </a:spcAft>
              <a:buNone/>
            </a:pPr>
            <a:r>
              <a:rPr lang="hr-HR" b="1" dirty="0" smtClean="0"/>
              <a:t>Porodica </a:t>
            </a:r>
          </a:p>
          <a:p>
            <a:pPr lvl="0">
              <a:spcAft>
                <a:spcPts val="600"/>
              </a:spcAft>
            </a:pPr>
            <a:r>
              <a:rPr lang="hr-HR" b="1" i="1" dirty="0" smtClean="0"/>
              <a:t>oblikuje</a:t>
            </a:r>
            <a:r>
              <a:rPr lang="hr-HR" dirty="0" smtClean="0"/>
              <a:t> ponašanje dece u </a:t>
            </a:r>
            <a:r>
              <a:rPr lang="hr-HR" dirty="0"/>
              <a:t>okviru porodičnog </a:t>
            </a:r>
            <a:r>
              <a:rPr lang="hr-HR" dirty="0" smtClean="0"/>
              <a:t>konteksta</a:t>
            </a:r>
          </a:p>
          <a:p>
            <a:pPr lvl="0">
              <a:spcAft>
                <a:spcPts val="600"/>
              </a:spcAft>
            </a:pPr>
            <a:r>
              <a:rPr lang="hr-HR" b="1" i="1" dirty="0" smtClean="0"/>
              <a:t>bira </a:t>
            </a:r>
            <a:r>
              <a:rPr lang="hr-HR" dirty="0" smtClean="0"/>
              <a:t>deci </a:t>
            </a:r>
            <a:r>
              <a:rPr lang="hr-HR" dirty="0"/>
              <a:t>druge kontekste u kojima će </a:t>
            </a:r>
            <a:r>
              <a:rPr lang="hr-HR" dirty="0" smtClean="0"/>
              <a:t>boraviti</a:t>
            </a:r>
            <a:endParaRPr lang="sr-Latn-CS" dirty="0"/>
          </a:p>
          <a:p>
            <a:pPr>
              <a:spcAft>
                <a:spcPts val="600"/>
              </a:spcAft>
            </a:pPr>
            <a:r>
              <a:rPr lang="en-US" b="1" dirty="0" err="1"/>
              <a:t>Varijacije</a:t>
            </a:r>
            <a:r>
              <a:rPr lang="en-US" b="1" dirty="0"/>
              <a:t> </a:t>
            </a:r>
            <a:r>
              <a:rPr lang="en-US" b="1" dirty="0" err="1"/>
              <a:t>strukture</a:t>
            </a:r>
            <a:r>
              <a:rPr lang="en-US" b="1" dirty="0"/>
              <a:t>- </a:t>
            </a:r>
            <a:r>
              <a:rPr lang="sr-Latn-RS" b="1" dirty="0" smtClean="0"/>
              <a:t> </a:t>
            </a:r>
            <a:r>
              <a:rPr lang="sr-Latn-RS" dirty="0" smtClean="0"/>
              <a:t>n</a:t>
            </a:r>
            <a:r>
              <a:rPr lang="hr-HR" dirty="0" smtClean="0"/>
              <a:t>uklearne</a:t>
            </a:r>
            <a:r>
              <a:rPr lang="hr-HR" dirty="0"/>
              <a:t>, jednoroditeljske, proširene, </a:t>
            </a:r>
            <a:r>
              <a:rPr lang="hr-HR" dirty="0" smtClean="0"/>
              <a:t>poligamne</a:t>
            </a:r>
            <a:r>
              <a:rPr lang="en-US" dirty="0" smtClean="0"/>
              <a:t>, </a:t>
            </a:r>
            <a:r>
              <a:rPr lang="en-US" dirty="0" err="1" smtClean="0"/>
              <a:t>istopolne</a:t>
            </a:r>
            <a:endParaRPr lang="hr-HR" dirty="0"/>
          </a:p>
          <a:p>
            <a:pPr lvl="0">
              <a:spcAft>
                <a:spcPts val="600"/>
              </a:spcAft>
            </a:pPr>
            <a:endParaRPr lang="hr-HR" dirty="0" smtClean="0"/>
          </a:p>
          <a:p>
            <a:endParaRPr lang="sr-Latn-C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1143000"/>
          </a:xfrm>
        </p:spPr>
        <p:txBody>
          <a:bodyPr/>
          <a:lstStyle/>
          <a:p>
            <a:r>
              <a:rPr lang="hr-HR" dirty="0"/>
              <a:t>Porodica kao kontekst za razvoj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5509592"/>
          </a:xfrm>
        </p:spPr>
        <p:txBody>
          <a:bodyPr>
            <a:normAutofit/>
          </a:bodyPr>
          <a:lstStyle/>
          <a:p>
            <a:pPr lvl="0">
              <a:spcAft>
                <a:spcPts val="1200"/>
              </a:spcAft>
            </a:pPr>
            <a:r>
              <a:rPr lang="hr-HR" sz="2400" b="1" dirty="0"/>
              <a:t>Kros-kulturna poređenja </a:t>
            </a:r>
            <a:r>
              <a:rPr lang="hr-HR" sz="2400" dirty="0"/>
              <a:t>porodičnog života i strukture ličnosti </a:t>
            </a:r>
            <a:r>
              <a:rPr lang="hr-HR" sz="2400" dirty="0" smtClean="0"/>
              <a:t>– deca se </a:t>
            </a:r>
            <a:r>
              <a:rPr lang="hr-HR" sz="2400" dirty="0"/>
              <a:t>razvijaju u skladu sa opštim zahtevima ekonomskih aktivnosti i društvenog života njihove kulture </a:t>
            </a:r>
            <a:endParaRPr lang="en-US" sz="2400" dirty="0" smtClean="0"/>
          </a:p>
          <a:p>
            <a:pPr lvl="0">
              <a:spcAft>
                <a:spcPts val="1200"/>
              </a:spcAft>
              <a:buFont typeface="Wingdings" pitchFamily="2" charset="2"/>
              <a:buChar char="Ø"/>
            </a:pPr>
            <a:r>
              <a:rPr lang="hr-HR" sz="2400" dirty="0" smtClean="0"/>
              <a:t>odgovornost-zavisnost</a:t>
            </a:r>
            <a:r>
              <a:rPr lang="hr-HR" sz="2400" dirty="0"/>
              <a:t>; </a:t>
            </a:r>
            <a:r>
              <a:rPr lang="hr-HR" sz="2400" dirty="0" smtClean="0"/>
              <a:t> </a:t>
            </a:r>
            <a:endParaRPr lang="en-US" sz="2400" dirty="0" smtClean="0"/>
          </a:p>
          <a:p>
            <a:pPr lvl="0">
              <a:spcAft>
                <a:spcPts val="1200"/>
              </a:spcAft>
              <a:buFont typeface="Wingdings" pitchFamily="2" charset="2"/>
              <a:buChar char="Ø"/>
            </a:pPr>
            <a:r>
              <a:rPr lang="hr-HR" sz="2400" dirty="0" smtClean="0"/>
              <a:t>intimnost-</a:t>
            </a:r>
            <a:r>
              <a:rPr lang="en-US" sz="2400" dirty="0" smtClean="0"/>
              <a:t> </a:t>
            </a:r>
            <a:r>
              <a:rPr lang="hr-HR" sz="2400" dirty="0" smtClean="0"/>
              <a:t>autoritarnost</a:t>
            </a:r>
            <a:endParaRPr lang="en-US" sz="2400" dirty="0" smtClean="0"/>
          </a:p>
          <a:p>
            <a:pPr lvl="0">
              <a:spcAft>
                <a:spcPts val="1200"/>
              </a:spcAft>
              <a:buFont typeface="Arial" pitchFamily="34" charset="0"/>
              <a:buChar char="•"/>
            </a:pPr>
            <a:r>
              <a:rPr lang="hr-HR" sz="2400" b="1" dirty="0" smtClean="0"/>
              <a:t>Uloga </a:t>
            </a:r>
            <a:r>
              <a:rPr lang="hr-HR" sz="2400" b="1" dirty="0"/>
              <a:t>braće i sestara</a:t>
            </a:r>
            <a:r>
              <a:rPr lang="en-US" sz="2400" dirty="0"/>
              <a:t>-</a:t>
            </a:r>
            <a:r>
              <a:rPr lang="sr-Latn-RS" sz="2400" dirty="0"/>
              <a:t> značajno, zavisno od kulture; </a:t>
            </a:r>
            <a:endParaRPr lang="sr-Latn-RS" sz="2400" dirty="0" smtClean="0"/>
          </a:p>
          <a:p>
            <a:pPr>
              <a:spcAft>
                <a:spcPts val="1200"/>
              </a:spcAft>
              <a:buFont typeface="Wingdings" pitchFamily="2" charset="2"/>
              <a:buChar char="Ø"/>
            </a:pPr>
            <a:r>
              <a:rPr lang="sr-Latn-RS" sz="2400" dirty="0" smtClean="0"/>
              <a:t>prihvatanje - </a:t>
            </a:r>
            <a:r>
              <a:rPr lang="sr-Latn-RS" sz="2400" dirty="0"/>
              <a:t>odbacivanje, </a:t>
            </a:r>
            <a:r>
              <a:rPr lang="sr-Latn-RS" sz="2400" dirty="0" smtClean="0"/>
              <a:t>ambivalencija</a:t>
            </a:r>
            <a:r>
              <a:rPr lang="en-US" sz="2400" dirty="0" smtClean="0"/>
              <a:t>, </a:t>
            </a:r>
            <a:r>
              <a:rPr lang="sr-Latn-RS" sz="2400" dirty="0" smtClean="0"/>
              <a:t>dominacija</a:t>
            </a:r>
            <a:r>
              <a:rPr lang="sr-Latn-RS" sz="2400" dirty="0"/>
              <a:t>, </a:t>
            </a:r>
            <a:r>
              <a:rPr lang="sr-Latn-RS" sz="2400" dirty="0" smtClean="0"/>
              <a:t>imitacija</a:t>
            </a:r>
            <a:r>
              <a:rPr lang="en-US" sz="2400" dirty="0" smtClean="0"/>
              <a:t>, </a:t>
            </a:r>
            <a:r>
              <a:rPr lang="sr-Latn-RS" sz="2400" dirty="0" smtClean="0"/>
              <a:t>kompeticija, podrška</a:t>
            </a:r>
            <a:r>
              <a:rPr lang="en-US" sz="2400" dirty="0" smtClean="0"/>
              <a:t>,..</a:t>
            </a:r>
            <a:endParaRPr lang="sr-Latn-RS" sz="2400" dirty="0" smtClean="0"/>
          </a:p>
          <a:p>
            <a:pPr>
              <a:spcAft>
                <a:spcPts val="1200"/>
              </a:spcAft>
              <a:buFont typeface="Wingdings" pitchFamily="2" charset="2"/>
              <a:buChar char="Ø"/>
            </a:pPr>
            <a:r>
              <a:rPr lang="sr-Latn-RS" sz="2400" dirty="0" smtClean="0"/>
              <a:t>kompatibilnost </a:t>
            </a:r>
            <a:r>
              <a:rPr lang="sr-Latn-RS" sz="2400" dirty="0"/>
              <a:t>temperamenta, </a:t>
            </a:r>
            <a:r>
              <a:rPr lang="sr-Latn-RS" sz="2400" dirty="0" smtClean="0"/>
              <a:t>pol</a:t>
            </a:r>
            <a:r>
              <a:rPr lang="en-US" sz="2400" dirty="0" smtClean="0"/>
              <a:t>ova,</a:t>
            </a:r>
            <a:r>
              <a:rPr lang="sr-Latn-RS" sz="2400" dirty="0" smtClean="0"/>
              <a:t>  uzrast         </a:t>
            </a:r>
          </a:p>
          <a:p>
            <a:pPr>
              <a:spcAft>
                <a:spcPts val="1200"/>
              </a:spcAft>
              <a:buFont typeface="Wingdings" pitchFamily="2" charset="2"/>
              <a:buChar char="Ø"/>
            </a:pPr>
            <a:r>
              <a:rPr lang="sr-Latn-RS" sz="2400" dirty="0" smtClean="0"/>
              <a:t>odnos </a:t>
            </a:r>
            <a:r>
              <a:rPr lang="sr-Latn-RS" sz="2400" dirty="0"/>
              <a:t>roditelja, </a:t>
            </a:r>
            <a:r>
              <a:rPr lang="en-US" sz="2400" dirty="0" smtClean="0"/>
              <a:t> </a:t>
            </a:r>
            <a:r>
              <a:rPr lang="en-US" sz="2400" dirty="0" err="1" smtClean="0"/>
              <a:t>razli</a:t>
            </a:r>
            <a:r>
              <a:rPr lang="sr-Latn-RS" sz="2400" dirty="0" smtClean="0"/>
              <a:t>čit odnos prema deci, mešanje </a:t>
            </a:r>
            <a:r>
              <a:rPr lang="sr-Latn-RS" sz="2400" dirty="0"/>
              <a:t>roditelja u </a:t>
            </a:r>
            <a:r>
              <a:rPr lang="sr-Latn-RS" sz="2400" dirty="0" smtClean="0"/>
              <a:t>sukobe povećava sukobe...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34289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124744"/>
          </a:xfrm>
        </p:spPr>
        <p:txBody>
          <a:bodyPr>
            <a:normAutofit/>
          </a:bodyPr>
          <a:lstStyle/>
          <a:p>
            <a:r>
              <a:rPr lang="hr-HR" dirty="0" smtClean="0"/>
              <a:t>Obrasci porodične socijalizacije 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1640" y="1484784"/>
            <a:ext cx="7704856" cy="5373216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hr-HR" sz="2800" b="1" dirty="0" smtClean="0"/>
              <a:t>Dimenzije roditeljskog ponašanja:</a:t>
            </a:r>
            <a:endParaRPr lang="en-US" sz="2800" b="1" dirty="0" smtClean="0"/>
          </a:p>
          <a:p>
            <a:pPr lvl="0">
              <a:spcAft>
                <a:spcPts val="600"/>
              </a:spcAft>
            </a:pPr>
            <a:r>
              <a:rPr lang="hr-HR" sz="2800" b="1" dirty="0" smtClean="0"/>
              <a:t>kontrola</a:t>
            </a:r>
            <a:r>
              <a:rPr lang="hr-HR" sz="2800" dirty="0" smtClean="0"/>
              <a:t> (strogost-permisivnost/autonomija)</a:t>
            </a:r>
          </a:p>
          <a:p>
            <a:pPr lvl="0">
              <a:spcAft>
                <a:spcPts val="600"/>
              </a:spcAft>
            </a:pPr>
            <a:r>
              <a:rPr lang="hr-HR" sz="2800" b="1" dirty="0" smtClean="0"/>
              <a:t>afektivnost</a:t>
            </a:r>
            <a:r>
              <a:rPr lang="hr-HR" sz="2800" dirty="0" smtClean="0"/>
              <a:t> (toplina i briga- hladni i nezainteresovani)</a:t>
            </a:r>
          </a:p>
          <a:p>
            <a:pPr marL="82296" lvl="0" indent="0">
              <a:spcAft>
                <a:spcPts val="600"/>
              </a:spcAft>
              <a:buNone/>
            </a:pPr>
            <a:r>
              <a:rPr lang="hr-HR" sz="2800" dirty="0" smtClean="0"/>
              <a:t>varijacije </a:t>
            </a:r>
            <a:r>
              <a:rPr lang="hr-HR" sz="2800" dirty="0"/>
              <a:t>u okviru svakog društva, zavisno od faktora, kao što su vrednosti, verovanja, obrazovanje, prihodi i ličnosti </a:t>
            </a:r>
            <a:r>
              <a:rPr lang="hr-HR" sz="2800" dirty="0" smtClean="0"/>
              <a:t>članova.</a:t>
            </a:r>
            <a:endParaRPr lang="en-US" sz="2800" dirty="0" smtClean="0"/>
          </a:p>
          <a:p>
            <a:pPr marL="82296" lvl="0" indent="0">
              <a:spcAft>
                <a:spcPts val="600"/>
              </a:spcAft>
              <a:buNone/>
            </a:pPr>
            <a:r>
              <a:rPr lang="en-US" sz="2800" b="1" dirty="0" err="1" smtClean="0"/>
              <a:t>Pitanja</a:t>
            </a:r>
            <a:endParaRPr lang="sr-Latn-RS" sz="2800" b="1" dirty="0" smtClean="0"/>
          </a:p>
          <a:p>
            <a:pPr>
              <a:spcAft>
                <a:spcPts val="600"/>
              </a:spcAft>
            </a:pPr>
            <a:r>
              <a:rPr lang="sr-Latn-RS" sz="2800" dirty="0" smtClean="0"/>
              <a:t>Koji faktori koji utiču na obrasce?</a:t>
            </a:r>
          </a:p>
          <a:p>
            <a:pPr>
              <a:spcAft>
                <a:spcPts val="600"/>
              </a:spcAft>
            </a:pPr>
            <a:r>
              <a:rPr lang="sr-Latn-RS" sz="2800" dirty="0" smtClean="0"/>
              <a:t>Kako obrasci utiču na decu? Koji je najbolji?</a:t>
            </a:r>
            <a:endParaRPr lang="hr-HR" sz="28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50106"/>
          </a:xfrm>
        </p:spPr>
        <p:txBody>
          <a:bodyPr/>
          <a:lstStyle/>
          <a:p>
            <a:r>
              <a:rPr lang="hr-HR" dirty="0"/>
              <a:t>Obrasci porodične socijalizacije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340768"/>
            <a:ext cx="7498080" cy="5256584"/>
          </a:xfrm>
        </p:spPr>
        <p:txBody>
          <a:bodyPr>
            <a:normAutofit lnSpcReduction="10000"/>
          </a:bodyPr>
          <a:lstStyle/>
          <a:p>
            <a:pPr lvl="0">
              <a:spcBef>
                <a:spcPts val="0"/>
              </a:spcBef>
              <a:buNone/>
            </a:pPr>
            <a:r>
              <a:rPr lang="hr-HR" sz="2800" b="1" dirty="0"/>
              <a:t>Obrasci socijalizacije</a:t>
            </a:r>
            <a:r>
              <a:rPr lang="hr-HR" sz="2800" b="1" dirty="0" smtClean="0"/>
              <a:t>:</a:t>
            </a:r>
            <a:endParaRPr lang="en-US" sz="2800" b="1" dirty="0" smtClean="0"/>
          </a:p>
          <a:p>
            <a:pPr lvl="0">
              <a:spcBef>
                <a:spcPts val="0"/>
              </a:spcBef>
              <a:buNone/>
            </a:pPr>
            <a:endParaRPr lang="sr-Latn-CS" sz="2800" b="1" dirty="0"/>
          </a:p>
          <a:p>
            <a:pPr lvl="1">
              <a:spcBef>
                <a:spcPts val="0"/>
              </a:spcBef>
              <a:buFont typeface="Arial" pitchFamily="34" charset="0"/>
              <a:buChar char="•"/>
            </a:pPr>
            <a:r>
              <a:rPr lang="hr-HR" b="1" dirty="0"/>
              <a:t>Autoritarne</a:t>
            </a:r>
            <a:r>
              <a:rPr lang="hr-HR" dirty="0"/>
              <a:t> porodice koriste postavljene standarde i naglašavaju konformizam.</a:t>
            </a:r>
            <a:endParaRPr lang="sr-Latn-CS" dirty="0"/>
          </a:p>
          <a:p>
            <a:pPr lvl="1">
              <a:spcBef>
                <a:spcPts val="0"/>
              </a:spcBef>
              <a:buFont typeface="Arial" pitchFamily="34" charset="0"/>
              <a:buChar char="•"/>
            </a:pPr>
            <a:r>
              <a:rPr lang="hr-HR" b="1" dirty="0"/>
              <a:t>Autoritativne </a:t>
            </a:r>
            <a:r>
              <a:rPr lang="hr-HR" dirty="0"/>
              <a:t>porodice naglašavaju održavanje kontrole kroz razgovor i objašnjavanje, visoki zahtevi, recipročna komunikacija</a:t>
            </a:r>
            <a:endParaRPr lang="sr-Latn-CS" dirty="0"/>
          </a:p>
          <a:p>
            <a:pPr lvl="1">
              <a:spcBef>
                <a:spcPts val="0"/>
              </a:spcBef>
              <a:buFont typeface="Arial" pitchFamily="34" charset="0"/>
              <a:buChar char="•"/>
            </a:pPr>
            <a:r>
              <a:rPr lang="hr-HR" b="1" dirty="0"/>
              <a:t>Permisivne porodice </a:t>
            </a:r>
            <a:r>
              <a:rPr lang="hr-HR" dirty="0"/>
              <a:t>izbegavaju otvorenu kontrolu i veruju da bi deca trebala sama da dono</a:t>
            </a:r>
            <a:r>
              <a:rPr lang="en-US" dirty="0"/>
              <a:t>s</a:t>
            </a:r>
            <a:r>
              <a:rPr lang="hr-HR" dirty="0"/>
              <a:t>e svoje odluke.</a:t>
            </a:r>
          </a:p>
          <a:p>
            <a:pPr lvl="1">
              <a:spcBef>
                <a:spcPts val="0"/>
              </a:spcBef>
              <a:buFont typeface="Arial" pitchFamily="34" charset="0"/>
              <a:buChar char="•"/>
            </a:pPr>
            <a:r>
              <a:rPr lang="hr-HR" b="1" dirty="0"/>
              <a:t>Neangažovane </a:t>
            </a:r>
            <a:r>
              <a:rPr lang="hr-HR" dirty="0"/>
              <a:t>– zanemarivanje, bez kontrole, nezainteresovaje</a:t>
            </a:r>
            <a:endParaRPr lang="sr-Latn-C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981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1538" y="142852"/>
            <a:ext cx="8072462" cy="837876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Efekti obrazaca porodične socijalizacije 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1196752"/>
            <a:ext cx="7643866" cy="5661248"/>
          </a:xfrm>
        </p:spPr>
        <p:txBody>
          <a:bodyPr>
            <a:normAutofit lnSpcReduction="10000"/>
          </a:bodyPr>
          <a:lstStyle/>
          <a:p>
            <a:pPr lvl="0">
              <a:spcBef>
                <a:spcPts val="1200"/>
              </a:spcBef>
            </a:pPr>
            <a:r>
              <a:rPr lang="hr-HR" sz="2400" b="1" dirty="0"/>
              <a:t>Deci </a:t>
            </a:r>
            <a:r>
              <a:rPr lang="hr-HR" sz="2400" b="1" i="1" dirty="0"/>
              <a:t>autoritarnih </a:t>
            </a:r>
            <a:r>
              <a:rPr lang="hr-HR" sz="2400" b="1" dirty="0"/>
              <a:t>roditelja </a:t>
            </a:r>
            <a:r>
              <a:rPr lang="hr-HR" sz="2400" dirty="0"/>
              <a:t>nedostaje socijalno umeće snalaženja sa drugom </a:t>
            </a:r>
            <a:r>
              <a:rPr lang="hr-HR" sz="2400" dirty="0" smtClean="0"/>
              <a:t>decom, često </a:t>
            </a:r>
            <a:r>
              <a:rPr lang="hr-HR" sz="2400" dirty="0"/>
              <a:t>se povlače iz socijalnih kontakata i retko preuzimaju </a:t>
            </a:r>
            <a:r>
              <a:rPr lang="hr-HR" sz="2400" dirty="0" smtClean="0"/>
              <a:t>inicijativu, </a:t>
            </a:r>
            <a:r>
              <a:rPr lang="hr-HR" sz="2400" dirty="0"/>
              <a:t>traže spoljni autoritet da bi odlučili šta je </a:t>
            </a:r>
            <a:r>
              <a:rPr lang="hr-HR" sz="2400" dirty="0" smtClean="0"/>
              <a:t>ispravno, nedostaje </a:t>
            </a:r>
            <a:r>
              <a:rPr lang="hr-HR" sz="2400" dirty="0"/>
              <a:t>spontanosti i intelektualne </a:t>
            </a:r>
            <a:r>
              <a:rPr lang="hr-HR" sz="2400" dirty="0" smtClean="0"/>
              <a:t>radoznalosti</a:t>
            </a:r>
            <a:endParaRPr lang="sr-Latn-CS" sz="2400" dirty="0"/>
          </a:p>
          <a:p>
            <a:pPr lvl="0">
              <a:spcBef>
                <a:spcPts val="1200"/>
              </a:spcBef>
            </a:pPr>
            <a:r>
              <a:rPr lang="hr-HR" sz="2400" b="1" dirty="0"/>
              <a:t>Deca </a:t>
            </a:r>
            <a:r>
              <a:rPr lang="hr-HR" sz="2400" b="1" i="1" dirty="0"/>
              <a:t>autoritativnih</a:t>
            </a:r>
            <a:r>
              <a:rPr lang="hr-HR" sz="2400" b="1" dirty="0"/>
              <a:t> roditelja </a:t>
            </a:r>
            <a:r>
              <a:rPr lang="hr-HR" sz="2400" dirty="0"/>
              <a:t>imaju više samopouzdanja, samokontrole i želje za </a:t>
            </a:r>
            <a:r>
              <a:rPr lang="hr-HR" sz="2400" dirty="0" smtClean="0"/>
              <a:t>istraživanjem </a:t>
            </a:r>
            <a:r>
              <a:rPr lang="hr-HR" sz="2400" dirty="0"/>
              <a:t>i zadovoljnija </a:t>
            </a:r>
            <a:r>
              <a:rPr lang="hr-HR" sz="2400" dirty="0" smtClean="0"/>
              <a:t>su. Roditelji </a:t>
            </a:r>
            <a:r>
              <a:rPr lang="hr-HR" sz="2400" dirty="0"/>
              <a:t>postavljaju visoke standarde za svoju decu, oni im i objašnjavaju zašto su nagrađeni ili </a:t>
            </a:r>
            <a:r>
              <a:rPr lang="hr-HR" sz="2400" dirty="0" smtClean="0"/>
              <a:t>kažnjeni, što poboljšava </a:t>
            </a:r>
            <a:r>
              <a:rPr lang="hr-HR" sz="2400" dirty="0"/>
              <a:t>dečije razumevanje i prihvatanje socijalnih pravila.</a:t>
            </a:r>
            <a:endParaRPr lang="sr-Latn-CS" sz="2400" dirty="0"/>
          </a:p>
          <a:p>
            <a:pPr lvl="0">
              <a:spcBef>
                <a:spcPts val="1200"/>
              </a:spcBef>
            </a:pPr>
            <a:r>
              <a:rPr lang="hr-HR" sz="2400" b="1" dirty="0"/>
              <a:t>Deca </a:t>
            </a:r>
            <a:r>
              <a:rPr lang="hr-HR" sz="2400" b="1" i="1" dirty="0"/>
              <a:t>permisivnih</a:t>
            </a:r>
            <a:r>
              <a:rPr lang="hr-HR" sz="2400" b="1" dirty="0"/>
              <a:t> roditelja </a:t>
            </a:r>
            <a:r>
              <a:rPr lang="hr-HR" sz="2400" dirty="0"/>
              <a:t>su relativno nezrela; imaju teškoća sa kontrolom svojih impulsa, prihvatanjem odgovornosti za socijalne postupke i nezavisnim ponašanjem</a:t>
            </a:r>
            <a:r>
              <a:rPr lang="hr-HR" sz="2400" dirty="0" smtClean="0"/>
              <a:t>.</a:t>
            </a:r>
          </a:p>
          <a:p>
            <a:endParaRPr lang="sr-Latn-C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8028384" cy="994122"/>
          </a:xfrm>
        </p:spPr>
        <p:txBody>
          <a:bodyPr>
            <a:normAutofit fontScale="90000"/>
          </a:bodyPr>
          <a:lstStyle/>
          <a:p>
            <a:r>
              <a:rPr lang="hr-HR" dirty="0"/>
              <a:t>Efekti obrazaca porodične socijalizacije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12776"/>
            <a:ext cx="7498080" cy="5184576"/>
          </a:xfrm>
        </p:spPr>
        <p:txBody>
          <a:bodyPr>
            <a:normAutofit lnSpcReduction="10000"/>
          </a:bodyPr>
          <a:lstStyle/>
          <a:p>
            <a:pPr marL="82296" lvl="0" indent="0">
              <a:spcBef>
                <a:spcPts val="1200"/>
              </a:spcBef>
              <a:buNone/>
            </a:pPr>
            <a:r>
              <a:rPr lang="hr-HR" sz="2800" b="1" dirty="0"/>
              <a:t>Drugi faktori</a:t>
            </a:r>
          </a:p>
          <a:p>
            <a:pPr>
              <a:buFont typeface="Wingdings" pitchFamily="2" charset="2"/>
              <a:buChar char="Ø"/>
            </a:pPr>
            <a:r>
              <a:rPr lang="hr-HR" sz="2800" dirty="0"/>
              <a:t>polne razlike u efektima uticaja</a:t>
            </a:r>
          </a:p>
          <a:p>
            <a:pPr>
              <a:buFont typeface="Wingdings" pitchFamily="2" charset="2"/>
              <a:buChar char="Ø"/>
            </a:pPr>
            <a:r>
              <a:rPr lang="hr-HR" sz="2800" dirty="0"/>
              <a:t>oprezno zaključivanje o stepenu efekata roditeljskog stila kao </a:t>
            </a:r>
            <a:r>
              <a:rPr lang="hr-HR" sz="2800" b="1" i="1" dirty="0"/>
              <a:t>uzroku</a:t>
            </a:r>
            <a:r>
              <a:rPr lang="hr-HR" sz="2800" dirty="0"/>
              <a:t> ličnosti deteta</a:t>
            </a:r>
          </a:p>
          <a:p>
            <a:pPr>
              <a:buFont typeface="Wingdings" pitchFamily="2" charset="2"/>
              <a:buChar char="Ø"/>
            </a:pPr>
            <a:r>
              <a:rPr lang="hr-HR" sz="2800" dirty="0"/>
              <a:t>razlike između dece u istoj porodici- stil nema uticaj ili varira zavisno od </a:t>
            </a:r>
            <a:r>
              <a:rPr lang="hr-HR" sz="2800" dirty="0" smtClean="0"/>
              <a:t>deteta</a:t>
            </a:r>
          </a:p>
          <a:p>
            <a:pPr>
              <a:buFont typeface="Wingdings" pitchFamily="2" charset="2"/>
              <a:buChar char="Ø"/>
            </a:pPr>
            <a:endParaRPr lang="hr-HR" sz="2800" dirty="0"/>
          </a:p>
          <a:p>
            <a:pPr marL="82296" indent="0">
              <a:buNone/>
            </a:pPr>
            <a:r>
              <a:rPr lang="hr-HR" sz="2800" b="1" dirty="0" smtClean="0"/>
              <a:t>Ograničenja rezultata</a:t>
            </a:r>
          </a:p>
          <a:p>
            <a:pPr>
              <a:buFont typeface="Wingdings" pitchFamily="2" charset="2"/>
              <a:buChar char="Ø"/>
            </a:pPr>
            <a:r>
              <a:rPr lang="hr-HR" sz="2800" dirty="0" smtClean="0"/>
              <a:t>nereprezentativan uzorak; </a:t>
            </a:r>
          </a:p>
          <a:p>
            <a:pPr>
              <a:buFont typeface="Wingdings" pitchFamily="2" charset="2"/>
              <a:buChar char="Ø"/>
            </a:pPr>
            <a:r>
              <a:rPr lang="hr-HR" sz="2800" dirty="0" smtClean="0"/>
              <a:t>uticaj stila u kombinaciji sa etnicitetom, ekonomskim statusom, genetikom,...?</a:t>
            </a:r>
            <a:endParaRPr lang="sr-Latn-C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09870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/>
              <a:t>J</a:t>
            </a:r>
            <a:r>
              <a:rPr lang="hr-HR" b="1" smtClean="0"/>
              <a:t>ednoroditeljske porodice 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571612"/>
            <a:ext cx="7456872" cy="5025740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1200"/>
              </a:spcAft>
              <a:buNone/>
            </a:pPr>
            <a:r>
              <a:rPr lang="hr-HR" sz="2800" dirty="0" smtClean="0"/>
              <a:t>Jednoroditeljske </a:t>
            </a:r>
            <a:r>
              <a:rPr lang="hr-HR" sz="2800" dirty="0"/>
              <a:t>porodice- </a:t>
            </a:r>
            <a:r>
              <a:rPr lang="hr-HR" sz="2800" dirty="0" smtClean="0"/>
              <a:t>30-60%</a:t>
            </a:r>
          </a:p>
          <a:p>
            <a:pPr>
              <a:spcAft>
                <a:spcPts val="1200"/>
              </a:spcAft>
              <a:buNone/>
            </a:pPr>
            <a:r>
              <a:rPr lang="hr-HR" sz="2800" dirty="0" smtClean="0"/>
              <a:t>Rizik </a:t>
            </a:r>
            <a:r>
              <a:rPr lang="hr-HR" sz="2800" dirty="0"/>
              <a:t>za razvojne </a:t>
            </a:r>
            <a:r>
              <a:rPr lang="hr-HR" sz="2800" dirty="0" smtClean="0"/>
              <a:t>teškoće?</a:t>
            </a:r>
            <a:endParaRPr lang="hr-HR" sz="2800" dirty="0"/>
          </a:p>
          <a:p>
            <a:pPr>
              <a:spcAft>
                <a:spcPts val="1200"/>
              </a:spcAft>
              <a:buNone/>
            </a:pPr>
            <a:r>
              <a:rPr lang="hr-HR" sz="2800" b="1" dirty="0" smtClean="0"/>
              <a:t>Mlade, neudate majke </a:t>
            </a:r>
            <a:r>
              <a:rPr lang="hr-HR" sz="2800" b="1" dirty="0"/>
              <a:t>su </a:t>
            </a:r>
            <a:r>
              <a:rPr lang="hr-HR" sz="2800" b="1" dirty="0" smtClean="0"/>
              <a:t>često:</a:t>
            </a:r>
          </a:p>
          <a:p>
            <a:pPr>
              <a:spcAft>
                <a:spcPts val="1200"/>
              </a:spcAft>
            </a:pPr>
            <a:r>
              <a:rPr lang="hr-HR" sz="2800" dirty="0" smtClean="0"/>
              <a:t>manje emocionalno zrele,</a:t>
            </a:r>
          </a:p>
          <a:p>
            <a:pPr>
              <a:spcAft>
                <a:spcPts val="1200"/>
              </a:spcAft>
            </a:pPr>
            <a:r>
              <a:rPr lang="hr-HR" sz="2800" dirty="0" smtClean="0"/>
              <a:t>manje zainteresovane za materinstvo, verbalni kontakt</a:t>
            </a:r>
          </a:p>
          <a:p>
            <a:pPr>
              <a:spcAft>
                <a:spcPts val="1200"/>
              </a:spcAft>
            </a:pPr>
            <a:r>
              <a:rPr lang="hr-HR" sz="2800" dirty="0" smtClean="0"/>
              <a:t>nepovoljni sredinski, finansijski i obrazovni resursi</a:t>
            </a:r>
          </a:p>
          <a:p>
            <a:pPr>
              <a:spcAft>
                <a:spcPts val="1200"/>
              </a:spcAft>
              <a:buNone/>
            </a:pPr>
            <a:r>
              <a:rPr lang="hr-HR" sz="2800" b="1" dirty="0"/>
              <a:t>D</a:t>
            </a:r>
            <a:r>
              <a:rPr lang="hr-HR" sz="2800" b="1" dirty="0" smtClean="0"/>
              <a:t>eca su često</a:t>
            </a:r>
            <a:r>
              <a:rPr lang="hr-HR" sz="2800" dirty="0" smtClean="0"/>
              <a:t>:</a:t>
            </a:r>
          </a:p>
          <a:p>
            <a:pPr>
              <a:spcAft>
                <a:spcPts val="1200"/>
              </a:spcAft>
            </a:pPr>
            <a:r>
              <a:rPr lang="hr-HR" sz="2800" dirty="0" smtClean="0"/>
              <a:t>agresivnija, sa slabijom samo-kontrolom </a:t>
            </a:r>
          </a:p>
          <a:p>
            <a:pPr>
              <a:spcAft>
                <a:spcPts val="1200"/>
              </a:spcAft>
            </a:pPr>
            <a:r>
              <a:rPr lang="hr-HR" sz="2800" dirty="0" smtClean="0"/>
              <a:t>slabije kognitivno napreduju od dece starijih bračnih parova.</a:t>
            </a:r>
          </a:p>
          <a:p>
            <a:endParaRPr lang="sr-Latn-C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116632"/>
            <a:ext cx="7498080" cy="792088"/>
          </a:xfrm>
        </p:spPr>
        <p:txBody>
          <a:bodyPr/>
          <a:lstStyle/>
          <a:p>
            <a:r>
              <a:rPr lang="hr-HR" dirty="0" smtClean="0"/>
              <a:t>Posledice razvoda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268760"/>
            <a:ext cx="7789022" cy="5472608"/>
          </a:xfrm>
        </p:spPr>
        <p:txBody>
          <a:bodyPr>
            <a:normAutofit lnSpcReduction="10000"/>
          </a:bodyPr>
          <a:lstStyle/>
          <a:p>
            <a:pPr lvl="0">
              <a:spcBef>
                <a:spcPts val="1200"/>
              </a:spcBef>
            </a:pPr>
            <a:r>
              <a:rPr lang="hr-HR" sz="2600" dirty="0" smtClean="0"/>
              <a:t>Deca često </a:t>
            </a:r>
            <a:r>
              <a:rPr lang="hr-HR" sz="2600" dirty="0"/>
              <a:t>ispoljavaju </a:t>
            </a:r>
            <a:r>
              <a:rPr lang="hr-HR" sz="2600" b="1" dirty="0"/>
              <a:t>negativne </a:t>
            </a:r>
            <a:r>
              <a:rPr lang="hr-HR" sz="2600" b="1" dirty="0" smtClean="0"/>
              <a:t>reakcije- </a:t>
            </a:r>
            <a:r>
              <a:rPr lang="hr-HR" sz="2600" dirty="0" smtClean="0"/>
              <a:t>strah da će biti napuštena, lična odgovornost za razvod,  želja za pomirenjem roditelja, slabljenje školskog uspeha, depresivnost, poremećaj </a:t>
            </a:r>
            <a:r>
              <a:rPr lang="hr-HR" sz="2600" dirty="0"/>
              <a:t>spavanja, </a:t>
            </a:r>
            <a:r>
              <a:rPr lang="hr-HR" sz="2600" dirty="0" smtClean="0"/>
              <a:t>nervoz</a:t>
            </a:r>
            <a:r>
              <a:rPr lang="en-US" sz="2600" dirty="0" smtClean="0"/>
              <a:t>a</a:t>
            </a:r>
            <a:r>
              <a:rPr lang="hr-HR" sz="2600" dirty="0" smtClean="0"/>
              <a:t>, agresija</a:t>
            </a:r>
          </a:p>
          <a:p>
            <a:pPr lvl="0">
              <a:spcBef>
                <a:spcPts val="1200"/>
              </a:spcBef>
            </a:pPr>
            <a:r>
              <a:rPr lang="hr-HR" sz="2600" b="1" dirty="0" smtClean="0"/>
              <a:t>Promene roditelja</a:t>
            </a:r>
            <a:r>
              <a:rPr lang="hr-HR" sz="2600" dirty="0" smtClean="0"/>
              <a:t>- materijalne teškoće, manje vremena, više obaveza, soc. izolacija, opadanje spoljne kontrole i zahteva prema detetu- slabljenje samo-kontrole, manje stimulacije,</a:t>
            </a:r>
            <a:r>
              <a:rPr lang="en-US" sz="2600" dirty="0" smtClean="0"/>
              <a:t> </a:t>
            </a:r>
            <a:r>
              <a:rPr lang="hr-HR" sz="2600" dirty="0" smtClean="0"/>
              <a:t>slabljenje spoljne podrške </a:t>
            </a:r>
          </a:p>
          <a:p>
            <a:pPr>
              <a:spcBef>
                <a:spcPts val="1200"/>
              </a:spcBef>
            </a:pPr>
            <a:r>
              <a:rPr lang="hr-HR" sz="2600" b="1" dirty="0" smtClean="0"/>
              <a:t>Poremećaji u ponašanju </a:t>
            </a:r>
            <a:r>
              <a:rPr lang="hr-HR" sz="2600" dirty="0"/>
              <a:t>- razvod kao </a:t>
            </a:r>
            <a:r>
              <a:rPr lang="hr-HR" sz="2600" b="1" i="1" dirty="0"/>
              <a:t>uzrok </a:t>
            </a:r>
            <a:r>
              <a:rPr lang="hr-HR" sz="2600" dirty="0" smtClean="0"/>
              <a:t>teškoća? </a:t>
            </a:r>
            <a:r>
              <a:rPr lang="en-US" sz="2600" dirty="0" smtClean="0"/>
              <a:t>P</a:t>
            </a:r>
            <a:r>
              <a:rPr lang="hr-HR" sz="2600" dirty="0" smtClean="0"/>
              <a:t>očetak teškoća pre razvoda, zbog roditeljskog konflikta (longitudinalne studije- pre i posle razvoda, uzrast 7 i 11g.; polne i uzrasne razlike)</a:t>
            </a:r>
          </a:p>
          <a:p>
            <a:pPr lvl="0">
              <a:spcBef>
                <a:spcPts val="1200"/>
              </a:spcBef>
            </a:pPr>
            <a:r>
              <a:rPr lang="hr-HR" sz="2600" dirty="0" smtClean="0"/>
              <a:t>Kasnije se obično gube posledice i deca se ne sećaju</a:t>
            </a:r>
            <a:endParaRPr lang="sr-Latn-CS" sz="2600" dirty="0"/>
          </a:p>
          <a:p>
            <a:endParaRPr lang="sr-Latn-C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1154</TotalTime>
  <Words>1281</Words>
  <Application>Microsoft Office PowerPoint</Application>
  <PresentationFormat>On-screen Show (4:3)</PresentationFormat>
  <Paragraphs>121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Solstice</vt:lpstr>
      <vt:lpstr>KONTEKSTI RAZVOJA  TOKOM RANOG DETINJSTVA</vt:lpstr>
      <vt:lpstr>Porodica kao kontekst za razvoj</vt:lpstr>
      <vt:lpstr>Porodica kao kontekst za razvoj</vt:lpstr>
      <vt:lpstr>Obrasci porodične socijalizacije </vt:lpstr>
      <vt:lpstr>Obrasci porodične socijalizacije </vt:lpstr>
      <vt:lpstr>Efekti obrazaca porodične socijalizacije </vt:lpstr>
      <vt:lpstr>Efekti obrazaca porodične socijalizacije </vt:lpstr>
      <vt:lpstr>Jednoroditeljske porodice </vt:lpstr>
      <vt:lpstr>Posledice razvoda</vt:lpstr>
      <vt:lpstr>Posledice razvoda</vt:lpstr>
      <vt:lpstr>Siromaštvo</vt:lpstr>
      <vt:lpstr>Siromaštvo</vt:lpstr>
      <vt:lpstr>Uticaj medija</vt:lpstr>
      <vt:lpstr>Uticaj medija</vt:lpstr>
      <vt:lpstr>Malo dete u zajednici</vt:lpstr>
      <vt:lpstr>Malo dete u zajednici</vt:lpstr>
    </vt:vector>
  </TitlesOfParts>
  <Company>Samostalni zanatlija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KONTEKSTI RAZVOJA  TOKOM RANOG DETINJSTVA</dc:title>
  <dc:creator>Stefan Ignjatovic</dc:creator>
  <cp:lastModifiedBy>Windows User</cp:lastModifiedBy>
  <cp:revision>52</cp:revision>
  <dcterms:created xsi:type="dcterms:W3CDTF">2010-01-10T17:49:17Z</dcterms:created>
  <dcterms:modified xsi:type="dcterms:W3CDTF">2017-12-16T19:22:39Z</dcterms:modified>
</cp:coreProperties>
</file>