
<file path=[Content_Types].xml><?xml version="1.0" encoding="utf-8"?>
<Types xmlns="http://schemas.openxmlformats.org/package/2006/content-types">
  <Default Extension="webm" ContentType="vide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7" r:id="rId9"/>
    <p:sldId id="271" r:id="rId10"/>
    <p:sldId id="262" r:id="rId11"/>
    <p:sldId id="263" r:id="rId12"/>
    <p:sldId id="272" r:id="rId13"/>
    <p:sldId id="268" r:id="rId14"/>
    <p:sldId id="274" r:id="rId15"/>
    <p:sldId id="264" r:id="rId16"/>
    <p:sldId id="270" r:id="rId17"/>
    <p:sldId id="273" r:id="rId18"/>
    <p:sldId id="269" r:id="rId19"/>
    <p:sldId id="265" r:id="rId20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06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57B91-1DE4-4CE3-8B98-F5C75CD9CA72}" type="datetimeFigureOut">
              <a:rPr lang="sr-Latn-CS" smtClean="0"/>
              <a:pPr/>
              <a:t>4.11.2018</a:t>
            </a:fld>
            <a:endParaRPr lang="sr-Latn-C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7B8C-1750-4633-B9D4-5143240C5CFC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57B91-1DE4-4CE3-8B98-F5C75CD9CA72}" type="datetimeFigureOut">
              <a:rPr lang="sr-Latn-CS" smtClean="0"/>
              <a:pPr/>
              <a:t>4.11.2018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7B8C-1750-4633-B9D4-5143240C5CFC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57B91-1DE4-4CE3-8B98-F5C75CD9CA72}" type="datetimeFigureOut">
              <a:rPr lang="sr-Latn-CS" smtClean="0"/>
              <a:pPr/>
              <a:t>4.11.2018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7B8C-1750-4633-B9D4-5143240C5CFC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57B91-1DE4-4CE3-8B98-F5C75CD9CA72}" type="datetimeFigureOut">
              <a:rPr lang="sr-Latn-CS" smtClean="0"/>
              <a:pPr/>
              <a:t>4.11.2018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7B8C-1750-4633-B9D4-5143240C5CFC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57B91-1DE4-4CE3-8B98-F5C75CD9CA72}" type="datetimeFigureOut">
              <a:rPr lang="sr-Latn-CS" smtClean="0"/>
              <a:pPr/>
              <a:t>4.11.2018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7B8C-1750-4633-B9D4-5143240C5CFC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57B91-1DE4-4CE3-8B98-F5C75CD9CA72}" type="datetimeFigureOut">
              <a:rPr lang="sr-Latn-CS" smtClean="0"/>
              <a:pPr/>
              <a:t>4.11.2018</a:t>
            </a:fld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7B8C-1750-4633-B9D4-5143240C5CFC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57B91-1DE4-4CE3-8B98-F5C75CD9CA72}" type="datetimeFigureOut">
              <a:rPr lang="sr-Latn-CS" smtClean="0"/>
              <a:pPr/>
              <a:t>4.11.2018</a:t>
            </a:fld>
            <a:endParaRPr lang="sr-Latn-C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7B8C-1750-4633-B9D4-5143240C5CFC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57B91-1DE4-4CE3-8B98-F5C75CD9CA72}" type="datetimeFigureOut">
              <a:rPr lang="sr-Latn-CS" smtClean="0"/>
              <a:pPr/>
              <a:t>4.11.2018</a:t>
            </a:fld>
            <a:endParaRPr lang="sr-Latn-C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7B8C-1750-4633-B9D4-5143240C5CFC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57B91-1DE4-4CE3-8B98-F5C75CD9CA72}" type="datetimeFigureOut">
              <a:rPr lang="sr-Latn-CS" smtClean="0"/>
              <a:pPr/>
              <a:t>4.11.2018</a:t>
            </a:fld>
            <a:endParaRPr lang="sr-Latn-C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7B8C-1750-4633-B9D4-5143240C5CFC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57B91-1DE4-4CE3-8B98-F5C75CD9CA72}" type="datetimeFigureOut">
              <a:rPr lang="sr-Latn-CS" smtClean="0"/>
              <a:pPr/>
              <a:t>4.11.2018</a:t>
            </a:fld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7B8C-1750-4633-B9D4-5143240C5CFC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57B91-1DE4-4CE3-8B98-F5C75CD9CA72}" type="datetimeFigureOut">
              <a:rPr lang="sr-Latn-CS" smtClean="0"/>
              <a:pPr/>
              <a:t>4.11.2018</a:t>
            </a:fld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F527B8C-1750-4633-B9D4-5143240C5CFC}" type="slidenum">
              <a:rPr lang="sr-Latn-CS" smtClean="0"/>
              <a:pPr/>
              <a:t>‹#›</a:t>
            </a:fld>
            <a:endParaRPr lang="sr-Latn-C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B657B91-1DE4-4CE3-8B98-F5C75CD9CA72}" type="datetimeFigureOut">
              <a:rPr lang="sr-Latn-CS" smtClean="0"/>
              <a:pPr/>
              <a:t>4.11.2018</a:t>
            </a:fld>
            <a:endParaRPr lang="sr-Latn-C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sr-Latn-C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F527B8C-1750-4633-B9D4-5143240C5CFC}" type="slidenum">
              <a:rPr lang="sr-Latn-CS" smtClean="0"/>
              <a:pPr/>
              <a:t>‹#›</a:t>
            </a:fld>
            <a:endParaRPr lang="sr-Latn-C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7772400" cy="864096"/>
          </a:xfrm>
        </p:spPr>
        <p:txBody>
          <a:bodyPr>
            <a:normAutofit fontScale="90000"/>
          </a:bodyPr>
          <a:lstStyle/>
          <a:p>
            <a:r>
              <a:rPr lang="sr-Latn-CS" dirty="0" smtClean="0"/>
              <a:t/>
            </a:r>
            <a:br>
              <a:rPr lang="sr-Latn-CS" dirty="0" smtClean="0"/>
            </a:br>
            <a:r>
              <a:rPr lang="sr-Latn-CS" dirty="0"/>
              <a:t/>
            </a:r>
            <a:br>
              <a:rPr lang="sr-Latn-CS" dirty="0"/>
            </a:br>
            <a:r>
              <a:rPr lang="sr-Latn-CS" dirty="0"/>
              <a:t/>
            </a:r>
            <a:br>
              <a:rPr lang="sr-Latn-CS" dirty="0"/>
            </a:br>
            <a:r>
              <a:rPr lang="sr-Latn-CS" dirty="0"/>
              <a:t>DOSTIGNUĆA PRVE GODINE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628800"/>
            <a:ext cx="7992888" cy="5328592"/>
          </a:xfrm>
        </p:spPr>
        <p:txBody>
          <a:bodyPr>
            <a:no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sr-Latn-CS" sz="2000" b="1" dirty="0"/>
              <a:t>Biološke promene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sr-Latn-CS" sz="2000" b="1" dirty="0" smtClean="0"/>
              <a:t>Perceptivne  </a:t>
            </a:r>
            <a:r>
              <a:rPr lang="sr-Latn-CS" sz="2000" b="1" dirty="0"/>
              <a:t>i </a:t>
            </a:r>
            <a:r>
              <a:rPr lang="sr-Latn-CS" sz="2000" b="1" dirty="0" smtClean="0"/>
              <a:t>motoričke </a:t>
            </a:r>
            <a:r>
              <a:rPr lang="sr-Latn-CS" sz="2000" b="1" dirty="0" smtClean="0"/>
              <a:t>promene </a:t>
            </a:r>
            <a:r>
              <a:rPr lang="sr-Latn-CS" sz="2000" dirty="0" smtClean="0"/>
              <a:t>- dosezanje </a:t>
            </a:r>
            <a:r>
              <a:rPr lang="sr-Latn-CS" sz="2000" dirty="0"/>
              <a:t>i </a:t>
            </a:r>
            <a:r>
              <a:rPr lang="sr-Latn-CS" sz="2000" dirty="0" smtClean="0"/>
              <a:t>hvatanje, kretanje</a:t>
            </a:r>
            <a:endParaRPr lang="sr-Latn-CS" sz="2000" dirty="0"/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sr-Latn-CS" sz="2000" dirty="0"/>
              <a:t> </a:t>
            </a:r>
            <a:r>
              <a:rPr lang="sr-Latn-CS" sz="2000" b="1" dirty="0" smtClean="0"/>
              <a:t>Kognitivne </a:t>
            </a:r>
            <a:r>
              <a:rPr lang="sr-Latn-CS" sz="2000" b="1" dirty="0" smtClean="0"/>
              <a:t>promene</a:t>
            </a:r>
          </a:p>
          <a:p>
            <a:pPr algn="l">
              <a:spcBef>
                <a:spcPts val="600"/>
              </a:spcBef>
              <a:buFont typeface="Arial" pitchFamily="34" charset="0"/>
              <a:buChar char="•"/>
            </a:pPr>
            <a:r>
              <a:rPr lang="sr-Latn-CS" sz="1800" dirty="0" smtClean="0"/>
              <a:t> </a:t>
            </a:r>
            <a:r>
              <a:rPr lang="sr-Latn-CS" sz="1800" dirty="0"/>
              <a:t>senzomotorni periodi</a:t>
            </a:r>
          </a:p>
          <a:p>
            <a:pPr algn="l">
              <a:spcBef>
                <a:spcPts val="600"/>
              </a:spcBef>
              <a:buFont typeface="Arial" pitchFamily="34" charset="0"/>
              <a:buChar char="•"/>
            </a:pPr>
            <a:r>
              <a:rPr lang="sr-Latn-CS" sz="1800" dirty="0" smtClean="0"/>
              <a:t> stadijumi </a:t>
            </a:r>
            <a:r>
              <a:rPr lang="sr-Latn-CS" sz="1800" dirty="0"/>
              <a:t>postojanog objekta</a:t>
            </a:r>
          </a:p>
          <a:p>
            <a:pPr algn="l">
              <a:spcBef>
                <a:spcPts val="600"/>
              </a:spcBef>
              <a:buFont typeface="Arial" pitchFamily="34" charset="0"/>
              <a:buChar char="•"/>
            </a:pPr>
            <a:r>
              <a:rPr lang="sr-Latn-CS" sz="1800" dirty="0" smtClean="0"/>
              <a:t> početak formiranja kategorija</a:t>
            </a:r>
            <a:endParaRPr lang="sr-Latn-CS" sz="1800" dirty="0"/>
          </a:p>
          <a:p>
            <a:pPr algn="l">
              <a:spcBef>
                <a:spcPts val="600"/>
              </a:spcBef>
              <a:buFont typeface="Arial" pitchFamily="34" charset="0"/>
              <a:buChar char="•"/>
            </a:pPr>
            <a:r>
              <a:rPr lang="sr-Latn-CS" sz="1800" dirty="0" smtClean="0"/>
              <a:t> pamćenje  i opreznost</a:t>
            </a:r>
            <a:endParaRPr lang="sr-Latn-CS" sz="1800" dirty="0"/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sr-Latn-CS" sz="1800" dirty="0"/>
              <a:t> </a:t>
            </a:r>
            <a:r>
              <a:rPr lang="sr-Latn-CS" sz="2000" b="1" dirty="0" smtClean="0"/>
              <a:t>Socijalni </a:t>
            </a:r>
            <a:r>
              <a:rPr lang="sr-Latn-CS" sz="2000" b="1" dirty="0" smtClean="0"/>
              <a:t>odnosi i emocionalno vezivanje</a:t>
            </a:r>
          </a:p>
          <a:p>
            <a:pPr algn="l">
              <a:spcBef>
                <a:spcPts val="600"/>
              </a:spcBef>
              <a:buFont typeface="Arial" pitchFamily="34" charset="0"/>
              <a:buChar char="•"/>
            </a:pPr>
            <a:r>
              <a:rPr lang="sr-Latn-CS" sz="1800" dirty="0" smtClean="0"/>
              <a:t> strah od odvajanja</a:t>
            </a:r>
            <a:endParaRPr lang="sr-Latn-CS" sz="1800" dirty="0"/>
          </a:p>
          <a:p>
            <a:pPr algn="l">
              <a:spcBef>
                <a:spcPts val="600"/>
              </a:spcBef>
              <a:buFont typeface="Arial" pitchFamily="34" charset="0"/>
              <a:buChar char="•"/>
            </a:pPr>
            <a:r>
              <a:rPr lang="sr-Latn-CS" sz="1800" dirty="0" smtClean="0"/>
              <a:t> neizvesnost i opreznost</a:t>
            </a:r>
            <a:endParaRPr lang="sr-Latn-CS" sz="1800" dirty="0"/>
          </a:p>
          <a:p>
            <a:pPr algn="l">
              <a:spcBef>
                <a:spcPts val="600"/>
              </a:spcBef>
              <a:buFont typeface="Arial" pitchFamily="34" charset="0"/>
              <a:buChar char="•"/>
            </a:pPr>
            <a:r>
              <a:rPr lang="sr-Latn-CS" sz="1800" dirty="0" smtClean="0"/>
              <a:t> afektivno vezivanje</a:t>
            </a:r>
            <a:endParaRPr lang="sr-Latn-CS" sz="1800" dirty="0"/>
          </a:p>
          <a:p>
            <a:pPr algn="l">
              <a:spcBef>
                <a:spcPts val="600"/>
              </a:spcBef>
              <a:buFont typeface="Arial" pitchFamily="34" charset="0"/>
              <a:buChar char="•"/>
            </a:pPr>
            <a:r>
              <a:rPr lang="sr-Latn-CS" sz="1800" dirty="0" smtClean="0"/>
              <a:t> promena </a:t>
            </a:r>
            <a:r>
              <a:rPr lang="sr-Latn-CS" sz="1800" dirty="0"/>
              <a:t>prirode komunikacije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sr-Latn-CS" sz="1800" dirty="0"/>
              <a:t> </a:t>
            </a:r>
            <a:r>
              <a:rPr lang="sr-Latn-CS" sz="2000" b="1" dirty="0" smtClean="0"/>
              <a:t>Novi </a:t>
            </a:r>
            <a:r>
              <a:rPr lang="sr-Latn-CS" sz="2000" b="1" dirty="0"/>
              <a:t>bio-socio-bihejvioralni </a:t>
            </a:r>
            <a:r>
              <a:rPr lang="sr-Latn-CS" sz="2000" b="1" dirty="0" smtClean="0"/>
              <a:t>preokret</a:t>
            </a:r>
            <a:endParaRPr lang="sr-Latn-C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24" y="704088"/>
            <a:ext cx="7829576" cy="724648"/>
          </a:xfrm>
        </p:spPr>
        <p:txBody>
          <a:bodyPr>
            <a:normAutofit fontScale="90000"/>
          </a:bodyPr>
          <a:lstStyle/>
          <a:p>
            <a:r>
              <a:rPr lang="hr-HR" smtClean="0"/>
              <a:t>Kategorisanje</a:t>
            </a:r>
            <a:endParaRPr lang="sr-Latn-C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772816"/>
            <a:ext cx="7848872" cy="4680520"/>
          </a:xfrm>
        </p:spPr>
        <p:txBody>
          <a:bodyPr>
            <a:normAutofit/>
          </a:bodyPr>
          <a:lstStyle/>
          <a:p>
            <a:pPr lvl="0">
              <a:spcBef>
                <a:spcPts val="1200"/>
              </a:spcBef>
              <a:buNone/>
            </a:pPr>
            <a:r>
              <a:rPr lang="sr-Latn-CS" b="1" dirty="0" smtClean="0"/>
              <a:t>Opažanje različitih objekata kao ekvivalentnih </a:t>
            </a:r>
          </a:p>
          <a:p>
            <a:pPr lvl="0">
              <a:spcBef>
                <a:spcPts val="1200"/>
              </a:spcBef>
            </a:pPr>
            <a:r>
              <a:rPr lang="sr-Latn-CS" sz="2200" dirty="0" smtClean="0"/>
              <a:t>Od 3-4 mes., </a:t>
            </a:r>
            <a:r>
              <a:rPr lang="sr-Latn-CS" sz="2200" dirty="0"/>
              <a:t>odojče je sposobno da opazi sličnost između </a:t>
            </a:r>
            <a:r>
              <a:rPr lang="sr-Latn-CS" sz="2200" dirty="0" smtClean="0"/>
              <a:t>raznovrsnih </a:t>
            </a:r>
            <a:r>
              <a:rPr lang="sr-Latn-CS" sz="2200" dirty="0"/>
              <a:t>svojstava </a:t>
            </a:r>
            <a:r>
              <a:rPr lang="sr-Latn-CS" sz="2200" dirty="0" smtClean="0"/>
              <a:t>objekata - </a:t>
            </a:r>
            <a:r>
              <a:rPr lang="hr-HR" sz="2200" dirty="0" smtClean="0"/>
              <a:t>3 mes. ista akciona šema primenjena na iste oblike (pomeranje vrteške nogom</a:t>
            </a:r>
            <a:r>
              <a:rPr lang="en-US" sz="2200" dirty="0" smtClean="0"/>
              <a:t>/</a:t>
            </a:r>
            <a:r>
              <a:rPr lang="en-US" sz="2200" dirty="0" err="1" smtClean="0"/>
              <a:t>boja</a:t>
            </a:r>
            <a:r>
              <a:rPr lang="en-US" sz="2200" dirty="0" smtClean="0"/>
              <a:t> i </a:t>
            </a:r>
            <a:r>
              <a:rPr lang="en-US" sz="2200" dirty="0" err="1" smtClean="0"/>
              <a:t>oblik</a:t>
            </a:r>
            <a:r>
              <a:rPr lang="en-US" sz="2200" dirty="0" smtClean="0"/>
              <a:t> </a:t>
            </a:r>
            <a:r>
              <a:rPr lang="en-US" sz="2200" dirty="0" err="1" smtClean="0"/>
              <a:t>variraju</a:t>
            </a:r>
            <a:r>
              <a:rPr lang="hr-HR" sz="2200" dirty="0" smtClean="0"/>
              <a:t>)</a:t>
            </a:r>
            <a:r>
              <a:rPr lang="sr-Latn-CS" sz="2200" dirty="0" smtClean="0"/>
              <a:t> – dokaz sposobnosti  da se različiti objekti opaze kao pripadnici jedne kategorije -instrumentalno učenje</a:t>
            </a:r>
            <a:endParaRPr lang="hr-HR" sz="2200" dirty="0" smtClean="0"/>
          </a:p>
          <a:p>
            <a:pPr>
              <a:spcBef>
                <a:spcPts val="1200"/>
              </a:spcBef>
            </a:pPr>
            <a:r>
              <a:rPr lang="en-US" sz="2200" dirty="0" err="1" smtClean="0"/>
              <a:t>Oko</a:t>
            </a:r>
            <a:r>
              <a:rPr lang="en-US" sz="2200" dirty="0" smtClean="0"/>
              <a:t> </a:t>
            </a:r>
            <a:r>
              <a:rPr lang="sr-Latn-CS" sz="2200" dirty="0" smtClean="0"/>
              <a:t>7-8 mes. razvija se</a:t>
            </a:r>
            <a:r>
              <a:rPr lang="en-US" sz="2200" dirty="0" smtClean="0"/>
              <a:t> </a:t>
            </a:r>
            <a:r>
              <a:rPr lang="sr-Latn-CS" sz="2200" dirty="0" smtClean="0"/>
              <a:t>bez obučavanja</a:t>
            </a:r>
          </a:p>
          <a:p>
            <a:pPr lvl="0">
              <a:spcBef>
                <a:spcPts val="1200"/>
              </a:spcBef>
            </a:pPr>
            <a:r>
              <a:rPr lang="en-US" sz="2200" dirty="0"/>
              <a:t>D</a:t>
            </a:r>
            <a:r>
              <a:rPr lang="hr-HR" sz="2200" dirty="0" smtClean="0"/>
              <a:t>o 9 mes. – kategorišu različite objekte na osnovu još složenijih karakteristika- odabir loptica i kockica</a:t>
            </a:r>
            <a:r>
              <a:rPr lang="en-US" sz="2200" dirty="0" smtClean="0"/>
              <a:t>- sa 6 </a:t>
            </a:r>
            <a:r>
              <a:rPr lang="en-US" sz="2200" dirty="0" err="1" smtClean="0"/>
              <a:t>mes</a:t>
            </a:r>
            <a:r>
              <a:rPr lang="en-US" sz="2200" dirty="0" smtClean="0"/>
              <a:t>. </a:t>
            </a:r>
            <a:r>
              <a:rPr lang="sr-Latn-RS" sz="2200" dirty="0" err="1"/>
              <a:t>i</a:t>
            </a:r>
            <a:r>
              <a:rPr lang="en-US" sz="2200" dirty="0" err="1" smtClean="0"/>
              <a:t>zbor</a:t>
            </a:r>
            <a:r>
              <a:rPr lang="en-US" sz="2200" dirty="0" smtClean="0"/>
              <a:t> je </a:t>
            </a:r>
            <a:r>
              <a:rPr lang="en-US" sz="2200" dirty="0" err="1" smtClean="0"/>
              <a:t>nasumi</a:t>
            </a:r>
            <a:r>
              <a:rPr lang="sr-Latn-RS" sz="2200" dirty="0" smtClean="0"/>
              <a:t>čan</a:t>
            </a:r>
            <a:endParaRPr lang="sr-Latn-CS" sz="2200" dirty="0" smtClean="0"/>
          </a:p>
          <a:p>
            <a:pPr>
              <a:buNone/>
            </a:pPr>
            <a:endParaRPr lang="sr-Latn-C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7543824" cy="72008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Pamćenje</a:t>
            </a:r>
            <a:endParaRPr lang="sr-Latn-C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579296" cy="5518396"/>
          </a:xfrm>
        </p:spPr>
        <p:txBody>
          <a:bodyPr>
            <a:normAutofit/>
          </a:bodyPr>
          <a:lstStyle/>
          <a:p>
            <a:pPr lvl="0">
              <a:spcBef>
                <a:spcPts val="1200"/>
              </a:spcBef>
            </a:pPr>
            <a:r>
              <a:rPr lang="sr-Latn-CS" dirty="0" smtClean="0"/>
              <a:t>3 mes.- pamte </a:t>
            </a:r>
            <a:r>
              <a:rPr lang="en-US" dirty="0" err="1" smtClean="0"/>
              <a:t>jednu</a:t>
            </a:r>
            <a:r>
              <a:rPr lang="sr-Latn-CS" dirty="0" smtClean="0"/>
              <a:t>, ali ne i </a:t>
            </a:r>
            <a:r>
              <a:rPr lang="sr-Latn-CS" dirty="0" smtClean="0"/>
              <a:t>dve </a:t>
            </a:r>
            <a:r>
              <a:rPr lang="sr-Latn-CS" dirty="0" smtClean="0"/>
              <a:t>nedelje (pokretanje vrteške vrpcom zakačen</a:t>
            </a:r>
            <a:r>
              <a:rPr lang="en-US" dirty="0" smtClean="0"/>
              <a:t>e</a:t>
            </a:r>
            <a:r>
              <a:rPr lang="sr-Latn-CS" dirty="0" smtClean="0"/>
              <a:t> na nogu); uz vizuelni podsetnik (vrtešku), </a:t>
            </a:r>
            <a:r>
              <a:rPr lang="sr-Latn-CS" dirty="0"/>
              <a:t>bebe mogu da se sete kako da pokrenu </a:t>
            </a:r>
            <a:r>
              <a:rPr lang="sr-Latn-CS" dirty="0" smtClean="0"/>
              <a:t>vrtešku što su učile mesec dana ranije- </a:t>
            </a:r>
            <a:r>
              <a:rPr lang="sr-Latn-CS" b="1" i="1" dirty="0" smtClean="0"/>
              <a:t>rekognicija</a:t>
            </a:r>
            <a:endParaRPr lang="sr-Latn-CS" b="1" i="1" dirty="0"/>
          </a:p>
          <a:p>
            <a:pPr lvl="0">
              <a:spcBef>
                <a:spcPts val="1200"/>
              </a:spcBef>
            </a:pPr>
            <a:r>
              <a:rPr lang="sr-Latn-CS" dirty="0" smtClean="0"/>
              <a:t>posle 6 mes.- novi oblik pamćenja- </a:t>
            </a:r>
            <a:r>
              <a:rPr lang="sr-Latn-CS" b="1" i="1" dirty="0" smtClean="0"/>
              <a:t>prisaćanje </a:t>
            </a:r>
            <a:r>
              <a:rPr lang="sr-Latn-CS" dirty="0" smtClean="0"/>
              <a:t>; u </a:t>
            </a:r>
            <a:r>
              <a:rPr lang="sr-Latn-CS" dirty="0"/>
              <a:t>isto vreme kada počinju da puze, bebe pokazuju znake sposobnosti da se prisete objekata i osoba koji nisu prisutni i aktivnosti koje nisu </a:t>
            </a:r>
            <a:r>
              <a:rPr lang="sr-Latn-CS" dirty="0" smtClean="0"/>
              <a:t>izvodili (</a:t>
            </a:r>
            <a:r>
              <a:rPr lang="sr-Latn-CS" u="sng" dirty="0" smtClean="0"/>
              <a:t>mentalna reprezentacija</a:t>
            </a:r>
            <a:r>
              <a:rPr lang="sr-Latn-CS" dirty="0" smtClean="0"/>
              <a:t> postoji- suprotno Pijažeu).</a:t>
            </a:r>
          </a:p>
          <a:p>
            <a:pPr lvl="0">
              <a:spcBef>
                <a:spcPts val="1200"/>
              </a:spcBef>
            </a:pPr>
            <a:r>
              <a:rPr lang="hr-HR" dirty="0" smtClean="0"/>
              <a:t>9-11 mes.- </a:t>
            </a:r>
            <a:r>
              <a:rPr lang="hr-HR" u="sng" dirty="0" smtClean="0"/>
              <a:t>imitacija posmatranog ponašanja  </a:t>
            </a:r>
            <a:r>
              <a:rPr lang="hr-HR" dirty="0" smtClean="0"/>
              <a:t>na osnovu sećanja (igračke, traženje na novom mestu)</a:t>
            </a:r>
            <a:endParaRPr lang="sr-Latn-CS" dirty="0"/>
          </a:p>
          <a:p>
            <a:endParaRPr lang="sr-Latn-C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476672"/>
            <a:ext cx="7715200" cy="864096"/>
          </a:xfrm>
        </p:spPr>
        <p:txBody>
          <a:bodyPr>
            <a:normAutofit/>
          </a:bodyPr>
          <a:lstStyle/>
          <a:p>
            <a:r>
              <a:rPr lang="sr-Latn-CS" dirty="0" smtClean="0"/>
              <a:t>Opreznost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67808"/>
          </a:xfrm>
        </p:spPr>
        <p:txBody>
          <a:bodyPr>
            <a:normAutofit/>
          </a:bodyPr>
          <a:lstStyle/>
          <a:p>
            <a:pPr lvl="0">
              <a:spcBef>
                <a:spcPts val="1200"/>
              </a:spcBef>
            </a:pPr>
            <a:r>
              <a:rPr lang="sr-Latn-CS" dirty="0" smtClean="0"/>
              <a:t>7-9 </a:t>
            </a:r>
            <a:r>
              <a:rPr lang="sr-Latn-CS" dirty="0"/>
              <a:t>mes. opreznost i uznemirenost u susretu sa novim i </a:t>
            </a:r>
            <a:r>
              <a:rPr lang="sr-Latn-CS" dirty="0" smtClean="0"/>
              <a:t>nepoznatim</a:t>
            </a:r>
            <a:endParaRPr lang="sr-Latn-CS" dirty="0"/>
          </a:p>
          <a:p>
            <a:pPr lvl="0">
              <a:spcBef>
                <a:spcPts val="1200"/>
              </a:spcBef>
            </a:pPr>
            <a:r>
              <a:rPr lang="hr-HR" dirty="0"/>
              <a:t>Šefer -  nova </a:t>
            </a:r>
            <a:r>
              <a:rPr lang="hr-HR" dirty="0" smtClean="0"/>
              <a:t>igračka: 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4 </a:t>
            </a:r>
            <a:r>
              <a:rPr lang="hr-HR" dirty="0"/>
              <a:t>mes.- ispitivanje bez ustezanja;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hr-HR" dirty="0" smtClean="0"/>
              <a:t>6 </a:t>
            </a:r>
            <a:r>
              <a:rPr lang="hr-HR" dirty="0"/>
              <a:t>mes.- kratko oklevanje- uočena promena; 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9 </a:t>
            </a:r>
            <a:r>
              <a:rPr lang="hr-HR" dirty="0"/>
              <a:t>mes.- duže oklevanje, čak plač</a:t>
            </a:r>
          </a:p>
          <a:p>
            <a:pPr lvl="0">
              <a:spcBef>
                <a:spcPts val="1200"/>
              </a:spcBef>
            </a:pPr>
            <a:r>
              <a:rPr lang="hr-HR" dirty="0"/>
              <a:t>Znak  pamćenja- da se uporedi sadašnje iskustvo sa zapamćenim prošlim događajem (objektom, osobom)</a:t>
            </a:r>
          </a:p>
          <a:p>
            <a:pPr lvl="0">
              <a:spcBef>
                <a:spcPts val="1200"/>
              </a:spcBef>
            </a:pPr>
            <a:r>
              <a:rPr lang="hr-HR" dirty="0"/>
              <a:t>Povezanost postojanog objekta, pamćenja i kategorizacije </a:t>
            </a:r>
            <a:r>
              <a:rPr lang="hr-HR" dirty="0"/>
              <a:t>=</a:t>
            </a:r>
            <a:r>
              <a:rPr lang="hr-HR" dirty="0" smtClean="0"/>
              <a:t> </a:t>
            </a:r>
            <a:r>
              <a:rPr lang="hr-HR" dirty="0"/>
              <a:t>oprez</a:t>
            </a:r>
            <a:endParaRPr lang="sr-Latn-C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19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724648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 </a:t>
            </a:r>
            <a:r>
              <a:rPr lang="hr-HR" sz="4400" dirty="0" smtClean="0"/>
              <a:t>Strah od odvajanja- socijalni odnosi</a:t>
            </a:r>
            <a:endParaRPr lang="sr-Latn-C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12776"/>
            <a:ext cx="8712968" cy="511256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sr-Latn-CS" dirty="0" smtClean="0"/>
              <a:t>Promene u socijalnom i emocionalnom ponašanju prate promene u kretanju (puzanje, hodanje) i kogniciji </a:t>
            </a:r>
          </a:p>
          <a:p>
            <a:pPr>
              <a:spcBef>
                <a:spcPts val="1200"/>
              </a:spcBef>
            </a:pPr>
            <a:r>
              <a:rPr lang="sr-Latn-CS" b="1" dirty="0" smtClean="0"/>
              <a:t>Anaklitički strah/ separaciona  </a:t>
            </a:r>
            <a:r>
              <a:rPr lang="sr-Latn-CS" b="1" dirty="0" smtClean="0"/>
              <a:t>anksioznost-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sr-Latn-CS" dirty="0" smtClean="0"/>
              <a:t>6-8 mes. Odojčad postaju oprezna prema strancima i uznemirena kada su odvojena od primarnih staratelja.</a:t>
            </a:r>
          </a:p>
          <a:p>
            <a:pPr lvl="0">
              <a:spcBef>
                <a:spcPts val="1200"/>
              </a:spcBef>
              <a:buFont typeface="Wingdings" pitchFamily="2" charset="2"/>
              <a:buChar char="Ø"/>
            </a:pPr>
            <a:r>
              <a:rPr lang="sr-Latn-CS" sz="2400" dirty="0" smtClean="0"/>
              <a:t>Do 2 meseca- ne pravi razliku majke, sa 2 mes. prihvatanje zamene uz prepoznavanje razlike (temperatura opada)</a:t>
            </a:r>
          </a:p>
          <a:p>
            <a:pPr>
              <a:spcBef>
                <a:spcPts val="1200"/>
              </a:spcBef>
              <a:buFont typeface="Wingdings" pitchFamily="2" charset="2"/>
              <a:buChar char="Ø"/>
            </a:pPr>
            <a:r>
              <a:rPr lang="sr-Latn-CS" sz="2400" b="1" i="1" dirty="0" smtClean="0"/>
              <a:t>Rene Špic - drugi psihički organizator</a:t>
            </a:r>
            <a:r>
              <a:rPr lang="sr-Latn-CS" sz="2400" dirty="0" smtClean="0"/>
              <a:t>; </a:t>
            </a:r>
          </a:p>
          <a:p>
            <a:pPr lvl="0">
              <a:spcBef>
                <a:spcPts val="1200"/>
              </a:spcBef>
              <a:buFont typeface="Wingdings" pitchFamily="2" charset="2"/>
              <a:buChar char="Ø"/>
            </a:pPr>
            <a:r>
              <a:rPr lang="sr-Latn-CS" sz="2400" b="1" i="1" dirty="0" smtClean="0"/>
              <a:t>Melanija Klajn - celoviti Objekat -</a:t>
            </a:r>
            <a:r>
              <a:rPr lang="sr-Latn-CS" sz="2400" dirty="0" smtClean="0"/>
              <a:t> integrisana svojstva dobrog i lošeg </a:t>
            </a:r>
            <a:r>
              <a:rPr lang="sr-Latn-CS" sz="2400" dirty="0" smtClean="0"/>
              <a:t>Objekta</a:t>
            </a:r>
            <a:endParaRPr lang="sr-Latn-C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r>
              <a:rPr lang="hr-HR" sz="4400" dirty="0"/>
              <a:t>Strah od odvajanja- socijalni odnosi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075240" cy="4551784"/>
          </a:xfrm>
        </p:spPr>
        <p:txBody>
          <a:bodyPr/>
          <a:lstStyle/>
          <a:p>
            <a:pPr lvl="0">
              <a:spcBef>
                <a:spcPts val="1200"/>
              </a:spcBef>
              <a:buFont typeface="Wingdings" pitchFamily="2" charset="2"/>
              <a:buChar char="Ø"/>
            </a:pPr>
            <a:r>
              <a:rPr lang="hr-HR" sz="2400" dirty="0"/>
              <a:t>Koordinacija aktivnosti staratelja i bebinih potreba kroz uhodane oblike komunikacije- osetljivost na signale- redukcija </a:t>
            </a:r>
            <a:r>
              <a:rPr lang="hr-HR" sz="2400" dirty="0" smtClean="0"/>
              <a:t>neizvesnosti - </a:t>
            </a:r>
            <a:r>
              <a:rPr lang="hr-HR" sz="2400" dirty="0"/>
              <a:t>na nepoznate osobe se ne mogu osloniti</a:t>
            </a:r>
          </a:p>
          <a:p>
            <a:pPr>
              <a:spcBef>
                <a:spcPts val="1200"/>
              </a:spcBef>
              <a:buFont typeface="Wingdings" pitchFamily="2" charset="2"/>
              <a:buChar char="Ø"/>
            </a:pPr>
            <a:r>
              <a:rPr lang="hr-HR" sz="2400" b="1" dirty="0"/>
              <a:t>Vigotski</a:t>
            </a:r>
            <a:r>
              <a:rPr lang="hr-HR" sz="2400" dirty="0"/>
              <a:t> - </a:t>
            </a:r>
            <a:r>
              <a:rPr lang="hr-HR" sz="2400" b="1" i="1" dirty="0"/>
              <a:t>Zona narednog razvoja- </a:t>
            </a:r>
            <a:r>
              <a:rPr lang="hr-HR" sz="2400" dirty="0"/>
              <a:t>zona je jaz između onoga što dete samostalno može i onoga što može uz pomoć odraslih kroz interakciju; naredna faza- pomoć malo iznad samostalnih sposobnosti dopunjuje </a:t>
            </a:r>
            <a:r>
              <a:rPr lang="hr-HR" sz="2400" dirty="0" smtClean="0"/>
              <a:t>one </a:t>
            </a:r>
            <a:r>
              <a:rPr lang="hr-HR" sz="2400" dirty="0" smtClean="0"/>
              <a:t>postojeće </a:t>
            </a:r>
            <a:r>
              <a:rPr lang="hr-HR" sz="2400" dirty="0"/>
              <a:t>koje tek treba da se razviju.</a:t>
            </a:r>
            <a:endParaRPr lang="sr-Latn-CS" sz="2400" dirty="0"/>
          </a:p>
          <a:p>
            <a:pPr>
              <a:spcBef>
                <a:spcPts val="1200"/>
              </a:spcBef>
              <a:buFont typeface="Wingdings" pitchFamily="2" charset="2"/>
              <a:buChar char="Ø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39329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704088"/>
            <a:ext cx="8258204" cy="653210"/>
          </a:xfrm>
        </p:spPr>
        <p:txBody>
          <a:bodyPr>
            <a:noAutofit/>
          </a:bodyPr>
          <a:lstStyle/>
          <a:p>
            <a:r>
              <a:rPr lang="hr-HR" sz="4000" smtClean="0"/>
              <a:t>Afektivna vezanost- emocionalni odnosi</a:t>
            </a:r>
            <a:endParaRPr lang="sr-Latn-CS" sz="40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628800"/>
            <a:ext cx="8075240" cy="4943472"/>
          </a:xfrm>
        </p:spPr>
        <p:txBody>
          <a:bodyPr>
            <a:normAutofit fontScale="85000" lnSpcReduction="10000"/>
          </a:bodyPr>
          <a:lstStyle/>
          <a:p>
            <a:pPr lvl="0">
              <a:spcBef>
                <a:spcPts val="1200"/>
              </a:spcBef>
            </a:pPr>
            <a:r>
              <a:rPr lang="sr-Latn-CS" dirty="0" smtClean="0"/>
              <a:t>Evoluciono objašnjenje</a:t>
            </a:r>
          </a:p>
          <a:p>
            <a:pPr lvl="0">
              <a:spcBef>
                <a:spcPts val="1200"/>
              </a:spcBef>
            </a:pPr>
            <a:r>
              <a:rPr lang="sr-Latn-CS" dirty="0" smtClean="0"/>
              <a:t>Kretanje </a:t>
            </a:r>
            <a:r>
              <a:rPr lang="sr-Latn-CS" dirty="0"/>
              <a:t>je praćeno novim oblikom komunikativnih </a:t>
            </a:r>
            <a:r>
              <a:rPr lang="sr-Latn-CS" dirty="0" smtClean="0"/>
              <a:t>aktivnosti </a:t>
            </a:r>
          </a:p>
          <a:p>
            <a:pPr>
              <a:spcBef>
                <a:spcPts val="1200"/>
              </a:spcBef>
            </a:pPr>
            <a:r>
              <a:rPr lang="hr-HR" b="1" dirty="0" smtClean="0"/>
              <a:t>Utiskivanje </a:t>
            </a:r>
            <a:r>
              <a:rPr lang="hr-HR" b="1" dirty="0"/>
              <a:t>(inprinting </a:t>
            </a:r>
            <a:r>
              <a:rPr lang="hr-HR" b="1" dirty="0" smtClean="0"/>
              <a:t>)- </a:t>
            </a:r>
            <a:r>
              <a:rPr lang="hr-HR" b="1" dirty="0"/>
              <a:t>K. Lorenc- </a:t>
            </a:r>
            <a:r>
              <a:rPr lang="hr-HR" dirty="0" smtClean="0"/>
              <a:t>početak kretanja i adaptivni značaj urođenog instikta </a:t>
            </a:r>
            <a:endParaRPr lang="sr-Latn-CS" dirty="0" smtClean="0"/>
          </a:p>
          <a:p>
            <a:pPr lvl="0">
              <a:spcBef>
                <a:spcPts val="1200"/>
              </a:spcBef>
            </a:pPr>
            <a:r>
              <a:rPr lang="hr-HR" dirty="0" smtClean="0"/>
              <a:t>Roditelji- intenzivnija  +/- osećanja; više reakcija, manje kontrole</a:t>
            </a:r>
          </a:p>
          <a:p>
            <a:pPr lvl="0">
              <a:spcBef>
                <a:spcPts val="1200"/>
              </a:spcBef>
            </a:pPr>
            <a:r>
              <a:rPr lang="hr-HR" b="1" dirty="0" smtClean="0"/>
              <a:t>Afektivna vezanost (osećajno vezivanje, </a:t>
            </a:r>
            <a:r>
              <a:rPr lang="hr-HR" b="1" i="1" dirty="0" smtClean="0"/>
              <a:t>attachment</a:t>
            </a:r>
            <a:r>
              <a:rPr lang="hr-HR" b="1" dirty="0" smtClean="0"/>
              <a:t>) </a:t>
            </a:r>
            <a:br>
              <a:rPr lang="hr-HR" b="1" dirty="0" smtClean="0"/>
            </a:br>
            <a:r>
              <a:rPr lang="hr-HR" b="1" dirty="0" smtClean="0"/>
              <a:t>7-8 mes.</a:t>
            </a:r>
          </a:p>
          <a:p>
            <a:pPr lvl="0">
              <a:spcBef>
                <a:spcPts val="1200"/>
              </a:spcBef>
              <a:buFont typeface="Wingdings" pitchFamily="2" charset="2"/>
              <a:buChar char="Ø"/>
            </a:pPr>
            <a:r>
              <a:rPr lang="hr-HR" dirty="0" smtClean="0"/>
              <a:t>nastoje da su u blizini majke, </a:t>
            </a:r>
          </a:p>
          <a:p>
            <a:pPr lvl="0">
              <a:spcBef>
                <a:spcPts val="1200"/>
              </a:spcBef>
              <a:buFont typeface="Wingdings" pitchFamily="2" charset="2"/>
              <a:buChar char="Ø"/>
            </a:pPr>
            <a:r>
              <a:rPr lang="hr-HR" dirty="0" smtClean="0"/>
              <a:t>uznemirenost pri odvajanju; </a:t>
            </a:r>
          </a:p>
          <a:p>
            <a:pPr lvl="0">
              <a:spcBef>
                <a:spcPts val="1200"/>
              </a:spcBef>
              <a:buFont typeface="Wingdings" pitchFamily="2" charset="2"/>
              <a:buChar char="Ø"/>
            </a:pPr>
            <a:r>
              <a:rPr lang="hr-HR" dirty="0" smtClean="0"/>
              <a:t>zadovoljstvo pri susretu, </a:t>
            </a:r>
          </a:p>
          <a:p>
            <a:pPr lvl="0">
              <a:spcBef>
                <a:spcPts val="1200"/>
              </a:spcBef>
              <a:buFont typeface="Wingdings" pitchFamily="2" charset="2"/>
              <a:buChar char="Ø"/>
            </a:pPr>
            <a:r>
              <a:rPr lang="hr-HR" dirty="0" smtClean="0"/>
              <a:t>usmerenost ka majci i kad je odsutna</a:t>
            </a:r>
            <a:endParaRPr lang="sr-Latn-C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sr-Latn-RS" dirty="0" smtClean="0"/>
              <a:t>Socijalna komunikacija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67808"/>
          </a:xfrm>
        </p:spPr>
        <p:txBody>
          <a:bodyPr>
            <a:normAutofit fontScale="92500" lnSpcReduction="20000"/>
          </a:bodyPr>
          <a:lstStyle/>
          <a:p>
            <a:pPr marL="0" lvl="0" indent="0">
              <a:spcBef>
                <a:spcPts val="1200"/>
              </a:spcBef>
              <a:buNone/>
            </a:pPr>
            <a:r>
              <a:rPr lang="sr-Latn-CS" b="1" dirty="0" smtClean="0"/>
              <a:t>Komunikacija</a:t>
            </a:r>
          </a:p>
          <a:p>
            <a:pPr lvl="0">
              <a:spcBef>
                <a:spcPts val="1200"/>
              </a:spcBef>
            </a:pPr>
            <a:r>
              <a:rPr lang="sr-Latn-CS" dirty="0" smtClean="0"/>
              <a:t>3 </a:t>
            </a:r>
            <a:r>
              <a:rPr lang="sr-Latn-CS" dirty="0"/>
              <a:t>mes</a:t>
            </a:r>
            <a:r>
              <a:rPr lang="sr-Latn-CS" b="1" i="1" dirty="0"/>
              <a:t>. primarna intersubjektivnost- </a:t>
            </a:r>
            <a:r>
              <a:rPr lang="sr-Latn-CS" i="1" dirty="0" smtClean="0"/>
              <a:t>licem-u-lice</a:t>
            </a:r>
            <a:r>
              <a:rPr lang="sr-Latn-CS" i="1" dirty="0"/>
              <a:t>;  </a:t>
            </a:r>
            <a:endParaRPr lang="sr-Latn-CS" i="1" dirty="0" smtClean="0"/>
          </a:p>
          <a:p>
            <a:pPr lvl="0">
              <a:spcBef>
                <a:spcPts val="1200"/>
              </a:spcBef>
            </a:pPr>
            <a:r>
              <a:rPr lang="hr-HR" dirty="0" smtClean="0"/>
              <a:t>7-8 </a:t>
            </a:r>
            <a:r>
              <a:rPr lang="hr-HR" dirty="0"/>
              <a:t>mes. </a:t>
            </a:r>
            <a:r>
              <a:rPr lang="hr-HR" b="1" i="1" dirty="0"/>
              <a:t>sekundarna intersubjektivnost- </a:t>
            </a:r>
            <a:r>
              <a:rPr lang="hr-HR" dirty="0" smtClean="0"/>
              <a:t>komunikacija u vezi </a:t>
            </a:r>
            <a:r>
              <a:rPr lang="hr-HR" i="1" dirty="0" smtClean="0"/>
              <a:t>druge pojave- </a:t>
            </a:r>
            <a:r>
              <a:rPr lang="hr-HR" dirty="0" smtClean="0"/>
              <a:t>razumevanje </a:t>
            </a:r>
            <a:r>
              <a:rPr lang="hr-HR" dirty="0"/>
              <a:t>emocija drugog- prate svojim pogledom pogled odraslih</a:t>
            </a:r>
            <a:endParaRPr lang="sr-Latn-CS" dirty="0"/>
          </a:p>
          <a:p>
            <a:pPr lvl="0">
              <a:spcBef>
                <a:spcPts val="1200"/>
              </a:spcBef>
            </a:pPr>
            <a:r>
              <a:rPr lang="sr-Latn-CS" b="1" dirty="0"/>
              <a:t>Socijalno upućivanje </a:t>
            </a:r>
            <a:r>
              <a:rPr lang="sr-Latn-CS" b="1" dirty="0" smtClean="0"/>
              <a:t>(</a:t>
            </a:r>
            <a:r>
              <a:rPr lang="sr-Latn-CS" b="1" i="1" dirty="0" smtClean="0"/>
              <a:t>referencing</a:t>
            </a:r>
            <a:r>
              <a:rPr lang="sr-Latn-CS" b="1" dirty="0" smtClean="0"/>
              <a:t>)– </a:t>
            </a:r>
            <a:r>
              <a:rPr lang="sr-Latn-CS" dirty="0"/>
              <a:t>bebe počinju da prate izraze lica svojih roditelja da bi utvrdile reakciju roditelja na novi objekat ili događaj, što im pomaže da procene svoju sredinu.</a:t>
            </a:r>
          </a:p>
          <a:p>
            <a:pPr lvl="0">
              <a:spcBef>
                <a:spcPts val="1200"/>
              </a:spcBef>
            </a:pPr>
            <a:r>
              <a:rPr lang="sr-Latn-CS" dirty="0" smtClean="0"/>
              <a:t>Komunikacija </a:t>
            </a:r>
            <a:r>
              <a:rPr lang="sr-Latn-CS" dirty="0"/>
              <a:t>preko emocionalne </a:t>
            </a:r>
            <a:r>
              <a:rPr lang="sr-Latn-CS" dirty="0" smtClean="0"/>
              <a:t>ekspresije</a:t>
            </a:r>
            <a:endParaRPr lang="en-US" dirty="0" smtClean="0"/>
          </a:p>
          <a:p>
            <a:pPr lvl="0">
              <a:spcBef>
                <a:spcPts val="1200"/>
              </a:spcBef>
            </a:pPr>
            <a:r>
              <a:rPr lang="en-US" dirty="0" err="1" smtClean="0"/>
              <a:t>Eksperiment</a:t>
            </a:r>
            <a:r>
              <a:rPr lang="en-US" dirty="0" smtClean="0"/>
              <a:t> “still face” Ed </a:t>
            </a:r>
            <a:r>
              <a:rPr lang="en-US" dirty="0" err="1" smtClean="0"/>
              <a:t>Tronik</a:t>
            </a:r>
            <a:endParaRPr lang="en-US" dirty="0" smtClean="0"/>
          </a:p>
          <a:p>
            <a:pPr marL="0" lvl="0" indent="0">
              <a:spcBef>
                <a:spcPts val="1200"/>
              </a:spcBef>
              <a:buNone/>
            </a:pPr>
            <a:r>
              <a:rPr lang="en-US" dirty="0" smtClean="0"/>
              <a:t>http</a:t>
            </a:r>
            <a:r>
              <a:rPr lang="en-US" dirty="0"/>
              <a:t>://www.umb.edu/Why_UMass/Ed_Tronick</a:t>
            </a:r>
          </a:p>
        </p:txBody>
      </p:sp>
    </p:spTree>
    <p:extLst>
      <p:ext uri="{BB962C8B-B14F-4D97-AF65-F5344CB8AC3E}">
        <p14:creationId xmlns:p14="http://schemas.microsoft.com/office/powerpoint/2010/main" val="106883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till Face Experiment- Dr. Edward Tronick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6950" y="1714500"/>
            <a:ext cx="46101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8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6912768" cy="796086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 Govor</a:t>
            </a:r>
            <a:endParaRPr lang="sr-Latn-C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003232" cy="540060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hr-HR" dirty="0" smtClean="0"/>
              <a:t>do </a:t>
            </a:r>
            <a:r>
              <a:rPr lang="en-US" dirty="0" smtClean="0"/>
              <a:t>16 god</a:t>
            </a:r>
            <a:r>
              <a:rPr lang="hr-HR" dirty="0" smtClean="0"/>
              <a:t>. </a:t>
            </a:r>
            <a:r>
              <a:rPr lang="en-US" dirty="0" smtClean="0"/>
              <a:t>80 000 </a:t>
            </a:r>
            <a:r>
              <a:rPr lang="en-US" dirty="0" err="1" smtClean="0"/>
              <a:t>reči</a:t>
            </a:r>
            <a:r>
              <a:rPr lang="en-US" dirty="0" smtClean="0"/>
              <a:t>- 5000 god</a:t>
            </a:r>
            <a:r>
              <a:rPr lang="sl-SI" dirty="0" smtClean="0"/>
              <a:t>išnje </a:t>
            </a:r>
            <a:r>
              <a:rPr lang="en-US" dirty="0" smtClean="0"/>
              <a:t>-</a:t>
            </a:r>
            <a:r>
              <a:rPr lang="sr-Latn-RS" dirty="0" smtClean="0"/>
              <a:t> </a:t>
            </a:r>
            <a:r>
              <a:rPr lang="en-US" dirty="0" smtClean="0"/>
              <a:t>13 </a:t>
            </a:r>
            <a:r>
              <a:rPr lang="en-US" dirty="0" err="1" smtClean="0"/>
              <a:t>dnevno</a:t>
            </a:r>
            <a:endParaRPr lang="en-GB" dirty="0" smtClean="0"/>
          </a:p>
          <a:p>
            <a:pPr>
              <a:spcBef>
                <a:spcPts val="1200"/>
              </a:spcBef>
            </a:pPr>
            <a:r>
              <a:rPr lang="sr-Latn-CS" b="1" dirty="0" smtClean="0"/>
              <a:t>Gugutanje</a:t>
            </a:r>
            <a:r>
              <a:rPr lang="sr-Latn-CS" dirty="0" smtClean="0"/>
              <a:t>- 10-12 nedelja- spontana vokalizacija glasova  nespecifičnih za jezik; kasnije inicirano gugutanjem odraslih- prva “konverzacija”</a:t>
            </a:r>
            <a:r>
              <a:rPr lang="sl-SI" dirty="0" smtClean="0"/>
              <a:t> podstaknuta imitacijom </a:t>
            </a:r>
            <a:endParaRPr lang="sr-Latn-CS" dirty="0" smtClean="0"/>
          </a:p>
          <a:p>
            <a:pPr>
              <a:spcBef>
                <a:spcPts val="1200"/>
              </a:spcBef>
            </a:pPr>
            <a:r>
              <a:rPr lang="hr-HR" b="1" dirty="0" smtClean="0"/>
              <a:t>Brbljanje</a:t>
            </a:r>
            <a:r>
              <a:rPr lang="hr-HR" dirty="0" smtClean="0"/>
              <a:t>- 4 mes.- vokalizacija glasova sličnih govoru - isto u svim jezicima- uvežbavanje, ponavljanje (cirkularne šeme), nema funkciju komunikacije; </a:t>
            </a:r>
            <a:br>
              <a:rPr lang="hr-HR" dirty="0" smtClean="0"/>
            </a:br>
            <a:r>
              <a:rPr lang="hr-HR" dirty="0" smtClean="0"/>
              <a:t>9 mes. brbljanje postaje slično specifičnom jeziku koji će progovoriti; javlja se i bez prisustva drugih; </a:t>
            </a:r>
            <a:r>
              <a:rPr lang="sl-SI" dirty="0" smtClean="0"/>
              <a:t>redukcija fonema; </a:t>
            </a:r>
            <a:r>
              <a:rPr lang="sr-Latn-CS" dirty="0" smtClean="0"/>
              <a:t>početak razumevanja nekih reči; kod gluve dece postoji, ali se razlikuje. </a:t>
            </a:r>
          </a:p>
          <a:p>
            <a:pPr>
              <a:spcBef>
                <a:spcPts val="1200"/>
              </a:spcBef>
            </a:pPr>
            <a:r>
              <a:rPr lang="hr-HR" b="1" dirty="0" smtClean="0"/>
              <a:t>Dečiji žargon- </a:t>
            </a:r>
            <a:r>
              <a:rPr lang="hr-HR" dirty="0" smtClean="0"/>
              <a:t>12 mes. udvojeni slogovi, značenje specifično za situaciju, sličnost sa jezikom; gluva deca komuniciraju pokretima sa značenjem; </a:t>
            </a:r>
            <a:br>
              <a:rPr lang="hr-HR" dirty="0" smtClean="0"/>
            </a:br>
            <a:r>
              <a:rPr lang="en-US" dirty="0" smtClean="0"/>
              <a:t>1 god-</a:t>
            </a:r>
            <a:r>
              <a:rPr lang="hr-HR" dirty="0" smtClean="0"/>
              <a:t> “</a:t>
            </a:r>
            <a:r>
              <a:rPr lang="en-US" dirty="0" smtClean="0"/>
              <a:t>one-word </a:t>
            </a:r>
            <a:r>
              <a:rPr lang="en-US" dirty="0" err="1" smtClean="0"/>
              <a:t>stadijum</a:t>
            </a:r>
            <a:r>
              <a:rPr lang="hr-HR" dirty="0" smtClean="0"/>
              <a:t>” </a:t>
            </a:r>
            <a:r>
              <a:rPr lang="en-US" dirty="0" smtClean="0"/>
              <a:t>-</a:t>
            </a:r>
            <a:r>
              <a:rPr lang="sr-Latn-RS" dirty="0" smtClean="0"/>
              <a:t> </a:t>
            </a:r>
            <a:r>
              <a:rPr lang="en-US" dirty="0" err="1" smtClean="0"/>
              <a:t>nosilac</a:t>
            </a:r>
            <a:r>
              <a:rPr lang="en-US" dirty="0" smtClean="0"/>
              <a:t> </a:t>
            </a:r>
            <a:r>
              <a:rPr lang="en-US" dirty="0" err="1" smtClean="0"/>
              <a:t>rečenic</a:t>
            </a:r>
            <a:r>
              <a:rPr lang="sl-SI" dirty="0" smtClean="0"/>
              <a:t>e; </a:t>
            </a:r>
            <a:br>
              <a:rPr lang="sl-SI" dirty="0" smtClean="0"/>
            </a:br>
            <a:r>
              <a:rPr lang="en-US" dirty="0" smtClean="0"/>
              <a:t>18</a:t>
            </a:r>
            <a:r>
              <a:rPr lang="hr-HR" dirty="0" smtClean="0"/>
              <a:t> </a:t>
            </a:r>
            <a:r>
              <a:rPr lang="en-US" dirty="0" smtClean="0"/>
              <a:t>m</a:t>
            </a:r>
            <a:r>
              <a:rPr lang="hr-HR" dirty="0" smtClean="0"/>
              <a:t>es. </a:t>
            </a:r>
            <a:r>
              <a:rPr lang="en-US" dirty="0" smtClean="0"/>
              <a:t>- </a:t>
            </a:r>
            <a:r>
              <a:rPr lang="en-US" dirty="0" err="1" smtClean="0"/>
              <a:t>dve</a:t>
            </a:r>
            <a:r>
              <a:rPr lang="en-US" dirty="0" smtClean="0"/>
              <a:t> </a:t>
            </a:r>
            <a:r>
              <a:rPr lang="en-US" dirty="0" err="1" smtClean="0"/>
              <a:t>reči</a:t>
            </a:r>
            <a:r>
              <a:rPr lang="en-US" dirty="0" smtClean="0"/>
              <a:t>- </a:t>
            </a:r>
            <a:r>
              <a:rPr lang="en-US" dirty="0" err="1" smtClean="0"/>
              <a:t>telegrafski</a:t>
            </a:r>
            <a:r>
              <a:rPr lang="sl-SI" dirty="0" smtClean="0"/>
              <a:t> govor</a:t>
            </a:r>
          </a:p>
          <a:p>
            <a:pPr>
              <a:spcBef>
                <a:spcPts val="1200"/>
              </a:spcBef>
            </a:pPr>
            <a:endParaRPr lang="sr-Latn-C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8043890" cy="1008112"/>
          </a:xfrm>
        </p:spPr>
        <p:txBody>
          <a:bodyPr>
            <a:normAutofit fontScale="90000"/>
          </a:bodyPr>
          <a:lstStyle/>
          <a:p>
            <a:r>
              <a:rPr lang="sr-Latn-CS" dirty="0" smtClean="0"/>
              <a:t>Bio-socio-bihejvioralni preokret</a:t>
            </a:r>
            <a:br>
              <a:rPr lang="sr-Latn-CS" dirty="0" smtClean="0"/>
            </a:br>
            <a:r>
              <a:rPr lang="sr-Latn-CS" sz="3100" dirty="0" smtClean="0"/>
              <a:t>akomodacija na razdvojenost i neizvesnost</a:t>
            </a:r>
            <a:endParaRPr lang="sr-Latn-CS" sz="31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7402458"/>
              </p:ext>
            </p:extLst>
          </p:nvPr>
        </p:nvGraphicFramePr>
        <p:xfrm>
          <a:off x="755576" y="1412776"/>
          <a:ext cx="7215238" cy="52017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15238"/>
              </a:tblGrid>
              <a:tr h="4344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600" b="1" dirty="0" smtClean="0">
                          <a:latin typeface="Times New Roman"/>
                          <a:ea typeface="Times New Roman"/>
                        </a:rPr>
                        <a:t>Elementi </a:t>
                      </a:r>
                      <a:r>
                        <a:rPr lang="sr-Latn-CS" sz="1600" b="1" dirty="0">
                          <a:latin typeface="Times New Roman"/>
                          <a:ea typeface="Times New Roman"/>
                        </a:rPr>
                        <a:t>bio-socio-bihejvioralnog preokreta između 7 i 9 meseci</a:t>
                      </a:r>
                      <a:endParaRPr lang="sr-Latn-C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34470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sr-Latn-CS" sz="1200" b="1" dirty="0">
                          <a:latin typeface="Times New Roman"/>
                          <a:ea typeface="Times New Roman"/>
                        </a:rPr>
                        <a:t>BIOLOŠKE PROMENE</a:t>
                      </a:r>
                    </a:p>
                  </a:txBody>
                  <a:tcPr marL="68580" marR="68580" marT="0" marB="0"/>
                </a:tc>
              </a:tr>
              <a:tr h="1223062">
                <a:tc>
                  <a:txBody>
                    <a:bodyPr/>
                    <a:lstStyle/>
                    <a:p>
                      <a:pPr marL="151130" indent="-151130" algn="just">
                        <a:spcAft>
                          <a:spcPts val="500"/>
                        </a:spcAft>
                      </a:pPr>
                      <a:r>
                        <a:rPr lang="sr-Latn-CS" sz="1600" dirty="0">
                          <a:latin typeface="Times New Roman"/>
                          <a:ea typeface="Times New Roman"/>
                        </a:rPr>
                        <a:t>Rast mišića i jačanje kostiju</a:t>
                      </a:r>
                    </a:p>
                    <a:p>
                      <a:pPr marL="151130" indent="-151130" algn="just">
                        <a:spcAft>
                          <a:spcPts val="500"/>
                        </a:spcAft>
                      </a:pPr>
                      <a:r>
                        <a:rPr lang="sr-Latn-CS" sz="1600" dirty="0">
                          <a:latin typeface="Times New Roman"/>
                          <a:ea typeface="Times New Roman"/>
                        </a:rPr>
                        <a:t>Mijelenizacija motornih nervnih puteva ka donjem delu trupa, nogama i rukama</a:t>
                      </a:r>
                    </a:p>
                    <a:p>
                      <a:pPr marL="151130" indent="-151130" algn="just">
                        <a:spcAft>
                          <a:spcPts val="500"/>
                        </a:spcAft>
                      </a:pPr>
                      <a:r>
                        <a:rPr lang="sr-Latn-CS" sz="1600" dirty="0">
                          <a:latin typeface="Times New Roman"/>
                          <a:ea typeface="Times New Roman"/>
                        </a:rPr>
                        <a:t>Mijelenizacija malog mozga, hipokampusa i frontalnih režnjeva</a:t>
                      </a:r>
                    </a:p>
                    <a:p>
                      <a:pPr marL="151130" indent="-151130" algn="just">
                        <a:spcAft>
                          <a:spcPts val="500"/>
                        </a:spcAft>
                      </a:pPr>
                      <a:r>
                        <a:rPr lang="sr-Latn-CS" sz="1600" dirty="0">
                          <a:latin typeface="Times New Roman"/>
                          <a:ea typeface="Times New Roman"/>
                        </a:rPr>
                        <a:t>Novi oblici EEG aktivnosti u kori velikog mozga</a:t>
                      </a:r>
                    </a:p>
                  </a:txBody>
                  <a:tcPr marL="68580" marR="68580" marT="0" marB="0"/>
                </a:tc>
              </a:tr>
              <a:tr h="434470">
                <a:tc>
                  <a:txBody>
                    <a:bodyPr/>
                    <a:lstStyle/>
                    <a:p>
                      <a:pPr marL="152400" indent="-152400" algn="just">
                        <a:spcAft>
                          <a:spcPts val="500"/>
                        </a:spcAft>
                      </a:pPr>
                      <a:r>
                        <a:rPr lang="sr-Latn-CS" sz="1200" b="1" dirty="0">
                          <a:latin typeface="Times New Roman"/>
                          <a:ea typeface="Times New Roman"/>
                        </a:rPr>
                        <a:t>PROMENE U PONAŠANJU</a:t>
                      </a:r>
                    </a:p>
                  </a:txBody>
                  <a:tcPr marL="68580" marR="68580" marT="0" marB="0"/>
                </a:tc>
              </a:tr>
              <a:tr h="1382295">
                <a:tc>
                  <a:txBody>
                    <a:bodyPr/>
                    <a:lstStyle/>
                    <a:p>
                      <a:pPr marL="152400" marR="0" indent="-1524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CS" sz="1600" dirty="0">
                          <a:latin typeface="Times New Roman"/>
                          <a:ea typeface="Times New Roman"/>
                        </a:rPr>
                        <a:t>Pojava </a:t>
                      </a:r>
                      <a:r>
                        <a:rPr lang="sr-Latn-CS" sz="1600" dirty="0" smtClean="0">
                          <a:latin typeface="Times New Roman"/>
                          <a:ea typeface="Times New Roman"/>
                        </a:rPr>
                        <a:t>puzanja                                                            Postojanost objekta</a:t>
                      </a:r>
                    </a:p>
                    <a:p>
                      <a:pPr marL="152400" indent="-152400" algn="just">
                        <a:spcAft>
                          <a:spcPts val="500"/>
                        </a:spcAft>
                      </a:pPr>
                      <a:r>
                        <a:rPr lang="sr-Latn-CS" sz="1600" dirty="0" smtClean="0">
                          <a:latin typeface="Times New Roman"/>
                          <a:ea typeface="Times New Roman"/>
                        </a:rPr>
                        <a:t>Strah od visine                                                            Prisećanje</a:t>
                      </a:r>
                    </a:p>
                    <a:p>
                      <a:pPr marL="152400" marR="0" indent="-1524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CS" sz="1600" dirty="0" smtClean="0">
                          <a:latin typeface="Times New Roman"/>
                          <a:ea typeface="Times New Roman"/>
                        </a:rPr>
                        <a:t> Automatizovano dosezanje i hvatanje                       Opreznost kao reakcija na novine        </a:t>
                      </a:r>
                    </a:p>
                    <a:p>
                      <a:pPr marL="152400" marR="0" indent="-1524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CS" sz="1600" dirty="0" smtClean="0">
                          <a:latin typeface="Times New Roman"/>
                          <a:ea typeface="Times New Roman"/>
                        </a:rPr>
                        <a:t> Koordinacija niza akcija radi dostizanja cilja</a:t>
                      </a:r>
                      <a:r>
                        <a:rPr lang="sr-Latn-CS" sz="1600" baseline="0" dirty="0" smtClean="0">
                          <a:latin typeface="Times New Roman"/>
                          <a:ea typeface="Times New Roman"/>
                        </a:rPr>
                        <a:t>            </a:t>
                      </a:r>
                      <a:r>
                        <a:rPr lang="sr-Latn-CS" sz="1600" dirty="0" smtClean="0">
                          <a:latin typeface="Times New Roman"/>
                          <a:ea typeface="Times New Roman"/>
                        </a:rPr>
                        <a:t>Brbljanje</a:t>
                      </a:r>
                      <a:endParaRPr lang="sr-Latn-C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34470">
                <a:tc>
                  <a:txBody>
                    <a:bodyPr/>
                    <a:lstStyle/>
                    <a:p>
                      <a:pPr marL="152400" indent="-152400" algn="just">
                        <a:spcAft>
                          <a:spcPts val="500"/>
                        </a:spcAft>
                      </a:pPr>
                      <a:r>
                        <a:rPr lang="sr-Latn-CS" sz="1200" b="1" dirty="0">
                          <a:latin typeface="Times New Roman"/>
                          <a:ea typeface="Times New Roman"/>
                        </a:rPr>
                        <a:t>SOCIJALNE PROMENE</a:t>
                      </a:r>
                    </a:p>
                  </a:txBody>
                  <a:tcPr marL="68580" marR="68580" marT="0" marB="0"/>
                </a:tc>
              </a:tr>
              <a:tr h="797933">
                <a:tc>
                  <a:txBody>
                    <a:bodyPr/>
                    <a:lstStyle/>
                    <a:p>
                      <a:pPr marL="152400" indent="-152400" algn="just">
                        <a:spcAft>
                          <a:spcPts val="500"/>
                        </a:spcAft>
                      </a:pPr>
                      <a:r>
                        <a:rPr lang="sr-Latn-CS" sz="1600" dirty="0">
                          <a:latin typeface="Times New Roman"/>
                          <a:ea typeface="Times New Roman"/>
                        </a:rPr>
                        <a:t>Opreznost prema nepoznatim </a:t>
                      </a:r>
                      <a:r>
                        <a:rPr lang="sr-Latn-CS" sz="1600" dirty="0" smtClean="0">
                          <a:latin typeface="Times New Roman"/>
                          <a:ea typeface="Times New Roman"/>
                        </a:rPr>
                        <a:t>osobama (separaciona anksioznost)</a:t>
                      </a:r>
                      <a:endParaRPr lang="sr-Latn-CS" sz="1600" dirty="0">
                        <a:latin typeface="Times New Roman"/>
                        <a:ea typeface="Times New Roman"/>
                      </a:endParaRPr>
                    </a:p>
                    <a:p>
                      <a:pPr marL="152400" indent="-152400" algn="just">
                        <a:spcAft>
                          <a:spcPts val="500"/>
                        </a:spcAft>
                      </a:pPr>
                      <a:r>
                        <a:rPr lang="sr-Latn-CS" sz="1600" dirty="0">
                          <a:latin typeface="Times New Roman"/>
                          <a:ea typeface="Times New Roman"/>
                        </a:rPr>
                        <a:t>Novi emocionalni odnos prema roditeljima (afektivno vezivanje)</a:t>
                      </a:r>
                    </a:p>
                    <a:p>
                      <a:pPr marL="152400" indent="-152400" algn="just">
                        <a:spcAft>
                          <a:spcPts val="500"/>
                        </a:spcAft>
                      </a:pPr>
                      <a:r>
                        <a:rPr lang="sr-Latn-CS" sz="1600" dirty="0">
                          <a:latin typeface="Times New Roman"/>
                          <a:ea typeface="Times New Roman"/>
                        </a:rPr>
                        <a:t>Socijalno upućivanje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Biološke promene</a:t>
            </a:r>
            <a:endParaRPr lang="sr-Latn-C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8534752" cy="5014910"/>
          </a:xfrm>
        </p:spPr>
        <p:txBody>
          <a:bodyPr>
            <a:normAutofit lnSpcReduction="10000"/>
          </a:bodyPr>
          <a:lstStyle/>
          <a:p>
            <a:pPr lvl="0">
              <a:spcBef>
                <a:spcPts val="1200"/>
              </a:spcBef>
            </a:pPr>
            <a:r>
              <a:rPr lang="sr-Latn-CS" sz="2200" b="1" dirty="0" smtClean="0"/>
              <a:t>Rast-</a:t>
            </a:r>
            <a:r>
              <a:rPr lang="sr-Latn-CS" sz="2200" dirty="0" smtClean="0"/>
              <a:t> beba poraste 25 cm i </a:t>
            </a:r>
            <a:r>
              <a:rPr lang="sr-Latn-CS" sz="2200" dirty="0"/>
              <a:t>utrostručuje </a:t>
            </a:r>
            <a:r>
              <a:rPr lang="sr-Latn-CS" sz="2200" dirty="0" smtClean="0"/>
              <a:t>težinu </a:t>
            </a:r>
            <a:r>
              <a:rPr lang="sr-Latn-CS" sz="2200" dirty="0"/>
              <a:t>tokom prve godine </a:t>
            </a:r>
            <a:r>
              <a:rPr lang="sr-Latn-CS" sz="2200" dirty="0" smtClean="0"/>
              <a:t>života- uticaj hrane, sunca, gena </a:t>
            </a:r>
          </a:p>
          <a:p>
            <a:pPr lvl="0">
              <a:spcBef>
                <a:spcPts val="1200"/>
              </a:spcBef>
            </a:pPr>
            <a:r>
              <a:rPr lang="sr-Latn-CS" sz="2200" dirty="0" smtClean="0"/>
              <a:t>promene </a:t>
            </a:r>
            <a:r>
              <a:rPr lang="sr-Latn-CS" sz="2200" dirty="0"/>
              <a:t>u </a:t>
            </a:r>
            <a:r>
              <a:rPr lang="sr-Latn-CS" sz="2200" dirty="0" smtClean="0"/>
              <a:t>proporcijama </a:t>
            </a:r>
            <a:r>
              <a:rPr lang="sr-Latn-CS" sz="2200" dirty="0"/>
              <a:t>tela </a:t>
            </a:r>
            <a:r>
              <a:rPr lang="sr-Latn-CS" sz="2200" dirty="0" smtClean="0"/>
              <a:t>– promena težišta tela- značaj za uspostavljanje </a:t>
            </a:r>
            <a:r>
              <a:rPr lang="sr-Latn-CS" sz="2200" dirty="0"/>
              <a:t>ravnoteže pri </a:t>
            </a:r>
            <a:r>
              <a:rPr lang="sr-Latn-CS" sz="2200" dirty="0" smtClean="0"/>
              <a:t>hodanju -glava 25%-20%-12%; noge 25%-50%</a:t>
            </a:r>
            <a:endParaRPr lang="sr-Latn-CS" sz="2200" dirty="0"/>
          </a:p>
          <a:p>
            <a:pPr lvl="0">
              <a:spcBef>
                <a:spcPts val="1200"/>
              </a:spcBef>
            </a:pPr>
            <a:r>
              <a:rPr lang="sr-Latn-CS" sz="2200" b="1" dirty="0"/>
              <a:t>Očvršćivanje kostiju i rast mišićne mase</a:t>
            </a:r>
            <a:r>
              <a:rPr lang="sr-Latn-CS" sz="2200" dirty="0"/>
              <a:t> doprinose razvoju puzanja, hodanja i koordinisanih pokreta ruku.</a:t>
            </a:r>
          </a:p>
          <a:p>
            <a:pPr lvl="0">
              <a:spcBef>
                <a:spcPts val="1200"/>
              </a:spcBef>
            </a:pPr>
            <a:r>
              <a:rPr lang="sr-Latn-CS" sz="2200" b="1" dirty="0"/>
              <a:t>Razvoj </a:t>
            </a:r>
            <a:r>
              <a:rPr lang="sr-Latn-CS" sz="2200" b="1" dirty="0" smtClean="0"/>
              <a:t>mozga  i promena EEG -</a:t>
            </a:r>
            <a:r>
              <a:rPr lang="sr-Latn-CS" sz="2200" dirty="0" smtClean="0"/>
              <a:t> </a:t>
            </a:r>
            <a:r>
              <a:rPr lang="sr-Latn-CS" sz="2200" dirty="0"/>
              <a:t>važan za promene u ponašanju koje se javljaju između 3 i 12 meseci: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sr-Latn-CS" sz="1900" dirty="0"/>
              <a:t>primarna motorna oblast: opšta koordinacija pokreta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sr-Latn-CS" sz="1900" dirty="0"/>
              <a:t>mali mozak: koordinacija i ravnoteža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sr-Latn-CS" sz="1900" dirty="0"/>
              <a:t>hipokampus: pamćenje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sr-Latn-CS" sz="1900" dirty="0"/>
              <a:t>frontalni režanj: voljna kontrola i planiranje</a:t>
            </a:r>
          </a:p>
          <a:p>
            <a:endParaRPr lang="sr-Latn-C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28694"/>
          </a:xfrm>
        </p:spPr>
        <p:txBody>
          <a:bodyPr>
            <a:normAutofit/>
          </a:bodyPr>
          <a:lstStyle/>
          <a:p>
            <a:r>
              <a:rPr lang="hr-HR" dirty="0" smtClean="0"/>
              <a:t>Perceptivni i </a:t>
            </a:r>
            <a:r>
              <a:rPr lang="hr-HR" dirty="0" smtClean="0"/>
              <a:t>motorički </a:t>
            </a:r>
            <a:r>
              <a:rPr lang="hr-HR" dirty="0" smtClean="0"/>
              <a:t>razvoj</a:t>
            </a:r>
            <a:endParaRPr lang="sr-Latn-C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8280920" cy="5229200"/>
          </a:xfrm>
        </p:spPr>
        <p:txBody>
          <a:bodyPr>
            <a:normAutofit fontScale="92500" lnSpcReduction="20000"/>
          </a:bodyPr>
          <a:lstStyle/>
          <a:p>
            <a:pPr lvl="0">
              <a:buNone/>
            </a:pPr>
            <a:r>
              <a:rPr lang="sr-Latn-CS" sz="3000" b="1" dirty="0" smtClean="0"/>
              <a:t>Dosezanje </a:t>
            </a:r>
            <a:r>
              <a:rPr lang="sr-Latn-CS" sz="3000" b="1" dirty="0"/>
              <a:t>i </a:t>
            </a:r>
            <a:r>
              <a:rPr lang="sr-Latn-CS" sz="3000" b="1" dirty="0" smtClean="0"/>
              <a:t>hvatanje</a:t>
            </a:r>
          </a:p>
          <a:p>
            <a:pPr lvl="0">
              <a:spcAft>
                <a:spcPts val="1200"/>
              </a:spcAft>
            </a:pPr>
            <a:r>
              <a:rPr lang="sr-Latn-CS" b="1" i="1" dirty="0" smtClean="0"/>
              <a:t>Početna faza </a:t>
            </a:r>
            <a:r>
              <a:rPr lang="sr-Latn-CS" dirty="0" smtClean="0"/>
              <a:t>jedva koordinisanog praćenja pokreta ruke, pokreti refleksini i kontrolisani subkortikalnim </a:t>
            </a:r>
            <a:r>
              <a:rPr lang="sr-Latn-CS" dirty="0"/>
              <a:t>centrima u </a:t>
            </a:r>
            <a:r>
              <a:rPr lang="sr-Latn-CS" dirty="0" smtClean="0"/>
              <a:t>mozgu </a:t>
            </a:r>
          </a:p>
          <a:p>
            <a:pPr lvl="0">
              <a:spcAft>
                <a:spcPts val="1200"/>
              </a:spcAft>
            </a:pPr>
            <a:r>
              <a:rPr lang="sr-Latn-CS" b="1" i="1" dirty="0" smtClean="0"/>
              <a:t>Faza </a:t>
            </a:r>
            <a:r>
              <a:rPr lang="sr-Latn-CS" b="1" i="1" dirty="0"/>
              <a:t>vizuelno vođenog dosezanja i </a:t>
            </a:r>
            <a:r>
              <a:rPr lang="sr-Latn-CS" b="1" i="1" dirty="0" smtClean="0"/>
              <a:t>hvatanja </a:t>
            </a:r>
            <a:r>
              <a:rPr lang="sr-Latn-CS" dirty="0" smtClean="0"/>
              <a:t>(koordinacija oko-ruka)- kontrolisana frontalnim korteksom- dovodi </a:t>
            </a:r>
            <a:r>
              <a:rPr lang="sr-Latn-CS" dirty="0"/>
              <a:t>do brzih i preciznih </a:t>
            </a:r>
            <a:r>
              <a:rPr lang="sr-Latn-CS" dirty="0" smtClean="0"/>
              <a:t>voljnih </a:t>
            </a:r>
            <a:r>
              <a:rPr lang="sr-Latn-CS" dirty="0"/>
              <a:t>pokreta posle nekoliko meseci vežbanja. </a:t>
            </a:r>
            <a:endParaRPr lang="sr-Latn-CS" dirty="0" smtClean="0"/>
          </a:p>
          <a:p>
            <a:pPr lvl="0">
              <a:spcAft>
                <a:spcPts val="1200"/>
              </a:spcAft>
            </a:pPr>
            <a:r>
              <a:rPr lang="hr-HR" b="1" i="1" dirty="0" smtClean="0"/>
              <a:t>Faza integracije -</a:t>
            </a:r>
            <a:r>
              <a:rPr lang="hr-HR" dirty="0" smtClean="0"/>
              <a:t> “refleksni” automatizam</a:t>
            </a:r>
          </a:p>
          <a:p>
            <a:pPr lvl="0">
              <a:spcAft>
                <a:spcPts val="1200"/>
              </a:spcAft>
            </a:pPr>
            <a:r>
              <a:rPr lang="sr-Latn-CS" b="1" i="1" dirty="0" smtClean="0"/>
              <a:t>Opozicija palca-12 mes</a:t>
            </a:r>
            <a:r>
              <a:rPr lang="sr-Latn-CS" dirty="0" smtClean="0"/>
              <a:t>. sve </a:t>
            </a:r>
            <a:r>
              <a:rPr lang="sr-Latn-CS" dirty="0"/>
              <a:t>veća sposobnost hvatanja objekata omogućava otkrivanje mnogih novih svojstava </a:t>
            </a:r>
            <a:r>
              <a:rPr lang="sr-Latn-CS" dirty="0" smtClean="0"/>
              <a:t>objekata -držanje čaše, kašike, sitnih predmeta</a:t>
            </a:r>
          </a:p>
          <a:p>
            <a:pPr lvl="0">
              <a:spcAft>
                <a:spcPts val="1200"/>
              </a:spcAft>
            </a:pPr>
            <a:r>
              <a:rPr lang="en-US" b="1" i="1" dirty="0" smtClean="0"/>
              <a:t>F</a:t>
            </a:r>
            <a:r>
              <a:rPr lang="hr-HR" b="1" i="1" dirty="0" smtClean="0"/>
              <a:t>unkcionalni “pojmovi</a:t>
            </a:r>
            <a:r>
              <a:rPr lang="hr-HR" dirty="0" smtClean="0"/>
              <a:t>”- šta se sve može sa stvarima raditi  (bacati, udarati, tresti, stiskati, gristi,...)- ka specifikaciji f.</a:t>
            </a:r>
            <a:endParaRPr lang="sr-Latn-C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857256"/>
          </a:xfrm>
        </p:spPr>
        <p:txBody>
          <a:bodyPr>
            <a:normAutofit/>
          </a:bodyPr>
          <a:lstStyle/>
          <a:p>
            <a:r>
              <a:rPr lang="hr-HR" dirty="0" smtClean="0"/>
              <a:t>Perceptivni i motorni razvoj</a:t>
            </a:r>
            <a:endParaRPr lang="sr-Latn-C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5143536"/>
          </a:xfrm>
        </p:spPr>
        <p:txBody>
          <a:bodyPr>
            <a:normAutofit fontScale="92500" lnSpcReduction="20000"/>
          </a:bodyPr>
          <a:lstStyle/>
          <a:p>
            <a:pPr lvl="0">
              <a:buNone/>
            </a:pPr>
            <a:r>
              <a:rPr lang="sr-Latn-CS" sz="3000" b="1" dirty="0" smtClean="0"/>
              <a:t>Kretanje</a:t>
            </a:r>
            <a:endParaRPr lang="sr-Latn-CS" sz="3000" dirty="0" smtClean="0"/>
          </a:p>
          <a:p>
            <a:pPr lvl="0">
              <a:spcBef>
                <a:spcPts val="1200"/>
              </a:spcBef>
            </a:pPr>
            <a:r>
              <a:rPr lang="sr-Latn-CS" dirty="0" smtClean="0"/>
              <a:t>Motorička </a:t>
            </a:r>
            <a:r>
              <a:rPr lang="sr-Latn-CS" dirty="0"/>
              <a:t>kontrola tela počinje od glave i vrata i postepeno napreduje ka trupu i </a:t>
            </a:r>
            <a:r>
              <a:rPr lang="sr-Latn-CS" dirty="0" smtClean="0"/>
              <a:t>nogama</a:t>
            </a:r>
            <a:r>
              <a:rPr lang="en-US" dirty="0" smtClean="0"/>
              <a:t>- </a:t>
            </a:r>
            <a:r>
              <a:rPr lang="en-US" dirty="0" err="1" smtClean="0"/>
              <a:t>cefalo-kaudalni</a:t>
            </a:r>
            <a:r>
              <a:rPr lang="en-US" dirty="0" smtClean="0"/>
              <a:t> </a:t>
            </a:r>
            <a:r>
              <a:rPr lang="en-US" dirty="0" err="1" smtClean="0"/>
              <a:t>pravac</a:t>
            </a:r>
            <a:r>
              <a:rPr lang="sr-Latn-CS" dirty="0" smtClean="0"/>
              <a:t>. </a:t>
            </a:r>
          </a:p>
          <a:p>
            <a:pPr lvl="0">
              <a:spcBef>
                <a:spcPts val="1200"/>
              </a:spcBef>
            </a:pPr>
            <a:r>
              <a:rPr lang="sr-Latn-CS" b="1" i="1" dirty="0" smtClean="0"/>
              <a:t>Puzanje</a:t>
            </a:r>
            <a:r>
              <a:rPr lang="sr-Latn-CS" dirty="0" smtClean="0"/>
              <a:t>- oko </a:t>
            </a:r>
            <a:r>
              <a:rPr lang="sr-Latn-CS" dirty="0"/>
              <a:t>7. – 8. </a:t>
            </a:r>
            <a:r>
              <a:rPr lang="sr-Latn-CS" dirty="0" smtClean="0"/>
              <a:t>meseca, koristi </a:t>
            </a:r>
            <a:r>
              <a:rPr lang="sr-Latn-CS" dirty="0"/>
              <a:t>kombinaciju pokreta ruku i nogu. </a:t>
            </a:r>
            <a:endParaRPr lang="sr-Latn-CS" dirty="0" smtClean="0"/>
          </a:p>
          <a:p>
            <a:pPr lvl="0">
              <a:spcBef>
                <a:spcPts val="1200"/>
              </a:spcBef>
            </a:pPr>
            <a:r>
              <a:rPr lang="sr-Latn-CS" b="1" i="1" dirty="0" smtClean="0"/>
              <a:t>Hodanje</a:t>
            </a:r>
            <a:r>
              <a:rPr lang="sr-Latn-CS" dirty="0" smtClean="0"/>
              <a:t>- </a:t>
            </a:r>
            <a:r>
              <a:rPr lang="sr-Latn-CS" dirty="0"/>
              <a:t>pojavljuje </a:t>
            </a:r>
            <a:r>
              <a:rPr lang="sr-Latn-CS" dirty="0" smtClean="0"/>
              <a:t>se nekoliko </a:t>
            </a:r>
            <a:r>
              <a:rPr lang="sr-Latn-CS" dirty="0"/>
              <a:t>meseci kasnije, </a:t>
            </a:r>
            <a:r>
              <a:rPr lang="sr-Latn-CS" dirty="0" smtClean="0"/>
              <a:t>oko 1 god.</a:t>
            </a:r>
            <a:endParaRPr lang="sr-Latn-CS" dirty="0"/>
          </a:p>
          <a:p>
            <a:pPr lvl="0">
              <a:spcBef>
                <a:spcPts val="1200"/>
              </a:spcBef>
            </a:pPr>
            <a:r>
              <a:rPr lang="sr-Latn-CS" b="1" i="1" dirty="0" smtClean="0"/>
              <a:t>Samostalnost</a:t>
            </a:r>
            <a:r>
              <a:rPr lang="sr-Latn-CS" dirty="0" smtClean="0"/>
              <a:t>- suštinska promena u odnosima odojčeta i sredine.</a:t>
            </a:r>
          </a:p>
          <a:p>
            <a:pPr lvl="0">
              <a:spcBef>
                <a:spcPts val="1200"/>
              </a:spcBef>
            </a:pPr>
            <a:r>
              <a:rPr lang="sr-Latn-CS" b="1" i="1" dirty="0" smtClean="0"/>
              <a:t>Vežbanje</a:t>
            </a:r>
            <a:r>
              <a:rPr lang="sr-Latn-CS" dirty="0" smtClean="0"/>
              <a:t>- motorni </a:t>
            </a:r>
            <a:r>
              <a:rPr lang="sr-Latn-CS" dirty="0"/>
              <a:t>razvoj može biti ubrzan </a:t>
            </a:r>
            <a:r>
              <a:rPr lang="sr-Latn-CS" dirty="0" smtClean="0"/>
              <a:t>vežbanjem (Hopi, Kipsigis, Aše), </a:t>
            </a:r>
            <a:r>
              <a:rPr lang="sr-Latn-CS" dirty="0"/>
              <a:t>ali vežbanje ima malo uticaja na kasniji </a:t>
            </a:r>
            <a:r>
              <a:rPr lang="sr-Latn-CS" dirty="0" smtClean="0"/>
              <a:t>razvoj drugih motornih </a:t>
            </a:r>
            <a:r>
              <a:rPr lang="sr-Latn-CS" dirty="0"/>
              <a:t>veština. </a:t>
            </a:r>
            <a:r>
              <a:rPr lang="sr-Latn-CS" dirty="0" smtClean="0"/>
              <a:t/>
            </a:r>
            <a:br>
              <a:rPr lang="sr-Latn-CS" dirty="0" smtClean="0"/>
            </a:br>
            <a:r>
              <a:rPr lang="sr-Latn-CS" dirty="0" smtClean="0"/>
              <a:t>Rano </a:t>
            </a:r>
            <a:r>
              <a:rPr lang="sr-Latn-CS" dirty="0"/>
              <a:t>vežbanje </a:t>
            </a:r>
            <a:r>
              <a:rPr lang="sr-Latn-CS" dirty="0" smtClean="0"/>
              <a:t>specifičnih motornih veština ima dugotrajan efekat- sviranje, sport, ples, plivanje (Ginisov rekord u skijanju na vodi</a:t>
            </a:r>
            <a:r>
              <a:rPr lang="en-US" dirty="0" smtClean="0"/>
              <a:t>!</a:t>
            </a:r>
            <a:r>
              <a:rPr lang="sr-Latn-CS" dirty="0" smtClean="0"/>
              <a:t>).</a:t>
            </a:r>
            <a:endParaRPr lang="sr-Latn-CS" dirty="0"/>
          </a:p>
          <a:p>
            <a:endParaRPr lang="sr-Latn-C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404664"/>
            <a:ext cx="7972452" cy="72008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Kognitivni razvoj</a:t>
            </a:r>
            <a:endParaRPr lang="sr-Latn-C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28592"/>
          </a:xfrm>
        </p:spPr>
        <p:txBody>
          <a:bodyPr>
            <a:normAutofit lnSpcReduction="10000"/>
          </a:bodyPr>
          <a:lstStyle/>
          <a:p>
            <a:pPr lvl="0">
              <a:spcBef>
                <a:spcPts val="1200"/>
              </a:spcBef>
            </a:pPr>
            <a:r>
              <a:rPr lang="hr-HR" sz="2400" dirty="0" smtClean="0"/>
              <a:t>Razumevanje osnovnih svojstava objekata- ranije se javlja kada se primene tehnike koje zahtevaju minimum aktivnosti</a:t>
            </a:r>
          </a:p>
          <a:p>
            <a:pPr lvl="0">
              <a:spcBef>
                <a:spcPts val="1200"/>
              </a:spcBef>
            </a:pPr>
            <a:r>
              <a:rPr lang="hr-HR" sz="2400" dirty="0" smtClean="0"/>
              <a:t>Slika spoljneg sveta- sredina i aktivnosti su odvoje</a:t>
            </a:r>
            <a:r>
              <a:rPr lang="en-US" sz="2400" dirty="0" smtClean="0"/>
              <a:t>n</a:t>
            </a:r>
            <a:r>
              <a:rPr lang="sr-Latn-CS" sz="2400" dirty="0" smtClean="0"/>
              <a:t>i</a:t>
            </a:r>
          </a:p>
          <a:p>
            <a:pPr lvl="0">
              <a:spcBef>
                <a:spcPts val="1200"/>
              </a:spcBef>
            </a:pPr>
            <a:r>
              <a:rPr lang="sr-Latn-CS" sz="2400" dirty="0" smtClean="0"/>
              <a:t>Faze </a:t>
            </a:r>
            <a:r>
              <a:rPr lang="sr-Latn-CS" sz="2400" b="1" dirty="0"/>
              <a:t>senzomotornog perioda </a:t>
            </a:r>
            <a:r>
              <a:rPr lang="sr-Latn-CS" sz="2400" dirty="0"/>
              <a:t>do kraja prve godine </a:t>
            </a:r>
            <a:r>
              <a:rPr lang="sr-Latn-CS" sz="2400" dirty="0" smtClean="0"/>
              <a:t>života- Pijaže (akomodacija šema kroz aktivnost)</a:t>
            </a:r>
          </a:p>
          <a:p>
            <a:pPr lvl="1">
              <a:spcBef>
                <a:spcPts val="1200"/>
              </a:spcBef>
              <a:buFont typeface="Wingdings" pitchFamily="2" charset="2"/>
              <a:buChar char="q"/>
            </a:pPr>
            <a:r>
              <a:rPr lang="sr-Latn-CS" sz="2000" b="1" i="1" dirty="0" smtClean="0"/>
              <a:t>Faza 3 –sekundarne cirkularne reakcije- </a:t>
            </a:r>
            <a:r>
              <a:rPr lang="sr-Latn-CS" sz="2000" dirty="0" smtClean="0"/>
              <a:t>4 </a:t>
            </a:r>
            <a:r>
              <a:rPr lang="sr-Latn-CS" sz="2000" dirty="0"/>
              <a:t>i 8 meseci, </a:t>
            </a:r>
            <a:r>
              <a:rPr lang="sr-Latn-CS" sz="2000" dirty="0" smtClean="0"/>
              <a:t>odnos akcije i sredine- posebnu </a:t>
            </a:r>
            <a:r>
              <a:rPr lang="sr-Latn-CS" sz="2000" dirty="0"/>
              <a:t>pažnju </a:t>
            </a:r>
            <a:r>
              <a:rPr lang="sr-Latn-CS" sz="2000" dirty="0" smtClean="0"/>
              <a:t>obraća </a:t>
            </a:r>
            <a:r>
              <a:rPr lang="sr-Latn-CS" sz="2000" dirty="0"/>
              <a:t>na spoljne objekte i produžva aktivnosti koje dovode do interesantnih </a:t>
            </a:r>
            <a:r>
              <a:rPr lang="sr-Latn-CS" sz="2000" b="1" dirty="0"/>
              <a:t>promena u </a:t>
            </a:r>
            <a:r>
              <a:rPr lang="sr-Latn-CS" sz="2000" b="1" dirty="0" smtClean="0"/>
              <a:t>sredini- ishodi</a:t>
            </a:r>
          </a:p>
          <a:p>
            <a:pPr lvl="1">
              <a:spcBef>
                <a:spcPts val="1200"/>
              </a:spcBef>
              <a:buFont typeface="Wingdings" pitchFamily="2" charset="2"/>
              <a:buChar char="q"/>
            </a:pPr>
            <a:r>
              <a:rPr lang="sr-Latn-CS" sz="2000" dirty="0" smtClean="0"/>
              <a:t> </a:t>
            </a:r>
            <a:r>
              <a:rPr lang="sr-Latn-CS" sz="2000" b="1" i="1" dirty="0" smtClean="0"/>
              <a:t>Faza 4- koordinacija sekundarnih cirkularnih akcija-  </a:t>
            </a:r>
            <a:r>
              <a:rPr lang="sr-Latn-CS" sz="2000" dirty="0"/>
              <a:t>8 do 12 meseci, </a:t>
            </a:r>
            <a:r>
              <a:rPr lang="sr-Latn-CS" sz="2000" dirty="0" smtClean="0"/>
              <a:t>sposobnost </a:t>
            </a:r>
            <a:r>
              <a:rPr lang="sr-Latn-CS" sz="2000" dirty="0"/>
              <a:t>da koordiniše nezavisne </a:t>
            </a:r>
            <a:r>
              <a:rPr lang="sr-Latn-CS" sz="2000" dirty="0" smtClean="0"/>
              <a:t>akcije (kombinuje sheme) </a:t>
            </a:r>
            <a:r>
              <a:rPr lang="sr-Latn-CS" sz="2000" dirty="0"/>
              <a:t>radi dostizanja </a:t>
            </a:r>
            <a:r>
              <a:rPr lang="sr-Latn-CS" sz="2000" dirty="0" smtClean="0"/>
              <a:t>cilja- </a:t>
            </a:r>
            <a:r>
              <a:rPr lang="sr-Latn-CS" sz="2000" b="1" dirty="0" smtClean="0"/>
              <a:t>rešavanje problema- </a:t>
            </a:r>
            <a:r>
              <a:rPr lang="sr-Latn-CS" sz="2000" dirty="0" smtClean="0"/>
              <a:t>početak inteligencije- uviđanje odnosa</a:t>
            </a:r>
            <a:endParaRPr lang="sr-Latn-CS" sz="2000" dirty="0"/>
          </a:p>
          <a:p>
            <a:endParaRPr lang="sr-Latn-C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786" y="332656"/>
            <a:ext cx="7901014" cy="864096"/>
          </a:xfrm>
        </p:spPr>
        <p:txBody>
          <a:bodyPr>
            <a:normAutofit/>
          </a:bodyPr>
          <a:lstStyle/>
          <a:p>
            <a:r>
              <a:rPr lang="hr-HR" dirty="0" smtClean="0"/>
              <a:t>Postojanost objekata</a:t>
            </a:r>
            <a:endParaRPr lang="sr-Latn-C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8136904" cy="5744110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1200"/>
              </a:spcBef>
            </a:pPr>
            <a:r>
              <a:rPr lang="sr-Latn-CS" b="1" dirty="0" smtClean="0"/>
              <a:t>Objekti postoje nezavisno od deteta. </a:t>
            </a:r>
          </a:p>
          <a:p>
            <a:pPr>
              <a:spcBef>
                <a:spcPts val="1200"/>
              </a:spcBef>
            </a:pPr>
            <a:r>
              <a:rPr lang="sr-Latn-CS" b="1" dirty="0" smtClean="0"/>
              <a:t>Zadržavaju svoj identitet i kad promene mesto. </a:t>
            </a:r>
          </a:p>
          <a:p>
            <a:pPr>
              <a:spcBef>
                <a:spcPts val="1200"/>
              </a:spcBef>
            </a:pPr>
            <a:r>
              <a:rPr lang="sr-Latn-CS" b="1" dirty="0" smtClean="0"/>
              <a:t>Postoje i kada </a:t>
            </a:r>
            <a:r>
              <a:rPr lang="en-US" b="1" dirty="0" err="1" smtClean="0"/>
              <a:t>dete</a:t>
            </a:r>
            <a:r>
              <a:rPr lang="en-US" b="1" dirty="0" smtClean="0"/>
              <a:t> </a:t>
            </a:r>
            <a:r>
              <a:rPr lang="sr-Latn-CS" b="1" dirty="0" smtClean="0"/>
              <a:t>ne može da ih opazi.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hr-HR" dirty="0" smtClean="0"/>
              <a:t>Standardizovani test- pouzdan pokazatelj razvoja</a:t>
            </a:r>
            <a:endParaRPr lang="sr-Latn-CS" dirty="0" smtClean="0"/>
          </a:p>
          <a:p>
            <a:pPr marL="0" lvl="0" indent="0">
              <a:spcBef>
                <a:spcPts val="1200"/>
              </a:spcBef>
              <a:buNone/>
            </a:pPr>
            <a:r>
              <a:rPr lang="sr-Latn-CS" dirty="0" smtClean="0"/>
              <a:t>Sposobnosti </a:t>
            </a:r>
            <a:r>
              <a:rPr lang="sr-Latn-CS" dirty="0"/>
              <a:t>odojčeta da </a:t>
            </a:r>
            <a:r>
              <a:rPr lang="sr-Latn-CS" u="sng" dirty="0"/>
              <a:t>pamti i deluje ka objektima </a:t>
            </a:r>
            <a:r>
              <a:rPr lang="sr-Latn-CS" dirty="0"/>
              <a:t>koji su van vidnog </a:t>
            </a:r>
            <a:r>
              <a:rPr lang="sr-Latn-CS" dirty="0" smtClean="0"/>
              <a:t>polja- 6 faza razvoja (Pijaže):</a:t>
            </a:r>
            <a:endParaRPr lang="sr-Latn-CS" dirty="0"/>
          </a:p>
          <a:p>
            <a:pPr lvl="1">
              <a:spcBef>
                <a:spcPts val="1200"/>
              </a:spcBef>
            </a:pPr>
            <a:r>
              <a:rPr lang="sr-Latn-CS" dirty="0"/>
              <a:t>tokom prva </a:t>
            </a:r>
            <a:r>
              <a:rPr lang="sr-Latn-CS" b="1" dirty="0"/>
              <a:t>tri </a:t>
            </a:r>
            <a:r>
              <a:rPr lang="sr-Latn-CS" dirty="0"/>
              <a:t>meseca života, odojče kao </a:t>
            </a:r>
            <a:r>
              <a:rPr lang="sr-Latn-CS" b="1" dirty="0"/>
              <a:t>da zaboravlja objekte koji nisu dostupni </a:t>
            </a:r>
            <a:r>
              <a:rPr lang="sr-Latn-CS" b="1" dirty="0" smtClean="0"/>
              <a:t>čulima</a:t>
            </a:r>
            <a:r>
              <a:rPr lang="sr-Latn-CS" dirty="0" smtClean="0"/>
              <a:t>- diskontinuitet slika koje se pojavljuju i nestaju </a:t>
            </a:r>
            <a:r>
              <a:rPr lang="sr-Latn-CS" b="1" dirty="0" smtClean="0"/>
              <a:t>(1. i 2. faza).</a:t>
            </a:r>
            <a:endParaRPr lang="sr-Latn-CS" b="1" dirty="0"/>
          </a:p>
          <a:p>
            <a:pPr lvl="1">
              <a:spcBef>
                <a:spcPts val="1200"/>
              </a:spcBef>
            </a:pPr>
            <a:r>
              <a:rPr lang="sr-Latn-CS" dirty="0"/>
              <a:t>od </a:t>
            </a:r>
            <a:r>
              <a:rPr lang="sr-Latn-CS" b="1" dirty="0" smtClean="0"/>
              <a:t>4. meseca- </a:t>
            </a:r>
            <a:r>
              <a:rPr lang="sr-Latn-CS" dirty="0"/>
              <a:t> </a:t>
            </a:r>
            <a:r>
              <a:rPr lang="sr-Latn-CS" dirty="0" smtClean="0"/>
              <a:t>odojče </a:t>
            </a:r>
            <a:r>
              <a:rPr lang="sr-Latn-CS" b="1" dirty="0" smtClean="0"/>
              <a:t>shvata da objekat nije prestao da postoji </a:t>
            </a:r>
            <a:r>
              <a:rPr lang="sr-Latn-CS" dirty="0" smtClean="0"/>
              <a:t>kad ga ne vidi- gleda u pravcu gde je objekat nestao, </a:t>
            </a:r>
            <a:r>
              <a:rPr lang="sr-Latn-CS" dirty="0"/>
              <a:t>ali </a:t>
            </a:r>
            <a:r>
              <a:rPr lang="sr-Latn-CS" b="1" dirty="0" smtClean="0"/>
              <a:t>ni</a:t>
            </a:r>
            <a:r>
              <a:rPr lang="en-US" b="1" dirty="0" smtClean="0"/>
              <a:t>je</a:t>
            </a:r>
            <a:r>
              <a:rPr lang="sr-Latn-CS" b="1" dirty="0" smtClean="0"/>
              <a:t> </a:t>
            </a:r>
            <a:r>
              <a:rPr lang="sr-Latn-CS" b="1" dirty="0"/>
              <a:t>u stanju da deluju u skladu sa tim shvatanjem</a:t>
            </a:r>
            <a:r>
              <a:rPr lang="sr-Latn-CS" dirty="0"/>
              <a:t>. Objekti i njihovi položaju su brzo </a:t>
            </a:r>
            <a:r>
              <a:rPr lang="sr-Latn-CS" dirty="0" smtClean="0"/>
              <a:t>zaboravljeni- npr. iza zaklona, voz u tunelu, 3 mame u ogledalu </a:t>
            </a:r>
            <a:r>
              <a:rPr lang="sr-Latn-CS" b="1" dirty="0" smtClean="0"/>
              <a:t>(3. faza).</a:t>
            </a:r>
            <a:endParaRPr lang="sr-Latn-CS" b="1" dirty="0"/>
          </a:p>
          <a:p>
            <a:pPr lvl="1">
              <a:spcBef>
                <a:spcPts val="1200"/>
              </a:spcBef>
            </a:pPr>
            <a:r>
              <a:rPr lang="sr-Latn-CS" dirty="0"/>
              <a:t>na uzrastu oko 8 meseci, odojče počinje da </a:t>
            </a:r>
            <a:r>
              <a:rPr lang="sr-Latn-CS" b="1" dirty="0"/>
              <a:t>traga za skrivenim </a:t>
            </a:r>
            <a:r>
              <a:rPr lang="sr-Latn-CS" b="1" dirty="0" smtClean="0"/>
              <a:t>objektom</a:t>
            </a:r>
            <a:r>
              <a:rPr lang="en-US" dirty="0" smtClean="0"/>
              <a:t>,</a:t>
            </a:r>
            <a:r>
              <a:rPr lang="sr-Latn-CS" dirty="0" smtClean="0"/>
              <a:t> </a:t>
            </a:r>
            <a:r>
              <a:rPr lang="sr-Latn-CS" dirty="0"/>
              <a:t>ali brzo postaje zbunjeno ili zaboravlja njegov položaj, umesto toga </a:t>
            </a:r>
            <a:r>
              <a:rPr lang="en-US" dirty="0" smtClean="0"/>
              <a:t>obi</a:t>
            </a:r>
            <a:r>
              <a:rPr lang="sr-Latn-RS" dirty="0" smtClean="0"/>
              <a:t>čno</a:t>
            </a:r>
            <a:r>
              <a:rPr lang="sr-Latn-CS" dirty="0" smtClean="0"/>
              <a:t> </a:t>
            </a:r>
            <a:r>
              <a:rPr lang="sr-Latn-CS" u="sng" dirty="0" smtClean="0"/>
              <a:t>pamti </a:t>
            </a:r>
            <a:r>
              <a:rPr lang="sr-Latn-CS" u="sng" dirty="0"/>
              <a:t>spostvene </a:t>
            </a:r>
            <a:r>
              <a:rPr lang="sr-Latn-CS" u="sng" dirty="0" smtClean="0"/>
              <a:t>postupke </a:t>
            </a:r>
            <a:r>
              <a:rPr lang="sr-Latn-CS" dirty="0" smtClean="0"/>
              <a:t>- </a:t>
            </a:r>
            <a:r>
              <a:rPr lang="sr-Latn-CS" b="1" i="1" dirty="0" smtClean="0"/>
              <a:t>greška </a:t>
            </a:r>
            <a:r>
              <a:rPr lang="sr-Latn-CS" b="1" i="1" dirty="0" smtClean="0"/>
              <a:t>privilegovanog </a:t>
            </a:r>
            <a:r>
              <a:rPr lang="sr-Latn-CS" b="1" i="1" dirty="0" smtClean="0"/>
              <a:t>mesta- </a:t>
            </a:r>
            <a:r>
              <a:rPr lang="sr-Latn-CS" dirty="0" smtClean="0"/>
              <a:t>bebe </a:t>
            </a:r>
            <a:r>
              <a:rPr lang="sr-Latn-CS" dirty="0" smtClean="0"/>
              <a:t>traže objekat na mestu gde su ga ranije našle </a:t>
            </a:r>
            <a:r>
              <a:rPr lang="sr-Latn-CS" u="sng" dirty="0" smtClean="0"/>
              <a:t>iako su videle da je premešten </a:t>
            </a:r>
            <a:r>
              <a:rPr lang="sr-Latn-CS" b="1" dirty="0" smtClean="0"/>
              <a:t>(4.faza).</a:t>
            </a:r>
            <a:endParaRPr lang="sr-Latn-CS" b="1" dirty="0"/>
          </a:p>
          <a:p>
            <a:endParaRPr lang="sr-Latn-C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714356"/>
            <a:ext cx="8401080" cy="571504"/>
          </a:xfrm>
        </p:spPr>
        <p:txBody>
          <a:bodyPr>
            <a:normAutofit/>
          </a:bodyPr>
          <a:lstStyle/>
          <a:p>
            <a:r>
              <a:rPr lang="sr-Latn-CS" sz="3200" b="1" smtClean="0">
                <a:latin typeface="Times New Roman"/>
                <a:ea typeface="Times New Roman"/>
              </a:rPr>
              <a:t>Senzomotorne faze i razvoj postojanog objekta</a:t>
            </a:r>
            <a:endParaRPr lang="sr-Latn-CS" sz="320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571610"/>
          <a:ext cx="8229600" cy="4908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900"/>
                <a:gridCol w="1143008"/>
                <a:gridCol w="3500462"/>
                <a:gridCol w="3043230"/>
              </a:tblGrid>
              <a:tr h="480510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600" b="1" smtClean="0">
                          <a:latin typeface="Times New Roman"/>
                          <a:ea typeface="Times New Roman"/>
                        </a:rPr>
                        <a:t>Senzomotorne </a:t>
                      </a:r>
                      <a:r>
                        <a:rPr lang="sr-Latn-CS" sz="1600" b="1">
                          <a:latin typeface="Times New Roman"/>
                          <a:ea typeface="Times New Roman"/>
                        </a:rPr>
                        <a:t>faze i razvoj postojanog objekta</a:t>
                      </a:r>
                      <a:endParaRPr lang="sr-Latn-CS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sr-Latn-C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r-Latn-C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r-Latn-CS"/>
                    </a:p>
                  </a:txBody>
                  <a:tcPr/>
                </a:tc>
              </a:tr>
              <a:tr h="5518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Latn-CS" sz="1200" b="1">
                          <a:latin typeface="Times New Roman"/>
                          <a:ea typeface="Times New Roman"/>
                        </a:rPr>
                        <a:t>Faza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Latn-CS" sz="1200" b="1">
                          <a:latin typeface="Times New Roman"/>
                          <a:ea typeface="Times New Roman"/>
                        </a:rPr>
                        <a:t>Uzrast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r-Latn-CS" sz="1200" b="1">
                          <a:latin typeface="Times New Roman"/>
                          <a:ea typeface="Times New Roman"/>
                        </a:rPr>
                        <a:t>(u mesecima)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Latn-CS" sz="1200" b="1">
                          <a:latin typeface="Times New Roman"/>
                          <a:ea typeface="Times New Roman"/>
                        </a:rPr>
                        <a:t>Karakteristike senzomotone faze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Latn-CS" sz="1200" b="1">
                          <a:latin typeface="Times New Roman"/>
                          <a:ea typeface="Times New Roman"/>
                        </a:rPr>
                        <a:t>Razvoj postojanog objekta</a:t>
                      </a:r>
                    </a:p>
                  </a:txBody>
                  <a:tcPr marL="68580" marR="68580" marT="0" marB="0"/>
                </a:tc>
              </a:tr>
              <a:tr h="5518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Times New Roman"/>
                          <a:ea typeface="Times New Roman"/>
                        </a:rPr>
                        <a:t>0   -   1 ½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3820" indent="-83820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Times New Roman"/>
                          <a:ea typeface="Times New Roman"/>
                        </a:rPr>
                        <a:t>Uvežbavanje refleksnih shema: nevoljno sisanje, hvatanje, gledanje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3820" indent="-83820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Times New Roman"/>
                          <a:ea typeface="Times New Roman"/>
                        </a:rPr>
                        <a:t>Dete ne traži objekat koji je nestao iz vidokruga</a:t>
                      </a:r>
                    </a:p>
                  </a:txBody>
                  <a:tcPr marL="68580" marR="68580" marT="0" marB="0"/>
                </a:tc>
              </a:tr>
              <a:tr h="5518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Times New Roman"/>
                          <a:ea typeface="Times New Roman"/>
                        </a:rPr>
                        <a:t>1 ½ - 4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3820" indent="-83820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Times New Roman"/>
                          <a:ea typeface="Times New Roman"/>
                        </a:rPr>
                        <a:t>Primarne cirkularne (kružne) reakcije: ponavljanje aktivnosti koje su zanimljive po sebi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3820" indent="-83820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Times New Roman"/>
                          <a:ea typeface="Times New Roman"/>
                        </a:rPr>
                        <a:t>Dete se okreće ka mestu odakle je objekat nestao iz vidokruga</a:t>
                      </a:r>
                    </a:p>
                  </a:txBody>
                  <a:tcPr marL="68580" marR="68580" marT="0" marB="0"/>
                </a:tc>
              </a:tr>
              <a:tr h="6804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Times New Roman"/>
                          <a:ea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Times New Roman"/>
                          <a:ea typeface="Times New Roman"/>
                        </a:rPr>
                        <a:t>4  –   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3820" indent="-83820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Times New Roman"/>
                          <a:ea typeface="Times New Roman"/>
                        </a:rPr>
                        <a:t>Sekundarne cirkularne reakcije: rađanje svesnosti o odnosu sopstvenih akcija prema sredini; produženje akcija koje proizvode interesantne promene u sredini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3820" indent="-83820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Times New Roman"/>
                          <a:ea typeface="Times New Roman"/>
                        </a:rPr>
                        <a:t>Dete će posegnuti ka delimično sakrivenom objektu ali staje ako objekat nestane</a:t>
                      </a:r>
                    </a:p>
                  </a:txBody>
                  <a:tcPr marL="68580" marR="68580" marT="0" marB="0"/>
                </a:tc>
              </a:tr>
              <a:tr h="6804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Times New Roman"/>
                          <a:ea typeface="Times New Roman"/>
                        </a:rPr>
                        <a:t>8  –  12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3820" indent="-83820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Times New Roman"/>
                          <a:ea typeface="Times New Roman"/>
                        </a:rPr>
                        <a:t>Koordinacija sekundarnih cirkularnih reakcija: kombinovanje shema da bi se postigao željeni cilj; najraniji oblici rešavanja problema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3820" indent="-83820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Times New Roman"/>
                          <a:ea typeface="Times New Roman"/>
                        </a:rPr>
                        <a:t>Dete će tragati za skrivenim objektom; nastavlja da ga traži na prvobitnom mestu iako je videlo da je premešten</a:t>
                      </a:r>
                    </a:p>
                  </a:txBody>
                  <a:tcPr marL="68580" marR="68580" marT="0" marB="0"/>
                </a:tc>
              </a:tr>
              <a:tr h="6804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Times New Roman"/>
                          <a:ea typeface="Times New Roman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Times New Roman"/>
                          <a:ea typeface="Times New Roman"/>
                        </a:rPr>
                        <a:t>12 – 18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3820" indent="-83820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Times New Roman"/>
                          <a:ea typeface="Times New Roman"/>
                        </a:rPr>
                        <a:t>Tercijalne cirkularne reakcije: namerno variranje sredstava za rešavanje problema; eksperimentisanje da bi se videlo kakve će biti posledice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3820" indent="-83820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Times New Roman"/>
                          <a:ea typeface="Times New Roman"/>
                        </a:rPr>
                        <a:t>Dete će tragati za objektom ako je videlo da je premešten ali ne ako nije videlo premeštanje</a:t>
                      </a:r>
                    </a:p>
                  </a:txBody>
                  <a:tcPr marL="68580" marR="68580" marT="0" marB="0"/>
                </a:tc>
              </a:tr>
              <a:tr h="6804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Times New Roman"/>
                          <a:ea typeface="Times New Roman"/>
                        </a:rPr>
                        <a:t>18 - 24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3820" indent="-83820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Times New Roman"/>
                          <a:ea typeface="Times New Roman"/>
                        </a:rPr>
                        <a:t>Početak simboličke reprezentacije: slike i reči počinju da zamenjuju poznate objekte; izum novih sredstava za rešavanje problema putem simboličkog kombinovanja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3820" indent="-83820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Times New Roman"/>
                          <a:ea typeface="Times New Roman"/>
                        </a:rPr>
                        <a:t>Dete će tragati za skrivenim objektom, sigurno da je negde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829576" cy="796086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Postojanost objekata</a:t>
            </a:r>
            <a:endParaRPr lang="sr-Latn-C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340768"/>
            <a:ext cx="7776864" cy="5517232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200"/>
              </a:spcBef>
            </a:pPr>
            <a:r>
              <a:rPr lang="hr-HR" dirty="0" smtClean="0"/>
              <a:t>Bebe su uspešnije kad je u pitanju posmatranje nego aktivnost</a:t>
            </a:r>
          </a:p>
          <a:p>
            <a:pPr>
              <a:spcBef>
                <a:spcPts val="1200"/>
              </a:spcBef>
            </a:pPr>
            <a:r>
              <a:rPr lang="hr-HR" dirty="0" smtClean="0"/>
              <a:t>Exp. nalazi–ranije javljanje postojanog objekta</a:t>
            </a:r>
          </a:p>
          <a:p>
            <a:pPr lvl="1"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Ø"/>
            </a:pPr>
            <a:r>
              <a:rPr lang="hr-HR" sz="2600" dirty="0"/>
              <a:t>duže posmatra mesto gde je nestao objekat</a:t>
            </a:r>
          </a:p>
          <a:p>
            <a:pPr lvl="1"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Ø"/>
            </a:pPr>
            <a:r>
              <a:rPr lang="hr-HR" sz="2600" dirty="0"/>
              <a:t>preferira mesto gde je skriven objekat u odnosu na novi događaj</a:t>
            </a:r>
          </a:p>
          <a:p>
            <a:pPr>
              <a:spcBef>
                <a:spcPts val="1200"/>
              </a:spcBef>
            </a:pPr>
            <a:r>
              <a:rPr lang="hr-HR" dirty="0" smtClean="0"/>
              <a:t>Exp. nalaz- iznenađenje kad je objekat nađen na pogrešnom mestu (mađioničarski trikovi)</a:t>
            </a:r>
          </a:p>
          <a:p>
            <a:pPr>
              <a:spcBef>
                <a:spcPts val="1200"/>
              </a:spcBef>
            </a:pPr>
            <a:r>
              <a:rPr lang="hr-HR" dirty="0" smtClean="0"/>
              <a:t>Uzroci greške privilegovanog mesta</a:t>
            </a:r>
          </a:p>
          <a:p>
            <a:pPr lvl="1"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Ø"/>
            </a:pPr>
            <a:r>
              <a:rPr lang="hr-HR" sz="2600" dirty="0" smtClean="0"/>
              <a:t>pamćenje – sve veće odlaganje potrebno za grešku</a:t>
            </a:r>
          </a:p>
          <a:p>
            <a:pPr lvl="1"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Ø"/>
            </a:pPr>
            <a:r>
              <a:rPr lang="hr-HR" sz="2600" dirty="0" smtClean="0"/>
              <a:t>nagrađivanje privilegovanog mesta</a:t>
            </a:r>
          </a:p>
          <a:p>
            <a:pPr lvl="1"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Ø"/>
            </a:pPr>
            <a:r>
              <a:rPr lang="hr-HR" sz="2600" dirty="0" smtClean="0"/>
              <a:t>koordinacija pokreta;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7797552" cy="864096"/>
          </a:xfrm>
        </p:spPr>
        <p:txBody>
          <a:bodyPr/>
          <a:lstStyle/>
          <a:p>
            <a:r>
              <a:rPr lang="en-US" dirty="0" err="1" smtClean="0"/>
              <a:t>Aktivnost</a:t>
            </a:r>
            <a:r>
              <a:rPr lang="en-US" dirty="0" smtClean="0"/>
              <a:t> i </a:t>
            </a:r>
            <a:r>
              <a:rPr lang="en-US" dirty="0" err="1" smtClean="0"/>
              <a:t>integracija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hr-HR" b="1" dirty="0"/>
              <a:t>Akcija i saznaje- </a:t>
            </a:r>
            <a:r>
              <a:rPr lang="hr-HR" dirty="0"/>
              <a:t>ranije nauče „vizuelni klif” i permanentni objekat ako se više kreću;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hr-HR" dirty="0" smtClean="0"/>
              <a:t>znanje </a:t>
            </a:r>
            <a:r>
              <a:rPr lang="hr-HR" dirty="0"/>
              <a:t>može da bude i priprema za akciju</a:t>
            </a:r>
          </a:p>
          <a:p>
            <a:pPr>
              <a:spcBef>
                <a:spcPts val="1200"/>
              </a:spcBef>
            </a:pPr>
            <a:r>
              <a:rPr lang="hr-HR" b="1" dirty="0"/>
              <a:t>Integracija različitih svojstava objekata- </a:t>
            </a:r>
            <a:r>
              <a:rPr lang="hr-HR" dirty="0"/>
              <a:t>4 mes. (zvuk, slika </a:t>
            </a:r>
            <a:r>
              <a:rPr lang="hr-HR" dirty="0" smtClean="0"/>
              <a:t>– </a:t>
            </a:r>
            <a:r>
              <a:rPr lang="hr-HR" dirty="0"/>
              <a:t>2 filma, 2 </a:t>
            </a:r>
            <a:r>
              <a:rPr lang="hr-HR" dirty="0" smtClean="0"/>
              <a:t>prstena</a:t>
            </a:r>
            <a:r>
              <a:rPr lang="en-US" dirty="0" smtClean="0"/>
              <a:t> </a:t>
            </a:r>
            <a:r>
              <a:rPr lang="hr-HR" dirty="0" smtClean="0"/>
              <a:t>povezana različito)</a:t>
            </a:r>
            <a:endParaRPr lang="hr-HR" dirty="0"/>
          </a:p>
          <a:p>
            <a:pPr>
              <a:spcBef>
                <a:spcPts val="1200"/>
              </a:spcBef>
            </a:pPr>
            <a:r>
              <a:rPr lang="hr-HR" b="1" dirty="0"/>
              <a:t>Teorija objektnih odnosa  </a:t>
            </a:r>
            <a:r>
              <a:rPr lang="hr-HR" dirty="0"/>
              <a:t>M. Klajn- celovit objekat nasuprot parcijalnom objektu </a:t>
            </a:r>
            <a:endParaRPr lang="sr-Latn-C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81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1317</TotalTime>
  <Words>1513</Words>
  <Application>Microsoft Office PowerPoint</Application>
  <PresentationFormat>On-screen Show (4:3)</PresentationFormat>
  <Paragraphs>159</Paragraphs>
  <Slides>19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Flow</vt:lpstr>
      <vt:lpstr>   DOSTIGNUĆA PRVE GODINE</vt:lpstr>
      <vt:lpstr>Biološke promene</vt:lpstr>
      <vt:lpstr>Perceptivni i motorički razvoj</vt:lpstr>
      <vt:lpstr>Perceptivni i motorni razvoj</vt:lpstr>
      <vt:lpstr>Kognitivni razvoj</vt:lpstr>
      <vt:lpstr>Postojanost objekata</vt:lpstr>
      <vt:lpstr>Senzomotorne faze i razvoj postojanog objekta</vt:lpstr>
      <vt:lpstr>Postojanost objekata</vt:lpstr>
      <vt:lpstr>Aktivnost i integracija</vt:lpstr>
      <vt:lpstr>Kategorisanje</vt:lpstr>
      <vt:lpstr>Pamćenje</vt:lpstr>
      <vt:lpstr>Opreznost</vt:lpstr>
      <vt:lpstr> Strah od odvajanja- socijalni odnosi</vt:lpstr>
      <vt:lpstr>Strah od odvajanja- socijalni odnosi</vt:lpstr>
      <vt:lpstr>Afektivna vezanost- emocionalni odnosi</vt:lpstr>
      <vt:lpstr>Socijalna komunikacija</vt:lpstr>
      <vt:lpstr>PowerPoint Presentation</vt:lpstr>
      <vt:lpstr> Govor</vt:lpstr>
      <vt:lpstr>Bio-socio-bihejvioralni preokret akomodacija na razdvojenost i neizvesnost</vt:lpstr>
    </vt:vector>
  </TitlesOfParts>
  <Company>Samostalni zanatlija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DOSTIGNUĆA PRVE GODINE </dc:title>
  <dc:creator>Stefan Ignjatovic</dc:creator>
  <cp:lastModifiedBy>Windows User</cp:lastModifiedBy>
  <cp:revision>92</cp:revision>
  <dcterms:created xsi:type="dcterms:W3CDTF">2009-10-31T09:28:35Z</dcterms:created>
  <dcterms:modified xsi:type="dcterms:W3CDTF">2018-11-04T09:52:49Z</dcterms:modified>
</cp:coreProperties>
</file>