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21"/>
  </p:notesMasterIdLst>
  <p:handoutMasterIdLst>
    <p:handoutMasterId r:id="rId22"/>
  </p:handoutMasterIdLst>
  <p:sldIdLst>
    <p:sldId id="285" r:id="rId2"/>
    <p:sldId id="301" r:id="rId3"/>
    <p:sldId id="309" r:id="rId4"/>
    <p:sldId id="315" r:id="rId5"/>
    <p:sldId id="311" r:id="rId6"/>
    <p:sldId id="312" r:id="rId7"/>
    <p:sldId id="342" r:id="rId8"/>
    <p:sldId id="322" r:id="rId9"/>
    <p:sldId id="335" r:id="rId10"/>
    <p:sldId id="343" r:id="rId11"/>
    <p:sldId id="333" r:id="rId12"/>
    <p:sldId id="334" r:id="rId13"/>
    <p:sldId id="336" r:id="rId14"/>
    <p:sldId id="302" r:id="rId15"/>
    <p:sldId id="269" r:id="rId16"/>
    <p:sldId id="316" r:id="rId17"/>
    <p:sldId id="317" r:id="rId18"/>
    <p:sldId id="318" r:id="rId19"/>
    <p:sldId id="300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09" autoAdjust="0"/>
    <p:restoredTop sz="94651" autoAdjust="0"/>
  </p:normalViewPr>
  <p:slideViewPr>
    <p:cSldViewPr>
      <p:cViewPr>
        <p:scale>
          <a:sx n="54" d="100"/>
          <a:sy n="54" d="100"/>
        </p:scale>
        <p:origin x="-858" y="-11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58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9EE81-94E2-43FA-B1AB-302CEA183C1D}" type="datetimeFigureOut">
              <a:rPr lang="en-US" smtClean="0"/>
              <a:pPr/>
              <a:t>12/26/2016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58D2E1-38A7-4E35-BC62-BB2E0426A4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482973-AA97-4665-911D-F71863DF4532}" type="datetimeFigureOut">
              <a:rPr lang="sr-Latn-CS" smtClean="0"/>
              <a:pPr/>
              <a:t>26.12.2016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C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BE62AC-40D6-4A58-9086-DAB6719B2539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2CD351-1D01-4D09-B088-9AE9F59B617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45ED4E-813A-4452-A6D7-DDA84883CF3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4F56DC-0344-45A1-B7A5-8237151B18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80E6FD-7384-47F5-BF3B-7711D7E70DD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FD789A-073F-4906-B680-FC51CCEB05E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F29C22-EFC3-4E28-8DFA-FB04F4B1723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C98244-40E0-4B3C-91E0-A16581291EF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726B14-BC94-44CE-8D82-F3FC8A630D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FC9F66-362A-4AB4-9021-9A03BDAC54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49250EC4-4B5F-4A99-8943-C2C8F17012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E8162112-3057-4FC0-A5F4-9DD5D452FC2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1981200"/>
          </a:xfrm>
        </p:spPr>
        <p:txBody>
          <a:bodyPr>
            <a:normAutofit fontScale="90000"/>
          </a:bodyPr>
          <a:lstStyle/>
          <a:p>
            <a:pPr algn="l"/>
            <a:r>
              <a:rPr lang="sr-Latn-CS" sz="5300" dirty="0" smtClean="0"/>
              <a:t>9. SOCIJALNI RAD I </a:t>
            </a:r>
            <a:br>
              <a:rPr lang="sr-Latn-CS" sz="5300" dirty="0" smtClean="0"/>
            </a:br>
            <a:r>
              <a:rPr lang="sr-Latn-CS" sz="5300" dirty="0" smtClean="0"/>
              <a:t>BOLESTI ZAVISNOSTI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sr-Latn-RS" sz="4000" dirty="0" smtClean="0"/>
              <a:t>Decembar 2016</a:t>
            </a:r>
            <a:r>
              <a:rPr lang="en-US" sz="4000" dirty="0" smtClean="0"/>
              <a:t>. </a:t>
            </a:r>
            <a:endParaRPr lang="en-US" sz="32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810000"/>
            <a:ext cx="7854696" cy="2286000"/>
          </a:xfrm>
        </p:spPr>
        <p:txBody>
          <a:bodyPr>
            <a:normAutofit/>
          </a:bodyPr>
          <a:lstStyle/>
          <a:p>
            <a:pPr marL="350838" indent="-350838" algn="l"/>
            <a:r>
              <a:rPr lang="sr-Latn-CS" sz="3600" b="1" dirty="0" smtClean="0">
                <a:latin typeface="+mj-lt"/>
                <a:cs typeface="Aharoni" pitchFamily="2" charset="-79"/>
              </a:rPr>
              <a:t>TRETMAN </a:t>
            </a:r>
            <a:r>
              <a:rPr lang="sr-Latn-CS" sz="3600" b="1" dirty="0" smtClean="0">
                <a:latin typeface="+mj-lt"/>
                <a:cs typeface="Aharoni" pitchFamily="2" charset="-79"/>
              </a:rPr>
              <a:t>ALKOHOLIZMA </a:t>
            </a:r>
            <a:endParaRPr lang="sr-Latn-CS" b="1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D976F-8CA8-40CA-A8C3-A021533F654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533400" y="3228536"/>
            <a:ext cx="7854696" cy="1752600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Program </a:t>
            </a:r>
            <a:r>
              <a:rPr lang="en-US" sz="3600" b="1" dirty="0" err="1" smtClean="0"/>
              <a:t>od</a:t>
            </a:r>
            <a:r>
              <a:rPr lang="en-US" sz="3600" b="1" dirty="0" smtClean="0"/>
              <a:t> 12 </a:t>
            </a:r>
            <a:r>
              <a:rPr lang="en-US" sz="3600" b="1" dirty="0" err="1" smtClean="0"/>
              <a:t>koraka</a:t>
            </a:r>
            <a:r>
              <a:rPr lang="sr-Latn-RS" sz="3600" b="1" dirty="0" smtClean="0"/>
              <a:t>/3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724400"/>
          </a:xfrm>
        </p:spPr>
        <p:txBody>
          <a:bodyPr>
            <a:normAutofit/>
          </a:bodyPr>
          <a:lstStyle/>
          <a:p>
            <a:r>
              <a:rPr lang="sr-Latn-CS" sz="2400" b="1" dirty="0" smtClean="0"/>
              <a:t>Dobrodošlica i bezuslovno prihvatanje </a:t>
            </a:r>
            <a:r>
              <a:rPr lang="sr-Latn-CS" sz="2400" dirty="0" smtClean="0"/>
              <a:t>članova grupe daju: </a:t>
            </a:r>
          </a:p>
          <a:p>
            <a:pPr lvl="1"/>
            <a:r>
              <a:rPr lang="sr-Latn-CS" dirty="0" smtClean="0"/>
              <a:t>osećanje sigurnog mesta </a:t>
            </a:r>
          </a:p>
          <a:p>
            <a:pPr lvl="1"/>
            <a:r>
              <a:rPr lang="sr-Latn-CS" dirty="0" smtClean="0"/>
              <a:t>osnov za snažno vezivanje  </a:t>
            </a:r>
          </a:p>
          <a:p>
            <a:r>
              <a:rPr lang="sr-Latn-CS" sz="2400" b="1" dirty="0" err="1" smtClean="0"/>
              <a:t>Sponzorstvo</a:t>
            </a:r>
            <a:r>
              <a:rPr lang="sr-Latn-CS" sz="2400" dirty="0" smtClean="0"/>
              <a:t>: </a:t>
            </a:r>
          </a:p>
          <a:p>
            <a:pPr lvl="1"/>
            <a:r>
              <a:rPr lang="sr-Latn-CS" dirty="0" smtClean="0"/>
              <a:t>početnik dobija </a:t>
            </a:r>
            <a:r>
              <a:rPr lang="sr-Latn-CS" i="1" dirty="0" smtClean="0"/>
              <a:t>sponzora istog pola </a:t>
            </a:r>
            <a:r>
              <a:rPr lang="sr-Latn-CS" dirty="0" smtClean="0"/>
              <a:t>koji ima iskustvo </a:t>
            </a:r>
            <a:r>
              <a:rPr lang="sr-Latn-CS" dirty="0" err="1" smtClean="0"/>
              <a:t>treznosti</a:t>
            </a:r>
            <a:endParaRPr lang="sr-Latn-CS" dirty="0" smtClean="0"/>
          </a:p>
          <a:p>
            <a:pPr lvl="2"/>
            <a:r>
              <a:rPr lang="sr-Latn-CS" dirty="0" smtClean="0"/>
              <a:t>(1998. godine 75% članova AA u SAD je imalo sponzora)</a:t>
            </a:r>
          </a:p>
          <a:p>
            <a:pPr lvl="1"/>
            <a:r>
              <a:rPr lang="sr-Latn-CS" dirty="0" smtClean="0"/>
              <a:t>sponzor ga </a:t>
            </a:r>
            <a:r>
              <a:rPr lang="sr-Latn-CS" i="1" dirty="0" smtClean="0"/>
              <a:t>vodi</a:t>
            </a:r>
            <a:r>
              <a:rPr lang="sr-Latn-CS" dirty="0" smtClean="0"/>
              <a:t> ka treznom životu</a:t>
            </a:r>
          </a:p>
          <a:p>
            <a:pPr lvl="1"/>
            <a:r>
              <a:rPr lang="sr-Latn-CS" i="1" dirty="0" smtClean="0"/>
              <a:t>telefonska veza </a:t>
            </a:r>
            <a:r>
              <a:rPr lang="sr-Latn-CS" dirty="0" smtClean="0"/>
              <a:t>sa sponzorom tokom 24 časa </a:t>
            </a:r>
          </a:p>
          <a:p>
            <a:endParaRPr lang="sr-Latn-C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305800" cy="762000"/>
          </a:xfrm>
        </p:spPr>
        <p:txBody>
          <a:bodyPr>
            <a:normAutofit/>
          </a:bodyPr>
          <a:lstStyle/>
          <a:p>
            <a:r>
              <a:rPr lang="sr-Latn-RS" sz="3600" b="1" dirty="0" smtClean="0"/>
              <a:t>Diskusija: 12 koraka </a:t>
            </a:r>
            <a:r>
              <a:rPr lang="en-US" sz="3600" b="1" dirty="0" smtClean="0"/>
              <a:t>Program</a:t>
            </a:r>
            <a:r>
              <a:rPr lang="sr-Latn-RS" sz="3600" b="1" dirty="0" smtClean="0"/>
              <a:t>a/1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sz="2400" dirty="0" smtClean="0"/>
              <a:t>12 koraka obezbeđuju strukturu i putokaz ka oporavku :</a:t>
            </a:r>
          </a:p>
          <a:p>
            <a:pPr marL="285750" indent="-285750">
              <a:buFont typeface="+mj-lt"/>
              <a:buAutoNum type="arabicParenR"/>
            </a:pPr>
            <a:r>
              <a:rPr lang="sr-Latn-CS" sz="2400" dirty="0" smtClean="0"/>
              <a:t>Priznanje </a:t>
            </a:r>
            <a:r>
              <a:rPr lang="sr-Latn-CS" sz="2400" i="1" dirty="0" smtClean="0"/>
              <a:t>bespomoćnosti</a:t>
            </a:r>
            <a:r>
              <a:rPr lang="sr-Latn-CS" sz="2400" dirty="0" smtClean="0"/>
              <a:t> pred alkoholom</a:t>
            </a:r>
          </a:p>
          <a:p>
            <a:pPr marL="285750" indent="-285750">
              <a:buFont typeface="+mj-lt"/>
              <a:buAutoNum type="arabicParenR"/>
            </a:pPr>
            <a:r>
              <a:rPr lang="sr-Latn-CS" sz="2400" i="1" dirty="0" smtClean="0"/>
              <a:t>Verovanje</a:t>
            </a:r>
            <a:r>
              <a:rPr lang="sr-Latn-CS" sz="2400" dirty="0" smtClean="0"/>
              <a:t> da moć veća od sebe može da oporavi sopstveno mentalno zdravlje</a:t>
            </a:r>
          </a:p>
          <a:p>
            <a:pPr marL="285750" indent="-285750">
              <a:buFont typeface="+mj-lt"/>
              <a:buAutoNum type="arabicParenR"/>
            </a:pPr>
            <a:r>
              <a:rPr lang="sr-Latn-CS" sz="2400" dirty="0" smtClean="0"/>
              <a:t>Predavanje svoje volje i života </a:t>
            </a:r>
            <a:r>
              <a:rPr lang="sr-Latn-CS" sz="2400" i="1" dirty="0" smtClean="0"/>
              <a:t>Bogu</a:t>
            </a:r>
          </a:p>
          <a:p>
            <a:pPr marL="285750" indent="-285750">
              <a:buFont typeface="+mj-lt"/>
              <a:buAutoNum type="arabicParenR"/>
            </a:pPr>
            <a:r>
              <a:rPr lang="sr-Latn-CS" sz="2400" dirty="0" smtClean="0"/>
              <a:t>Pravljenje neustrašivog moralnog </a:t>
            </a:r>
            <a:r>
              <a:rPr lang="sr-Latn-CS" sz="2400" i="1" dirty="0" smtClean="0"/>
              <a:t>inventara</a:t>
            </a:r>
            <a:r>
              <a:rPr lang="sr-Latn-CS" sz="2400" dirty="0" smtClean="0"/>
              <a:t> </a:t>
            </a:r>
            <a:r>
              <a:rPr lang="sr-Latn-CS" sz="2400" i="1" dirty="0" smtClean="0"/>
              <a:t>sebe</a:t>
            </a:r>
          </a:p>
          <a:p>
            <a:pPr marL="285750" indent="-285750">
              <a:buFont typeface="+mj-lt"/>
              <a:buAutoNum type="arabicParenR"/>
            </a:pPr>
            <a:r>
              <a:rPr lang="sr-Latn-CS" sz="2400" dirty="0" smtClean="0"/>
              <a:t>Priznanje Bogu, samom sebi i drugim ljudima tačnu prirodu </a:t>
            </a:r>
            <a:r>
              <a:rPr lang="sr-Latn-CS" sz="2400" i="1" dirty="0" smtClean="0"/>
              <a:t>nepravdi koje smo počinili </a:t>
            </a:r>
          </a:p>
          <a:p>
            <a:pPr marL="285750" indent="-285750">
              <a:buFont typeface="+mj-lt"/>
              <a:buAutoNum type="arabicParenR"/>
            </a:pPr>
            <a:r>
              <a:rPr lang="sr-Latn-CS" sz="2400" dirty="0" smtClean="0"/>
              <a:t>Potpuna </a:t>
            </a:r>
            <a:r>
              <a:rPr lang="sr-Latn-CS" sz="2400" i="1" dirty="0" smtClean="0"/>
              <a:t>spremnost</a:t>
            </a:r>
            <a:r>
              <a:rPr lang="sr-Latn-CS" sz="2400" dirty="0" smtClean="0"/>
              <a:t> da </a:t>
            </a:r>
            <a:r>
              <a:rPr lang="sr-Latn-CS" sz="2400" i="1" dirty="0" smtClean="0"/>
              <a:t>Bog ukloni sve ove defekte </a:t>
            </a:r>
            <a:r>
              <a:rPr lang="sr-Latn-CS" sz="2400" dirty="0" smtClean="0"/>
              <a:t>karaktera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RS" sz="3600" b="1" dirty="0" smtClean="0"/>
              <a:t>Diskusija: 12 koraka </a:t>
            </a:r>
            <a:r>
              <a:rPr lang="en-US" sz="3600" b="1" dirty="0" smtClean="0"/>
              <a:t>Program</a:t>
            </a:r>
            <a:r>
              <a:rPr lang="sr-Latn-RS" sz="3600" b="1" dirty="0" smtClean="0"/>
              <a:t>a/2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+mj-lt"/>
              <a:buAutoNum type="arabicParenR" startAt="7"/>
            </a:pPr>
            <a:r>
              <a:rPr lang="sr-Latn-CS" sz="2400" dirty="0" smtClean="0"/>
              <a:t>Ponizna </a:t>
            </a:r>
            <a:r>
              <a:rPr lang="sr-Latn-CS" sz="2400" i="1" dirty="0" smtClean="0"/>
              <a:t>molba Bogu </a:t>
            </a:r>
            <a:r>
              <a:rPr lang="sr-Latn-CS" sz="2400" dirty="0" smtClean="0"/>
              <a:t>da </a:t>
            </a:r>
            <a:r>
              <a:rPr lang="sr-Latn-CS" sz="2400" i="1" dirty="0" smtClean="0"/>
              <a:t>ukloni mane </a:t>
            </a:r>
            <a:r>
              <a:rPr lang="sr-Latn-CS" sz="2400" dirty="0" smtClean="0"/>
              <a:t>osobe</a:t>
            </a:r>
          </a:p>
          <a:p>
            <a:pPr marL="285750" indent="-285750">
              <a:buFont typeface="+mj-lt"/>
              <a:buAutoNum type="arabicParenR" startAt="7"/>
            </a:pPr>
            <a:r>
              <a:rPr lang="sr-Latn-CS" sz="2400" dirty="0" smtClean="0"/>
              <a:t>Pravljenje </a:t>
            </a:r>
            <a:r>
              <a:rPr lang="sr-Latn-CS" sz="2400" i="1" dirty="0" smtClean="0"/>
              <a:t>liste osoba </a:t>
            </a:r>
            <a:r>
              <a:rPr lang="sr-Latn-CS" sz="2400" dirty="0" smtClean="0"/>
              <a:t>koje je povredio/la  i </a:t>
            </a:r>
            <a:r>
              <a:rPr lang="sr-Latn-CS" sz="2400" i="1" dirty="0" smtClean="0"/>
              <a:t>spremnost</a:t>
            </a:r>
            <a:r>
              <a:rPr lang="sr-Latn-CS" sz="2400" dirty="0" smtClean="0"/>
              <a:t> za naknadu </a:t>
            </a:r>
          </a:p>
          <a:p>
            <a:pPr marL="285750" indent="-285750">
              <a:buFont typeface="+mj-lt"/>
              <a:buAutoNum type="arabicParenR" startAt="7"/>
            </a:pPr>
            <a:r>
              <a:rPr lang="sr-Latn-CS" sz="2400" dirty="0" smtClean="0"/>
              <a:t>Pravljenje </a:t>
            </a:r>
            <a:r>
              <a:rPr lang="sr-Latn-CS" sz="2400" i="1" dirty="0" smtClean="0"/>
              <a:t>direktnih naknada </a:t>
            </a:r>
            <a:r>
              <a:rPr lang="sr-Latn-CS" sz="2400" dirty="0" smtClean="0"/>
              <a:t>tim ljudima koliko god je moguće </a:t>
            </a:r>
          </a:p>
          <a:p>
            <a:pPr marL="285750" indent="-285750">
              <a:buFont typeface="+mj-lt"/>
              <a:buAutoNum type="arabicParenR" startAt="7"/>
            </a:pPr>
            <a:r>
              <a:rPr lang="sr-Latn-CS" sz="2400" dirty="0" smtClean="0"/>
              <a:t>Nastavljanje pravljenja </a:t>
            </a:r>
            <a:r>
              <a:rPr lang="sr-Latn-CS" sz="2400" i="1" dirty="0" smtClean="0"/>
              <a:t>ličnog inventara </a:t>
            </a:r>
            <a:r>
              <a:rPr lang="sr-Latn-CS" sz="2400" dirty="0" smtClean="0"/>
              <a:t>i brzo </a:t>
            </a:r>
            <a:r>
              <a:rPr lang="sr-Latn-CS" sz="2400" i="1" dirty="0" smtClean="0"/>
              <a:t>priznavanje grešaka </a:t>
            </a:r>
          </a:p>
          <a:p>
            <a:pPr marL="285750" indent="-285750">
              <a:buFont typeface="+mj-lt"/>
              <a:buAutoNum type="arabicParenR" startAt="7"/>
            </a:pPr>
            <a:r>
              <a:rPr lang="sr-Latn-CS" sz="2400" dirty="0" smtClean="0"/>
              <a:t>Traženje kroz </a:t>
            </a:r>
            <a:r>
              <a:rPr lang="sr-Latn-CS" sz="2400" i="1" dirty="0" smtClean="0"/>
              <a:t>molitvu i meditaciju </a:t>
            </a:r>
            <a:r>
              <a:rPr lang="sr-Latn-CS" sz="2400" dirty="0" smtClean="0"/>
              <a:t>unapređenje svesnog kontakta sa Bogom, moli se samo za saznanje Njegove volje  i snagu da je osoba ispuni</a:t>
            </a:r>
          </a:p>
          <a:p>
            <a:pPr marL="285750" indent="-285750">
              <a:buFont typeface="+mj-lt"/>
              <a:buAutoNum type="arabicParenR" startAt="7"/>
            </a:pPr>
            <a:r>
              <a:rPr lang="sr-Latn-CS" sz="2400" dirty="0" smtClean="0"/>
              <a:t>Nastojanje da se </a:t>
            </a:r>
            <a:r>
              <a:rPr lang="sr-Latn-CS" sz="2400" i="1" dirty="0" smtClean="0"/>
              <a:t>prenose</a:t>
            </a:r>
            <a:r>
              <a:rPr lang="sr-Latn-CS" sz="2400" dirty="0" smtClean="0"/>
              <a:t> ovi koraci dalje </a:t>
            </a:r>
            <a:r>
              <a:rPr lang="sr-Latn-CS" sz="2400" i="1" dirty="0" smtClean="0"/>
              <a:t>alkoholičarima</a:t>
            </a:r>
            <a:r>
              <a:rPr lang="sr-Latn-CS" sz="2400" dirty="0" smtClean="0"/>
              <a:t> i da ih se pridržava </a:t>
            </a:r>
            <a:r>
              <a:rPr lang="sr-Latn-CS" sz="2400" i="1" dirty="0" smtClean="0"/>
              <a:t>u svim svojim akcijama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RS" sz="3600" b="1" dirty="0" smtClean="0"/>
              <a:t>Šira primena </a:t>
            </a:r>
            <a:r>
              <a:rPr lang="en-US" sz="3600" b="1" dirty="0" smtClean="0"/>
              <a:t>Program</a:t>
            </a:r>
            <a:r>
              <a:rPr lang="sr-Latn-RS" sz="3600" b="1" dirty="0" smtClean="0"/>
              <a:t>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od</a:t>
            </a:r>
            <a:r>
              <a:rPr lang="en-US" sz="3600" b="1" dirty="0" smtClean="0"/>
              <a:t> 12 </a:t>
            </a:r>
            <a:r>
              <a:rPr lang="en-US" sz="3600" b="1" dirty="0" err="1" smtClean="0"/>
              <a:t>koraka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/>
          </a:bodyPr>
          <a:lstStyle/>
          <a:p>
            <a:pPr marL="285750" indent="-285750"/>
            <a:r>
              <a:rPr lang="sr-Latn-CS" sz="2400" i="1" dirty="0" smtClean="0"/>
              <a:t>CA - </a:t>
            </a:r>
            <a:r>
              <a:rPr lang="sr-Latn-CS" sz="2400" dirty="0" smtClean="0"/>
              <a:t>Anonimni uživaoci kokaina</a:t>
            </a:r>
          </a:p>
          <a:p>
            <a:pPr marL="285750" indent="-285750"/>
            <a:r>
              <a:rPr lang="sr-Latn-CS" sz="2400" i="1" dirty="0" smtClean="0"/>
              <a:t>PA - </a:t>
            </a:r>
            <a:r>
              <a:rPr lang="sr-Latn-CS" sz="2400" dirty="0" smtClean="0"/>
              <a:t>Anonimni </a:t>
            </a:r>
            <a:r>
              <a:rPr lang="sr-Latn-CS" sz="2400" dirty="0" err="1" smtClean="0"/>
              <a:t>tabletomani</a:t>
            </a:r>
            <a:endParaRPr lang="sr-Latn-CS" sz="2400" dirty="0" smtClean="0"/>
          </a:p>
          <a:p>
            <a:pPr marL="285750" indent="-285750"/>
            <a:r>
              <a:rPr lang="sr-Latn-CS" sz="2400" i="1" dirty="0" smtClean="0"/>
              <a:t>NA – </a:t>
            </a:r>
            <a:r>
              <a:rPr lang="sr-Latn-CS" sz="2400" dirty="0" smtClean="0"/>
              <a:t>Anonimni narkomani</a:t>
            </a:r>
          </a:p>
          <a:p>
            <a:pPr marL="285750" indent="-285750"/>
            <a:r>
              <a:rPr lang="sr-Latn-CS" sz="2400" i="1" dirty="0" smtClean="0"/>
              <a:t>Al-</a:t>
            </a:r>
            <a:r>
              <a:rPr lang="sr-Latn-CS" sz="2400" i="1" dirty="0" err="1" smtClean="0"/>
              <a:t>Anon</a:t>
            </a:r>
            <a:r>
              <a:rPr lang="sr-Latn-CS" sz="2400" i="1" dirty="0" smtClean="0"/>
              <a:t>, </a:t>
            </a:r>
            <a:r>
              <a:rPr lang="sr-Latn-CS" sz="2400" i="1" dirty="0" err="1" smtClean="0"/>
              <a:t>Pill</a:t>
            </a:r>
            <a:r>
              <a:rPr lang="sr-Latn-CS" sz="2400" i="1" dirty="0" smtClean="0"/>
              <a:t>-</a:t>
            </a:r>
            <a:r>
              <a:rPr lang="sr-Latn-CS" sz="2400" i="1" dirty="0" err="1" smtClean="0"/>
              <a:t>Anon</a:t>
            </a:r>
            <a:r>
              <a:rPr lang="sr-Latn-CS" sz="2400" i="1" dirty="0" smtClean="0"/>
              <a:t>, Nar-</a:t>
            </a:r>
            <a:r>
              <a:rPr lang="sr-Latn-CS" sz="2400" i="1" dirty="0" err="1" smtClean="0"/>
              <a:t>Annon</a:t>
            </a:r>
            <a:r>
              <a:rPr lang="sr-Latn-CS" sz="2400" i="1" dirty="0" smtClean="0"/>
              <a:t>  </a:t>
            </a:r>
            <a:r>
              <a:rPr lang="sr-Latn-CS" sz="2400" dirty="0" smtClean="0"/>
              <a:t>– Porodica i prijatelji (ko-</a:t>
            </a:r>
            <a:r>
              <a:rPr lang="sr-Latn-CS" sz="2400" dirty="0" err="1" smtClean="0"/>
              <a:t>zavisnici</a:t>
            </a:r>
            <a:r>
              <a:rPr lang="sr-Latn-CS" sz="2400" dirty="0" smtClean="0"/>
              <a:t>) alkoholičara, </a:t>
            </a:r>
            <a:r>
              <a:rPr lang="sr-Latn-CS" sz="2400" dirty="0" err="1" smtClean="0"/>
              <a:t>tabletomana</a:t>
            </a:r>
            <a:r>
              <a:rPr lang="sr-Latn-CS" sz="2400" dirty="0" smtClean="0"/>
              <a:t>, narkomana </a:t>
            </a:r>
          </a:p>
          <a:p>
            <a:pPr marL="285750" indent="-285750"/>
            <a:r>
              <a:rPr lang="sr-Latn-CS" sz="2400" i="1" dirty="0" err="1" smtClean="0"/>
              <a:t>Alateen</a:t>
            </a:r>
            <a:r>
              <a:rPr lang="sr-Latn-CS" sz="2400" i="1" dirty="0" smtClean="0"/>
              <a:t>, </a:t>
            </a:r>
            <a:r>
              <a:rPr lang="sr-Latn-CS" sz="2400" i="1" dirty="0" err="1" smtClean="0"/>
              <a:t>Narateen</a:t>
            </a:r>
            <a:r>
              <a:rPr lang="sr-Latn-CS" sz="2400" i="1" dirty="0" smtClean="0"/>
              <a:t> – </a:t>
            </a:r>
            <a:r>
              <a:rPr lang="sr-Latn-CS" sz="2400" dirty="0" err="1" smtClean="0"/>
              <a:t>Adolescentna</a:t>
            </a:r>
            <a:r>
              <a:rPr lang="sr-Latn-CS" sz="2400" dirty="0" smtClean="0"/>
              <a:t> deca alkoholičara, narkomana</a:t>
            </a:r>
          </a:p>
          <a:p>
            <a:pPr marL="285750" indent="-285750"/>
            <a:r>
              <a:rPr lang="sr-Latn-CS" sz="2400" i="1" dirty="0" smtClean="0"/>
              <a:t>ACOA – </a:t>
            </a:r>
            <a:r>
              <a:rPr lang="sr-Latn-CS" sz="2400" dirty="0" smtClean="0"/>
              <a:t>Odrasla deca alkoholičara</a:t>
            </a:r>
          </a:p>
          <a:p>
            <a:pPr marL="285750" indent="-285750">
              <a:buNone/>
            </a:pPr>
            <a:r>
              <a:rPr lang="sr-Latn-CS" sz="2400" i="1" dirty="0" smtClean="0"/>
              <a:t> </a:t>
            </a:r>
          </a:p>
          <a:p>
            <a:pPr marL="285750" indent="-285750"/>
            <a:endParaRPr lang="sr-Latn-CS" sz="24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algn="l"/>
            <a:r>
              <a:rPr lang="sr-Latn-CS" sz="4000" dirty="0" smtClean="0">
                <a:latin typeface="Arial Black" pitchFamily="34" charset="0"/>
                <a:cs typeface="Aharoni" pitchFamily="2" charset="-79"/>
              </a:rPr>
              <a:t>SISTEMSKI PRISTUP TRETMANU ALKOHOLIZMA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b="1" dirty="0" smtClean="0"/>
              <a:t>S</a:t>
            </a:r>
            <a:r>
              <a:rPr lang="pl-PL" sz="3600" b="1" dirty="0" smtClean="0"/>
              <a:t>ISTEMSKA UKLOPLJENOST TRETMANA BZ</a:t>
            </a:r>
            <a:endParaRPr lang="en-US" sz="3600" b="1" dirty="0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  <a:defRPr/>
            </a:pPr>
            <a:r>
              <a:rPr lang="sr-Latn-CS" sz="2400" dirty="0" smtClean="0"/>
              <a:t>Organizovanje</a:t>
            </a:r>
            <a:r>
              <a:rPr lang="sr-Latn-CS" sz="2400" b="1" dirty="0" smtClean="0"/>
              <a:t>  </a:t>
            </a:r>
            <a:r>
              <a:rPr lang="en-US" sz="2400" b="1" dirty="0" err="1" smtClean="0"/>
              <a:t>tretmana</a:t>
            </a:r>
            <a:r>
              <a:rPr lang="en-US" sz="2400" b="1" dirty="0" smtClean="0"/>
              <a:t> </a:t>
            </a:r>
            <a:r>
              <a:rPr lang="sr-Latn-CS" sz="2400" dirty="0" smtClean="0"/>
              <a:t>po</a:t>
            </a:r>
            <a:r>
              <a:rPr lang="sr-Latn-CS" sz="2400" b="1" dirty="0" smtClean="0"/>
              <a:t> sistemskim principima:</a:t>
            </a:r>
          </a:p>
          <a:p>
            <a:pPr>
              <a:defRPr/>
            </a:pPr>
            <a:r>
              <a:rPr lang="sr-Latn-CS" sz="2400" dirty="0" smtClean="0"/>
              <a:t>Učestvovanje </a:t>
            </a:r>
            <a:r>
              <a:rPr lang="sr-Latn-CS" sz="2400" b="1" dirty="0" smtClean="0"/>
              <a:t>porodice</a:t>
            </a:r>
            <a:r>
              <a:rPr lang="sr-Latn-CS" sz="2400" dirty="0" smtClean="0"/>
              <a:t> i </a:t>
            </a:r>
            <a:r>
              <a:rPr lang="sr-Latn-CS" sz="2400" b="1" dirty="0" smtClean="0"/>
              <a:t>šireg okruženja </a:t>
            </a:r>
            <a:r>
              <a:rPr lang="sr-Latn-CS" sz="2400" dirty="0" smtClean="0"/>
              <a:t>pacijenta</a:t>
            </a:r>
          </a:p>
          <a:p>
            <a:pPr>
              <a:defRPr/>
            </a:pPr>
            <a:r>
              <a:rPr lang="sr-Latn-CS" sz="2400" dirty="0" err="1" smtClean="0"/>
              <a:t>Multidisciplinaran</a:t>
            </a:r>
            <a:r>
              <a:rPr lang="sr-Latn-CS" sz="2400" dirty="0" smtClean="0"/>
              <a:t> i specifično </a:t>
            </a:r>
            <a:r>
              <a:rPr lang="sr-Latn-CS" sz="2400" dirty="0" err="1" smtClean="0"/>
              <a:t>edukovan</a:t>
            </a:r>
            <a:r>
              <a:rPr lang="sr-Latn-CS" sz="2400" dirty="0" smtClean="0"/>
              <a:t> </a:t>
            </a:r>
            <a:r>
              <a:rPr lang="sr-Latn-CS" sz="2400" b="1" dirty="0" smtClean="0"/>
              <a:t>tim</a:t>
            </a:r>
            <a:endParaRPr lang="sr-Latn-CS" sz="2400" dirty="0" smtClean="0"/>
          </a:p>
          <a:p>
            <a:pPr>
              <a:defRPr/>
            </a:pPr>
            <a:r>
              <a:rPr lang="sr-Latn-CS" sz="2400" dirty="0" smtClean="0"/>
              <a:t>Postojanje većeg broja raznovrsnih</a:t>
            </a:r>
            <a:r>
              <a:rPr lang="sr-Latn-CS" sz="2400" b="1" dirty="0" smtClean="0"/>
              <a:t> programa </a:t>
            </a:r>
            <a:r>
              <a:rPr lang="sr-Latn-CS" sz="2400" dirty="0" smtClean="0"/>
              <a:t>za lečenje unutar terapijskog sistema </a:t>
            </a:r>
          </a:p>
          <a:p>
            <a:pPr>
              <a:defRPr/>
            </a:pPr>
            <a:r>
              <a:rPr lang="sr-Latn-CS" sz="2400" dirty="0" smtClean="0"/>
              <a:t>Korišćenje raznovrsnih</a:t>
            </a:r>
            <a:r>
              <a:rPr lang="sr-Latn-CS" sz="2400" b="1" dirty="0" smtClean="0"/>
              <a:t> terapijskih tehnika i metoda</a:t>
            </a:r>
            <a:r>
              <a:rPr lang="sr-Latn-CS" sz="2400" dirty="0" smtClean="0"/>
              <a:t>, uključujući i </a:t>
            </a:r>
            <a:r>
              <a:rPr lang="sr-Latn-CS" sz="2400" i="1" dirty="0" err="1" smtClean="0"/>
              <a:t>psihofarmakološka</a:t>
            </a:r>
            <a:r>
              <a:rPr lang="sr-Latn-CS" sz="2400" i="1" dirty="0" smtClean="0"/>
              <a:t> sredstva</a:t>
            </a:r>
          </a:p>
          <a:p>
            <a:pPr algn="ctr">
              <a:lnSpc>
                <a:spcPct val="90000"/>
              </a:lnSpc>
              <a:spcBef>
                <a:spcPts val="1200"/>
              </a:spcBef>
              <a:buNone/>
              <a:defRPr/>
            </a:pPr>
            <a:r>
              <a:rPr lang="sr-Latn-RS" sz="2400" b="1" dirty="0" smtClean="0"/>
              <a:t>Tretman BZ - s</a:t>
            </a:r>
            <a:r>
              <a:rPr lang="en-US" sz="2400" b="1" dirty="0" err="1" smtClean="0"/>
              <a:t>usret</a:t>
            </a:r>
            <a:r>
              <a:rPr lang="sr-Latn-RS" sz="2400" b="1" dirty="0" smtClean="0"/>
              <a:t> </a:t>
            </a:r>
            <a:r>
              <a:rPr lang="en-US" sz="2400" b="1" dirty="0" err="1" smtClean="0"/>
              <a:t>dva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realiteta</a:t>
            </a:r>
            <a:r>
              <a:rPr lang="sr-Latn-CS" sz="2400" dirty="0" smtClean="0"/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5" name="Flowchart: Process 4"/>
          <p:cNvSpPr/>
          <p:nvPr/>
        </p:nvSpPr>
        <p:spPr>
          <a:xfrm>
            <a:off x="609600" y="5486400"/>
            <a:ext cx="2971800" cy="990600"/>
          </a:xfrm>
          <a:prstGeom prst="flowChartProcess">
            <a:avLst/>
          </a:prstGeom>
        </p:spPr>
        <p:style>
          <a:lnRef idx="1">
            <a:schemeClr val="dk1"/>
          </a:lnRef>
          <a:fillRef idx="1002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b="1" dirty="0" smtClean="0"/>
              <a:t>PATOLOŠKI REALITET ZAVISNIKA I NJEGOVE PORODICE</a:t>
            </a:r>
            <a:endParaRPr lang="en-US" b="1" dirty="0"/>
          </a:p>
        </p:txBody>
      </p:sp>
      <p:sp>
        <p:nvSpPr>
          <p:cNvPr id="6" name="Flowchart: Process 5"/>
          <p:cNvSpPr/>
          <p:nvPr/>
        </p:nvSpPr>
        <p:spPr>
          <a:xfrm>
            <a:off x="5029200" y="5486400"/>
            <a:ext cx="3200400" cy="990600"/>
          </a:xfrm>
          <a:prstGeom prst="flowChartProcess">
            <a:avLst/>
          </a:prstGeom>
        </p:spPr>
        <p:style>
          <a:lnRef idx="1">
            <a:schemeClr val="accent4"/>
          </a:lnRef>
          <a:fillRef idx="1003">
            <a:schemeClr val="lt2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b="1" dirty="0" smtClean="0"/>
              <a:t>ZDRAV REALITET TERAPIJSKOG TIMA</a:t>
            </a:r>
            <a:endParaRPr lang="en-US" b="1" dirty="0"/>
          </a:p>
        </p:txBody>
      </p:sp>
      <p:sp>
        <p:nvSpPr>
          <p:cNvPr id="7" name="Left-Right Arrow 6"/>
          <p:cNvSpPr/>
          <p:nvPr/>
        </p:nvSpPr>
        <p:spPr>
          <a:xfrm>
            <a:off x="3733800" y="5638800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sr-Latn-RS" sz="3400" b="1" dirty="0" smtClean="0"/>
              <a:t>Patološki realitet: </a:t>
            </a:r>
            <a:r>
              <a:rPr lang="pl-PL" sz="3400" b="1" dirty="0" smtClean="0"/>
              <a:t>alkoholičarsko partnerstvo</a:t>
            </a:r>
            <a:endParaRPr lang="en-US" sz="3400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spcBef>
                <a:spcPts val="600"/>
              </a:spcBef>
              <a:buNone/>
              <a:defRPr/>
            </a:pPr>
            <a:r>
              <a:rPr lang="sr-Latn-CS" sz="2400" dirty="0" smtClean="0"/>
              <a:t>Poremećeni i deformisani komunikacioni obrasci </a:t>
            </a:r>
            <a:r>
              <a:rPr lang="sr-Latn-CS" sz="2400" b="1" dirty="0" smtClean="0"/>
              <a:t>između partnera </a:t>
            </a:r>
            <a:r>
              <a:rPr lang="sr-Latn-CS" sz="2400" dirty="0" smtClean="0"/>
              <a:t>(</a:t>
            </a:r>
            <a:r>
              <a:rPr lang="sr-Latn-CS" sz="2400" dirty="0" err="1" smtClean="0"/>
              <a:t>Nastasić</a:t>
            </a:r>
            <a:r>
              <a:rPr lang="sr-Latn-CS" sz="2400" dirty="0" smtClean="0"/>
              <a:t>, EPA, str. 40-46): </a:t>
            </a:r>
            <a:endParaRPr lang="pl-PL" sz="2400" b="1" dirty="0" smtClean="0"/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  <a:defRPr/>
            </a:pPr>
            <a:r>
              <a:rPr lang="pl-PL" sz="2400" b="1" dirty="0" smtClean="0"/>
              <a:t>Izbegavanje odgovornosti: </a:t>
            </a:r>
            <a:r>
              <a:rPr lang="pl-PL" sz="2400" dirty="0" smtClean="0"/>
              <a:t>za alkoholičara odgovoran je alkohol, za njegovog partnera odgovoran je alkoholičar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  <a:defRPr/>
            </a:pPr>
            <a:r>
              <a:rPr lang="sr-Latn-CS" sz="2400" b="1" dirty="0" smtClean="0"/>
              <a:t>Regulisanje distance: </a:t>
            </a:r>
            <a:r>
              <a:rPr lang="sr-Latn-CS" sz="2400" dirty="0" smtClean="0"/>
              <a:t>izbegavanje stvaranja bliskih emocionalnih odnosa sa partnerom  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  <a:defRPr/>
            </a:pPr>
            <a:r>
              <a:rPr lang="sr-Latn-CS" sz="2400" b="1" dirty="0" smtClean="0"/>
              <a:t>Obostrani defekt: </a:t>
            </a:r>
            <a:r>
              <a:rPr lang="sr-Latn-CS" sz="2400" dirty="0" smtClean="0"/>
              <a:t>psihički problemi partner a“pokrivaju se” alkoholizmom drugog partnera  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  <a:defRPr/>
            </a:pPr>
            <a:r>
              <a:rPr lang="sr-Latn-CS" sz="2400" b="1" dirty="0" err="1" smtClean="0"/>
              <a:t>Transgeneracijska</a:t>
            </a:r>
            <a:r>
              <a:rPr lang="sr-Latn-CS" sz="2400" b="1" dirty="0" smtClean="0"/>
              <a:t> koalicija:  </a:t>
            </a:r>
            <a:r>
              <a:rPr lang="sr-Latn-CS" sz="2400" dirty="0" smtClean="0"/>
              <a:t>savez da drugim članovima porodice, </a:t>
            </a:r>
            <a:r>
              <a:rPr lang="sr-Latn-CS" sz="2400" dirty="0" err="1" smtClean="0"/>
              <a:t>utrougljavanje</a:t>
            </a:r>
            <a:r>
              <a:rPr lang="sr-Latn-CS" sz="2400" dirty="0" smtClean="0"/>
              <a:t> dece  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  <a:defRPr/>
            </a:pPr>
            <a:r>
              <a:rPr lang="sr-Latn-CS" sz="2400" b="1" dirty="0" smtClean="0"/>
              <a:t>Inferiornost u braku: </a:t>
            </a:r>
            <a:r>
              <a:rPr lang="sr-Latn-CS" sz="2400" dirty="0" smtClean="0"/>
              <a:t>samo pijani mogu da izađu na kraj sa suprugom  </a:t>
            </a:r>
            <a:endParaRPr lang="pl-PL" sz="2400" dirty="0" smtClean="0"/>
          </a:p>
          <a:p>
            <a:pPr>
              <a:spcBef>
                <a:spcPts val="1200"/>
              </a:spcBef>
              <a:defRPr/>
            </a:pPr>
            <a:endParaRPr lang="en-US" sz="2400" dirty="0" smtClean="0"/>
          </a:p>
          <a:p>
            <a:pPr>
              <a:spcBef>
                <a:spcPts val="1200"/>
              </a:spcBef>
              <a:defRPr/>
            </a:pPr>
            <a:endParaRPr lang="en-US" sz="2400" dirty="0" smtClean="0"/>
          </a:p>
          <a:p>
            <a:pPr>
              <a:spcBef>
                <a:spcPts val="1200"/>
              </a:spcBef>
              <a:buNone/>
              <a:defRPr/>
            </a:pPr>
            <a:endParaRPr lang="en-US" sz="2400" dirty="0" smtClean="0"/>
          </a:p>
          <a:p>
            <a:pPr>
              <a:spcBef>
                <a:spcPts val="1200"/>
              </a:spcBef>
              <a:buNone/>
              <a:defRPr/>
            </a:pPr>
            <a:endParaRPr lang="pl-PL" sz="2400" dirty="0" smtClean="0"/>
          </a:p>
          <a:p>
            <a:pPr eaLnBrk="1" hangingPunct="1">
              <a:spcBef>
                <a:spcPts val="1200"/>
              </a:spcBef>
              <a:defRPr/>
            </a:pPr>
            <a:endParaRPr lang="en-US" sz="2400" dirty="0" smtClean="0"/>
          </a:p>
          <a:p>
            <a:pPr eaLnBrk="1" hangingPunct="1">
              <a:spcBef>
                <a:spcPts val="1200"/>
              </a:spcBef>
              <a:buFont typeface="Wingdings" pitchFamily="2" charset="2"/>
              <a:buNone/>
              <a:defRPr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686800" cy="8199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r-Latn-RS" sz="3600" b="1" dirty="0" smtClean="0"/>
              <a:t>Patološki realitet: </a:t>
            </a:r>
            <a:r>
              <a:rPr lang="pl-PL" sz="3600" b="1" dirty="0" smtClean="0"/>
              <a:t>alkoholičarska porodica/1</a:t>
            </a:r>
            <a:endParaRPr lang="en-US" sz="3600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686800" cy="4800600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110000"/>
              </a:lnSpc>
              <a:spcBef>
                <a:spcPts val="300"/>
              </a:spcBef>
              <a:buNone/>
              <a:defRPr/>
            </a:pPr>
            <a:r>
              <a:rPr lang="sr-Latn-CS" sz="2200" dirty="0" smtClean="0"/>
              <a:t>Poremećeni komunikacioni obrasci </a:t>
            </a:r>
            <a:r>
              <a:rPr lang="sr-Latn-CS" sz="2200" b="1" dirty="0" smtClean="0"/>
              <a:t>u porodici </a:t>
            </a:r>
            <a:r>
              <a:rPr lang="sr-Latn-CS" sz="2200" dirty="0" smtClean="0"/>
              <a:t>(</a:t>
            </a:r>
            <a:r>
              <a:rPr lang="sr-Latn-CS" sz="2200" dirty="0" err="1" smtClean="0"/>
              <a:t>Nastasić</a:t>
            </a:r>
            <a:r>
              <a:rPr lang="sr-Latn-CS" sz="2200" dirty="0" smtClean="0"/>
              <a:t>, EPA,46-51): </a:t>
            </a:r>
            <a:endParaRPr lang="pl-PL" sz="2200" b="1" dirty="0" smtClean="0"/>
          </a:p>
          <a:p>
            <a:pPr marL="342900" indent="-342900">
              <a:lnSpc>
                <a:spcPct val="110000"/>
              </a:lnSpc>
              <a:spcBef>
                <a:spcPts val="300"/>
              </a:spcBef>
              <a:buFont typeface="+mj-lt"/>
              <a:buAutoNum type="arabicPeriod"/>
              <a:defRPr/>
            </a:pPr>
            <a:r>
              <a:rPr lang="pl-PL" sz="2200" dirty="0" smtClean="0"/>
              <a:t>Poremećaj organizacije </a:t>
            </a:r>
            <a:r>
              <a:rPr lang="pl-PL" sz="2200" b="1" dirty="0" smtClean="0"/>
              <a:t>svakodnevnog življenja</a:t>
            </a:r>
            <a:endParaRPr lang="pl-PL" sz="2200" dirty="0" smtClean="0"/>
          </a:p>
          <a:p>
            <a:pPr marL="342900" indent="-342900">
              <a:lnSpc>
                <a:spcPct val="110000"/>
              </a:lnSpc>
              <a:spcBef>
                <a:spcPts val="300"/>
              </a:spcBef>
              <a:buFont typeface="+mj-lt"/>
              <a:buAutoNum type="arabicPeriod"/>
              <a:defRPr/>
            </a:pPr>
            <a:r>
              <a:rPr lang="sr-Latn-CS" sz="2200" dirty="0" err="1" smtClean="0"/>
              <a:t>Neadekvanta</a:t>
            </a:r>
            <a:r>
              <a:rPr lang="sr-Latn-CS" sz="2200" dirty="0" smtClean="0"/>
              <a:t>, nejasna, nekonzistentna </a:t>
            </a:r>
            <a:r>
              <a:rPr lang="sr-Latn-CS" sz="2200" b="1" dirty="0" smtClean="0"/>
              <a:t>porodična pravila</a:t>
            </a:r>
            <a:endParaRPr lang="sr-Latn-CS" sz="2200" dirty="0" smtClean="0"/>
          </a:p>
          <a:p>
            <a:pPr marL="342900" indent="-342900">
              <a:lnSpc>
                <a:spcPct val="110000"/>
              </a:lnSpc>
              <a:spcBef>
                <a:spcPts val="300"/>
              </a:spcBef>
              <a:buFont typeface="+mj-lt"/>
              <a:buAutoNum type="arabicPeriod"/>
              <a:defRPr/>
            </a:pPr>
            <a:r>
              <a:rPr lang="sr-Latn-CS" sz="2200" dirty="0" smtClean="0"/>
              <a:t>Konfuzija i inverzija </a:t>
            </a:r>
            <a:r>
              <a:rPr lang="sr-Latn-CS" sz="2200" b="1" dirty="0" smtClean="0"/>
              <a:t>porodičnih uloga </a:t>
            </a:r>
            <a:endParaRPr lang="sr-Latn-CS" sz="2200" dirty="0" smtClean="0"/>
          </a:p>
          <a:p>
            <a:pPr marL="342900" indent="-342900">
              <a:lnSpc>
                <a:spcPct val="110000"/>
              </a:lnSpc>
              <a:spcBef>
                <a:spcPts val="300"/>
              </a:spcBef>
              <a:buFont typeface="+mj-lt"/>
              <a:buAutoNum type="arabicPeriod"/>
              <a:defRPr/>
            </a:pPr>
            <a:r>
              <a:rPr lang="sr-Latn-CS" sz="2200" dirty="0" smtClean="0"/>
              <a:t>Poremećaj </a:t>
            </a:r>
            <a:r>
              <a:rPr lang="sr-Latn-CS" sz="2200" b="1" dirty="0" smtClean="0"/>
              <a:t>granica i  hijerarhije </a:t>
            </a:r>
            <a:r>
              <a:rPr lang="sr-Latn-CS" sz="2200" dirty="0" smtClean="0"/>
              <a:t>između</a:t>
            </a:r>
            <a:r>
              <a:rPr lang="sr-Latn-CS" sz="2200" b="1" dirty="0" smtClean="0"/>
              <a:t> </a:t>
            </a:r>
            <a:r>
              <a:rPr lang="sr-Latn-CS" sz="2200" b="1" dirty="0" err="1" smtClean="0"/>
              <a:t>subsistema</a:t>
            </a:r>
            <a:r>
              <a:rPr lang="sr-Latn-CS" sz="2200" dirty="0" smtClean="0"/>
              <a:t>, </a:t>
            </a:r>
            <a:r>
              <a:rPr lang="sr-Latn-CS" sz="2200" dirty="0" err="1" smtClean="0"/>
              <a:t>transegeneracijske</a:t>
            </a:r>
            <a:r>
              <a:rPr lang="sr-Latn-CS" sz="2200" dirty="0" smtClean="0"/>
              <a:t> koalicije </a:t>
            </a:r>
          </a:p>
          <a:p>
            <a:pPr marL="342900" indent="-342900">
              <a:lnSpc>
                <a:spcPct val="110000"/>
              </a:lnSpc>
              <a:spcBef>
                <a:spcPts val="300"/>
              </a:spcBef>
              <a:buFont typeface="+mj-lt"/>
              <a:buAutoNum type="arabicPeriod"/>
              <a:defRPr/>
            </a:pPr>
            <a:r>
              <a:rPr lang="sr-Latn-CS" sz="2200" dirty="0" smtClean="0"/>
              <a:t>Poremećaj </a:t>
            </a:r>
            <a:r>
              <a:rPr lang="sr-Latn-CS" sz="2200" b="1" dirty="0" smtClean="0"/>
              <a:t>emotivnih odnosa </a:t>
            </a:r>
            <a:r>
              <a:rPr lang="sr-Latn-CS" sz="2200" dirty="0" smtClean="0"/>
              <a:t>: velike oscilacije, bez bliskosti</a:t>
            </a:r>
          </a:p>
          <a:p>
            <a:pPr marL="342900" indent="-342900">
              <a:lnSpc>
                <a:spcPct val="110000"/>
              </a:lnSpc>
              <a:spcBef>
                <a:spcPts val="300"/>
              </a:spcBef>
              <a:buFont typeface="+mj-lt"/>
              <a:buAutoNum type="arabicPeriod"/>
              <a:defRPr/>
            </a:pPr>
            <a:r>
              <a:rPr lang="sr-Latn-CS" sz="2200" dirty="0" smtClean="0"/>
              <a:t>Nedostatak </a:t>
            </a:r>
            <a:r>
              <a:rPr lang="sr-Latn-CS" sz="2200" b="1" dirty="0" smtClean="0"/>
              <a:t>odgovornosti  </a:t>
            </a:r>
          </a:p>
          <a:p>
            <a:pPr marL="342900" indent="-342900">
              <a:lnSpc>
                <a:spcPct val="110000"/>
              </a:lnSpc>
              <a:spcBef>
                <a:spcPts val="300"/>
              </a:spcBef>
              <a:buFont typeface="+mj-lt"/>
              <a:buAutoNum type="arabicPeriod"/>
              <a:defRPr/>
            </a:pPr>
            <a:r>
              <a:rPr lang="sr-Latn-CS" sz="2200" dirty="0" smtClean="0"/>
              <a:t>Nedostatak </a:t>
            </a:r>
            <a:r>
              <a:rPr lang="sr-Latn-CS" sz="2200" b="1" dirty="0" smtClean="0"/>
              <a:t>efikasnog rešavanja problema </a:t>
            </a:r>
          </a:p>
          <a:p>
            <a:pPr marL="342900" indent="-342900">
              <a:lnSpc>
                <a:spcPct val="110000"/>
              </a:lnSpc>
              <a:spcBef>
                <a:spcPts val="300"/>
              </a:spcBef>
              <a:buFont typeface="+mj-lt"/>
              <a:buAutoNum type="arabicPeriod"/>
              <a:defRPr/>
            </a:pPr>
            <a:r>
              <a:rPr lang="sr-Latn-CS" sz="2200" dirty="0" smtClean="0"/>
              <a:t>Disfunkcionalna, nejasna, isprekidana  nedosledna </a:t>
            </a:r>
            <a:r>
              <a:rPr lang="sr-Latn-CS" sz="2200" b="1" dirty="0" smtClean="0"/>
              <a:t>komunikacija/ razmena informacija  - nema planiranja</a:t>
            </a:r>
          </a:p>
          <a:p>
            <a:pPr marL="342900" indent="-342900">
              <a:lnSpc>
                <a:spcPct val="110000"/>
              </a:lnSpc>
              <a:spcBef>
                <a:spcPts val="300"/>
              </a:spcBef>
              <a:buFont typeface="+mj-lt"/>
              <a:buAutoNum type="arabicPeriod"/>
              <a:defRPr/>
            </a:pPr>
            <a:r>
              <a:rPr lang="sr-Latn-CS" sz="2200" b="1" dirty="0" smtClean="0"/>
              <a:t>Smanjeni socijalni kontakti van porodice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458200" cy="6675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r-Latn-RS" sz="3600" b="1" dirty="0" smtClean="0"/>
              <a:t>Patološki realitet: </a:t>
            </a:r>
            <a:r>
              <a:rPr lang="pl-PL" sz="3600" b="1" dirty="0" smtClean="0"/>
              <a:t>alkoholičarska porodica/2</a:t>
            </a:r>
            <a:endParaRPr lang="en-US" sz="3600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382000" cy="5181600"/>
          </a:xfrm>
        </p:spPr>
        <p:txBody>
          <a:bodyPr>
            <a:noAutofit/>
          </a:bodyPr>
          <a:lstStyle/>
          <a:p>
            <a:pPr marL="0" indent="0">
              <a:spcBef>
                <a:spcPts val="300"/>
              </a:spcBef>
              <a:buNone/>
              <a:defRPr/>
            </a:pPr>
            <a:r>
              <a:rPr lang="sr-Latn-CS" sz="2200" dirty="0" err="1" smtClean="0"/>
              <a:t>Stajnglas</a:t>
            </a:r>
            <a:r>
              <a:rPr lang="sr-Latn-CS" sz="2200" dirty="0" smtClean="0"/>
              <a:t>: </a:t>
            </a:r>
            <a:r>
              <a:rPr lang="sr-Latn-CS" sz="2200" b="1" dirty="0" smtClean="0"/>
              <a:t>tri vrste regulatornih mehanizama (RM) </a:t>
            </a:r>
            <a:r>
              <a:rPr lang="sr-Latn-CS" sz="2200" dirty="0" smtClean="0"/>
              <a:t>u porodici :</a:t>
            </a:r>
          </a:p>
          <a:p>
            <a:pPr marL="342900" indent="-342900">
              <a:spcBef>
                <a:spcPts val="300"/>
              </a:spcBef>
              <a:buAutoNum type="arabicParenR"/>
              <a:defRPr/>
            </a:pPr>
            <a:r>
              <a:rPr lang="sr-Latn-CS" sz="2200" u="sng" dirty="0" smtClean="0"/>
              <a:t>Dnevne porodične rutine </a:t>
            </a:r>
            <a:r>
              <a:rPr lang="sr-Latn-CS" sz="2200" dirty="0" smtClean="0"/>
              <a:t>– svakodnevni život</a:t>
            </a:r>
          </a:p>
          <a:p>
            <a:pPr marL="342900" indent="-342900">
              <a:spcBef>
                <a:spcPts val="300"/>
              </a:spcBef>
              <a:buAutoNum type="arabicParenR"/>
              <a:defRPr/>
            </a:pPr>
            <a:r>
              <a:rPr lang="sr-Latn-CS" sz="2200" u="sng" dirty="0" smtClean="0"/>
              <a:t>Porodični rituali </a:t>
            </a:r>
            <a:r>
              <a:rPr lang="sr-Latn-CS" sz="2200" dirty="0" smtClean="0"/>
              <a:t>(proslave, praznici, odmori, zabava)</a:t>
            </a:r>
          </a:p>
          <a:p>
            <a:pPr marL="342900" indent="-342900" eaLnBrk="1" hangingPunct="1">
              <a:spcBef>
                <a:spcPts val="300"/>
              </a:spcBef>
              <a:buAutoNum type="arabicParenR"/>
              <a:defRPr/>
            </a:pPr>
            <a:r>
              <a:rPr lang="sr-Latn-CS" sz="2200" u="sng" dirty="0" smtClean="0"/>
              <a:t>Kratkoročno rešavanje problema </a:t>
            </a:r>
          </a:p>
          <a:p>
            <a:pPr marL="0" indent="0">
              <a:spcBef>
                <a:spcPts val="300"/>
              </a:spcBef>
              <a:buNone/>
              <a:defRPr/>
            </a:pPr>
            <a:r>
              <a:rPr lang="sr-Latn-CS" sz="2200" b="1" dirty="0" smtClean="0"/>
              <a:t>Tri stepena promena RM u porodici alkoholičara:</a:t>
            </a:r>
            <a:endParaRPr lang="pl-PL" sz="2200" b="1" dirty="0" smtClean="0"/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sr-Latn-CS" sz="2200" b="1" dirty="0" smtClean="0"/>
              <a:t>I stepen</a:t>
            </a:r>
            <a:r>
              <a:rPr lang="sr-Latn-CS" sz="2200" dirty="0" smtClean="0"/>
              <a:t>: </a:t>
            </a:r>
            <a:r>
              <a:rPr lang="sr-Latn-CS" sz="2200" b="1" dirty="0" smtClean="0"/>
              <a:t>minimalne </a:t>
            </a:r>
            <a:r>
              <a:rPr lang="sr-Latn-CS" sz="2200" dirty="0" smtClean="0"/>
              <a:t>promene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sr-Latn-CS" sz="2200" b="1" dirty="0" smtClean="0"/>
              <a:t>II stepen</a:t>
            </a:r>
            <a:r>
              <a:rPr lang="sr-Latn-CS" sz="2200" dirty="0" smtClean="0"/>
              <a:t>: dolazi do </a:t>
            </a:r>
            <a:r>
              <a:rPr lang="sr-Latn-CS" sz="2200" b="1" dirty="0" smtClean="0"/>
              <a:t>bazičnih disfunkcija</a:t>
            </a:r>
            <a:r>
              <a:rPr lang="sr-Latn-CS" sz="2200" dirty="0" smtClean="0"/>
              <a:t>, ali  porodica </a:t>
            </a:r>
            <a:r>
              <a:rPr lang="sr-Latn-CS" sz="2200" b="1" dirty="0" smtClean="0"/>
              <a:t>štiti </a:t>
            </a:r>
            <a:r>
              <a:rPr lang="sr-Latn-CS" sz="2200" b="1" dirty="0" err="1" smtClean="0"/>
              <a:t>normativnost</a:t>
            </a:r>
            <a:r>
              <a:rPr lang="sr-Latn-CS" sz="2200" b="1" dirty="0" smtClean="0"/>
              <a:t> </a:t>
            </a:r>
            <a:r>
              <a:rPr lang="sr-Latn-CS" sz="2200" dirty="0" smtClean="0"/>
              <a:t>regulativnih mehanizama </a:t>
            </a:r>
          </a:p>
          <a:p>
            <a:pPr marL="342900" indent="-342900">
              <a:spcBef>
                <a:spcPts val="300"/>
              </a:spcBef>
              <a:buNone/>
              <a:defRPr/>
            </a:pPr>
            <a:r>
              <a:rPr lang="sr-Latn-CS" sz="2200" b="1" dirty="0" smtClean="0"/>
              <a:t>III stepen:  </a:t>
            </a:r>
            <a:r>
              <a:rPr lang="sr-Latn-CS" sz="2200" b="1" dirty="0" err="1" smtClean="0"/>
              <a:t>restrukturisanje</a:t>
            </a:r>
            <a:r>
              <a:rPr lang="sr-Latn-CS" sz="2200" b="1" dirty="0" smtClean="0"/>
              <a:t> </a:t>
            </a:r>
            <a:r>
              <a:rPr lang="sr-Latn-CS" sz="2200" dirty="0" smtClean="0"/>
              <a:t>prema potrebama alkoholičara: </a:t>
            </a:r>
          </a:p>
          <a:p>
            <a:pPr marL="228600" indent="-228600">
              <a:spcBef>
                <a:spcPts val="300"/>
              </a:spcBef>
              <a:defRPr/>
            </a:pPr>
            <a:r>
              <a:rPr lang="sr-Latn-CS" sz="2200" u="sng" dirty="0" smtClean="0"/>
              <a:t>Dnevne rutine</a:t>
            </a:r>
            <a:r>
              <a:rPr lang="sr-Latn-CS" sz="2200" dirty="0" smtClean="0"/>
              <a:t>: intenziviranje izvođenja  kad alkoholičar ne ometa </a:t>
            </a:r>
          </a:p>
          <a:p>
            <a:pPr marL="228600" indent="-228600">
              <a:spcBef>
                <a:spcPts val="300"/>
              </a:spcBef>
              <a:defRPr/>
            </a:pPr>
            <a:r>
              <a:rPr lang="sr-Latn-CS" sz="2200" u="sng" dirty="0" smtClean="0"/>
              <a:t>Rituali</a:t>
            </a:r>
            <a:r>
              <a:rPr lang="sr-Latn-CS" sz="2200" dirty="0" smtClean="0"/>
              <a:t>: prekid ili značajna uloga alkohola u njima</a:t>
            </a:r>
          </a:p>
          <a:p>
            <a:pPr marL="228600" indent="-228600">
              <a:spcBef>
                <a:spcPts val="300"/>
              </a:spcBef>
              <a:defRPr/>
            </a:pPr>
            <a:r>
              <a:rPr lang="sr-Latn-CS" sz="2200" u="sng" dirty="0" smtClean="0"/>
              <a:t>Rešavanje problema</a:t>
            </a:r>
            <a:r>
              <a:rPr lang="sr-Latn-CS" sz="2200" dirty="0" smtClean="0"/>
              <a:t> - koegzistencija dva obrasca:</a:t>
            </a:r>
          </a:p>
          <a:p>
            <a:pPr marL="594360" lvl="1" indent="-228600">
              <a:spcBef>
                <a:spcPts val="300"/>
              </a:spcBef>
              <a:buNone/>
              <a:defRPr/>
            </a:pPr>
            <a:r>
              <a:rPr lang="sr-Latn-CS" sz="2200" dirty="0" smtClean="0"/>
              <a:t>a) ponašanja vezana za treznost –rešavanje realnih problema</a:t>
            </a:r>
          </a:p>
          <a:p>
            <a:pPr marL="594360" lvl="1" indent="-228600">
              <a:spcBef>
                <a:spcPts val="300"/>
              </a:spcBef>
              <a:buNone/>
              <a:defRPr/>
            </a:pPr>
            <a:r>
              <a:rPr lang="sr-Latn-CS" sz="2200" dirty="0" smtClean="0"/>
              <a:t>b) ponašanja vezana za pijanstvo –rešavanje samo tog problema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Literatura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lnSpcReduction="10000"/>
          </a:bodyPr>
          <a:lstStyle/>
          <a:p>
            <a:r>
              <a:rPr lang="sr-Latn-CS" sz="2400" dirty="0" err="1" smtClean="0"/>
              <a:t>Nastasić</a:t>
            </a:r>
            <a:r>
              <a:rPr lang="sr-Latn-CS" sz="2400" dirty="0" smtClean="0"/>
              <a:t>, P. (2011), </a:t>
            </a:r>
            <a:r>
              <a:rPr lang="sr-Latn-CS" sz="2400" dirty="0" err="1" smtClean="0"/>
              <a:t>Ekosistemski</a:t>
            </a:r>
            <a:r>
              <a:rPr lang="sr-Latn-CS" sz="2400" dirty="0" smtClean="0"/>
              <a:t> pristup alkoholizmu (EPA). Beograd: </a:t>
            </a:r>
            <a:r>
              <a:rPr lang="sr-Latn-CS" sz="2400" dirty="0" err="1" smtClean="0"/>
              <a:t>Publikum</a:t>
            </a:r>
            <a:r>
              <a:rPr lang="sr-Latn-CS" sz="2400" dirty="0" smtClean="0"/>
              <a:t>. </a:t>
            </a:r>
          </a:p>
          <a:p>
            <a:pPr lvl="1"/>
            <a:r>
              <a:rPr lang="sr-Latn-CS" dirty="0" smtClean="0"/>
              <a:t>Poglavlje </a:t>
            </a:r>
            <a:r>
              <a:rPr lang="sr-Latn-CS" i="1" dirty="0" smtClean="0"/>
              <a:t>Terapijski konteksti,</a:t>
            </a:r>
            <a:r>
              <a:rPr lang="sr-Latn-CS" dirty="0" smtClean="0"/>
              <a:t> str. 86 – 101. </a:t>
            </a:r>
          </a:p>
          <a:p>
            <a:pPr lvl="1"/>
            <a:r>
              <a:rPr lang="sr-Latn-CS" dirty="0" smtClean="0"/>
              <a:t>Poglavlje </a:t>
            </a:r>
            <a:r>
              <a:rPr lang="sr-Latn-CS" i="1" dirty="0" smtClean="0"/>
              <a:t>Procesi prilagođavanja porodice,</a:t>
            </a:r>
            <a:r>
              <a:rPr lang="sr-Latn-CS" dirty="0" smtClean="0"/>
              <a:t> str. 34 – 51. </a:t>
            </a:r>
          </a:p>
          <a:p>
            <a:r>
              <a:rPr lang="en-US" sz="2400" dirty="0" err="1" smtClean="0"/>
              <a:t>Straussner</a:t>
            </a:r>
            <a:r>
              <a:rPr lang="en-US" sz="2400" dirty="0" smtClean="0"/>
              <a:t>,  </a:t>
            </a:r>
            <a:r>
              <a:rPr lang="en-US" sz="2400" dirty="0" err="1" smtClean="0"/>
              <a:t>Shulamith</a:t>
            </a:r>
            <a:r>
              <a:rPr lang="en-US" sz="2400" dirty="0" smtClean="0"/>
              <a:t> L. A. (2004)</a:t>
            </a:r>
            <a:r>
              <a:rPr lang="sr-Latn-RS" sz="2400" dirty="0" smtClean="0"/>
              <a:t>,</a:t>
            </a:r>
            <a:r>
              <a:rPr lang="en-US" sz="2400" dirty="0" smtClean="0"/>
              <a:t> Assessment and treatment of clients with alcohol and other drug abuse problems: an overview. U: </a:t>
            </a:r>
            <a:r>
              <a:rPr lang="en-US" sz="2400" dirty="0" err="1" smtClean="0"/>
              <a:t>Straussner</a:t>
            </a:r>
            <a:r>
              <a:rPr lang="en-US" sz="2400" dirty="0" smtClean="0"/>
              <a:t>,  </a:t>
            </a:r>
            <a:r>
              <a:rPr lang="en-US" sz="2400" dirty="0" err="1" smtClean="0"/>
              <a:t>Shulamith</a:t>
            </a:r>
            <a:r>
              <a:rPr lang="en-US" sz="2400" dirty="0" smtClean="0"/>
              <a:t> L.A: (</a:t>
            </a:r>
            <a:r>
              <a:rPr lang="en-US" sz="2400" dirty="0" err="1" smtClean="0"/>
              <a:t>ur</a:t>
            </a:r>
            <a:r>
              <a:rPr lang="en-US" sz="2400" dirty="0" smtClean="0"/>
              <a:t>.) Clinical Work with Substance-Abusing </a:t>
            </a:r>
            <a:r>
              <a:rPr lang="sr-Latn-RS" sz="2400" dirty="0" smtClean="0"/>
              <a:t>Clients</a:t>
            </a:r>
            <a:r>
              <a:rPr lang="en-US" sz="2400" dirty="0" smtClean="0"/>
              <a:t>.  New York: The Guilford Press, str. 3-35.</a:t>
            </a:r>
          </a:p>
          <a:p>
            <a:r>
              <a:rPr lang="en-US" sz="2400" dirty="0" err="1" smtClean="0"/>
              <a:t>Spegel</a:t>
            </a:r>
            <a:r>
              <a:rPr lang="en-US" sz="2400" dirty="0" smtClean="0"/>
              <a:t>, Betsy R. , </a:t>
            </a:r>
            <a:r>
              <a:rPr lang="en-US" sz="2400" dirty="0" err="1" smtClean="0"/>
              <a:t>Fewell</a:t>
            </a:r>
            <a:r>
              <a:rPr lang="en-US" sz="2400" dirty="0" smtClean="0"/>
              <a:t>, </a:t>
            </a:r>
            <a:r>
              <a:rPr lang="en-US" sz="2400" dirty="0" err="1" smtClean="0"/>
              <a:t>Cristine</a:t>
            </a:r>
            <a:r>
              <a:rPr lang="en-US" sz="2400" dirty="0" smtClean="0"/>
              <a:t> H. (2004), 12-step pro</a:t>
            </a:r>
            <a:r>
              <a:rPr lang="sr-Latn-RS" sz="2400" dirty="0" smtClean="0"/>
              <a:t>gram</a:t>
            </a:r>
            <a:r>
              <a:rPr lang="en-US" sz="2400" dirty="0" smtClean="0"/>
              <a:t> as a treatment modality. U: </a:t>
            </a:r>
            <a:r>
              <a:rPr lang="en-US" sz="2400" dirty="0" err="1" smtClean="0"/>
              <a:t>Straussner</a:t>
            </a:r>
            <a:r>
              <a:rPr lang="en-US" sz="2400" dirty="0" smtClean="0"/>
              <a:t>,  </a:t>
            </a:r>
            <a:r>
              <a:rPr lang="en-US" sz="2400" dirty="0" err="1" smtClean="0"/>
              <a:t>Shulamith</a:t>
            </a:r>
            <a:r>
              <a:rPr lang="en-US" sz="2400" dirty="0" smtClean="0"/>
              <a:t> L.A: (</a:t>
            </a:r>
            <a:r>
              <a:rPr lang="en-US" sz="2400" dirty="0" err="1" smtClean="0"/>
              <a:t>ur</a:t>
            </a:r>
            <a:r>
              <a:rPr lang="en-US" sz="2400" dirty="0" smtClean="0"/>
              <a:t>.) Clinical Work with Substance-Abusing </a:t>
            </a:r>
            <a:r>
              <a:rPr lang="sr-Latn-RS" sz="2400" dirty="0" smtClean="0"/>
              <a:t>Clients</a:t>
            </a:r>
            <a:r>
              <a:rPr lang="en-US" sz="2400" dirty="0" smtClean="0"/>
              <a:t>.  New York: The Guilford Press, str. 125-145.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algn="l"/>
            <a:r>
              <a:rPr lang="sr-Latn-CS" sz="4000" dirty="0" smtClean="0">
                <a:latin typeface="Arial Black" pitchFamily="34" charset="0"/>
                <a:cs typeface="Aharoni" pitchFamily="2" charset="-79"/>
              </a:rPr>
              <a:t>TERAPIJSKI KONTEKSTI ALKOHOLIZMA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FARMAKOTERAPIJA ALKOHOLIZMA/1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9530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None/>
            </a:pPr>
            <a:r>
              <a:rPr lang="sr-Latn-CS" sz="2400" dirty="0" err="1" smtClean="0"/>
              <a:t>Farmakoterapija</a:t>
            </a:r>
            <a:r>
              <a:rPr lang="sr-Latn-CS" sz="2400" dirty="0" smtClean="0"/>
              <a:t> se primenjuje u </a:t>
            </a:r>
            <a:r>
              <a:rPr lang="sr-Latn-CS" sz="2400" b="1" dirty="0" smtClean="0"/>
              <a:t>dve faze</a:t>
            </a:r>
            <a:r>
              <a:rPr lang="sr-Latn-CS" sz="2400" dirty="0" smtClean="0"/>
              <a:t>: </a:t>
            </a:r>
          </a:p>
          <a:p>
            <a:pPr marL="274320" lvl="2" indent="-274320">
              <a:spcBef>
                <a:spcPts val="600"/>
              </a:spcBef>
              <a:buClr>
                <a:schemeClr val="accent3"/>
              </a:buClr>
              <a:buSzPct val="95000"/>
              <a:buNone/>
            </a:pPr>
            <a:r>
              <a:rPr lang="sr-Latn-CS" sz="2400" b="1" dirty="0" smtClean="0"/>
              <a:t>1) U fazi detoksikacije:</a:t>
            </a:r>
            <a:endParaRPr lang="sr-Latn-CS" sz="2400" dirty="0" smtClean="0"/>
          </a:p>
          <a:p>
            <a:pPr marL="548640" lvl="3" indent="-274320">
              <a:spcBef>
                <a:spcPts val="600"/>
              </a:spcBef>
              <a:buSzPct val="95000"/>
            </a:pPr>
            <a:r>
              <a:rPr lang="sr-Latn-CS" sz="2300" b="1" i="1" dirty="0" smtClean="0"/>
              <a:t>detoksikacija</a:t>
            </a:r>
            <a:r>
              <a:rPr lang="sr-Latn-CS" sz="2300" dirty="0" smtClean="0"/>
              <a:t> (“vitaminski koktel” 5-7 dana)</a:t>
            </a:r>
          </a:p>
          <a:p>
            <a:pPr marL="548640" lvl="3" indent="-274320">
              <a:spcBef>
                <a:spcPts val="600"/>
              </a:spcBef>
              <a:buSzPct val="95000"/>
            </a:pPr>
            <a:r>
              <a:rPr lang="sr-Latn-CS" sz="2400" b="1" i="1" dirty="0" err="1" smtClean="0"/>
              <a:t>psihofamakoterapija</a:t>
            </a:r>
            <a:r>
              <a:rPr lang="sr-Latn-CS" sz="2400" b="1" dirty="0" smtClean="0"/>
              <a:t>: </a:t>
            </a:r>
            <a:r>
              <a:rPr lang="sr-Latn-CS" sz="2400" dirty="0" smtClean="0"/>
              <a:t>obično</a:t>
            </a:r>
            <a:r>
              <a:rPr lang="sr-Latn-CS" sz="2400" b="1" dirty="0" smtClean="0"/>
              <a:t> </a:t>
            </a:r>
            <a:r>
              <a:rPr lang="sr-Latn-CS" sz="2400" u="sng" dirty="0" err="1" smtClean="0"/>
              <a:t>anksiolitici</a:t>
            </a:r>
            <a:r>
              <a:rPr lang="sr-Latn-CS" sz="2400" b="1" dirty="0" smtClean="0"/>
              <a:t>, </a:t>
            </a:r>
            <a:r>
              <a:rPr lang="sr-Latn-CS" sz="2400" dirty="0" smtClean="0"/>
              <a:t>da bi se ublažili izraziti simptomi apstinencijalnog simptoma, ali samo u početnoj fazi i sa velikim oprezom da se ne bi stvorila nova zavisnost</a:t>
            </a:r>
          </a:p>
          <a:p>
            <a:pPr marL="548640" lvl="3" indent="-274320">
              <a:spcBef>
                <a:spcPts val="600"/>
              </a:spcBef>
              <a:buSzPct val="95000"/>
            </a:pPr>
            <a:r>
              <a:rPr lang="sr-Latn-RS" sz="2400" dirty="0" smtClean="0"/>
              <a:t>terapija </a:t>
            </a:r>
            <a:r>
              <a:rPr lang="sr-Latn-CS" sz="2400" dirty="0" smtClean="0"/>
              <a:t>za </a:t>
            </a:r>
            <a:r>
              <a:rPr lang="sr-Latn-CS" sz="2400" b="1" i="1" dirty="0" smtClean="0"/>
              <a:t>telesne i neurološke posledice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alkoholizma</a:t>
            </a:r>
          </a:p>
          <a:p>
            <a:pPr>
              <a:spcBef>
                <a:spcPts val="600"/>
              </a:spcBef>
            </a:pPr>
            <a:endParaRPr lang="sr-Latn-CS" sz="2400" dirty="0" smtClean="0"/>
          </a:p>
          <a:p>
            <a:pPr>
              <a:spcBef>
                <a:spcPts val="600"/>
              </a:spcBef>
              <a:buNone/>
            </a:pPr>
            <a:endParaRPr lang="sr-Latn-CS" sz="2400" dirty="0" smtClean="0"/>
          </a:p>
          <a:p>
            <a:pPr>
              <a:spcBef>
                <a:spcPts val="600"/>
              </a:spcBef>
              <a:buNone/>
            </a:pPr>
            <a:endParaRPr lang="sr-Latn-CS" sz="2400" dirty="0" smtClean="0"/>
          </a:p>
          <a:p>
            <a:pPr>
              <a:spcBef>
                <a:spcPts val="600"/>
              </a:spcBef>
            </a:pPr>
            <a:endParaRPr lang="sr-Latn-CS" sz="2400" dirty="0" smtClean="0"/>
          </a:p>
          <a:p>
            <a:pPr>
              <a:spcBef>
                <a:spcPts val="600"/>
              </a:spcBef>
            </a:pPr>
            <a:endParaRPr lang="sr-Latn-CS" sz="2400" dirty="0" smtClean="0"/>
          </a:p>
          <a:p>
            <a:pPr>
              <a:spcBef>
                <a:spcPts val="600"/>
              </a:spcBef>
              <a:buNone/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Farmakoterapija alkoholizma/2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953000"/>
          </a:xfrm>
        </p:spPr>
        <p:txBody>
          <a:bodyPr>
            <a:noAutofit/>
          </a:bodyPr>
          <a:lstStyle/>
          <a:p>
            <a:pPr marL="457200" lvl="2" indent="-457200">
              <a:spcBef>
                <a:spcPts val="600"/>
              </a:spcBef>
              <a:buClr>
                <a:schemeClr val="accent3"/>
              </a:buClr>
              <a:buSzPct val="95000"/>
              <a:buNone/>
            </a:pPr>
            <a:r>
              <a:rPr lang="sr-Latn-CS" sz="2400" b="1" dirty="0" smtClean="0"/>
              <a:t>2)  U fazi prolongirane apstinencije</a:t>
            </a:r>
            <a:r>
              <a:rPr lang="sr-Latn-CS" sz="2400" dirty="0" smtClean="0"/>
              <a:t> (rešavanje žudnje ili psihološke</a:t>
            </a:r>
            <a:r>
              <a:rPr lang="sr-Latn-CS" sz="2400" b="1" dirty="0" smtClean="0"/>
              <a:t> zavisnosti</a:t>
            </a:r>
            <a:r>
              <a:rPr lang="sr-Latn-CS" sz="2400" dirty="0" smtClean="0"/>
              <a:t>, postizanje kontinuirane</a:t>
            </a:r>
            <a:r>
              <a:rPr lang="sr-Latn-CS" sz="2400" b="1" dirty="0" smtClean="0"/>
              <a:t> apstinencije</a:t>
            </a:r>
            <a:r>
              <a:rPr lang="sr-Latn-CS" sz="2400" dirty="0" smtClean="0"/>
              <a:t> i sprečavanje</a:t>
            </a:r>
            <a:r>
              <a:rPr lang="sr-Latn-CS" sz="2400" b="1" dirty="0" smtClean="0"/>
              <a:t> recidiva) </a:t>
            </a:r>
          </a:p>
          <a:p>
            <a:pPr marL="457200" lvl="2" indent="-338138">
              <a:spcBef>
                <a:spcPts val="600"/>
              </a:spcBef>
              <a:buClr>
                <a:schemeClr val="accent3"/>
              </a:buClr>
              <a:buSzPct val="95000"/>
              <a:buNone/>
            </a:pPr>
            <a:r>
              <a:rPr lang="sr-Latn-CS" sz="2400" b="1" dirty="0" smtClean="0">
                <a:sym typeface="Wingdings"/>
              </a:rPr>
              <a:t></a:t>
            </a:r>
            <a:r>
              <a:rPr lang="pl-PL" sz="2400" b="1" dirty="0" smtClean="0"/>
              <a:t>Protektivna terapija </a:t>
            </a:r>
            <a:r>
              <a:rPr lang="pl-PL" sz="2400" dirty="0" smtClean="0"/>
              <a:t>– za sprečavanje recidiva</a:t>
            </a:r>
            <a:r>
              <a:rPr lang="sr-Latn-CS" sz="2400" dirty="0" smtClean="0"/>
              <a:t>. </a:t>
            </a:r>
          </a:p>
          <a:p>
            <a:pPr marL="403225" lvl="2" indent="-338138">
              <a:spcBef>
                <a:spcPts val="600"/>
              </a:spcBef>
              <a:buClr>
                <a:schemeClr val="accent3"/>
              </a:buClr>
              <a:buSzPct val="95000"/>
              <a:buNone/>
            </a:pPr>
            <a:r>
              <a:rPr lang="sr-Latn-CS" sz="2400" dirty="0" smtClean="0"/>
              <a:t>	Tri medikamenta:</a:t>
            </a:r>
          </a:p>
          <a:p>
            <a:pPr lvl="1">
              <a:spcBef>
                <a:spcPts val="0"/>
              </a:spcBef>
            </a:pPr>
            <a:r>
              <a:rPr lang="sr-Latn-CS" sz="2200" b="1" i="1" dirty="0" err="1" smtClean="0"/>
              <a:t>disulfiram</a:t>
            </a:r>
            <a:r>
              <a:rPr lang="sr-Latn-CS" sz="2200" dirty="0" smtClean="0"/>
              <a:t> – dovodi do </a:t>
            </a:r>
            <a:r>
              <a:rPr lang="sr-Latn-CS" sz="2200" i="1" dirty="0" smtClean="0"/>
              <a:t>neprijatnih posledica </a:t>
            </a:r>
            <a:r>
              <a:rPr lang="sr-Latn-CS" sz="2200" dirty="0" smtClean="0"/>
              <a:t>prilikom unošenja alkohola</a:t>
            </a:r>
          </a:p>
          <a:p>
            <a:pPr lvl="1">
              <a:spcBef>
                <a:spcPts val="0"/>
              </a:spcBef>
            </a:pPr>
            <a:r>
              <a:rPr lang="sr-Latn-CS" sz="2200" b="1" i="1" dirty="0" err="1" smtClean="0"/>
              <a:t>nalterxon</a:t>
            </a:r>
            <a:r>
              <a:rPr lang="sr-Latn-CS" sz="2200" dirty="0" smtClean="0"/>
              <a:t> – dovodi do </a:t>
            </a:r>
            <a:r>
              <a:rPr lang="sr-Latn-CS" sz="2200" i="1" dirty="0" smtClean="0"/>
              <a:t>smanjivanja </a:t>
            </a:r>
            <a:r>
              <a:rPr lang="sr-Latn-CS" sz="2200" i="1" dirty="0" err="1" smtClean="0"/>
              <a:t>nagrađujućih</a:t>
            </a:r>
            <a:r>
              <a:rPr lang="sr-Latn-CS" sz="2200" i="1" dirty="0" smtClean="0"/>
              <a:t> dejstava </a:t>
            </a:r>
            <a:r>
              <a:rPr lang="sr-Latn-CS" sz="2200" dirty="0" smtClean="0"/>
              <a:t>alkohola</a:t>
            </a:r>
          </a:p>
          <a:p>
            <a:pPr lvl="1">
              <a:spcBef>
                <a:spcPts val="0"/>
              </a:spcBef>
            </a:pPr>
            <a:r>
              <a:rPr lang="sr-Latn-CS" sz="2200" b="1" i="1" dirty="0" smtClean="0"/>
              <a:t>acamprosate</a:t>
            </a:r>
            <a:r>
              <a:rPr lang="sr-Latn-CS" sz="2200" dirty="0" smtClean="0"/>
              <a:t> -  osim što redukuje dejstvo apstinencijalnog sindroma, ima i </a:t>
            </a:r>
            <a:r>
              <a:rPr lang="sr-Latn-CS" sz="2200" i="1" dirty="0" smtClean="0"/>
              <a:t>antidepresivno i anksiolitičko </a:t>
            </a:r>
            <a:r>
              <a:rPr lang="sr-Latn-CS" sz="2200" dirty="0" smtClean="0"/>
              <a:t>dejstvo - doprinosi smanjenju pijenja</a:t>
            </a:r>
          </a:p>
          <a:p>
            <a:pPr>
              <a:spcBef>
                <a:spcPts val="600"/>
              </a:spcBef>
              <a:buNone/>
            </a:pPr>
            <a:endParaRPr lang="sr-Latn-CS" sz="2400" dirty="0" smtClean="0"/>
          </a:p>
          <a:p>
            <a:pPr>
              <a:spcBef>
                <a:spcPts val="600"/>
              </a:spcBef>
              <a:buNone/>
            </a:pPr>
            <a:endParaRPr lang="sr-Latn-CS" sz="2400" dirty="0" smtClean="0"/>
          </a:p>
          <a:p>
            <a:pPr>
              <a:spcBef>
                <a:spcPts val="600"/>
              </a:spcBef>
            </a:pPr>
            <a:endParaRPr lang="sr-Latn-CS" sz="2400" dirty="0" smtClean="0"/>
          </a:p>
          <a:p>
            <a:pPr>
              <a:spcBef>
                <a:spcPts val="600"/>
              </a:spcBef>
            </a:pPr>
            <a:endParaRPr lang="sr-Latn-CS" sz="2400" dirty="0" smtClean="0"/>
          </a:p>
          <a:p>
            <a:pPr>
              <a:spcBef>
                <a:spcPts val="600"/>
              </a:spcBef>
              <a:buNone/>
            </a:pPr>
            <a:endParaRPr lang="sr-Latn-C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SOCIOTERAPIJA ALKOHOLIZMA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r-Latn-CS" dirty="0" smtClean="0"/>
              <a:t>Naglašava  i razvija zdrave aspekte ličnosti u kontekstu relacija</a:t>
            </a:r>
            <a:r>
              <a:rPr lang="sr-Latn-CS" b="1" dirty="0" smtClean="0"/>
              <a:t>. </a:t>
            </a:r>
          </a:p>
          <a:p>
            <a:pPr marL="0" indent="0">
              <a:buNone/>
            </a:pPr>
            <a:r>
              <a:rPr lang="sr-Latn-CS" i="1" dirty="0" smtClean="0"/>
              <a:t>Najčešće</a:t>
            </a:r>
            <a:r>
              <a:rPr lang="sr-Latn-CS" b="1" i="1" dirty="0" smtClean="0"/>
              <a:t> </a:t>
            </a:r>
            <a:r>
              <a:rPr lang="sr-Latn-CS" i="1" dirty="0" smtClean="0"/>
              <a:t>forme</a:t>
            </a:r>
            <a:r>
              <a:rPr lang="sr-Latn-CS" b="1" i="1" dirty="0" smtClean="0"/>
              <a:t> </a:t>
            </a:r>
            <a:r>
              <a:rPr lang="sr-Latn-CS" i="1" dirty="0" smtClean="0"/>
              <a:t>u terapiji alkoholizma</a:t>
            </a:r>
            <a:r>
              <a:rPr lang="sr-Latn-CS" b="1" i="1" dirty="0" smtClean="0"/>
              <a:t>: </a:t>
            </a:r>
          </a:p>
          <a:p>
            <a:r>
              <a:rPr lang="sr-Latn-CS" b="1" dirty="0" smtClean="0"/>
              <a:t>Psiho-edukativne grupe</a:t>
            </a:r>
          </a:p>
          <a:p>
            <a:pPr lvl="1"/>
            <a:r>
              <a:rPr lang="sr-Latn-CS" sz="2600" i="1" dirty="0" smtClean="0"/>
              <a:t>učenje</a:t>
            </a:r>
            <a:r>
              <a:rPr lang="sr-Latn-CS" sz="2600" dirty="0" smtClean="0"/>
              <a:t> teorije alkoholizma i promena u ponašanja</a:t>
            </a:r>
          </a:p>
          <a:p>
            <a:pPr lvl="1"/>
            <a:r>
              <a:rPr lang="sr-Latn-CS" sz="2600" i="1" dirty="0" smtClean="0"/>
              <a:t>prepoznavanje</a:t>
            </a:r>
            <a:r>
              <a:rPr lang="sr-Latn-CS" sz="2600" dirty="0" smtClean="0"/>
              <a:t> sopstvenog zavisnog ponašanja</a:t>
            </a:r>
          </a:p>
          <a:p>
            <a:r>
              <a:rPr lang="sr-Latn-CS" b="1" dirty="0" smtClean="0"/>
              <a:t>Terapijska zajednica (velika </a:t>
            </a:r>
            <a:r>
              <a:rPr lang="sr-Latn-CS" b="1" dirty="0" err="1" smtClean="0"/>
              <a:t>socioterapijska</a:t>
            </a:r>
            <a:r>
              <a:rPr lang="sr-Latn-CS" b="1" dirty="0" smtClean="0"/>
              <a:t> grupa)</a:t>
            </a:r>
            <a:r>
              <a:rPr lang="sr-Latn-CS" dirty="0" smtClean="0"/>
              <a:t> </a:t>
            </a:r>
          </a:p>
          <a:p>
            <a:pPr lvl="1"/>
            <a:r>
              <a:rPr lang="sr-Latn-CS" sz="2600" dirty="0" smtClean="0"/>
              <a:t>obuhvata pacijente, članove porodice i osoblje </a:t>
            </a:r>
            <a:r>
              <a:rPr lang="sr-Latn-CS" sz="2600" dirty="0" err="1" smtClean="0"/>
              <a:t>hospitalne</a:t>
            </a:r>
            <a:r>
              <a:rPr lang="sr-Latn-CS" sz="2600" dirty="0" smtClean="0"/>
              <a:t> ustanove u kojoj se lečenje odvija </a:t>
            </a:r>
          </a:p>
          <a:p>
            <a:pPr lvl="1"/>
            <a:r>
              <a:rPr lang="sr-Latn-CS" sz="2600" b="1" dirty="0" smtClean="0"/>
              <a:t>teme</a:t>
            </a:r>
            <a:r>
              <a:rPr lang="sr-Latn-CS" sz="2600" dirty="0" smtClean="0"/>
              <a:t>: iz domena terapije, organizacije i rada odeljenja</a:t>
            </a:r>
          </a:p>
          <a:p>
            <a:r>
              <a:rPr lang="sr-Latn-CS" b="1" dirty="0" err="1" smtClean="0"/>
              <a:t>Socioterapijski</a:t>
            </a:r>
            <a:r>
              <a:rPr lang="sr-Latn-CS" b="1" dirty="0" smtClean="0"/>
              <a:t> klubovi lečenih alkoholičara</a:t>
            </a:r>
          </a:p>
          <a:p>
            <a:r>
              <a:rPr lang="sr-Latn-CS" b="1" dirty="0" smtClean="0"/>
              <a:t>Radna i rekreativna terapija</a:t>
            </a:r>
            <a:r>
              <a:rPr lang="sr-Latn-CS" dirty="0" smtClean="0"/>
              <a:t>, druženje porodica van grupnih sastanaka: </a:t>
            </a:r>
            <a:r>
              <a:rPr lang="sr-Latn-CS" sz="2600" dirty="0" smtClean="0"/>
              <a:t>stvaranje nove životne orijentacije bez alkohola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600" b="1" dirty="0" err="1" smtClean="0"/>
              <a:t>Socioterapijski</a:t>
            </a:r>
            <a:r>
              <a:rPr lang="sr-Latn-CS" sz="3600" b="1" dirty="0" smtClean="0"/>
              <a:t> klubovi lečenih alkoholičara</a:t>
            </a:r>
            <a:endParaRPr lang="sr-Latn-C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Latn-CS" b="1" dirty="0" smtClean="0"/>
              <a:t>Cilj</a:t>
            </a:r>
            <a:r>
              <a:rPr lang="sr-Latn-CS" dirty="0" smtClean="0"/>
              <a:t>: osiguranje potpune i trajne </a:t>
            </a:r>
            <a:r>
              <a:rPr lang="sr-Latn-CS" b="1" dirty="0" smtClean="0"/>
              <a:t>apstinencije</a:t>
            </a:r>
          </a:p>
          <a:p>
            <a:pPr>
              <a:buNone/>
            </a:pPr>
            <a:r>
              <a:rPr lang="sr-Latn-CS" dirty="0" smtClean="0"/>
              <a:t>Mogu biti </a:t>
            </a:r>
            <a:r>
              <a:rPr lang="sr-Latn-CS" b="1" dirty="0" smtClean="0"/>
              <a:t>organizovani</a:t>
            </a:r>
            <a:r>
              <a:rPr lang="sr-Latn-CS" dirty="0" smtClean="0"/>
              <a:t>:</a:t>
            </a:r>
          </a:p>
          <a:p>
            <a:r>
              <a:rPr lang="sr-Latn-CS" dirty="0" smtClean="0"/>
              <a:t>u okviru </a:t>
            </a:r>
            <a:r>
              <a:rPr lang="sr-Latn-CS" i="1" dirty="0" smtClean="0"/>
              <a:t>institucije</a:t>
            </a:r>
            <a:r>
              <a:rPr lang="sr-Latn-CS" dirty="0" smtClean="0"/>
              <a:t>, na čelu sa socioterapeutom</a:t>
            </a:r>
          </a:p>
          <a:p>
            <a:r>
              <a:rPr lang="sr-Latn-CS" dirty="0" smtClean="0"/>
              <a:t>u okviru </a:t>
            </a:r>
            <a:r>
              <a:rPr lang="sr-Latn-CS" i="1" dirty="0" smtClean="0"/>
              <a:t>lokalne zajednice</a:t>
            </a:r>
            <a:r>
              <a:rPr lang="sr-Latn-CS" dirty="0" smtClean="0"/>
              <a:t>, često bez terapeuta - </a:t>
            </a:r>
            <a:r>
              <a:rPr lang="sr-Latn-CS" b="1" dirty="0" smtClean="0"/>
              <a:t>grupe</a:t>
            </a:r>
            <a:r>
              <a:rPr lang="sr-Latn-CS" dirty="0" smtClean="0"/>
              <a:t> </a:t>
            </a:r>
            <a:r>
              <a:rPr lang="sr-Latn-CS" b="1" dirty="0" smtClean="0"/>
              <a:t>samopomoći</a:t>
            </a:r>
          </a:p>
          <a:p>
            <a:pPr marL="0" indent="0">
              <a:buNone/>
            </a:pPr>
            <a:r>
              <a:rPr lang="sr-Latn-CS" b="1" dirty="0" smtClean="0"/>
              <a:t>Klub lečenih alkoholičara </a:t>
            </a:r>
            <a:r>
              <a:rPr lang="sr-Latn-CS" dirty="0" smtClean="0"/>
              <a:t>(</a:t>
            </a:r>
            <a:r>
              <a:rPr lang="sr-Latn-CS" b="1" dirty="0" smtClean="0"/>
              <a:t>KLA</a:t>
            </a:r>
            <a:r>
              <a:rPr lang="sr-Latn-CS" dirty="0" smtClean="0"/>
              <a:t>) je </a:t>
            </a:r>
            <a:r>
              <a:rPr lang="sr-Latn-CS" b="1" dirty="0" smtClean="0"/>
              <a:t>velika socioterapijska grupa:</a:t>
            </a:r>
            <a:r>
              <a:rPr lang="sr-Latn-CS" dirty="0" smtClean="0"/>
              <a:t> </a:t>
            </a:r>
          </a:p>
          <a:p>
            <a:r>
              <a:rPr lang="sr-Latn-CS" dirty="0" smtClean="0"/>
              <a:t>grupna dinamika u </a:t>
            </a:r>
            <a:r>
              <a:rPr lang="sr-Latn-CS" b="1" dirty="0" smtClean="0"/>
              <a:t>zaštićenim</a:t>
            </a:r>
            <a:r>
              <a:rPr lang="sr-Latn-CS" dirty="0" smtClean="0"/>
              <a:t> uslovima</a:t>
            </a:r>
          </a:p>
          <a:p>
            <a:r>
              <a:rPr lang="sr-Latn-CS" dirty="0" smtClean="0"/>
              <a:t>multiplikuje interpersonalne </a:t>
            </a:r>
            <a:r>
              <a:rPr lang="sr-Latn-CS" b="1" dirty="0" smtClean="0"/>
              <a:t>komunikacije i aktivnosti, </a:t>
            </a:r>
            <a:r>
              <a:rPr lang="sr-Latn-CS" dirty="0" smtClean="0"/>
              <a:t>kojima obogaćuje kvalitet života zavisnika i njihovih porodica</a:t>
            </a:r>
          </a:p>
          <a:p>
            <a:pPr>
              <a:buNone/>
            </a:pPr>
            <a:r>
              <a:rPr lang="sr-Latn-CS" b="1" dirty="0" smtClean="0"/>
              <a:t>1963. – osnovan KLA</a:t>
            </a:r>
            <a:r>
              <a:rPr lang="sr-Latn-CS" dirty="0" smtClean="0"/>
              <a:t> u Srbiji (Institut za mentalno zdravlje)</a:t>
            </a:r>
          </a:p>
          <a:p>
            <a:pPr>
              <a:buNone/>
            </a:pPr>
            <a:r>
              <a:rPr lang="sr-Latn-CS" dirty="0" smtClean="0"/>
              <a:t>1976. - </a:t>
            </a:r>
            <a:r>
              <a:rPr lang="sr-Latn-CS" b="1" dirty="0" smtClean="0"/>
              <a:t>Zajednica klubova lečenih alkoholičara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209800"/>
          </a:xfrm>
        </p:spPr>
        <p:txBody>
          <a:bodyPr/>
          <a:lstStyle/>
          <a:p>
            <a:pPr algn="l"/>
            <a:r>
              <a:rPr lang="en-US" sz="4000" dirty="0" smtClean="0">
                <a:latin typeface="Arial Black" pitchFamily="34" charset="0"/>
                <a:cs typeface="Aharoni" pitchFamily="2" charset="-79"/>
              </a:rPr>
              <a:t>PROGRAM</a:t>
            </a:r>
            <a:r>
              <a:rPr lang="en-US" sz="4000" dirty="0" smtClean="0">
                <a:latin typeface="Arial Black" pitchFamily="34" charset="0"/>
              </a:rPr>
              <a:t> </a:t>
            </a:r>
            <a:r>
              <a:rPr lang="en-US" sz="4000" dirty="0" smtClean="0">
                <a:latin typeface="Arial Black" pitchFamily="34" charset="0"/>
                <a:cs typeface="Aharoni" pitchFamily="2" charset="-79"/>
              </a:rPr>
              <a:t>OD</a:t>
            </a:r>
            <a:r>
              <a:rPr lang="en-US" sz="4000" dirty="0" smtClean="0">
                <a:latin typeface="Arial Black" pitchFamily="34" charset="0"/>
              </a:rPr>
              <a:t> 12 </a:t>
            </a:r>
            <a:r>
              <a:rPr lang="en-US" sz="4000" dirty="0" smtClean="0">
                <a:latin typeface="Arial Black" pitchFamily="34" charset="0"/>
                <a:cs typeface="Aharoni" pitchFamily="2" charset="-79"/>
              </a:rPr>
              <a:t>KORAKA</a:t>
            </a:r>
            <a:endParaRPr lang="sr-Latn-CS" sz="4000" dirty="0" smtClean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PROGRAM OD 12 KORAKA</a:t>
            </a:r>
            <a:r>
              <a:rPr lang="sr-Latn-RS" sz="3600" b="1" dirty="0" smtClean="0"/>
              <a:t>/1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CS" sz="2400" dirty="0" smtClean="0"/>
              <a:t>1935. - Anonimni alkoholičari (AA),Bill </a:t>
            </a:r>
            <a:r>
              <a:rPr lang="sr-Latn-CS" sz="2400" dirty="0" err="1" smtClean="0"/>
              <a:t>Wilson</a:t>
            </a:r>
            <a:r>
              <a:rPr lang="sr-Latn-CS" sz="2400" dirty="0" smtClean="0"/>
              <a:t> i dr. Bob </a:t>
            </a:r>
            <a:r>
              <a:rPr lang="sr-Latn-CS" sz="2400" dirty="0" err="1" smtClean="0"/>
              <a:t>Smith</a:t>
            </a:r>
            <a:endParaRPr lang="sr-Latn-CS" sz="2400" dirty="0" smtClean="0"/>
          </a:p>
          <a:p>
            <a:pPr marL="285750" indent="-285750"/>
            <a:r>
              <a:rPr lang="sr-Latn-CS" sz="2400" dirty="0" smtClean="0"/>
              <a:t>Uticaj hrišćanstva, podrška crkve (sastanci u podrumu crkve) </a:t>
            </a:r>
          </a:p>
          <a:p>
            <a:r>
              <a:rPr lang="sr-Latn-CS" sz="2400" dirty="0" smtClean="0"/>
              <a:t>Svaka grupa je </a:t>
            </a:r>
            <a:r>
              <a:rPr lang="sr-Latn-CS" sz="2400" b="1" dirty="0" err="1" smtClean="0"/>
              <a:t>samofinansirajuća</a:t>
            </a:r>
            <a:r>
              <a:rPr lang="sr-Latn-CS" sz="2400" b="1" dirty="0" smtClean="0"/>
              <a:t> </a:t>
            </a:r>
          </a:p>
          <a:p>
            <a:r>
              <a:rPr lang="sr-Latn-CS" sz="2400" dirty="0" smtClean="0"/>
              <a:t>Svaki sastanak ima </a:t>
            </a:r>
            <a:r>
              <a:rPr lang="sr-Latn-CS" sz="2400" b="1" dirty="0" smtClean="0"/>
              <a:t>predsedavajućeg,  sekretara i blagajnika </a:t>
            </a:r>
            <a:r>
              <a:rPr lang="sr-Latn-CS" sz="2400" dirty="0" smtClean="0"/>
              <a:t>(nadzire upravljanje dobrovoljnim prilozima) sa mandatom od 6 meseci,</a:t>
            </a:r>
          </a:p>
          <a:p>
            <a:r>
              <a:rPr lang="sr-Latn-CS" sz="2400" dirty="0" smtClean="0"/>
              <a:t>Broj prisutnih od 2 do 200</a:t>
            </a:r>
          </a:p>
          <a:p>
            <a:r>
              <a:rPr lang="sr-Latn-CS" sz="2400" dirty="0" smtClean="0"/>
              <a:t>Sastanci mogu biti: </a:t>
            </a:r>
          </a:p>
          <a:p>
            <a:pPr lvl="1"/>
            <a:r>
              <a:rPr lang="sr-Latn-CS" sz="2200" b="1" dirty="0" smtClean="0"/>
              <a:t>otvoreni</a:t>
            </a:r>
            <a:r>
              <a:rPr lang="sr-Latn-CS" sz="2200" dirty="0" smtClean="0"/>
              <a:t> (tri lične priče osoba koje su trezne barem 90 dana)</a:t>
            </a:r>
          </a:p>
          <a:p>
            <a:pPr lvl="1"/>
            <a:r>
              <a:rPr lang="sr-Latn-CS" sz="2200" b="1" dirty="0" smtClean="0"/>
              <a:t>zatvoreni</a:t>
            </a:r>
            <a:r>
              <a:rPr lang="sr-Latn-CS" sz="2200" dirty="0" smtClean="0"/>
              <a:t> (samo za članove - anonimnost se shvata vrlo ozbiljno)</a:t>
            </a:r>
          </a:p>
          <a:p>
            <a:pPr>
              <a:buNone/>
            </a:pPr>
            <a:endParaRPr lang="sr-Latn-CS" sz="2400" dirty="0" smtClean="0"/>
          </a:p>
          <a:p>
            <a:endParaRPr lang="sr-Latn-C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Program </a:t>
            </a:r>
            <a:r>
              <a:rPr lang="en-US" sz="3600" b="1" dirty="0" err="1" smtClean="0"/>
              <a:t>od</a:t>
            </a:r>
            <a:r>
              <a:rPr lang="en-US" sz="3600" b="1" dirty="0" smtClean="0"/>
              <a:t> 12 </a:t>
            </a:r>
            <a:r>
              <a:rPr lang="en-US" sz="3600" b="1" dirty="0" err="1" smtClean="0"/>
              <a:t>koraka</a:t>
            </a:r>
            <a:r>
              <a:rPr lang="sr-Latn-RS" sz="3600" b="1" dirty="0" smtClean="0"/>
              <a:t>/2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sr-Latn-CS" sz="2400" dirty="0" smtClean="0"/>
              <a:t>Većina sastanaka uključuju “</a:t>
            </a:r>
            <a:r>
              <a:rPr lang="sr-Latn-CS" sz="2400" b="1" dirty="0" smtClean="0"/>
              <a:t>kvalifikaciju</a:t>
            </a:r>
            <a:r>
              <a:rPr lang="sr-Latn-CS" sz="2400" dirty="0" smtClean="0"/>
              <a:t>” – ličnu priču o opijanju, dodirivanju dna i oporavku </a:t>
            </a:r>
          </a:p>
          <a:p>
            <a:r>
              <a:rPr lang="sr-Latn-CS" sz="2400" dirty="0" smtClean="0"/>
              <a:t>Često su sastanci </a:t>
            </a:r>
            <a:r>
              <a:rPr lang="sr-Latn-CS" sz="2400" b="1" dirty="0" smtClean="0"/>
              <a:t>fokusirani</a:t>
            </a:r>
            <a:r>
              <a:rPr lang="sr-Latn-CS" sz="2400" dirty="0" smtClean="0"/>
              <a:t> na neki od 12 </a:t>
            </a:r>
            <a:r>
              <a:rPr lang="sr-Latn-CS" sz="2400" b="1" dirty="0" smtClean="0"/>
              <a:t>koraka </a:t>
            </a:r>
          </a:p>
          <a:p>
            <a:r>
              <a:rPr lang="sr-Latn-CS" sz="2400" b="1" dirty="0" smtClean="0"/>
              <a:t>Novi članovi </a:t>
            </a:r>
            <a:r>
              <a:rPr lang="sr-Latn-CS" sz="2400" dirty="0" smtClean="0"/>
              <a:t>AA su osobe koje su u </a:t>
            </a:r>
            <a:r>
              <a:rPr lang="sr-Latn-CS" sz="2400" b="1" dirty="0" smtClean="0"/>
              <a:t>akutnoj krizi </a:t>
            </a:r>
            <a:r>
              <a:rPr lang="sr-Latn-CS" sz="2400" dirty="0" smtClean="0"/>
              <a:t>koja je izazvana </a:t>
            </a:r>
            <a:r>
              <a:rPr lang="sr-Latn-CS" sz="2400" b="1" dirty="0" smtClean="0"/>
              <a:t>alkoholom </a:t>
            </a:r>
          </a:p>
          <a:p>
            <a:r>
              <a:rPr lang="sr-Latn-CS" sz="2400" b="1" dirty="0" smtClean="0"/>
              <a:t>Novi član – početnik:</a:t>
            </a:r>
          </a:p>
          <a:p>
            <a:pPr lvl="1"/>
            <a:r>
              <a:rPr lang="sr-Latn-CS" sz="2200" dirty="0" smtClean="0"/>
              <a:t>ide na 90 sastanaka tokom 90 dana, </a:t>
            </a:r>
          </a:p>
          <a:p>
            <a:pPr lvl="1"/>
            <a:r>
              <a:rPr lang="sr-Latn-CS" sz="2200" dirty="0" smtClean="0"/>
              <a:t>zatim su pohađanja ređa (obično 2 puta nedeljno)</a:t>
            </a:r>
          </a:p>
          <a:p>
            <a:pPr>
              <a:buNone/>
            </a:pPr>
            <a:endParaRPr lang="sr-Latn-C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A45FBF-CF5C-4095-BA8A-A4173C38E27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3475</TotalTime>
  <Words>1183</Words>
  <Application>Microsoft Office PowerPoint</Application>
  <PresentationFormat>On-screen Show (4:3)</PresentationFormat>
  <Paragraphs>164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Flow</vt:lpstr>
      <vt:lpstr>9. SOCIJALNI RAD I  BOLESTI ZAVISNOSTI  Decembar 2016. </vt:lpstr>
      <vt:lpstr>TERAPIJSKI KONTEKSTI ALKOHOLIZMA</vt:lpstr>
      <vt:lpstr>FARMAKOTERAPIJA ALKOHOLIZMA/1</vt:lpstr>
      <vt:lpstr>Farmakoterapija alkoholizma/2</vt:lpstr>
      <vt:lpstr>SOCIOTERAPIJA ALKOHOLIZMA</vt:lpstr>
      <vt:lpstr>Socioterapijski klubovi lečenih alkoholičara</vt:lpstr>
      <vt:lpstr>PROGRAM OD 12 KORAKA</vt:lpstr>
      <vt:lpstr>PROGRAM OD 12 KORAKA/1</vt:lpstr>
      <vt:lpstr>Program od 12 koraka/2</vt:lpstr>
      <vt:lpstr>Program od 12 koraka/3</vt:lpstr>
      <vt:lpstr>Diskusija: 12 koraka Programa/1</vt:lpstr>
      <vt:lpstr>Diskusija: 12 koraka Programa/2</vt:lpstr>
      <vt:lpstr>Šira primena Programa od 12 koraka</vt:lpstr>
      <vt:lpstr>SISTEMSKI PRISTUP TRETMANU ALKOHOLIZMA</vt:lpstr>
      <vt:lpstr>SISTEMSKA UKLOPLJENOST TRETMANA BZ</vt:lpstr>
      <vt:lpstr>Patološki realitet: alkoholičarsko partnerstvo</vt:lpstr>
      <vt:lpstr>Patološki realitet: alkoholičarska porodica/1</vt:lpstr>
      <vt:lpstr>Patološki realitet: alkoholičarska porodica/2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Jasna</dc:creator>
  <cp:lastModifiedBy>jasna.hrncic</cp:lastModifiedBy>
  <cp:revision>217</cp:revision>
  <cp:lastPrinted>1601-01-01T00:00:00Z</cp:lastPrinted>
  <dcterms:created xsi:type="dcterms:W3CDTF">1601-01-01T00:00:00Z</dcterms:created>
  <dcterms:modified xsi:type="dcterms:W3CDTF">2016-12-26T17:14:28Z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