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5"/>
  </p:notesMasterIdLst>
  <p:sldIdLst>
    <p:sldId id="297" r:id="rId2"/>
    <p:sldId id="336" r:id="rId3"/>
    <p:sldId id="300" r:id="rId4"/>
    <p:sldId id="259" r:id="rId5"/>
    <p:sldId id="333" r:id="rId6"/>
    <p:sldId id="335" r:id="rId7"/>
    <p:sldId id="261" r:id="rId8"/>
    <p:sldId id="337" r:id="rId9"/>
    <p:sldId id="265" r:id="rId10"/>
    <p:sldId id="267" r:id="rId11"/>
    <p:sldId id="332" r:id="rId12"/>
    <p:sldId id="322" r:id="rId13"/>
    <p:sldId id="318" r:id="rId14"/>
    <p:sldId id="320" r:id="rId15"/>
    <p:sldId id="319" r:id="rId16"/>
    <p:sldId id="308" r:id="rId17"/>
    <p:sldId id="311" r:id="rId18"/>
    <p:sldId id="334" r:id="rId19"/>
    <p:sldId id="313" r:id="rId20"/>
    <p:sldId id="324" r:id="rId21"/>
    <p:sldId id="315" r:id="rId22"/>
    <p:sldId id="326" r:id="rId23"/>
    <p:sldId id="32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FBA7F-33C8-4182-B760-6651A5DD1078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AB6E-57A6-44B3-8F11-670DB990957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AB6E-57A6-44B3-8F11-670DB9909578}" type="slidenum">
              <a:rPr lang="sr-Latn-CS" smtClean="0"/>
              <a:pPr/>
              <a:t>19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79B-03D2-4558-B7BC-D70F66527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89862-6EF0-431A-BDF4-763A7F7F67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8A43-D0BD-4E49-9602-84793A211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B3154-E879-4E06-884A-182F5E009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E7D1-7032-4343-BABC-ED81AC3DE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8399-E56F-4E5D-9D94-6A535DA95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B90-2CC2-44AD-8501-4EFBD99415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11C6-60B5-4EC9-AB78-EF58E48C6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DFF0-90CF-4D09-A835-31F37609E0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9DAEB6-155B-499C-ABBE-EDED466B6C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0BE58D-BCCA-442C-8014-9C7AA4C1890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5300" dirty="0" smtClean="0"/>
              <a:t>7. SOCIJALNI RAD I </a:t>
            </a:r>
            <a:br>
              <a:rPr lang="sr-Latn-CS" sz="5300" dirty="0" smtClean="0"/>
            </a:br>
            <a:r>
              <a:rPr lang="sr-Latn-CS" sz="5300" dirty="0" smtClean="0"/>
              <a:t>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400" dirty="0" err="1" smtClean="0"/>
              <a:t>Novembar</a:t>
            </a:r>
            <a:r>
              <a:rPr lang="en-US" sz="4400" dirty="0" smtClean="0"/>
              <a:t> 2016.</a:t>
            </a:r>
            <a:endParaRPr lang="en-U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marL="350838" indent="-350838" algn="l">
              <a:buFont typeface="Arial" pitchFamily="34" charset="0"/>
              <a:buChar char="•"/>
            </a:pPr>
            <a:r>
              <a:rPr lang="en-US" sz="3600" b="1" dirty="0" err="1" smtClean="0">
                <a:latin typeface="+mj-lt"/>
              </a:rPr>
              <a:t>Socijalna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vidljivost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smtClean="0">
                <a:latin typeface="+mj-lt"/>
              </a:rPr>
              <a:t>BZ</a:t>
            </a:r>
            <a:endParaRPr lang="sr-Latn-RS" sz="3600" b="1" dirty="0" smtClean="0">
              <a:latin typeface="+mj-lt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3600" b="1" dirty="0" smtClean="0">
                <a:latin typeface="+mj-lt"/>
              </a:rPr>
              <a:t>Socijalne službe i institucije  i BZ</a:t>
            </a:r>
            <a:endParaRPr lang="en-US" sz="3600" b="1" dirty="0" smtClean="0">
              <a:latin typeface="+mj-lt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en-US" sz="3600" b="1" dirty="0" err="1" smtClean="0">
                <a:latin typeface="+mj-lt"/>
              </a:rPr>
              <a:t>Prevencij</a:t>
            </a:r>
            <a:r>
              <a:rPr lang="sr-Latn-RS" sz="3600" b="1" dirty="0" smtClean="0">
                <a:latin typeface="+mj-lt"/>
              </a:rPr>
              <a:t>a</a:t>
            </a:r>
            <a:r>
              <a:rPr lang="sr-Latn-CS" sz="3600" b="1" dirty="0" smtClean="0">
                <a:latin typeface="+mj-lt"/>
              </a:rPr>
              <a:t> BZ</a:t>
            </a:r>
            <a:endParaRPr lang="sr-Latn-CS" sz="3600" b="1" dirty="0" smtClean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124200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Odnos socijalnih službi </a:t>
            </a:r>
            <a:r>
              <a:rPr lang="sr-Latn-CS" sz="3200" b="1" dirty="0" smtClean="0"/>
              <a:t>i </a:t>
            </a:r>
            <a:r>
              <a:rPr lang="sr-Latn-CS" sz="3200" b="1" dirty="0" smtClean="0"/>
              <a:t>institucija prema BZ</a:t>
            </a:r>
            <a:endParaRPr lang="en-US" sz="32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4958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sr-Latn-CS" sz="2200" dirty="0" smtClean="0"/>
              <a:t>Delatnost </a:t>
            </a:r>
            <a:r>
              <a:rPr lang="sr-Latn-CS" sz="2200" b="1" dirty="0"/>
              <a:t>socijalnog rada </a:t>
            </a:r>
            <a:r>
              <a:rPr lang="sr-Latn-CS" sz="2200" dirty="0"/>
              <a:t>usmerena je prema staranju i </a:t>
            </a:r>
            <a:r>
              <a:rPr lang="sr-Latn-CS" sz="2200" dirty="0" smtClean="0"/>
              <a:t>pružanju zaštite </a:t>
            </a:r>
            <a:r>
              <a:rPr lang="sr-Latn-CS" sz="2200" dirty="0"/>
              <a:t>uz </a:t>
            </a:r>
            <a:r>
              <a:rPr lang="sr-Latn-CS" sz="2200" b="1" dirty="0" smtClean="0"/>
              <a:t>klasičnu </a:t>
            </a:r>
            <a:r>
              <a:rPr lang="sr-Latn-CS" sz="2200" b="1" dirty="0"/>
              <a:t>primenu metoda i instrumenata </a:t>
            </a:r>
            <a:r>
              <a:rPr lang="sr-Latn-CS" sz="2200" dirty="0"/>
              <a:t>socijalne </a:t>
            </a:r>
            <a:r>
              <a:rPr lang="sr-Latn-CS" sz="2200" dirty="0" smtClean="0"/>
              <a:t>zaštite pojedinaca i porodica</a:t>
            </a:r>
          </a:p>
          <a:p>
            <a:pPr marL="354013" indent="-354013">
              <a:spcBef>
                <a:spcPts val="600"/>
              </a:spcBef>
            </a:pPr>
            <a:r>
              <a:rPr lang="sr-Latn-CS" sz="2200" b="1" dirty="0" smtClean="0"/>
              <a:t>Zanemarene su metode i instrumenti </a:t>
            </a:r>
            <a:r>
              <a:rPr lang="sr-Latn-CS" sz="2200" dirty="0" smtClean="0"/>
              <a:t>za rešavanje širih </a:t>
            </a:r>
            <a:r>
              <a:rPr lang="sr-Latn-CS" sz="2200" b="1" dirty="0" smtClean="0"/>
              <a:t>socijalnih problema </a:t>
            </a:r>
            <a:r>
              <a:rPr lang="sr-Latn-CS" sz="2200" dirty="0" smtClean="0"/>
              <a:t>povezanih sa </a:t>
            </a:r>
            <a:r>
              <a:rPr lang="sr-Latn-CS" sz="2200" b="1" dirty="0" smtClean="0"/>
              <a:t>BZ</a:t>
            </a:r>
          </a:p>
          <a:p>
            <a:pPr>
              <a:spcBef>
                <a:spcPts val="600"/>
              </a:spcBef>
              <a:buNone/>
            </a:pPr>
            <a:r>
              <a:rPr lang="sr-Latn-CS" sz="2200" b="1" dirty="0" smtClean="0"/>
              <a:t>Socijalni rad</a:t>
            </a:r>
            <a:r>
              <a:rPr lang="sr-Latn-CS" sz="2200" dirty="0" smtClean="0"/>
              <a:t> bi trebalo da se više angažuje u: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povećanju socijalne vidljivosti  </a:t>
            </a:r>
            <a:r>
              <a:rPr lang="sr-Latn-CS" sz="2200" dirty="0" smtClean="0"/>
              <a:t>svih faza i elemenata procesa razvoja BZ </a:t>
            </a:r>
            <a:r>
              <a:rPr lang="sr-Latn-CS" sz="2200" b="1" dirty="0" smtClean="0">
                <a:sym typeface="Wingdings"/>
              </a:rPr>
              <a:t> -da p</a:t>
            </a:r>
            <a:r>
              <a:rPr lang="sr-Latn-CS" sz="2200" b="1" dirty="0" smtClean="0"/>
              <a:t>ostanu  </a:t>
            </a:r>
            <a:r>
              <a:rPr lang="sr-Latn-CS" sz="2200" b="1" i="1" dirty="0" smtClean="0"/>
              <a:t>vidljivi</a:t>
            </a:r>
            <a:r>
              <a:rPr lang="sr-Latn-CS" sz="2200" b="1" dirty="0" smtClean="0"/>
              <a:t> i pojedinci koji imaju predznake BZ</a:t>
            </a:r>
            <a:r>
              <a:rPr lang="sr-Latn-CS" sz="2200" dirty="0" smtClean="0"/>
              <a:t>, a ne samo oni koji su bolesni - proširuje se medicinski model</a:t>
            </a:r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prevenciji BZ 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dirty="0" smtClean="0"/>
              <a:t>Veće  angažovanje </a:t>
            </a:r>
            <a:r>
              <a:rPr lang="sr-Latn-CS" sz="2400" b="1" dirty="0" smtClean="0"/>
              <a:t>socijalnih radnika </a:t>
            </a:r>
            <a:r>
              <a:rPr lang="sr-Latn-CS" sz="2400" dirty="0" smtClean="0"/>
              <a:t>u ovoj oblasti u okviru </a:t>
            </a:r>
            <a:r>
              <a:rPr lang="sr-Latn-CS" sz="2400" b="1" dirty="0" smtClean="0"/>
              <a:t>nevladinog sektora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algn="l"/>
            <a:r>
              <a:rPr lang="sr-Latn-CS" sz="4000" dirty="0" smtClean="0"/>
              <a:t>PREVENCIJA 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896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 smtClean="0"/>
              <a:t>Pojam prevencije</a:t>
            </a:r>
            <a:endParaRPr lang="sr-Latn-CS" sz="3600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904999"/>
            <a:ext cx="8504238" cy="4194175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hr-HR" sz="2400" b="1" dirty="0" smtClean="0"/>
              <a:t>Prevencija - združena primena medicinskih, psiholoških i socijalnih mera u cilju</a:t>
            </a:r>
            <a:r>
              <a:rPr lang="hr-HR" sz="2400" dirty="0" smtClean="0"/>
              <a:t>: </a:t>
            </a:r>
          </a:p>
          <a:p>
            <a:pPr eaLnBrk="1" hangingPunct="1"/>
            <a:r>
              <a:rPr lang="hr-HR" sz="2400" dirty="0" smtClean="0"/>
              <a:t>uklanjanja </a:t>
            </a:r>
            <a:r>
              <a:rPr lang="hr-HR" sz="2400" b="1" dirty="0" smtClean="0"/>
              <a:t>štetnih posledica </a:t>
            </a:r>
            <a:r>
              <a:rPr lang="hr-HR" sz="2400" dirty="0" smtClean="0"/>
              <a:t>dejstva </a:t>
            </a:r>
            <a:r>
              <a:rPr lang="hr-HR" sz="2400" b="1" dirty="0" smtClean="0"/>
              <a:t>faktora rizika </a:t>
            </a:r>
          </a:p>
          <a:p>
            <a:pPr eaLnBrk="1" hangingPunct="1"/>
            <a:r>
              <a:rPr lang="hr-HR" sz="2400" dirty="0" smtClean="0"/>
              <a:t>stvaranja uslova za </a:t>
            </a:r>
            <a:r>
              <a:rPr lang="hr-HR" sz="2400" b="1" dirty="0" smtClean="0"/>
              <a:t>rast i razvoj </a:t>
            </a:r>
            <a:r>
              <a:rPr lang="hr-HR" sz="2400" dirty="0" smtClean="0"/>
              <a:t>fizičkih i psihičkih sposobnosti ljudi</a:t>
            </a:r>
          </a:p>
          <a:p>
            <a:pPr eaLnBrk="1" hangingPunct="1"/>
            <a:r>
              <a:rPr lang="hr-HR" sz="2400" dirty="0" smtClean="0"/>
              <a:t>obezbeđivanje pravovremene i odgovarajuće </a:t>
            </a:r>
            <a:r>
              <a:rPr lang="hr-HR" sz="2400" b="1" dirty="0" smtClean="0"/>
              <a:t>pomoći</a:t>
            </a:r>
            <a:r>
              <a:rPr lang="hr-HR" sz="2400" dirty="0" smtClean="0"/>
              <a:t> </a:t>
            </a:r>
            <a:r>
              <a:rPr lang="hr-HR" sz="2400" b="1" dirty="0" smtClean="0"/>
              <a:t>ugroženima</a:t>
            </a:r>
            <a:r>
              <a:rPr lang="hr-HR" sz="2400" dirty="0" smtClean="0"/>
              <a:t> (tretman, terapija, rehabilitacija)</a:t>
            </a:r>
          </a:p>
          <a:p>
            <a:pPr marL="233363" indent="-233363">
              <a:buNone/>
            </a:pPr>
            <a:r>
              <a:rPr lang="sr-Latn-CS" sz="2400" b="1" dirty="0" smtClean="0"/>
              <a:t>Podela</a:t>
            </a:r>
            <a:r>
              <a:rPr lang="sr-Latn-CS" sz="2400" dirty="0" smtClean="0"/>
              <a:t> na </a:t>
            </a:r>
            <a:r>
              <a:rPr lang="sr-Latn-CS" sz="2400" b="1" dirty="0" smtClean="0"/>
              <a:t>primarnu, sekundarnu  i </a:t>
            </a:r>
            <a:r>
              <a:rPr lang="sr-Latn-CS" sz="2400" b="1" dirty="0" err="1" smtClean="0"/>
              <a:t>tercijarnu</a:t>
            </a:r>
            <a:r>
              <a:rPr lang="sr-Latn-CS" sz="2400" b="1" dirty="0" smtClean="0"/>
              <a:t> prevenciju</a:t>
            </a:r>
            <a:endParaRPr lang="hr-HR" sz="2400" b="1" dirty="0" smtClean="0"/>
          </a:p>
          <a:p>
            <a:endParaRPr lang="sr-Latn-C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951364-9793-4A5F-AF9A-3E57C38A1D6D}" type="slidenum">
              <a:rPr lang="sr-Latn-CS" smtClean="0"/>
              <a:pPr>
                <a:defRPr/>
              </a:pPr>
              <a:t>12</a:t>
            </a:fld>
            <a:endParaRPr lang="sr-Latn-C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Preduslovi uspešne prevencije BZ</a:t>
            </a:r>
            <a:endParaRPr lang="en-US" sz="3600" b="1" dirty="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349250" indent="-349250"/>
            <a:r>
              <a:rPr lang="sr-Latn-CS" sz="2400" b="1" dirty="0" smtClean="0"/>
              <a:t>Integracija</a:t>
            </a:r>
            <a:r>
              <a:rPr lang="sr-Latn-CS" sz="2400" dirty="0" smtClean="0"/>
              <a:t> svih </a:t>
            </a:r>
            <a:r>
              <a:rPr lang="sr-Latn-CS" sz="2400" dirty="0"/>
              <a:t>savremenih znanja i </a:t>
            </a:r>
            <a:r>
              <a:rPr lang="sr-Latn-CS" sz="2400" dirty="0" smtClean="0"/>
              <a:t>veština u oblasti </a:t>
            </a:r>
            <a:r>
              <a:rPr lang="sr-Latn-CS" sz="2400" b="1" dirty="0" err="1" smtClean="0"/>
              <a:t>adiktologije</a:t>
            </a:r>
            <a:endParaRPr lang="sr-Latn-CS" sz="2400" b="1" dirty="0" smtClean="0"/>
          </a:p>
          <a:p>
            <a:pPr marL="349250" indent="-349250"/>
            <a:r>
              <a:rPr lang="sr-Latn-CS" sz="2400" b="1" dirty="0" smtClean="0"/>
              <a:t>Socijalna vidljivost</a:t>
            </a:r>
          </a:p>
          <a:p>
            <a:pPr marL="349250" indent="-349250"/>
            <a:r>
              <a:rPr lang="sr-Latn-CS" sz="2400" b="1" dirty="0" smtClean="0"/>
              <a:t>Resursi u zajednici </a:t>
            </a:r>
            <a:r>
              <a:rPr lang="sr-Latn-CS" sz="2400" dirty="0" smtClean="0"/>
              <a:t>(materijalna sredstva, </a:t>
            </a:r>
            <a:r>
              <a:rPr lang="sr-Latn-CS" sz="2400" dirty="0" err="1" smtClean="0"/>
              <a:t>edukovan</a:t>
            </a:r>
            <a:r>
              <a:rPr lang="sr-Latn-CS" sz="2400" dirty="0" smtClean="0"/>
              <a:t> kadar, organizovane službe)</a:t>
            </a:r>
          </a:p>
          <a:p>
            <a:pPr marL="349250" indent="-349250"/>
            <a:r>
              <a:rPr lang="sr-Latn-CS" sz="2400" b="1" dirty="0" smtClean="0"/>
              <a:t>Partnerstvo i koordinacija </a:t>
            </a:r>
            <a:r>
              <a:rPr lang="sr-Latn-CS" sz="2400" dirty="0" smtClean="0"/>
              <a:t>važnih </a:t>
            </a:r>
            <a:r>
              <a:rPr lang="sr-Latn-CS" sz="2400" dirty="0"/>
              <a:t>segmenata </a:t>
            </a:r>
            <a:r>
              <a:rPr lang="sr-Latn-CS" sz="2400" dirty="0" smtClean="0"/>
              <a:t>društva:</a:t>
            </a:r>
          </a:p>
          <a:p>
            <a:pPr marL="715010" lvl="1" indent="-349250"/>
            <a:r>
              <a:rPr lang="sr-Latn-CS" dirty="0" smtClean="0"/>
              <a:t>zdravstvo, prosveta</a:t>
            </a:r>
            <a:r>
              <a:rPr lang="sr-Latn-CS" dirty="0"/>
              <a:t>, </a:t>
            </a:r>
            <a:r>
              <a:rPr lang="sr-Latn-CS" dirty="0" smtClean="0"/>
              <a:t>socijalna zaštita,</a:t>
            </a:r>
          </a:p>
          <a:p>
            <a:pPr marL="715010" lvl="1" indent="-349250"/>
            <a:r>
              <a:rPr lang="sr-Latn-CS" dirty="0" smtClean="0"/>
              <a:t>pravosuđe, policija</a:t>
            </a:r>
            <a:r>
              <a:rPr lang="sr-Latn-CS" dirty="0"/>
              <a:t>, </a:t>
            </a:r>
            <a:r>
              <a:rPr lang="sr-Latn-CS" dirty="0" smtClean="0"/>
              <a:t>mediji,  privreda,</a:t>
            </a:r>
          </a:p>
          <a:p>
            <a:pPr marL="715010" lvl="1" indent="-349250"/>
            <a:r>
              <a:rPr lang="sr-Latn-CS" dirty="0" smtClean="0"/>
              <a:t>NVO i druge institucije </a:t>
            </a:r>
            <a:r>
              <a:rPr lang="sr-Latn-CS" dirty="0"/>
              <a:t>građanskog društva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Koraci u prevenciji BZ</a:t>
            </a:r>
            <a:endParaRPr lang="en-US" sz="3600" b="1" dirty="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Definisanje </a:t>
            </a:r>
            <a:r>
              <a:rPr lang="pl-PL" sz="2800" b="1" dirty="0" smtClean="0"/>
              <a:t>cilja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Razmatranja i razumevanje </a:t>
            </a:r>
            <a:r>
              <a:rPr lang="pl-PL" sz="2800" b="1" dirty="0" smtClean="0"/>
              <a:t>situacije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faktora rizika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faktora zaštite</a:t>
            </a:r>
            <a:r>
              <a:rPr lang="en-US" b="1" dirty="0" smtClean="0"/>
              <a:t>  </a:t>
            </a:r>
            <a:r>
              <a:rPr lang="sr-Latn-RS" b="1" dirty="0" smtClean="0"/>
              <a:t>(protektivnih faktora)</a:t>
            </a:r>
            <a:r>
              <a:rPr lang="sr-Latn-CS" dirty="0" smtClean="0"/>
              <a:t> - ukazuju </a:t>
            </a:r>
            <a:r>
              <a:rPr lang="sr-Latn-CS" i="1" dirty="0" smtClean="0"/>
              <a:t>na puteve obezbeđivanja efikasne prevencije</a:t>
            </a:r>
            <a:endParaRPr lang="en-US" i="1" dirty="0" smtClean="0"/>
          </a:p>
          <a:p>
            <a:pPr lvl="2"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posebno značajni </a:t>
            </a:r>
            <a:r>
              <a:rPr lang="sr-Latn-CS" b="1" dirty="0" smtClean="0"/>
              <a:t>resursi u lokalnoj zajednici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Uvođenje</a:t>
            </a:r>
            <a:r>
              <a:rPr lang="pl-PL" sz="2800" b="1" dirty="0" smtClean="0"/>
              <a:t> promene u zajednici (</a:t>
            </a:r>
            <a:r>
              <a:rPr lang="pl-PL" dirty="0" smtClean="0"/>
              <a:t>socijalna vidljivost, resursi, službe, koordinacija i kooperacija...)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Uvođenje</a:t>
            </a:r>
            <a:r>
              <a:rPr lang="pl-PL" sz="2800" b="1" dirty="0" smtClean="0"/>
              <a:t> promene kod pojedinaca i porodica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Smanjenje ili prekidanje </a:t>
            </a:r>
            <a:r>
              <a:rPr lang="pl-PL" dirty="0" smtClean="0"/>
              <a:t>delovanja </a:t>
            </a:r>
            <a:r>
              <a:rPr lang="pl-PL" b="1" dirty="0" smtClean="0"/>
              <a:t>rizičnih</a:t>
            </a:r>
            <a:r>
              <a:rPr lang="pl-PL" dirty="0" smtClean="0"/>
              <a:t> </a:t>
            </a:r>
            <a:r>
              <a:rPr lang="pl-PL" dirty="0"/>
              <a:t>faktora </a:t>
            </a:r>
            <a:endParaRPr lang="pl-PL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Izgradnja protektivnih</a:t>
            </a:r>
            <a:r>
              <a:rPr lang="pl-PL" dirty="0" smtClean="0"/>
              <a:t> faktora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Procena </a:t>
            </a:r>
            <a:r>
              <a:rPr lang="pl-PL" sz="2800" b="1" dirty="0"/>
              <a:t>efikasnosti</a:t>
            </a:r>
            <a:r>
              <a:rPr lang="pl-PL" sz="2800" dirty="0"/>
              <a:t> </a:t>
            </a:r>
            <a:r>
              <a:rPr lang="pl-PL" sz="2800" dirty="0" smtClean="0"/>
              <a:t>prevencije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Primeri ciljeva programa prevencije BZ</a:t>
            </a:r>
            <a:endParaRPr lang="en-US" sz="3600" b="1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r-Latn-CS" sz="2800" b="1" dirty="0" smtClean="0"/>
              <a:t>Promocija zdravlja</a:t>
            </a:r>
          </a:p>
          <a:p>
            <a:pPr>
              <a:spcBef>
                <a:spcPts val="600"/>
              </a:spcBef>
            </a:pPr>
            <a:r>
              <a:rPr lang="sr-Latn-CS" sz="2800" b="1" dirty="0" smtClean="0"/>
              <a:t>Informisanje o efektima i štetnosti PAS i o načinima prevencije i lečenja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Smanjivanje</a:t>
            </a:r>
            <a:r>
              <a:rPr lang="sr-Latn-CS" sz="2800" b="1" dirty="0" smtClean="0"/>
              <a:t> </a:t>
            </a:r>
            <a:r>
              <a:rPr lang="sr-Latn-CS" sz="2800" b="1" dirty="0" err="1" smtClean="0"/>
              <a:t>stigmatizacije</a:t>
            </a:r>
            <a:endParaRPr lang="sr-Latn-CS" sz="2800" b="1" dirty="0" smtClean="0"/>
          </a:p>
          <a:p>
            <a:pPr>
              <a:spcBef>
                <a:spcPts val="600"/>
              </a:spcBef>
            </a:pPr>
            <a:r>
              <a:rPr lang="sr-Latn-CS" sz="2800" dirty="0" smtClean="0"/>
              <a:t>Ukidanje</a:t>
            </a:r>
            <a:r>
              <a:rPr lang="sr-Latn-CS" sz="2800" b="1" dirty="0" smtClean="0"/>
              <a:t> prepreka </a:t>
            </a:r>
            <a:r>
              <a:rPr lang="sr-Latn-CS" sz="2800" dirty="0" smtClean="0"/>
              <a:t>za </a:t>
            </a:r>
            <a:r>
              <a:rPr lang="sr-Latn-CS" sz="2800" b="1" dirty="0" smtClean="0"/>
              <a:t>pristup</a:t>
            </a:r>
            <a:r>
              <a:rPr lang="sr-Latn-CS" sz="2800" dirty="0" smtClean="0"/>
              <a:t> </a:t>
            </a:r>
            <a:r>
              <a:rPr lang="sr-Latn-CS" sz="2800" b="1" dirty="0" smtClean="0"/>
              <a:t>lečenju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Učenje </a:t>
            </a:r>
            <a:r>
              <a:rPr lang="sr-Latn-CS" sz="2800" b="1" dirty="0" smtClean="0"/>
              <a:t>veština </a:t>
            </a:r>
            <a:r>
              <a:rPr lang="sr-Latn-CS" sz="2800" dirty="0" smtClean="0"/>
              <a:t>(životnih, radnih, socijalnih..)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Davanje i primanje </a:t>
            </a:r>
            <a:r>
              <a:rPr lang="sr-Latn-CS" sz="2800" b="1" dirty="0" smtClean="0"/>
              <a:t>podrške 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Razvijanje </a:t>
            </a:r>
            <a:r>
              <a:rPr lang="sr-Latn-CS" sz="2800" b="1" dirty="0" smtClean="0"/>
              <a:t>mreže podrške </a:t>
            </a:r>
            <a:r>
              <a:rPr lang="sr-Latn-CS" sz="2800" dirty="0" smtClean="0"/>
              <a:t>u vezi sa problemom </a:t>
            </a:r>
            <a:endParaRPr lang="sr-Latn-C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PRIMARNA PREVENCIJA BZ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82000" cy="4724400"/>
          </a:xfrm>
        </p:spPr>
        <p:txBody>
          <a:bodyPr>
            <a:normAutofit fontScale="62500" lnSpcReduction="20000"/>
          </a:bodyPr>
          <a:lstStyle/>
          <a:p>
            <a:pPr marL="233363" indent="-233363">
              <a:buNone/>
            </a:pPr>
            <a:r>
              <a:rPr lang="sr-Latn-CS" sz="3800" b="1" dirty="0" smtClean="0"/>
              <a:t>PRIMARNA PREVENCIJA: </a:t>
            </a:r>
            <a:r>
              <a:rPr lang="hr-HR" sz="3800" b="1" dirty="0" smtClean="0"/>
              <a:t>sprečavanje nastanka </a:t>
            </a:r>
            <a:r>
              <a:rPr lang="hr-HR" sz="3800" dirty="0" smtClean="0"/>
              <a:t>poremećaja/bolesti, </a:t>
            </a:r>
            <a:r>
              <a:rPr lang="hr-HR" sz="3800" b="1" dirty="0" smtClean="0"/>
              <a:t>m</a:t>
            </a:r>
            <a:r>
              <a:rPr lang="sr-Latn-CS" sz="3800" b="1" dirty="0" smtClean="0">
                <a:sym typeface="Wingdings"/>
              </a:rPr>
              <a:t>era uspeha - </a:t>
            </a:r>
            <a:r>
              <a:rPr lang="hr-HR" sz="3800" b="1" dirty="0" smtClean="0"/>
              <a:t>smanjenje incidence </a:t>
            </a:r>
            <a:r>
              <a:rPr lang="hr-HR" sz="3800" dirty="0" smtClean="0"/>
              <a:t>oboljevanja</a:t>
            </a:r>
            <a:endParaRPr lang="sr-Latn-CS" sz="3800" b="1" dirty="0" smtClean="0"/>
          </a:p>
          <a:p>
            <a:pPr marL="233363" indent="-233363">
              <a:buFont typeface="Wingdings" pitchFamily="2" charset="2"/>
              <a:buChar char="ð"/>
            </a:pPr>
            <a:r>
              <a:rPr lang="sr-Latn-CS" sz="3800" dirty="0" smtClean="0"/>
              <a:t>intervencije </a:t>
            </a:r>
            <a:r>
              <a:rPr lang="sr-Latn-CS" sz="3800" b="1" dirty="0" smtClean="0"/>
              <a:t>pre nego što se simptomi pojave</a:t>
            </a:r>
          </a:p>
          <a:p>
            <a:pPr marL="233363" indent="-233363">
              <a:buNone/>
            </a:pPr>
            <a:r>
              <a:rPr lang="sr-Latn-CS" sz="3800" b="1" dirty="0" smtClean="0"/>
              <a:t>Primarna prevencija BZ </a:t>
            </a:r>
            <a:r>
              <a:rPr lang="sr-Latn-CS" sz="3800" dirty="0" smtClean="0"/>
              <a:t>može biti: </a:t>
            </a:r>
            <a:endParaRPr lang="hr-HR" sz="3800" dirty="0" smtClean="0"/>
          </a:p>
          <a:p>
            <a:r>
              <a:rPr lang="en-US" sz="3800" b="1" dirty="0" smtClean="0"/>
              <a:t>U </a:t>
            </a:r>
            <a:r>
              <a:rPr lang="sr-Latn-CS" sz="3800" b="1" dirty="0"/>
              <a:t>n</a:t>
            </a:r>
            <a:r>
              <a:rPr lang="en-US" sz="3800" b="1" dirty="0"/>
              <a:t> </a:t>
            </a:r>
            <a:r>
              <a:rPr lang="sr-Latn-CS" sz="3800" b="1" dirty="0"/>
              <a:t>i</a:t>
            </a:r>
            <a:r>
              <a:rPr lang="en-US" sz="3800" b="1" dirty="0"/>
              <a:t> </a:t>
            </a:r>
            <a:r>
              <a:rPr lang="sr-Latn-CS" sz="3800" b="1" dirty="0"/>
              <a:t>v</a:t>
            </a:r>
            <a:r>
              <a:rPr lang="en-US" sz="3800" b="1" dirty="0"/>
              <a:t> </a:t>
            </a:r>
            <a:r>
              <a:rPr lang="sr-Latn-CS" sz="3800" b="1" dirty="0"/>
              <a:t>e</a:t>
            </a:r>
            <a:r>
              <a:rPr lang="en-US" sz="3800" b="1" dirty="0"/>
              <a:t> </a:t>
            </a:r>
            <a:r>
              <a:rPr lang="sr-Latn-CS" sz="3800" b="1" dirty="0"/>
              <a:t>r</a:t>
            </a:r>
            <a:r>
              <a:rPr lang="en-US" sz="3800" b="1" dirty="0"/>
              <a:t> </a:t>
            </a:r>
            <a:r>
              <a:rPr lang="sr-Latn-CS" sz="3800" b="1" dirty="0"/>
              <a:t>z</a:t>
            </a:r>
            <a:r>
              <a:rPr lang="en-US" sz="3800" b="1" dirty="0"/>
              <a:t> </a:t>
            </a:r>
            <a:r>
              <a:rPr lang="sr-Latn-CS" sz="3800" b="1" dirty="0"/>
              <a:t>a</a:t>
            </a:r>
            <a:r>
              <a:rPr lang="en-US" sz="3800" b="1" dirty="0"/>
              <a:t> </a:t>
            </a:r>
            <a:r>
              <a:rPr lang="sr-Latn-CS" sz="3800" b="1" dirty="0"/>
              <a:t>l</a:t>
            </a:r>
            <a:r>
              <a:rPr lang="en-US" sz="3800" b="1" dirty="0"/>
              <a:t> </a:t>
            </a:r>
            <a:r>
              <a:rPr lang="sr-Latn-CS" sz="3800" b="1" dirty="0"/>
              <a:t>n</a:t>
            </a:r>
            <a:r>
              <a:rPr lang="en-US" sz="3800" b="1" dirty="0"/>
              <a:t> </a:t>
            </a:r>
            <a:r>
              <a:rPr lang="sr-Latn-CS" sz="3800" b="1" dirty="0" smtClean="0"/>
              <a:t>a:</a:t>
            </a:r>
            <a:r>
              <a:rPr lang="sr-Latn-CS" sz="3800" dirty="0" smtClean="0"/>
              <a:t> </a:t>
            </a:r>
            <a:r>
              <a:rPr lang="sr-Latn-CS" sz="3800" dirty="0"/>
              <a:t>intervencije usmerene na javno mnjenje ili na celokupnu populaciju dece i </a:t>
            </a:r>
            <a:r>
              <a:rPr lang="sr-Latn-CS" sz="3800" dirty="0" smtClean="0"/>
              <a:t>mladih</a:t>
            </a:r>
          </a:p>
          <a:p>
            <a:r>
              <a:rPr lang="en-US" sz="3800" b="1" dirty="0" smtClean="0"/>
              <a:t>S </a:t>
            </a:r>
            <a:r>
              <a:rPr lang="sr-Latn-CS" sz="3800" b="1" dirty="0" smtClean="0"/>
              <a:t>e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l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e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k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t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i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v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n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a:</a:t>
            </a:r>
            <a:r>
              <a:rPr lang="sr-Latn-CS" sz="3800" dirty="0" smtClean="0"/>
              <a:t> intervencije koje imaju za cilj da obuhvate  </a:t>
            </a:r>
            <a:r>
              <a:rPr lang="sr-Latn-CS" sz="3800" b="1" dirty="0" smtClean="0"/>
              <a:t>podgrupe ili populaciju </a:t>
            </a:r>
            <a:r>
              <a:rPr lang="sr-Latn-CS" sz="3800" dirty="0" smtClean="0"/>
              <a:t>koja je pod </a:t>
            </a:r>
            <a:r>
              <a:rPr lang="sr-Latn-CS" sz="3800" b="1" dirty="0" smtClean="0"/>
              <a:t>povećanim rizikom </a:t>
            </a:r>
            <a:r>
              <a:rPr lang="sr-Latn-CS" sz="3800" dirty="0" smtClean="0"/>
              <a:t>(npr. adolescenti, </a:t>
            </a:r>
            <a:r>
              <a:rPr lang="sr-Latn-CS" sz="3800" dirty="0" err="1" smtClean="0"/>
              <a:t>srednjoškolci</a:t>
            </a:r>
            <a:r>
              <a:rPr lang="sr-Latn-CS" sz="3800" dirty="0" smtClean="0"/>
              <a:t> i studenti)</a:t>
            </a:r>
          </a:p>
          <a:p>
            <a:r>
              <a:rPr lang="en-US" sz="3800" b="1" dirty="0" smtClean="0"/>
              <a:t>I </a:t>
            </a:r>
            <a:r>
              <a:rPr lang="sr-Latn-CS" sz="3800" b="1" dirty="0" smtClean="0"/>
              <a:t>n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d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i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k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o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v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a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n</a:t>
            </a:r>
            <a:r>
              <a:rPr lang="en-US" sz="3800" b="1" dirty="0" smtClean="0"/>
              <a:t> </a:t>
            </a:r>
            <a:r>
              <a:rPr lang="sr-Latn-CS" sz="3800" b="1" dirty="0" smtClean="0"/>
              <a:t>a:</a:t>
            </a:r>
            <a:r>
              <a:rPr lang="sr-Latn-CS" sz="3800" dirty="0" smtClean="0"/>
              <a:t> intervencije usmerene na </a:t>
            </a:r>
            <a:r>
              <a:rPr lang="sr-Latn-CS" sz="3800" b="1" dirty="0" smtClean="0"/>
              <a:t>pojedince</a:t>
            </a:r>
            <a:r>
              <a:rPr lang="sr-Latn-CS" sz="3800" dirty="0" smtClean="0"/>
              <a:t> sa </a:t>
            </a:r>
            <a:r>
              <a:rPr lang="sr-Latn-CS" sz="3800" b="1" dirty="0" smtClean="0"/>
              <a:t>vrlo visokim rizikom</a:t>
            </a:r>
            <a:endParaRPr lang="sr-Latn-CS" sz="3800" dirty="0" smtClean="0"/>
          </a:p>
          <a:p>
            <a:pPr lvl="1"/>
            <a:r>
              <a:rPr lang="sr-Latn-CS" sz="3600" dirty="0" smtClean="0"/>
              <a:t>Eksperimentisanje sa PAS</a:t>
            </a:r>
            <a:endParaRPr lang="sr-Latn-CS" sz="3400" dirty="0" smtClean="0"/>
          </a:p>
          <a:p>
            <a:pPr lvl="1"/>
            <a:r>
              <a:rPr lang="sr-Latn-CS" sz="3400" dirty="0" smtClean="0"/>
              <a:t>Postojanje (više) faktora rizika - može se predvideti razvoj bolesti</a:t>
            </a:r>
            <a:endParaRPr lang="sr-Latn-CS" sz="3400" dirty="0"/>
          </a:p>
          <a:p>
            <a:pPr>
              <a:buFont typeface="Wingdings" pitchFamily="2" charset="2"/>
              <a:buNone/>
            </a:pP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marL="349250" indent="-349250"/>
            <a:r>
              <a:rPr lang="sr-Latn-CS" sz="3600" b="1" dirty="0" smtClean="0"/>
              <a:t>SEKUNDARNA PREVENCIJA BZ/1</a:t>
            </a:r>
            <a:endParaRPr lang="en-US" sz="3600" b="1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4724400"/>
          </a:xfrm>
        </p:spPr>
        <p:txBody>
          <a:bodyPr>
            <a:noAutofit/>
          </a:bodyPr>
          <a:lstStyle/>
          <a:p>
            <a:pPr marL="49213" indent="-49213">
              <a:buNone/>
            </a:pPr>
            <a:r>
              <a:rPr lang="sr-Latn-CS" sz="2200" b="1" dirty="0" smtClean="0"/>
              <a:t>SEKUNDARNA PREVENCIJA: </a:t>
            </a:r>
            <a:r>
              <a:rPr lang="sr-Latn-CS" sz="2200" dirty="0" smtClean="0"/>
              <a:t>postupci </a:t>
            </a:r>
            <a:r>
              <a:rPr lang="sr-Latn-CS" sz="2200" b="1" dirty="0" smtClean="0"/>
              <a:t>skraćenja trajanja </a:t>
            </a:r>
            <a:r>
              <a:rPr lang="sr-Latn-CS" sz="2200" dirty="0" smtClean="0"/>
              <a:t>poremećaja putem </a:t>
            </a:r>
            <a:r>
              <a:rPr lang="sr-Latn-CS" sz="2200" b="1" dirty="0" smtClean="0"/>
              <a:t>rane dijagnoze</a:t>
            </a:r>
            <a:r>
              <a:rPr lang="sr-Latn-CS" sz="2200" dirty="0" smtClean="0"/>
              <a:t> i efikasnog </a:t>
            </a:r>
            <a:r>
              <a:rPr lang="sr-Latn-CS" sz="2200" b="1" dirty="0" smtClean="0"/>
              <a:t>ranog tretmana</a:t>
            </a:r>
            <a:r>
              <a:rPr lang="sr-Latn-CS" sz="2400" b="1" dirty="0" smtClean="0"/>
              <a:t>. </a:t>
            </a:r>
          </a:p>
          <a:p>
            <a:pPr marL="49213" indent="-49213">
              <a:buNone/>
            </a:pPr>
            <a:r>
              <a:rPr lang="sr-Latn-CS" sz="2000" b="1" dirty="0" smtClean="0"/>
              <a:t>Mera uspeha: smanjenje </a:t>
            </a:r>
            <a:r>
              <a:rPr lang="sr-Latn-CS" sz="2000" b="1" dirty="0" err="1" smtClean="0"/>
              <a:t>prevalence</a:t>
            </a:r>
            <a:endParaRPr lang="sr-Latn-CS" sz="2000" b="1" dirty="0" smtClean="0"/>
          </a:p>
          <a:p>
            <a:pPr>
              <a:buFont typeface="Wingdings 2" pitchFamily="18" charset="2"/>
              <a:buNone/>
              <a:defRPr/>
            </a:pPr>
            <a:r>
              <a:rPr lang="sr-Latn-CS" sz="2400" dirty="0" smtClean="0"/>
              <a:t>Osnovni stavovi </a:t>
            </a:r>
            <a:r>
              <a:rPr lang="sr-Latn-CS" sz="2400" b="1" dirty="0" smtClean="0"/>
              <a:t>sekundarne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prevencije u psihijatriji</a:t>
            </a:r>
            <a:r>
              <a:rPr lang="sr-Latn-CS" sz="2200" b="1" dirty="0" smtClean="0"/>
              <a:t>: u</a:t>
            </a:r>
            <a:r>
              <a:rPr lang="sr-Latn-CS" sz="2200" dirty="0" smtClean="0"/>
              <a:t>lazak u </a:t>
            </a:r>
            <a:r>
              <a:rPr lang="sr-Latn-CS" sz="2200" b="1" dirty="0" smtClean="0"/>
              <a:t>zajednicu</a:t>
            </a:r>
            <a:r>
              <a:rPr lang="sr-Latn-CS" sz="2200" i="1" dirty="0" smtClean="0"/>
              <a:t> </a:t>
            </a:r>
            <a:r>
              <a:rPr lang="sr-Latn-CS" sz="2200" dirty="0" smtClean="0"/>
              <a:t>u cilju uvida u obim problema; naglasak na tretmane u </a:t>
            </a:r>
            <a:r>
              <a:rPr lang="sr-Latn-CS" sz="2200" b="1" dirty="0" smtClean="0"/>
              <a:t>najkraćem mogućem vremenu; p</a:t>
            </a:r>
            <a:r>
              <a:rPr lang="sr-Latn-CS" sz="2200" dirty="0" smtClean="0"/>
              <a:t>riprema </a:t>
            </a:r>
            <a:r>
              <a:rPr lang="sr-Latn-CS" sz="2200" b="1" dirty="0" smtClean="0"/>
              <a:t>liste prioriteta; uključivanje</a:t>
            </a:r>
            <a:r>
              <a:rPr lang="sr-Latn-CS" sz="2200" i="1" dirty="0" smtClean="0"/>
              <a:t> </a:t>
            </a:r>
            <a:r>
              <a:rPr lang="sr-Latn-CS" sz="2200" i="1" dirty="0" err="1" smtClean="0"/>
              <a:t>multidisciplinarnog</a:t>
            </a:r>
            <a:r>
              <a:rPr lang="sr-Latn-CS" sz="2200" i="1" dirty="0" smtClean="0"/>
              <a:t> tima i članova zajednice</a:t>
            </a:r>
          </a:p>
          <a:p>
            <a:pPr>
              <a:buNone/>
            </a:pPr>
            <a:r>
              <a:rPr lang="sr-Latn-CS" sz="2400" b="1" dirty="0" smtClean="0"/>
              <a:t>Efikasnost</a:t>
            </a:r>
            <a:r>
              <a:rPr lang="sr-Latn-CS" sz="2400" dirty="0" smtClean="0"/>
              <a:t> sekundarne prevencije povećava: </a:t>
            </a:r>
            <a:r>
              <a:rPr lang="sr-Latn-CS" sz="2000" b="1" dirty="0" smtClean="0"/>
              <a:t>podizanje soc. vidljivosti </a:t>
            </a:r>
            <a:r>
              <a:rPr lang="sr-Latn-CS" sz="2000" dirty="0" smtClean="0"/>
              <a:t>poremećaju i ranih znakova, </a:t>
            </a:r>
            <a:r>
              <a:rPr lang="sr-Latn-CS" sz="2000" b="1" dirty="0" smtClean="0"/>
              <a:t>rano</a:t>
            </a:r>
            <a:r>
              <a:rPr lang="sr-Latn-CS" sz="2000" dirty="0" smtClean="0"/>
              <a:t> otkrivanje poremećaja, </a:t>
            </a:r>
            <a:r>
              <a:rPr lang="sr-Latn-CS" sz="2000" b="1" dirty="0" smtClean="0"/>
              <a:t>dostupnost</a:t>
            </a:r>
            <a:r>
              <a:rPr lang="sr-Latn-CS" sz="2000" dirty="0" smtClean="0"/>
              <a:t> usluga, </a:t>
            </a:r>
            <a:r>
              <a:rPr lang="sr-Latn-CS" sz="2000" b="1" dirty="0" smtClean="0"/>
              <a:t>saradnja</a:t>
            </a:r>
            <a:r>
              <a:rPr lang="sr-Latn-CS" sz="2000" dirty="0" smtClean="0"/>
              <a:t>  i koordinacija profesionalaca, institucija, službi, zajednice i primena odgovarajućih </a:t>
            </a:r>
            <a:r>
              <a:rPr lang="sr-Latn-CS" sz="2000" b="1" dirty="0" smtClean="0"/>
              <a:t>preventivnih</a:t>
            </a:r>
            <a:r>
              <a:rPr lang="sr-Latn-CS" sz="2000" dirty="0" smtClean="0"/>
              <a:t> metoda, njihova razvijenost i raznovrsnost</a:t>
            </a:r>
          </a:p>
          <a:p>
            <a:pPr marL="279400" indent="-279400">
              <a:defRPr/>
            </a:pPr>
            <a:endParaRPr lang="sr-Latn-CS" sz="2200" dirty="0" smtClean="0"/>
          </a:p>
          <a:p>
            <a:pPr marL="349250" indent="-349250"/>
            <a:endParaRPr lang="sr-Latn-CS" sz="2200" dirty="0" smtClean="0"/>
          </a:p>
          <a:p>
            <a:pPr marL="349250" indent="-349250">
              <a:buFont typeface="Wingdings" pitchFamily="2" charset="2"/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marL="349250" indent="-349250"/>
            <a:r>
              <a:rPr lang="sr-Latn-CS" sz="3600" b="1" dirty="0" smtClean="0"/>
              <a:t>Sekundarna prevencija BZ/2</a:t>
            </a:r>
            <a:endParaRPr lang="en-US" sz="3600" b="1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CS" sz="2400" b="1" dirty="0" smtClean="0"/>
              <a:t>Sekundarna prevencija BZ - rane intervencije </a:t>
            </a:r>
            <a:r>
              <a:rPr lang="sr-Latn-CS" sz="2400" dirty="0" smtClean="0"/>
              <a:t>sa osobama koje nemaju znake jasnog sindroma ili bolesti zavisnosti</a:t>
            </a:r>
            <a:r>
              <a:rPr lang="sr-Latn-CS" sz="2400" b="1" dirty="0" smtClean="0"/>
              <a:t>: </a:t>
            </a:r>
          </a:p>
          <a:p>
            <a:pPr marL="395288" indent="-395288"/>
            <a:r>
              <a:rPr lang="sr-Latn-CS" sz="2400" b="1" dirty="0" err="1" smtClean="0"/>
              <a:t>instoksikacija</a:t>
            </a:r>
            <a:r>
              <a:rPr lang="sr-Latn-CS" sz="2400" dirty="0" smtClean="0"/>
              <a:t> / </a:t>
            </a:r>
            <a:r>
              <a:rPr lang="sr-Latn-CS" sz="2400" b="1" dirty="0" smtClean="0"/>
              <a:t>štetna ili rizična upotreba </a:t>
            </a:r>
          </a:p>
          <a:p>
            <a:pPr marL="395288" indent="-395288"/>
            <a:r>
              <a:rPr lang="sr-Latn-CS" sz="2400" b="1" dirty="0" smtClean="0"/>
              <a:t>zloupotreba</a:t>
            </a:r>
            <a:r>
              <a:rPr lang="sr-Latn-CS" sz="2400" dirty="0" smtClean="0"/>
              <a:t> (</a:t>
            </a:r>
            <a:r>
              <a:rPr lang="sr-Latn-CS" sz="2400" dirty="0" err="1" smtClean="0"/>
              <a:t>abuzus</a:t>
            </a:r>
            <a:r>
              <a:rPr lang="sr-Latn-CS" sz="2400" dirty="0" smtClean="0"/>
              <a:t>) PAS – </a:t>
            </a:r>
            <a:r>
              <a:rPr lang="sr-Latn-CS" sz="2400" dirty="0" err="1" smtClean="0"/>
              <a:t>predtoksikomanska</a:t>
            </a:r>
            <a:r>
              <a:rPr lang="sr-Latn-CS" sz="2400" dirty="0" smtClean="0"/>
              <a:t> faza (psihološka zavisnost, povišena tolerancija)</a:t>
            </a:r>
          </a:p>
          <a:p>
            <a:pPr marL="395288" indent="-395288">
              <a:buNone/>
            </a:pPr>
            <a:endParaRPr lang="sr-Latn-CS" sz="2400" b="1" dirty="0" smtClean="0"/>
          </a:p>
          <a:p>
            <a:pPr marL="395288" indent="-395288">
              <a:buNone/>
            </a:pPr>
            <a:r>
              <a:rPr lang="sr-Latn-CS" sz="2400" b="1" dirty="0" smtClean="0"/>
              <a:t>Vežba</a:t>
            </a:r>
            <a:r>
              <a:rPr lang="sr-Latn-CS" sz="2400" dirty="0" smtClean="0"/>
              <a:t>: nacrt predloga projekta primarne ili sekundarne prevencije </a:t>
            </a:r>
          </a:p>
          <a:p>
            <a:pPr marL="349250" indent="-349250">
              <a:buNone/>
            </a:pPr>
            <a:endParaRPr lang="sr-Latn-CS" sz="2200" dirty="0" smtClean="0"/>
          </a:p>
          <a:p>
            <a:pPr marL="349250" indent="-349250">
              <a:buFont typeface="Wingdings" pitchFamily="2" charset="2"/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TERCIJARNA PREVENCIJA BZ</a:t>
            </a:r>
            <a:endParaRPr lang="en-US" sz="3600" b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CS" sz="2400" b="1" dirty="0" smtClean="0"/>
              <a:t>Tercijarna prevencija: </a:t>
            </a:r>
            <a:r>
              <a:rPr lang="sr-Latn-CS" sz="2400" dirty="0" smtClean="0"/>
              <a:t>suzbijanje i ograničavanje </a:t>
            </a:r>
            <a:r>
              <a:rPr lang="sr-Latn-CS" sz="2400" b="1" dirty="0" smtClean="0"/>
              <a:t>posledica</a:t>
            </a:r>
            <a:r>
              <a:rPr lang="sr-Latn-CS" sz="2400" dirty="0" smtClean="0"/>
              <a:t> poremećaja/bolesti i ponovno </a:t>
            </a:r>
            <a:r>
              <a:rPr lang="sr-Latn-CS" sz="2400" b="1" dirty="0" smtClean="0"/>
              <a:t>uspostavljanje sposobnosti </a:t>
            </a:r>
            <a:r>
              <a:rPr lang="sr-Latn-CS" sz="2400" dirty="0" smtClean="0"/>
              <a:t>koje su zbog bolesti izgubljene ili o</a:t>
            </a:r>
            <a:r>
              <a:rPr lang="sr-Latn-CS" sz="2400" b="1" dirty="0" smtClean="0"/>
              <a:t>čuvanje</a:t>
            </a:r>
            <a:r>
              <a:rPr lang="sr-Latn-CS" sz="2400" dirty="0" smtClean="0"/>
              <a:t> onih koje su bile ugrožene </a:t>
            </a:r>
          </a:p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CS" sz="2400" b="1" dirty="0" smtClean="0"/>
              <a:t>Uspeh</a:t>
            </a:r>
            <a:r>
              <a:rPr lang="sr-Latn-CS" sz="2400" dirty="0" smtClean="0"/>
              <a:t>: smanjenje </a:t>
            </a:r>
            <a:r>
              <a:rPr lang="sr-Latn-CS" sz="2400" b="1" dirty="0" smtClean="0"/>
              <a:t>invaliditeta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bolesnika </a:t>
            </a:r>
          </a:p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CS" sz="2400" b="1" dirty="0" smtClean="0"/>
              <a:t>Tercijarna prevencija BZ </a:t>
            </a:r>
            <a:r>
              <a:rPr lang="sr-Latn-CS" sz="2400" dirty="0" smtClean="0"/>
              <a:t>obuhvata: </a:t>
            </a:r>
          </a:p>
          <a:p>
            <a:pPr marL="798513" indent="-400050">
              <a:spcBef>
                <a:spcPts val="300"/>
              </a:spcBef>
            </a:pPr>
            <a:r>
              <a:rPr lang="sr-Latn-CS" sz="2400" dirty="0" smtClean="0"/>
              <a:t>prevenciju </a:t>
            </a:r>
            <a:r>
              <a:rPr lang="sr-Latn-CS" sz="2400" b="1" dirty="0" smtClean="0"/>
              <a:t>recidiva</a:t>
            </a:r>
          </a:p>
          <a:p>
            <a:pPr marL="798513" indent="-400050">
              <a:spcBef>
                <a:spcPts val="300"/>
              </a:spcBef>
            </a:pPr>
            <a:r>
              <a:rPr lang="sr-Latn-CS" sz="2400" dirty="0" smtClean="0"/>
              <a:t>psihološku i socijalnu </a:t>
            </a:r>
            <a:r>
              <a:rPr lang="sr-Latn-CS" sz="2400" b="1" dirty="0" smtClean="0"/>
              <a:t>rehabilitaciju i </a:t>
            </a:r>
            <a:r>
              <a:rPr lang="sr-Latn-CS" sz="2400" b="1" dirty="0" err="1" smtClean="0"/>
              <a:t>reintegraciju</a:t>
            </a:r>
            <a:r>
              <a:rPr lang="sr-Latn-CS" sz="2400" b="1" dirty="0" smtClean="0"/>
              <a:t> </a:t>
            </a:r>
            <a:r>
              <a:rPr lang="sr-Latn-CS" sz="2400" dirty="0" err="1" smtClean="0"/>
              <a:t>zavisnika</a:t>
            </a:r>
            <a:endParaRPr lang="sr-Latn-CS" sz="2400" dirty="0" smtClean="0"/>
          </a:p>
          <a:p>
            <a:pPr marL="798513" indent="-400050">
              <a:spcBef>
                <a:spcPts val="300"/>
              </a:spcBef>
            </a:pPr>
            <a:r>
              <a:rPr lang="sr-Latn-CS" sz="2400" dirty="0" smtClean="0"/>
              <a:t>uključivanje u </a:t>
            </a:r>
            <a:r>
              <a:rPr lang="sr-Latn-CS" sz="2400" b="1" dirty="0" smtClean="0"/>
              <a:t>radne aktivnosti </a:t>
            </a:r>
          </a:p>
          <a:p>
            <a:pPr marL="798513" indent="-400050">
              <a:spcBef>
                <a:spcPts val="300"/>
              </a:spcBef>
            </a:pPr>
            <a:r>
              <a:rPr lang="sr-Latn-CS" sz="2400" dirty="0" smtClean="0"/>
              <a:t>mere</a:t>
            </a:r>
            <a:r>
              <a:rPr lang="sr-Latn-CS" sz="2400" b="1" dirty="0" smtClean="0"/>
              <a:t> smanjenja štete</a:t>
            </a: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</a:t>
            </a:r>
            <a:r>
              <a:rPr lang="sr-Latn-CS" sz="4000" dirty="0" smtClean="0">
                <a:effectLst/>
              </a:rPr>
              <a:t> </a:t>
            </a: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VIDLJIVOST</a:t>
            </a:r>
            <a:r>
              <a:rPr lang="sr-Latn-CS" sz="4000" dirty="0" smtClean="0">
                <a:effectLst/>
              </a:rPr>
              <a:t> </a:t>
            </a:r>
            <a:br>
              <a:rPr lang="sr-Latn-CS" sz="4000" dirty="0" smtClean="0">
                <a:effectLst/>
              </a:rPr>
            </a:b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BOLESTI</a:t>
            </a:r>
            <a:r>
              <a:rPr lang="sr-Latn-CS" sz="4000" dirty="0" smtClean="0">
                <a:effectLst/>
              </a:rPr>
              <a:t> </a:t>
            </a: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MERE SMANJENJA ŠTETE OD BZ </a:t>
            </a:r>
            <a:endParaRPr lang="en-US" sz="3600" b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dirty="0" smtClean="0"/>
              <a:t>Mere </a:t>
            </a:r>
            <a:r>
              <a:rPr lang="sr-Latn-CS" sz="2400" b="1" dirty="0" smtClean="0"/>
              <a:t>smanjenja štete </a:t>
            </a:r>
            <a:r>
              <a:rPr lang="sr-Latn-CS" sz="2400" dirty="0" smtClean="0"/>
              <a:t>(“</a:t>
            </a:r>
            <a:r>
              <a:rPr lang="sr-Latn-CS" sz="2400" dirty="0" err="1" smtClean="0"/>
              <a:t>harm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reduction</a:t>
            </a:r>
            <a:r>
              <a:rPr lang="sr-Latn-CS" sz="2400" dirty="0" smtClean="0"/>
              <a:t>”) imaju za </a:t>
            </a:r>
            <a:r>
              <a:rPr lang="sr-Latn-CS" sz="2400" b="1" dirty="0" smtClean="0"/>
              <a:t>cilj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smanjenje ili prestanak negativnih posledica </a:t>
            </a:r>
            <a:r>
              <a:rPr lang="sr-Latn-CS" sz="2400" dirty="0" smtClean="0"/>
              <a:t>koje korišćenje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ili zavisnost  od</a:t>
            </a:r>
            <a:r>
              <a:rPr lang="sr-Latn-CS" sz="2400" b="1" dirty="0" smtClean="0"/>
              <a:t> PAS </a:t>
            </a:r>
            <a:r>
              <a:rPr lang="sr-Latn-CS" sz="2400" dirty="0" smtClean="0"/>
              <a:t>ima na: </a:t>
            </a:r>
          </a:p>
          <a:p>
            <a:pPr marL="346075" indent="-346075"/>
            <a:r>
              <a:rPr lang="sr-Latn-CS" sz="2400" b="1" dirty="0" smtClean="0"/>
              <a:t>zdravlje</a:t>
            </a:r>
            <a:r>
              <a:rPr lang="sr-Latn-CS" sz="2400" dirty="0" smtClean="0"/>
              <a:t>  pojedinaca</a:t>
            </a:r>
          </a:p>
          <a:p>
            <a:pPr marL="346075" indent="-346075"/>
            <a:r>
              <a:rPr lang="sr-Latn-CS" sz="2400" b="1" dirty="0" smtClean="0"/>
              <a:t>društvo</a:t>
            </a:r>
            <a:r>
              <a:rPr lang="sr-Latn-CS" sz="2400" dirty="0" smtClean="0"/>
              <a:t> kao celinu</a:t>
            </a:r>
          </a:p>
          <a:p>
            <a:pPr>
              <a:buNone/>
            </a:pPr>
            <a:r>
              <a:rPr lang="sr-Latn-CS" sz="2400" dirty="0" smtClean="0"/>
              <a:t>Primenjuju se kada: </a:t>
            </a:r>
          </a:p>
          <a:p>
            <a:r>
              <a:rPr lang="sr-Latn-CS" sz="2400" dirty="0" err="1" smtClean="0"/>
              <a:t>zavisnici</a:t>
            </a:r>
            <a:r>
              <a:rPr lang="sr-Latn-CS" sz="2400" dirty="0" smtClean="0"/>
              <a:t>/korisnici </a:t>
            </a:r>
            <a:r>
              <a:rPr lang="sr-Latn-CS" sz="2400" b="1" dirty="0" smtClean="0"/>
              <a:t>ne žele da prekinu </a:t>
            </a:r>
            <a:r>
              <a:rPr lang="sr-Latn-CS" sz="2400" dirty="0" smtClean="0"/>
              <a:t>sa uzimanjem PAS</a:t>
            </a:r>
          </a:p>
          <a:p>
            <a:r>
              <a:rPr lang="sr-Latn-CS" sz="2400" dirty="0" smtClean="0"/>
              <a:t>vrlo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su </a:t>
            </a:r>
            <a:r>
              <a:rPr lang="sr-Latn-CS" sz="2400" b="1" dirty="0" smtClean="0"/>
              <a:t>učestali </a:t>
            </a:r>
            <a:r>
              <a:rPr lang="sr-Latn-CS" sz="2400" dirty="0" smtClean="0"/>
              <a:t>štetni događaji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Mere smanjenja štete od BZ obuhvataju:</a:t>
            </a:r>
            <a:endParaRPr lang="sr-Latn-CS" sz="3600" b="1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495800"/>
          </a:xfrm>
        </p:spPr>
        <p:txBody>
          <a:bodyPr>
            <a:noAutofit/>
          </a:bodyPr>
          <a:lstStyle/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Mere za sprečavanje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štete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za društvo zbog vožnje pod uticajem PAS: </a:t>
            </a:r>
            <a:r>
              <a:rPr lang="sr-Latn-CS" sz="2400" b="1" dirty="0" smtClean="0"/>
              <a:t>zabrana vožnje pod dejstvom </a:t>
            </a:r>
            <a:r>
              <a:rPr lang="sr-Latn-CS" sz="2400" dirty="0" smtClean="0"/>
              <a:t>PAS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Obezbeđivanje</a:t>
            </a:r>
            <a:r>
              <a:rPr lang="sr-Latn-CS" b="1" dirty="0" smtClean="0"/>
              <a:t> lekarske intervencije: </a:t>
            </a:r>
            <a:r>
              <a:rPr lang="sr-Latn-CS" sz="2400" dirty="0" smtClean="0"/>
              <a:t>prevencija infektivnih bolesti (hepatitis B i C,HIV)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Ohrabrivanje da se </a:t>
            </a:r>
            <a:r>
              <a:rPr lang="sr-Latn-CS" sz="2400" b="1" dirty="0" smtClean="0"/>
              <a:t>traži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regularna pomoć 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b="1" dirty="0" smtClean="0"/>
              <a:t>Program zamene </a:t>
            </a:r>
            <a:r>
              <a:rPr lang="sr-Latn-CS" sz="2400" b="1" dirty="0" err="1" smtClean="0"/>
              <a:t>špriceva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u cilju redukcije rizika od infekcije hepatitisom B i C i HIV-om. 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Ohrabrivanje da se pređe na </a:t>
            </a:r>
            <a:r>
              <a:rPr lang="sr-Latn-CS" sz="2400" b="1" dirty="0" smtClean="0"/>
              <a:t>oralnu ili </a:t>
            </a:r>
            <a:r>
              <a:rPr lang="sr-Latn-CS" sz="2400" b="1" dirty="0" err="1" smtClean="0"/>
              <a:t>nazalnu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primenu.</a:t>
            </a:r>
          </a:p>
          <a:p>
            <a:pPr marL="398463" indent="-398463">
              <a:lnSpc>
                <a:spcPct val="90000"/>
              </a:lnSpc>
            </a:pPr>
            <a:r>
              <a:rPr lang="sr-Latn-CS" sz="2400" dirty="0" smtClean="0"/>
              <a:t>Neki u ove mere svrstavaju i </a:t>
            </a:r>
            <a:r>
              <a:rPr lang="sr-Latn-CS" sz="2400" b="1" dirty="0" err="1" smtClean="0"/>
              <a:t>supstitucione</a:t>
            </a:r>
            <a:r>
              <a:rPr lang="sr-Latn-CS" sz="2400" b="1" dirty="0" smtClean="0"/>
              <a:t> programe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buprenorfin</a:t>
            </a:r>
            <a:r>
              <a:rPr lang="sr-Latn-CS" sz="2400" dirty="0" smtClean="0"/>
              <a:t>) sa ciljem redukovanja štetnosti heroina i drugih opijata zamenom manje štetnom PAS…</a:t>
            </a:r>
            <a:endParaRPr lang="sr-Latn-CS" sz="24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dirty="0" smtClean="0"/>
              <a:t> </a:t>
            </a: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Efekti mera smanjenja štete</a:t>
            </a:r>
            <a:endParaRPr lang="sr-Latn-CS" sz="36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Ne postoji precizna statistika o efektima </a:t>
            </a:r>
            <a:r>
              <a:rPr lang="sr-Latn-CS" sz="2400" dirty="0" smtClean="0"/>
              <a:t>ovih mera. </a:t>
            </a:r>
          </a:p>
          <a:p>
            <a:pPr marL="0" indent="0">
              <a:buNone/>
            </a:pPr>
            <a:r>
              <a:rPr lang="sr-Latn-CS" sz="2400" dirty="0" smtClean="0"/>
              <a:t>U poređenju sa </a:t>
            </a:r>
            <a:r>
              <a:rPr lang="sr-Latn-CS" sz="2400" b="1" dirty="0" smtClean="0"/>
              <a:t>prirodnom istorijom zloupotrebe droge </a:t>
            </a:r>
            <a:r>
              <a:rPr lang="sr-Latn-CS" sz="2400" dirty="0" smtClean="0"/>
              <a:t>pokazuje se</a:t>
            </a:r>
            <a:r>
              <a:rPr lang="sr-Latn-CS" sz="2400" b="1" dirty="0" smtClean="0"/>
              <a:t>:</a:t>
            </a:r>
          </a:p>
          <a:p>
            <a:pPr eaLnBrk="1" hangingPunct="1">
              <a:spcBef>
                <a:spcPts val="300"/>
              </a:spcBef>
            </a:pPr>
            <a:r>
              <a:rPr lang="sr-Latn-CS" sz="2400" dirty="0" smtClean="0"/>
              <a:t>poboljšanje ili očuvanje</a:t>
            </a:r>
            <a:r>
              <a:rPr lang="sr-Latn-CS" sz="2400" b="1" dirty="0" smtClean="0"/>
              <a:t> zdravstvenog stanja</a:t>
            </a:r>
          </a:p>
          <a:p>
            <a:pPr eaLnBrk="1" hangingPunct="1">
              <a:spcBef>
                <a:spcPts val="300"/>
              </a:spcBef>
            </a:pPr>
            <a:r>
              <a:rPr lang="sr-Latn-CS" sz="2400" dirty="0" smtClean="0"/>
              <a:t>smanjenje </a:t>
            </a:r>
            <a:r>
              <a:rPr lang="sr-Latn-CS" sz="2400" b="1" dirty="0" smtClean="0"/>
              <a:t>smrtnosti</a:t>
            </a:r>
            <a:r>
              <a:rPr lang="sr-Latn-CS" sz="2400" dirty="0" smtClean="0"/>
              <a:t> korisnika droga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kriminala </a:t>
            </a:r>
            <a:r>
              <a:rPr lang="sr-Latn-CS" sz="2400" dirty="0" smtClean="0"/>
              <a:t>povezanog sa korišćenjem droge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izolacije i diskriminacije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ekonomskih troškova </a:t>
            </a:r>
            <a:r>
              <a:rPr lang="sr-Latn-CS" sz="2400" dirty="0" smtClean="0"/>
              <a:t>izazvanih posledicama korišćenja droge.</a:t>
            </a:r>
          </a:p>
          <a:p>
            <a:pPr eaLnBrk="1" hangingPunct="1"/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79 - 94.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i="1" dirty="0" smtClean="0"/>
              <a:t>SOCIJALNA VIDLJIVOST I </a:t>
            </a:r>
            <a:r>
              <a:rPr lang="sr-Latn-CS" sz="3600" b="1" i="1" dirty="0" smtClean="0"/>
              <a:t>BOLESTI ZAVISNOSTI</a:t>
            </a:r>
            <a:endParaRPr lang="en-US" sz="3600" b="1" i="1" dirty="0">
              <a:solidFill>
                <a:schemeClr val="folHlink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i="1" dirty="0" smtClean="0"/>
              <a:t>Socijalna vidljivost</a:t>
            </a:r>
            <a:r>
              <a:rPr lang="en-US" sz="2400" b="1" i="1" dirty="0" smtClean="0"/>
              <a:t> </a:t>
            </a:r>
            <a:r>
              <a:rPr lang="en-US" sz="2400" dirty="0" smtClean="0"/>
              <a:t>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polazište za </a:t>
            </a:r>
            <a:r>
              <a:rPr lang="sr-Latn-CS" sz="2400" dirty="0"/>
              <a:t>planiranje i izvođenje </a:t>
            </a:r>
            <a:r>
              <a:rPr lang="sr-Latn-CS" sz="2400" dirty="0" smtClean="0"/>
              <a:t>prevencije </a:t>
            </a:r>
            <a:r>
              <a:rPr lang="sr-Latn-CS" sz="2400" dirty="0"/>
              <a:t>i </a:t>
            </a:r>
            <a:r>
              <a:rPr lang="sr-Latn-CS" sz="2400" dirty="0" smtClean="0"/>
              <a:t>lečenja </a:t>
            </a:r>
            <a:r>
              <a:rPr lang="sr-Latn-CS" sz="2400" dirty="0"/>
              <a:t>bolesti </a:t>
            </a:r>
            <a:r>
              <a:rPr lang="sr-Latn-CS" sz="2400" dirty="0" smtClean="0"/>
              <a:t>zavisnosti.</a:t>
            </a:r>
            <a:endParaRPr lang="sr-Latn-CS" sz="2400" b="1" dirty="0" smtClean="0"/>
          </a:p>
          <a:p>
            <a:pPr marL="0" indent="0">
              <a:buNone/>
            </a:pPr>
            <a:r>
              <a:rPr lang="sr-Latn-CS" sz="2400" dirty="0" smtClean="0"/>
              <a:t>Odraz je</a:t>
            </a:r>
            <a:r>
              <a:rPr lang="sr-Latn-CS" sz="24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društvene ideologije </a:t>
            </a:r>
            <a:r>
              <a:rPr lang="sr-Latn-CS" sz="2400" dirty="0" smtClean="0"/>
              <a:t>i </a:t>
            </a:r>
            <a:r>
              <a:rPr lang="sr-Latn-CS" sz="2400" dirty="0" smtClean="0"/>
              <a:t>sistema </a:t>
            </a:r>
            <a:r>
              <a:rPr lang="sr-Latn-CS" sz="2400" dirty="0" smtClean="0"/>
              <a:t>vrednosti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kohezivnosti društva u ovoj oblasti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socijalne politike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sr-Latn-CS" sz="3600" b="1" dirty="0" smtClean="0"/>
              <a:t>BOLESTI ZAVISNOSTI I </a:t>
            </a:r>
            <a:br>
              <a:rPr lang="sr-Latn-CS" sz="3600" b="1" dirty="0" smtClean="0"/>
            </a:br>
            <a:r>
              <a:rPr lang="sr-Latn-CS" sz="3600" b="1" dirty="0" smtClean="0"/>
              <a:t>DRUŠTVENA IDEOLOGIJA I SISTEMI VREDNOSTI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267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Formalna usaglašenost </a:t>
            </a:r>
            <a:r>
              <a:rPr lang="sr-Latn-CS" dirty="0" smtClean="0"/>
              <a:t>da je BZ </a:t>
            </a:r>
            <a:r>
              <a:rPr lang="sr-Latn-CS" b="1" dirty="0" smtClean="0"/>
              <a:t>masivan</a:t>
            </a:r>
            <a:r>
              <a:rPr lang="sr-Latn-CS" dirty="0" smtClean="0"/>
              <a:t> i </a:t>
            </a:r>
            <a:r>
              <a:rPr lang="sr-Latn-CS" b="1" dirty="0" smtClean="0"/>
              <a:t>ozbiljan </a:t>
            </a:r>
            <a:r>
              <a:rPr lang="sr-Latn-CS" dirty="0" smtClean="0"/>
              <a:t>socijalno medicinskom problemu</a:t>
            </a:r>
            <a:r>
              <a:rPr lang="en-US" dirty="0" smtClean="0"/>
              <a:t> </a:t>
            </a:r>
            <a:endParaRPr lang="sr-Latn-CS" dirty="0"/>
          </a:p>
          <a:p>
            <a:pPr>
              <a:lnSpc>
                <a:spcPct val="90000"/>
              </a:lnSpc>
            </a:pPr>
            <a:r>
              <a:rPr lang="sr-Latn-CS" dirty="0" smtClean="0"/>
              <a:t>Nanosi značajnu štetu društvu i pojedincima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Ima veoma širok obuhvat </a:t>
            </a:r>
            <a:r>
              <a:rPr lang="sr-Latn-CS" dirty="0"/>
              <a:t>(skoro </a:t>
            </a:r>
            <a:r>
              <a:rPr lang="sr-Latn-CS" dirty="0" smtClean="0"/>
              <a:t>epidemija) među mladim (</a:t>
            </a:r>
            <a:r>
              <a:rPr lang="sr-Latn-CS" dirty="0"/>
              <a:t>i sve </a:t>
            </a:r>
            <a:r>
              <a:rPr lang="sr-Latn-CS" dirty="0" smtClean="0"/>
              <a:t>mlađim) ljudima </a:t>
            </a:r>
            <a:endParaRPr lang="sr-Latn-CS" dirty="0"/>
          </a:p>
          <a:p>
            <a:pPr>
              <a:lnSpc>
                <a:spcPct val="90000"/>
              </a:lnSpc>
              <a:buNone/>
            </a:pPr>
            <a:endParaRPr lang="sr-Latn-CS" dirty="0" smtClean="0"/>
          </a:p>
          <a:p>
            <a:pPr>
              <a:lnSpc>
                <a:spcPct val="90000"/>
              </a:lnSpc>
              <a:buNone/>
            </a:pPr>
            <a:r>
              <a:rPr lang="sr-Latn-CS" dirty="0" smtClean="0"/>
              <a:t>Vidljivije zbog povećanog broja </a:t>
            </a:r>
            <a:r>
              <a:rPr lang="sr-Latn-CS" dirty="0"/>
              <a:t>ekstremno </a:t>
            </a:r>
            <a:r>
              <a:rPr lang="sr-Latn-CS" dirty="0" smtClean="0"/>
              <a:t>teških </a:t>
            </a:r>
            <a:r>
              <a:rPr lang="sr-Latn-CS" dirty="0"/>
              <a:t>i kriminogenih </a:t>
            </a:r>
            <a:r>
              <a:rPr lang="sr-Latn-CS" dirty="0" smtClean="0"/>
              <a:t>slučajeva.</a:t>
            </a:r>
          </a:p>
          <a:p>
            <a:pPr>
              <a:lnSpc>
                <a:spcPct val="90000"/>
              </a:lnSpc>
              <a:buNone/>
            </a:pPr>
            <a:endParaRPr lang="sr-Latn-CS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04800" y="3184525"/>
            <a:ext cx="133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 eaLnBrk="1" hangingPunct="1"/>
            <a:r>
              <a:rPr lang="en-US" b="1"/>
              <a:t>  </a:t>
            </a:r>
            <a:endParaRPr lang="en-US">
              <a:latin typeface="Arial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514600" y="3336925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b="1"/>
              <a:t> </a:t>
            </a: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3600" b="1" dirty="0" smtClean="0"/>
              <a:t>BOLESTI ZAVISNOSTI I </a:t>
            </a:r>
            <a:br>
              <a:rPr lang="sr-Latn-CS" sz="3600" b="1" dirty="0" smtClean="0"/>
            </a:br>
            <a:r>
              <a:rPr lang="sr-Latn-CS" sz="3600" b="1" dirty="0" smtClean="0"/>
              <a:t>DRUŠTVENA KOHEZIVNOST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dirty="0" smtClean="0"/>
              <a:t>Različito viđenje fenomena </a:t>
            </a:r>
            <a:r>
              <a:rPr lang="sr-Latn-CS" b="1" dirty="0" smtClean="0"/>
              <a:t>zavisnosti</a:t>
            </a:r>
            <a:r>
              <a:rPr lang="sr-Latn-CS" dirty="0" smtClean="0"/>
              <a:t>: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Kao </a:t>
            </a:r>
            <a:r>
              <a:rPr lang="sr-Latn-CS" b="1" dirty="0" smtClean="0"/>
              <a:t>lična odluka</a:t>
            </a:r>
            <a:r>
              <a:rPr lang="sr-Latn-CS" dirty="0" smtClean="0"/>
              <a:t>, što često povlači za sobom moralnu osudu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Kao </a:t>
            </a:r>
            <a:r>
              <a:rPr lang="sr-Latn-CS" b="1" dirty="0" smtClean="0"/>
              <a:t>bolest</a:t>
            </a:r>
            <a:r>
              <a:rPr lang="sr-Latn-CS" dirty="0" smtClean="0"/>
              <a:t>, što povlači tretman </a:t>
            </a:r>
            <a:r>
              <a:rPr lang="sr-Latn-CS" dirty="0" err="1" smtClean="0"/>
              <a:t>zavisnika</a:t>
            </a:r>
            <a:r>
              <a:rPr lang="sr-Latn-CS" dirty="0" smtClean="0"/>
              <a:t> kao bolesnika kome je potrebna pomoć za lečenjem </a:t>
            </a:r>
          </a:p>
          <a:p>
            <a:pPr>
              <a:lnSpc>
                <a:spcPct val="90000"/>
              </a:lnSpc>
              <a:buNone/>
            </a:pPr>
            <a:r>
              <a:rPr lang="en-US" dirty="0" err="1" smtClean="0"/>
              <a:t>Neslaganja</a:t>
            </a:r>
            <a:r>
              <a:rPr lang="en-US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toga </a:t>
            </a:r>
            <a:r>
              <a:rPr lang="sr-Latn-CS" dirty="0" smtClean="0"/>
              <a:t>da li je </a:t>
            </a:r>
            <a:r>
              <a:rPr lang="sr-Latn-CS" b="1" dirty="0" smtClean="0"/>
              <a:t>bolest zavisnosti</a:t>
            </a:r>
            <a:r>
              <a:rPr lang="sr-Latn-CS" dirty="0" smtClean="0"/>
              <a:t>: </a:t>
            </a:r>
          </a:p>
          <a:p>
            <a:r>
              <a:rPr lang="sr-Latn-CS" b="1" dirty="0" smtClean="0"/>
              <a:t>lični problem </a:t>
            </a:r>
            <a:r>
              <a:rPr lang="sr-Latn-CS" dirty="0" smtClean="0"/>
              <a:t>i privatna stvar pojedinca</a:t>
            </a:r>
            <a:r>
              <a:rPr lang="en-US" dirty="0" smtClean="0"/>
              <a:t>,</a:t>
            </a:r>
            <a:r>
              <a:rPr lang="sr-Latn-CS" dirty="0" smtClean="0"/>
              <a:t> pa su lečenje i rehabilitacija stvar slobodne volje </a:t>
            </a:r>
          </a:p>
          <a:p>
            <a:r>
              <a:rPr lang="sr-Latn-CS" b="1" dirty="0" smtClean="0"/>
              <a:t>društveni problem </a:t>
            </a:r>
            <a:r>
              <a:rPr lang="sr-Latn-CS" dirty="0" smtClean="0"/>
              <a:t>zbog izrazitih efekata na širu okolinu, pa su lečenje i rehabilitacija organizovani i po potrebi obavezni i prinudni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sr-Latn-CS" dirty="0" smtClean="0"/>
              <a:t>Veliko </a:t>
            </a:r>
            <a:r>
              <a:rPr lang="sr-Latn-CS" b="1" dirty="0" smtClean="0"/>
              <a:t>variranje </a:t>
            </a:r>
            <a:r>
              <a:rPr lang="sr-Latn-CS" dirty="0" smtClean="0"/>
              <a:t>odnosa prema uzimanju  </a:t>
            </a:r>
            <a:r>
              <a:rPr lang="sr-Latn-CS" b="1" dirty="0" smtClean="0"/>
              <a:t>konkretne PAS</a:t>
            </a:r>
            <a:r>
              <a:rPr lang="sr-Latn-CS" dirty="0" smtClean="0"/>
              <a:t>, zavisno od društvenih normi i vrednosti vezanih za tu PAS</a:t>
            </a:r>
          </a:p>
          <a:p>
            <a:pPr>
              <a:lnSpc>
                <a:spcPct val="90000"/>
              </a:lnSpc>
            </a:pPr>
            <a:endParaRPr lang="sr-Latn-CS" dirty="0" smtClean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04800" y="3184525"/>
            <a:ext cx="133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 eaLnBrk="1" hangingPunct="1"/>
            <a:r>
              <a:rPr lang="en-US" b="1"/>
              <a:t>  </a:t>
            </a:r>
            <a:endParaRPr lang="en-US">
              <a:latin typeface="Arial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514600" y="3336925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b="1"/>
              <a:t> </a:t>
            </a: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sr-Latn-CS" sz="3200" b="1" dirty="0" smtClean="0">
                <a:solidFill>
                  <a:schemeClr val="tx1"/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sr-Latn-CS" sz="3200" b="1" dirty="0" smtClean="0">
                <a:solidFill>
                  <a:schemeClr val="tx1"/>
                </a:solidFill>
                <a:latin typeface="Arial Black" pitchFamily="34" charset="0"/>
                <a:cs typeface="Aharoni" pitchFamily="2" charset="-79"/>
              </a:rPr>
            </a:br>
            <a:r>
              <a:rPr lang="sr-Latn-CS" sz="3200" b="1" dirty="0" smtClean="0">
                <a:cs typeface="Aharoni" pitchFamily="2" charset="-79"/>
              </a:rPr>
              <a:t>Primer: ekstremni stavovi prema adiktima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ADIKCIJA = DEFEKT LIČNOSTI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Zavisnost kao </a:t>
            </a:r>
            <a:r>
              <a:rPr lang="sr-Latn-CS" sz="2400" b="1" dirty="0" smtClean="0"/>
              <a:t>posledica ličnog izbora</a:t>
            </a:r>
            <a:r>
              <a:rPr lang="sr-Latn-CS" sz="24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Pristup:  oštar (“Možeš da izabereš da ne uzimaš drogu!”)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Primer: </a:t>
            </a:r>
            <a:r>
              <a:rPr lang="sr-Latn-CS" sz="2400" dirty="0" smtClean="0">
                <a:solidFill>
                  <a:srgbClr val="000066"/>
                </a:solidFill>
              </a:rPr>
              <a:t>radni kampovi, kažnjavanje </a:t>
            </a:r>
            <a:r>
              <a:rPr lang="sr-Latn-CS" sz="2400" dirty="0" smtClean="0"/>
              <a:t>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sr-Latn-CS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ADIKT = ŽRTVA   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Zavisnost kao </a:t>
            </a:r>
            <a:r>
              <a:rPr lang="sr-Latn-CS" sz="2400" b="1" dirty="0" smtClean="0"/>
              <a:t>posledica “snage droge, loših uticaja okoline..”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Pristup: blag  (“Pokušaj ponovo… i ponovo… i ponovo…”)</a:t>
            </a:r>
            <a:r>
              <a:rPr lang="sr-Latn-CS" sz="2400" dirty="0" smtClean="0">
                <a:solidFill>
                  <a:srgbClr val="3333CC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Primer: programi prevencije </a:t>
            </a:r>
            <a:r>
              <a:rPr lang="en-US" sz="2400" dirty="0" err="1" smtClean="0"/>
              <a:t>i</a:t>
            </a:r>
            <a:r>
              <a:rPr lang="sr-Latn-CS" sz="2400" dirty="0" smtClean="0"/>
              <a:t> rehabilitacije</a:t>
            </a: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BOLESTI ZAVISNOSTI I</a:t>
            </a:r>
            <a:br>
              <a:rPr lang="sr-Latn-CS" sz="3600" b="1" dirty="0" smtClean="0"/>
            </a:br>
            <a:r>
              <a:rPr lang="en-US" sz="3600" b="1" dirty="0" smtClean="0"/>
              <a:t>SOCIJALNA POLITIKA</a:t>
            </a:r>
            <a:endParaRPr lang="sr-Latn-CS" sz="36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err="1" smtClean="0"/>
              <a:t>Republika</a:t>
            </a:r>
            <a:r>
              <a:rPr lang="en-US" sz="2400" dirty="0" smtClean="0"/>
              <a:t> </a:t>
            </a:r>
            <a:r>
              <a:rPr lang="en-US" sz="2400" dirty="0" err="1" smtClean="0"/>
              <a:t>Srbija</a:t>
            </a:r>
            <a:r>
              <a:rPr lang="en-US" sz="2400" dirty="0" smtClean="0"/>
              <a:t> - </a:t>
            </a:r>
            <a:r>
              <a:rPr lang="en-US" sz="2400" dirty="0" err="1" smtClean="0"/>
              <a:t>usvojene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nacionalne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strategije</a:t>
            </a:r>
            <a:r>
              <a:rPr lang="en-US" sz="24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Strategija za borbu protiv droga u Republici Srbiji 2009-2013</a:t>
            </a:r>
            <a:r>
              <a:rPr lang="sr-Latn-CS" sz="2400" dirty="0" smtClean="0"/>
              <a:t> 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Strategija o sprečavanju zloupotrebe droga 2014–2021. 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Društvena reakcija na bolesti zavisnosti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dalje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nije jedinstvena</a:t>
            </a:r>
            <a:r>
              <a:rPr lang="en-US" sz="2400" b="1" dirty="0" smtClean="0"/>
              <a:t>: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nema doktrine, zakoni u izradi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aktivnosti </a:t>
            </a:r>
            <a:r>
              <a:rPr lang="sr-Latn-CS" sz="2400" b="1" dirty="0" smtClean="0"/>
              <a:t>nisu </a:t>
            </a:r>
            <a:r>
              <a:rPr lang="sr-Latn-CS" sz="2400" b="1" dirty="0" err="1" smtClean="0"/>
              <a:t>koordinisane</a:t>
            </a:r>
            <a:endParaRPr lang="sr-Latn-CS" sz="2400" dirty="0" smtClean="0"/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medicinski aspekt </a:t>
            </a:r>
            <a:r>
              <a:rPr lang="sr-Latn-CS" sz="2400" dirty="0" smtClean="0"/>
              <a:t>- </a:t>
            </a:r>
            <a:r>
              <a:rPr lang="sr-Latn-CS" sz="2400" dirty="0" err="1" smtClean="0"/>
              <a:t>hipertrofisan</a:t>
            </a:r>
            <a:r>
              <a:rPr lang="sr-Latn-CS" sz="2400" dirty="0" smtClean="0"/>
              <a:t>, a </a:t>
            </a:r>
            <a:r>
              <a:rPr lang="sr-Latn-CS" sz="2400" b="1" dirty="0" smtClean="0"/>
              <a:t>nema dovoljno kadrova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zapostavljen </a:t>
            </a:r>
            <a:r>
              <a:rPr lang="sr-Latn-CS" sz="2400" b="1" dirty="0" smtClean="0"/>
              <a:t>socijalno -politički pristup </a:t>
            </a:r>
            <a:r>
              <a:rPr lang="sr-Latn-CS" sz="2400" dirty="0" smtClean="0"/>
              <a:t>(sociološki, </a:t>
            </a:r>
            <a:r>
              <a:rPr lang="sr-Latn-CS" sz="2400" dirty="0" err="1" smtClean="0"/>
              <a:t>socio</a:t>
            </a:r>
            <a:r>
              <a:rPr lang="sr-Latn-CS" sz="2400" dirty="0" smtClean="0"/>
              <a:t>-ekonomski, politički, pravni, moralno-etički aspekti)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j</a:t>
            </a:r>
            <a:r>
              <a:rPr lang="sr-Latn-CS" sz="2400" b="1" dirty="0" smtClean="0"/>
              <a:t>avno mnjenje: </a:t>
            </a:r>
            <a:r>
              <a:rPr lang="sr-Latn-CS" sz="2400" dirty="0" smtClean="0"/>
              <a:t>puno misticizma, </a:t>
            </a:r>
            <a:r>
              <a:rPr lang="sr-Latn-CS" sz="2400" dirty="0" err="1" smtClean="0"/>
              <a:t>senzacionalizma</a:t>
            </a:r>
            <a:r>
              <a:rPr lang="sr-Latn-CS" sz="2400" dirty="0" smtClean="0"/>
              <a:t>, neznanja, moralisanja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algn="l"/>
            <a:r>
              <a:rPr lang="sr-Latn-CS" sz="4000" dirty="0" smtClean="0"/>
              <a:t>SOCIJALNE SLUŽBE I INSTITUCIJE  </a:t>
            </a:r>
            <a:br>
              <a:rPr lang="sr-Latn-CS" sz="4000" dirty="0" smtClean="0"/>
            </a:br>
            <a:r>
              <a:rPr lang="sr-Latn-CS" sz="4000" dirty="0" smtClean="0"/>
              <a:t>I BOLESTI ZAVISNOSTI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200" b="1" dirty="0" smtClean="0"/>
              <a:t>SOCIJALNE SLUŽBE I INSTITUCIJE  </a:t>
            </a:r>
            <a:br>
              <a:rPr lang="sr-Latn-CS" sz="3200" b="1" dirty="0" smtClean="0"/>
            </a:br>
            <a:r>
              <a:rPr lang="sr-Latn-CS" sz="3200" b="1" dirty="0" smtClean="0"/>
              <a:t>I </a:t>
            </a:r>
            <a:r>
              <a:rPr lang="sr-Latn-CS" sz="3200" b="1" dirty="0" smtClean="0"/>
              <a:t>BOLESTI </a:t>
            </a:r>
            <a:r>
              <a:rPr lang="sr-Latn-CS" sz="3200" b="1" dirty="0" smtClean="0"/>
              <a:t>ZAVISNOSTI</a:t>
            </a:r>
            <a:endParaRPr lang="en-US" sz="3200" b="1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Socijalna vidljivost značajno utiče na organizaciju i </a:t>
            </a:r>
            <a:r>
              <a:rPr lang="sr-Latn-CS" sz="2400" dirty="0" smtClean="0"/>
              <a:t>usluge socijalnih </a:t>
            </a:r>
            <a:r>
              <a:rPr lang="sr-Latn-CS" sz="2400" dirty="0" smtClean="0"/>
              <a:t>službi i institucija u radu sa bolestima zavisnosti</a:t>
            </a:r>
            <a:r>
              <a:rPr lang="sr-Latn-CS" sz="2400" b="1" dirty="0" smtClean="0"/>
              <a:t>.</a:t>
            </a:r>
            <a:endParaRPr lang="sr-Latn-CS" sz="2400" b="1" dirty="0"/>
          </a:p>
          <a:p>
            <a:r>
              <a:rPr lang="sr-Latn-CS" sz="2400" b="1" dirty="0" smtClean="0"/>
              <a:t>Sredstva i kadrovi </a:t>
            </a:r>
            <a:r>
              <a:rPr lang="sr-Latn-CS" sz="2400" dirty="0" smtClean="0"/>
              <a:t>za praćenje, istraživanje  i proučavanje problema: </a:t>
            </a:r>
            <a:r>
              <a:rPr lang="sr-Latn-CS" sz="2400" b="1" dirty="0" smtClean="0"/>
              <a:t>ne planiraju </a:t>
            </a:r>
            <a:r>
              <a:rPr lang="sr-Latn-CS" sz="2400" dirty="0" smtClean="0"/>
              <a:t>se </a:t>
            </a:r>
            <a:r>
              <a:rPr lang="sr-Latn-CS" sz="2400" b="1" dirty="0" smtClean="0"/>
              <a:t>i ne izdvajaju</a:t>
            </a:r>
          </a:p>
          <a:p>
            <a:r>
              <a:rPr lang="sr-Latn-CS" sz="2400" b="1" dirty="0" smtClean="0"/>
              <a:t>Adekvatno edukovan kadar: 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nema ga dovoljno – </a:t>
            </a:r>
            <a:r>
              <a:rPr lang="sr-Latn-CS" sz="2400" dirty="0" smtClean="0"/>
              <a:t>ne ulaže se </a:t>
            </a:r>
            <a:r>
              <a:rPr lang="sr-Latn-CS" sz="2400" dirty="0" smtClean="0"/>
              <a:t>srazmerno veličini problema u </a:t>
            </a:r>
            <a:r>
              <a:rPr lang="sr-Latn-CS" sz="2400" dirty="0" smtClean="0"/>
              <a:t>dodatno edukovanje </a:t>
            </a:r>
            <a:r>
              <a:rPr lang="sr-Latn-CS" sz="2400" dirty="0" smtClean="0"/>
              <a:t>i </a:t>
            </a:r>
            <a:r>
              <a:rPr lang="sr-Latn-CS" sz="2400" dirty="0" smtClean="0"/>
              <a:t>osposobljavanje </a:t>
            </a:r>
            <a:r>
              <a:rPr lang="sr-Latn-CS" sz="2400" dirty="0" smtClean="0"/>
              <a:t>za rad sa zavisnostima </a:t>
            </a:r>
          </a:p>
          <a:p>
            <a:r>
              <a:rPr lang="sr-Latn-CS" sz="2400" dirty="0" smtClean="0"/>
              <a:t>„</a:t>
            </a:r>
            <a:r>
              <a:rPr lang="sr-Latn-CS" sz="2400" b="1" dirty="0" smtClean="0"/>
              <a:t>Evakuacija od sebe</a:t>
            </a:r>
            <a:r>
              <a:rPr lang="sr-Latn-CS" sz="2400" dirty="0" smtClean="0"/>
              <a:t>“ - u </a:t>
            </a:r>
            <a:r>
              <a:rPr lang="en-US" sz="2400" dirty="0" err="1" smtClean="0"/>
              <a:t>specijalizovane</a:t>
            </a:r>
            <a:r>
              <a:rPr lang="en-US" sz="2400" dirty="0" smtClean="0"/>
              <a:t> </a:t>
            </a:r>
            <a:r>
              <a:rPr lang="sr-Latn-CS" sz="2400" dirty="0" smtClean="0"/>
              <a:t>medicinske institucije</a:t>
            </a:r>
          </a:p>
          <a:p>
            <a:pPr>
              <a:buNone/>
            </a:pPr>
            <a:r>
              <a:rPr lang="sr-Latn-CS" sz="2400" dirty="0" smtClean="0">
                <a:sym typeface="Wingdings" pitchFamily="2" charset="2"/>
              </a:rPr>
              <a:t></a:t>
            </a:r>
            <a:r>
              <a:rPr lang="sr-Latn-CS" sz="2400" b="1" dirty="0" smtClean="0"/>
              <a:t>Socijalni radnici </a:t>
            </a:r>
            <a:r>
              <a:rPr lang="sr-Latn-CS" sz="2400" dirty="0" smtClean="0"/>
              <a:t>imaju </a:t>
            </a:r>
            <a:r>
              <a:rPr lang="sr-Latn-CS" sz="2400" b="1" dirty="0" smtClean="0"/>
              <a:t>aktivan stav </a:t>
            </a:r>
            <a:r>
              <a:rPr lang="sr-Latn-CS" sz="2400" dirty="0" smtClean="0"/>
              <a:t>samo kao članovi </a:t>
            </a:r>
            <a:r>
              <a:rPr lang="sr-Latn-CS" sz="2400" b="1" dirty="0" smtClean="0"/>
              <a:t>multi-disciplinarnog tima </a:t>
            </a:r>
            <a:r>
              <a:rPr lang="sr-Latn-CS" sz="2400" dirty="0" smtClean="0"/>
              <a:t>za lečenje BZ u zdravstvenim ustanovama</a:t>
            </a:r>
          </a:p>
          <a:p>
            <a:endParaRPr lang="en-US" sz="2400" dirty="0" smtClean="0"/>
          </a:p>
          <a:p>
            <a:pPr>
              <a:lnSpc>
                <a:spcPct val="90000"/>
              </a:lnSpc>
            </a:pPr>
            <a:endParaRPr lang="sr-Latn-C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1341</TotalTime>
  <Words>1324</Words>
  <Application>Microsoft Office PowerPoint</Application>
  <PresentationFormat>On-screen Show (4:3)</PresentationFormat>
  <Paragraphs>176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7. SOCIJALNI RAD I  BOLESTI ZAVISNOSTI  Novembar 2016.</vt:lpstr>
      <vt:lpstr>SOCIJALNA VIDLJIVOST  BOLESTI ZAVISNOSTI</vt:lpstr>
      <vt:lpstr>SOCIJALNA VIDLJIVOST I BOLESTI ZAVISNOSTI</vt:lpstr>
      <vt:lpstr>BOLESTI ZAVISNOSTI I  DRUŠTVENA IDEOLOGIJA I SISTEMI VREDNOSTI</vt:lpstr>
      <vt:lpstr>BOLESTI ZAVISNOSTI I  DRUŠTVENA KOHEZIVNOST</vt:lpstr>
      <vt:lpstr> Primer: ekstremni stavovi prema adiktima</vt:lpstr>
      <vt:lpstr>BOLESTI ZAVISNOSTI I SOCIJALNA POLITIKA</vt:lpstr>
      <vt:lpstr>SOCIJALNE SLUŽBE I INSTITUCIJE   I BOLESTI ZAVISNOSTI</vt:lpstr>
      <vt:lpstr>SOCIJALNE SLUŽBE I INSTITUCIJE   I BOLESTI ZAVISNOSTI</vt:lpstr>
      <vt:lpstr>Odnos socijalnih službi i institucija prema BZ</vt:lpstr>
      <vt:lpstr>PREVENCIJA BOLESTI ZAVISNOSTI</vt:lpstr>
      <vt:lpstr>Pojam prevencije</vt:lpstr>
      <vt:lpstr>Preduslovi uspešne prevencije BZ</vt:lpstr>
      <vt:lpstr>Koraci u prevenciji BZ</vt:lpstr>
      <vt:lpstr>Primeri ciljeva programa prevencije BZ</vt:lpstr>
      <vt:lpstr>PRIMARNA PREVENCIJA BZ</vt:lpstr>
      <vt:lpstr>SEKUNDARNA PREVENCIJA BZ/1</vt:lpstr>
      <vt:lpstr>Sekundarna prevencija BZ/2</vt:lpstr>
      <vt:lpstr>TERCIJARNA PREVENCIJA BZ</vt:lpstr>
      <vt:lpstr>MERE SMANJENJA ŠTETE OD BZ </vt:lpstr>
      <vt:lpstr>Mere smanjenja štete od BZ obuhvataju:</vt:lpstr>
      <vt:lpstr>Efekti mera smanjenja štete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105</cp:revision>
  <cp:lastPrinted>1601-01-01T00:00:00Z</cp:lastPrinted>
  <dcterms:created xsi:type="dcterms:W3CDTF">1601-01-01T00:00:00Z</dcterms:created>
  <dcterms:modified xsi:type="dcterms:W3CDTF">2016-12-26T18:28:41Z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