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9"/>
  </p:notesMasterIdLst>
  <p:handoutMasterIdLst>
    <p:handoutMasterId r:id="rId30"/>
  </p:handoutMasterIdLst>
  <p:sldIdLst>
    <p:sldId id="256" r:id="rId2"/>
    <p:sldId id="274" r:id="rId3"/>
    <p:sldId id="352" r:id="rId4"/>
    <p:sldId id="347" r:id="rId5"/>
    <p:sldId id="291" r:id="rId6"/>
    <p:sldId id="293" r:id="rId7"/>
    <p:sldId id="287" r:id="rId8"/>
    <p:sldId id="343" r:id="rId9"/>
    <p:sldId id="344" r:id="rId10"/>
    <p:sldId id="298" r:id="rId11"/>
    <p:sldId id="348" r:id="rId12"/>
    <p:sldId id="345" r:id="rId13"/>
    <p:sldId id="312" r:id="rId14"/>
    <p:sldId id="349" r:id="rId15"/>
    <p:sldId id="350" r:id="rId16"/>
    <p:sldId id="325" r:id="rId17"/>
    <p:sldId id="346" r:id="rId18"/>
    <p:sldId id="320" r:id="rId19"/>
    <p:sldId id="315" r:id="rId20"/>
    <p:sldId id="321" r:id="rId21"/>
    <p:sldId id="323" r:id="rId22"/>
    <p:sldId id="324" r:id="rId23"/>
    <p:sldId id="317" r:id="rId24"/>
    <p:sldId id="327" r:id="rId25"/>
    <p:sldId id="329" r:id="rId26"/>
    <p:sldId id="331" r:id="rId27"/>
    <p:sldId id="353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821" autoAdjust="0"/>
  </p:normalViewPr>
  <p:slideViewPr>
    <p:cSldViewPr>
      <p:cViewPr>
        <p:scale>
          <a:sx n="50" d="100"/>
          <a:sy n="50" d="100"/>
        </p:scale>
        <p:origin x="-762" y="-1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21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7FEDA-4192-43F2-89CC-66AA899CDCC2}" type="datetimeFigureOut">
              <a:rPr lang="sr-Latn-CS" smtClean="0"/>
              <a:pPr/>
              <a:t>26.12.2016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E0743B-A9C3-4DEC-A3C5-BF9D88FA8D73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5C9E1-7A37-4EF1-8C7C-747E173B61D5}" type="datetimeFigureOut">
              <a:rPr lang="sr-Latn-CS" smtClean="0"/>
              <a:pPr/>
              <a:t>26.12.2016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1D2F1-D3B0-4AB9-8516-26FA2FE7719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06F1A7-B6F9-47C6-BB05-2B77C76DDD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C2EF10-2479-4667-B6F1-366DCB9878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4F97B-9384-4D0F-B7F5-89162CE1E0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A69AE-29EE-47AA-99AB-D568E6F418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4C2E4-8CCF-4D4C-9C1C-3996C479FC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ECBF40-E819-4323-A74A-A269FF59AF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EC4CE-EBA6-4D0B-B5AF-3B989A7667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DEB6C6-DA8E-4FE6-BFF7-79C0588942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FE89BAAD-B8EE-44EE-8426-583CA2442E9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DD7A697-5D07-4D2F-8510-2FB04EBFECB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676400"/>
            <a:ext cx="7620000" cy="2057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5300" dirty="0" smtClean="0"/>
              <a:t>5. </a:t>
            </a:r>
            <a:r>
              <a:rPr lang="sr-Latn-CS" sz="5300" dirty="0" smtClean="0"/>
              <a:t>SOCIJALNI RAD I </a:t>
            </a: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sr-Latn-CS" sz="5300" dirty="0" smtClean="0"/>
              <a:t>BOLESTI ZAVISNOSTI </a:t>
            </a:r>
            <a:br>
              <a:rPr lang="sr-Latn-CS" sz="5300" dirty="0" smtClean="0"/>
            </a:br>
            <a:r>
              <a:rPr lang="en-US" sz="4800" dirty="0" err="1" smtClean="0"/>
              <a:t>Novembar</a:t>
            </a:r>
            <a:r>
              <a:rPr lang="en-US" sz="4800" dirty="0" smtClean="0"/>
              <a:t> </a:t>
            </a:r>
            <a:r>
              <a:rPr lang="sr-Latn-CS" sz="4800" dirty="0" smtClean="0"/>
              <a:t>201</a:t>
            </a:r>
            <a:r>
              <a:rPr lang="en-US" sz="4800" dirty="0" smtClean="0"/>
              <a:t>6</a:t>
            </a:r>
            <a:r>
              <a:rPr lang="sr-Latn-CS" sz="4800" dirty="0" smtClean="0"/>
              <a:t>.</a:t>
            </a:r>
            <a:endParaRPr lang="en-US" dirty="0" smtClean="0">
              <a:latin typeface="Algerian" pitchFamily="82" charset="0"/>
            </a:endParaRP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191000"/>
            <a:ext cx="7854696" cy="1524000"/>
          </a:xfrm>
        </p:spPr>
        <p:txBody>
          <a:bodyPr>
            <a:noAutofit/>
          </a:bodyPr>
          <a:lstStyle/>
          <a:p>
            <a:pPr algn="l"/>
            <a:r>
              <a:rPr lang="sr-Latn-CS" sz="43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Dejstva psihoaktivnih supstanci</a:t>
            </a:r>
            <a:r>
              <a:rPr lang="en-US" sz="43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/</a:t>
            </a:r>
            <a:r>
              <a:rPr lang="sr-Latn-CS" sz="43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2</a:t>
            </a:r>
            <a:endParaRPr lang="en-US" sz="4300" b="1" dirty="0" smtClean="0"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/>
          <a:lstStyle/>
          <a:p>
            <a:r>
              <a:rPr lang="en-US" sz="3200" b="1" dirty="0" smtClean="0"/>
              <a:t>E</a:t>
            </a:r>
            <a:r>
              <a:rPr lang="sr-Latn-CS" sz="3200" b="1" dirty="0" err="1" smtClean="0"/>
              <a:t>kstazi</a:t>
            </a:r>
            <a:r>
              <a:rPr lang="sr-Latn-CS" sz="3200" b="1" dirty="0" smtClean="0"/>
              <a:t>/1</a:t>
            </a:r>
            <a:endParaRPr lang="en-US" sz="3200" b="1" dirty="0" smtClean="0">
              <a:solidFill>
                <a:schemeClr val="hlink"/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sr-Latn-CS" sz="2400" b="1" dirty="0" err="1" smtClean="0"/>
              <a:t>Ecstasy</a:t>
            </a:r>
            <a:r>
              <a:rPr lang="sr-Latn-CS" sz="2400" b="1" dirty="0" smtClean="0"/>
              <a:t> ili MDMA </a:t>
            </a:r>
            <a:r>
              <a:rPr lang="sr-Latn-CS" sz="2400" dirty="0" smtClean="0"/>
              <a:t>(</a:t>
            </a:r>
            <a:r>
              <a:rPr lang="sr-Latn-CS" sz="2400" dirty="0" err="1" smtClean="0"/>
              <a:t>methylene</a:t>
            </a:r>
            <a:r>
              <a:rPr lang="sr-Latn-CS" sz="2400" dirty="0" smtClean="0"/>
              <a:t>-</a:t>
            </a:r>
            <a:r>
              <a:rPr lang="sr-Latn-CS" sz="2400" dirty="0" err="1" smtClean="0"/>
              <a:t>dioxy</a:t>
            </a:r>
            <a:r>
              <a:rPr lang="sr-Latn-CS" sz="2400" dirty="0" smtClean="0"/>
              <a:t>-</a:t>
            </a:r>
            <a:r>
              <a:rPr lang="sr-Latn-CS" sz="2400" dirty="0" err="1" smtClean="0"/>
              <a:t>amphetamine</a:t>
            </a:r>
            <a:r>
              <a:rPr lang="sr-Latn-CS" sz="2400" dirty="0" smtClean="0"/>
              <a:t>) je izrazito popularan, stimulativno i halucinogeno dejstvo, pa se svrstava i u </a:t>
            </a:r>
            <a:r>
              <a:rPr lang="sr-Latn-CS" sz="2400" dirty="0" err="1" smtClean="0"/>
              <a:t>stimulatore</a:t>
            </a:r>
            <a:r>
              <a:rPr lang="sr-Latn-CS" sz="2400" dirty="0" smtClean="0"/>
              <a:t> CSN i u halucinogene</a:t>
            </a:r>
          </a:p>
          <a:p>
            <a:pPr>
              <a:lnSpc>
                <a:spcPct val="80000"/>
              </a:lnSpc>
              <a:buNone/>
            </a:pPr>
            <a:r>
              <a:rPr lang="sr-Latn-CS" sz="2400" b="1" dirty="0" smtClean="0"/>
              <a:t>Efekti:</a:t>
            </a:r>
          </a:p>
          <a:p>
            <a:pPr eaLnBrk="1" hangingPunct="1">
              <a:lnSpc>
                <a:spcPct val="80000"/>
              </a:lnSpc>
            </a:pPr>
            <a:r>
              <a:rPr lang="sr-Latn-CS" sz="2400" dirty="0" smtClean="0"/>
              <a:t>U toku 30-90 minuta izaziva </a:t>
            </a:r>
            <a:r>
              <a:rPr lang="sr-Latn-CS" sz="2400" b="1" dirty="0" smtClean="0"/>
              <a:t>euforiju</a:t>
            </a:r>
            <a:r>
              <a:rPr lang="sr-Latn-CS" sz="2400" dirty="0" smtClean="0"/>
              <a:t>, veselo raspoloženje, povišen doživljaj </a:t>
            </a:r>
            <a:r>
              <a:rPr lang="sr-Latn-CS" sz="2400" b="1" dirty="0" smtClean="0"/>
              <a:t>zvuka i boje </a:t>
            </a:r>
            <a:r>
              <a:rPr lang="sr-Latn-CS" sz="2400" dirty="0" smtClean="0"/>
              <a:t>uz osećanje </a:t>
            </a:r>
            <a:r>
              <a:rPr lang="sr-Latn-CS" sz="2400" b="1" dirty="0" smtClean="0"/>
              <a:t>bliskosti</a:t>
            </a:r>
            <a:r>
              <a:rPr lang="sr-Latn-CS" sz="2400" dirty="0" smtClean="0"/>
              <a:t> sa svakim</a:t>
            </a:r>
          </a:p>
          <a:p>
            <a:pPr eaLnBrk="1" hangingPunct="1">
              <a:lnSpc>
                <a:spcPct val="80000"/>
              </a:lnSpc>
            </a:pPr>
            <a:r>
              <a:rPr lang="sr-Latn-CS" sz="2400" dirty="0" smtClean="0"/>
              <a:t>Dejstvo traje </a:t>
            </a:r>
            <a:r>
              <a:rPr lang="sr-Latn-CS" sz="2400" b="1" dirty="0" smtClean="0"/>
              <a:t>nekoliko sati </a:t>
            </a:r>
            <a:r>
              <a:rPr lang="sr-Latn-CS" sz="2400" dirty="0" smtClean="0"/>
              <a:t>uz izrazito povećanje </a:t>
            </a:r>
            <a:r>
              <a:rPr lang="sr-Latn-CS" sz="2400" b="1" dirty="0" smtClean="0"/>
              <a:t>aktivnosti,</a:t>
            </a:r>
            <a:r>
              <a:rPr lang="sr-Latn-CS" sz="2400" dirty="0" smtClean="0"/>
              <a:t> može se pojaviti i </a:t>
            </a:r>
            <a:r>
              <a:rPr lang="sr-Latn-CS" sz="2400" b="1" dirty="0" smtClean="0"/>
              <a:t>konfuzija</a:t>
            </a:r>
            <a:r>
              <a:rPr lang="sr-Latn-CS" sz="2400" dirty="0" smtClean="0"/>
              <a:t>, </a:t>
            </a:r>
            <a:r>
              <a:rPr lang="sr-Latn-CS" sz="2400" b="1" dirty="0" smtClean="0"/>
              <a:t>napetost</a:t>
            </a:r>
            <a:r>
              <a:rPr lang="sr-Latn-CS" sz="2400" dirty="0" smtClean="0"/>
              <a:t>, a potom </a:t>
            </a:r>
            <a:r>
              <a:rPr lang="sr-Latn-CS" sz="2400" b="1" dirty="0" smtClean="0"/>
              <a:t>nesanica</a:t>
            </a:r>
            <a:r>
              <a:rPr lang="sr-Latn-CS" sz="24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sr-Latn-CS" sz="2400" b="1" dirty="0" smtClean="0"/>
              <a:t>U većim količinama </a:t>
            </a:r>
            <a:r>
              <a:rPr lang="sr-Latn-CS" sz="2400" dirty="0" smtClean="0"/>
              <a:t>može izazvati: grčeve u mišićima (posebno viličnim – škrgutanje zubima), preznojavanje, mučninu, ubrzano lupanje srca, povišen krvni pritisak  i dehidraciju.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/>
          <a:lstStyle/>
          <a:p>
            <a:r>
              <a:rPr lang="en-US" sz="3200" b="1" dirty="0" smtClean="0"/>
              <a:t>E</a:t>
            </a:r>
            <a:r>
              <a:rPr lang="sr-Latn-CS" sz="3200" b="1" dirty="0" err="1" smtClean="0"/>
              <a:t>kstazi</a:t>
            </a:r>
            <a:r>
              <a:rPr lang="sr-Latn-CS" sz="3200" b="1" dirty="0" smtClean="0"/>
              <a:t>/2</a:t>
            </a:r>
            <a:endParaRPr lang="en-US" sz="3200" b="1" dirty="0" smtClean="0">
              <a:solidFill>
                <a:schemeClr val="hlink"/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sr-Latn-CS" sz="2400" b="1" dirty="0" smtClean="0"/>
              <a:t>Efekti (nastavak):</a:t>
            </a:r>
          </a:p>
          <a:p>
            <a:pPr>
              <a:lnSpc>
                <a:spcPct val="80000"/>
              </a:lnSpc>
            </a:pPr>
            <a:r>
              <a:rPr lang="sr-Latn-CS" sz="2400" dirty="0" smtClean="0"/>
              <a:t>Razvija se </a:t>
            </a:r>
            <a:r>
              <a:rPr lang="sr-Latn-CS" sz="2400" b="1" dirty="0" smtClean="0"/>
              <a:t>tolerancija</a:t>
            </a:r>
            <a:endParaRPr lang="sr-Latn-CS" sz="2200" dirty="0" smtClean="0"/>
          </a:p>
          <a:p>
            <a:pPr>
              <a:lnSpc>
                <a:spcPct val="80000"/>
              </a:lnSpc>
            </a:pPr>
            <a:r>
              <a:rPr lang="sr-Latn-CS" sz="2400" dirty="0" smtClean="0"/>
              <a:t>Dovodi do </a:t>
            </a:r>
            <a:r>
              <a:rPr lang="sr-Latn-CS" sz="2400" b="1" dirty="0" smtClean="0"/>
              <a:t>psihičke zavisnosti</a:t>
            </a:r>
            <a:r>
              <a:rPr lang="sr-Latn-CS" sz="2400" dirty="0" smtClean="0"/>
              <a:t>, fizička zavisnost nije dokazana</a:t>
            </a:r>
          </a:p>
          <a:p>
            <a:pPr>
              <a:lnSpc>
                <a:spcPct val="80000"/>
              </a:lnSpc>
            </a:pPr>
            <a:r>
              <a:rPr lang="sr-Latn-CS" sz="2400" dirty="0" smtClean="0"/>
              <a:t>Može</a:t>
            </a:r>
            <a:r>
              <a:rPr lang="sr-Latn-CS" sz="2400" b="1" dirty="0" smtClean="0"/>
              <a:t> </a:t>
            </a:r>
            <a:r>
              <a:rPr lang="sr-Latn-CS" sz="2400" dirty="0" err="1" smtClean="0"/>
              <a:t>precipitirati</a:t>
            </a:r>
            <a:r>
              <a:rPr lang="sr-Latn-CS" sz="2400" dirty="0" smtClean="0"/>
              <a:t> pojavu </a:t>
            </a:r>
            <a:r>
              <a:rPr lang="sr-Latn-CS" sz="2400" b="1" dirty="0" smtClean="0"/>
              <a:t>psihoze.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Smrt </a:t>
            </a:r>
            <a:r>
              <a:rPr lang="sr-Latn-CS" sz="2400" dirty="0" smtClean="0"/>
              <a:t>može nastupiti iznenadno zbog </a:t>
            </a:r>
            <a:r>
              <a:rPr lang="sr-Latn-CS" sz="2400" dirty="0" err="1" smtClean="0"/>
              <a:t>kardijalne</a:t>
            </a:r>
            <a:r>
              <a:rPr lang="sr-Latn-CS" sz="2400" dirty="0" smtClean="0"/>
              <a:t> aritmije, dehidracije i </a:t>
            </a:r>
            <a:r>
              <a:rPr lang="sr-Latn-CS" sz="2400" dirty="0" err="1" smtClean="0"/>
              <a:t>hipertermije</a:t>
            </a:r>
            <a:r>
              <a:rPr lang="sr-Latn-CS" sz="2400" dirty="0" smtClean="0"/>
              <a:t>.</a:t>
            </a:r>
            <a:endParaRPr lang="sr-Latn-CS" sz="2400" b="1" dirty="0" smtClean="0"/>
          </a:p>
          <a:p>
            <a:pPr>
              <a:lnSpc>
                <a:spcPct val="80000"/>
              </a:lnSpc>
            </a:pPr>
            <a:r>
              <a:rPr lang="sr-Latn-CS" sz="2400" b="1" dirty="0" err="1" smtClean="0"/>
              <a:t>Predoziranje</a:t>
            </a:r>
            <a:r>
              <a:rPr lang="sr-Latn-CS" sz="2400" b="1" dirty="0" smtClean="0"/>
              <a:t>: </a:t>
            </a:r>
            <a:r>
              <a:rPr lang="sr-Latn-CS" sz="2400" dirty="0" smtClean="0"/>
              <a:t>akutna </a:t>
            </a:r>
            <a:r>
              <a:rPr lang="sr-Latn-CS" sz="2400" dirty="0" err="1" smtClean="0"/>
              <a:t>intosikacija</a:t>
            </a:r>
            <a:r>
              <a:rPr lang="sr-Latn-CS" sz="2400" dirty="0" smtClean="0"/>
              <a:t>, može se ispoljiti kao maligni </a:t>
            </a:r>
            <a:r>
              <a:rPr lang="sr-Latn-CS" sz="2400" dirty="0" err="1" smtClean="0"/>
              <a:t>neurolpetički</a:t>
            </a:r>
            <a:r>
              <a:rPr lang="sr-Latn-CS" sz="2400" dirty="0" smtClean="0"/>
              <a:t> sindrom</a:t>
            </a:r>
            <a:endParaRPr lang="sr-Latn-CS" sz="2400" b="1" dirty="0" smtClean="0"/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Dugotrajno korišćenje: </a:t>
            </a:r>
            <a:r>
              <a:rPr lang="sr-Latn-CS" sz="2400" dirty="0" err="1" smtClean="0"/>
              <a:t>neurotoksični</a:t>
            </a:r>
            <a:r>
              <a:rPr lang="sr-Latn-CS" sz="2400" dirty="0" smtClean="0"/>
              <a:t> efekat sa smanjenjem kognitivnih funkcija.</a:t>
            </a:r>
            <a:endParaRPr lang="sr-Latn-CS" sz="24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HALUCIONIGENI</a:t>
            </a:r>
            <a:endParaRPr lang="en-US" dirty="0" smtClean="0"/>
          </a:p>
        </p:txBody>
      </p:sp>
      <p:sp>
        <p:nvSpPr>
          <p:cNvPr id="3993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CS" b="1" dirty="0" smtClean="0"/>
              <a:t>LSD, </a:t>
            </a:r>
            <a:r>
              <a:rPr lang="sr-Latn-CS" b="1" dirty="0" err="1" smtClean="0"/>
              <a:t>psilocibin</a:t>
            </a:r>
            <a:r>
              <a:rPr lang="sr-Latn-CS" b="1" dirty="0" smtClean="0"/>
              <a:t>, </a:t>
            </a:r>
            <a:r>
              <a:rPr lang="sr-Latn-CS" b="1" dirty="0" err="1" smtClean="0"/>
              <a:t>meskalin</a:t>
            </a:r>
            <a:r>
              <a:rPr lang="sr-Latn-CS" b="1" dirty="0" smtClean="0"/>
              <a:t> </a:t>
            </a:r>
            <a:r>
              <a:rPr lang="sr-Latn-CS" dirty="0" smtClean="0"/>
              <a:t>…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3200" b="1" dirty="0" smtClean="0"/>
              <a:t>H</a:t>
            </a:r>
            <a:r>
              <a:rPr lang="en-US" sz="3200" b="1" dirty="0" err="1" smtClean="0"/>
              <a:t>alucinogeni</a:t>
            </a:r>
            <a:r>
              <a:rPr lang="sr-Latn-CS" sz="3200" b="1" dirty="0" smtClean="0"/>
              <a:t> (</a:t>
            </a:r>
            <a:r>
              <a:rPr lang="sr-Latn-CS" sz="3200" b="1" dirty="0" err="1" smtClean="0"/>
              <a:t>psihodelici</a:t>
            </a:r>
            <a:r>
              <a:rPr lang="sr-Latn-CS" sz="3200" b="1" dirty="0" smtClean="0"/>
              <a:t>)</a:t>
            </a:r>
            <a:endParaRPr lang="en-US" sz="3200" b="1" dirty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752600"/>
            <a:ext cx="7772400" cy="4419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sr-Latn-CS" sz="2400" b="1" dirty="0" smtClean="0"/>
              <a:t>Osnovno dejstvo: </a:t>
            </a:r>
            <a:r>
              <a:rPr lang="sr-Latn-CS" sz="2400" dirty="0" smtClean="0"/>
              <a:t>poremećaj </a:t>
            </a:r>
            <a:r>
              <a:rPr lang="sr-Latn-CS" sz="2400" b="1" dirty="0" smtClean="0"/>
              <a:t>čulnih opažanja</a:t>
            </a:r>
            <a:r>
              <a:rPr lang="sr-Latn-CS" sz="2400" dirty="0" smtClean="0"/>
              <a:t>, </a:t>
            </a:r>
          </a:p>
          <a:p>
            <a:pPr lvl="1">
              <a:lnSpc>
                <a:spcPct val="80000"/>
              </a:lnSpc>
            </a:pPr>
            <a:r>
              <a:rPr lang="sr-Latn-CS" sz="2200" dirty="0" smtClean="0"/>
              <a:t>pre svega vizuelnih - iluzije, pseudo-halucinacije, </a:t>
            </a:r>
          </a:p>
          <a:p>
            <a:pPr lvl="1">
              <a:lnSpc>
                <a:spcPct val="80000"/>
              </a:lnSpc>
            </a:pPr>
            <a:r>
              <a:rPr lang="sr-Latn-CS" sz="2200" dirty="0" smtClean="0"/>
              <a:t>ali i slušnih, dodira i mirisa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U manjim dozama: </a:t>
            </a:r>
            <a:r>
              <a:rPr lang="sr-Latn-CS" sz="2400" dirty="0" smtClean="0"/>
              <a:t>poboljšanje raspoloženja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U većim dozama: </a:t>
            </a:r>
            <a:r>
              <a:rPr lang="sr-Latn-CS" sz="2400" dirty="0" smtClean="0"/>
              <a:t>stimulacija, smirivanje, </a:t>
            </a:r>
            <a:r>
              <a:rPr lang="sr-Latn-CS" sz="2400" dirty="0" err="1" smtClean="0"/>
              <a:t>deliranta</a:t>
            </a:r>
            <a:r>
              <a:rPr lang="sr-Latn-CS" sz="2400" dirty="0" smtClean="0"/>
              <a:t> i psihodelična stanja</a:t>
            </a:r>
          </a:p>
          <a:p>
            <a:pPr>
              <a:lnSpc>
                <a:spcPct val="80000"/>
              </a:lnSpc>
              <a:buNone/>
            </a:pPr>
            <a:r>
              <a:rPr lang="sr-Latn-CS" sz="2400" b="1" dirty="0" smtClean="0"/>
              <a:t>H</a:t>
            </a:r>
            <a:r>
              <a:rPr lang="it-IT" sz="2400" b="1" dirty="0" smtClean="0"/>
              <a:t>emijski raznovrsn</a:t>
            </a:r>
            <a:r>
              <a:rPr lang="sr-Latn-CS" sz="2400" b="1" dirty="0" smtClean="0"/>
              <a:t>e</a:t>
            </a:r>
            <a:r>
              <a:rPr lang="it-IT" sz="2400" b="1" dirty="0" smtClean="0"/>
              <a:t> supstanc</a:t>
            </a:r>
            <a:r>
              <a:rPr lang="sr-Latn-CS" sz="2400" b="1" dirty="0" smtClean="0"/>
              <a:t>e: </a:t>
            </a:r>
            <a:r>
              <a:rPr lang="it-IT" sz="2400" b="1" dirty="0" smtClean="0"/>
              <a:t> </a:t>
            </a:r>
            <a:endParaRPr lang="sr-Latn-CS" sz="2400" b="1" dirty="0" smtClean="0"/>
          </a:p>
          <a:p>
            <a:pPr>
              <a:lnSpc>
                <a:spcPct val="80000"/>
              </a:lnSpc>
            </a:pPr>
            <a:r>
              <a:rPr lang="it-IT" sz="2400" b="1" dirty="0" smtClean="0"/>
              <a:t>LSD</a:t>
            </a:r>
            <a:endParaRPr lang="sr-Latn-CS" sz="2400" dirty="0" smtClean="0"/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“Trip” </a:t>
            </a:r>
            <a:r>
              <a:rPr lang="sr-Latn-CS" sz="2400" dirty="0" smtClean="0"/>
              <a:t>(najsnažniji)</a:t>
            </a:r>
          </a:p>
          <a:p>
            <a:pPr>
              <a:lnSpc>
                <a:spcPct val="80000"/>
              </a:lnSpc>
            </a:pPr>
            <a:r>
              <a:rPr lang="sr-Latn-CS" sz="2400" b="1" dirty="0" err="1" smtClean="0"/>
              <a:t>Psilocibin</a:t>
            </a:r>
            <a:r>
              <a:rPr lang="sr-Latn-CS" sz="2400" b="1" dirty="0" smtClean="0"/>
              <a:t> ili </a:t>
            </a:r>
            <a:r>
              <a:rPr lang="sr-Latn-CS" sz="2400" dirty="0" smtClean="0"/>
              <a:t>magične pečurke (Meksiko) - droga introspekcije, fascinacije, </a:t>
            </a:r>
            <a:r>
              <a:rPr lang="sr-Latn-CS" sz="2400" dirty="0" err="1" smtClean="0"/>
              <a:t>utrnulosti</a:t>
            </a:r>
            <a:r>
              <a:rPr lang="sr-Latn-CS" sz="24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sr-Latn-CS" sz="2400" b="1" dirty="0" err="1" smtClean="0"/>
              <a:t>Meskalin</a:t>
            </a:r>
            <a:r>
              <a:rPr lang="sr-Latn-CS" sz="2400" dirty="0" smtClean="0"/>
              <a:t> – od kaktusa </a:t>
            </a:r>
            <a:r>
              <a:rPr lang="sr-Latn-CS" sz="2400" dirty="0" err="1" smtClean="0"/>
              <a:t>pejotl</a:t>
            </a:r>
            <a:r>
              <a:rPr lang="sr-Latn-CS" sz="2400" dirty="0" smtClean="0"/>
              <a:t> (Meksiko) - megalomanski narcizam, ruženje barijera do nesvesnog, ne-biće </a:t>
            </a:r>
            <a:endParaRPr lang="sr-Latn-CS" sz="2400" b="1" dirty="0" smtClean="0"/>
          </a:p>
          <a:p>
            <a:pPr>
              <a:lnSpc>
                <a:spcPct val="80000"/>
              </a:lnSpc>
            </a:pPr>
            <a:r>
              <a:rPr lang="it-IT" sz="2400" b="1" dirty="0" smtClean="0"/>
              <a:t>Drugi </a:t>
            </a:r>
            <a:r>
              <a:rPr lang="it-IT" sz="2400" dirty="0" smtClean="0"/>
              <a:t>(</a:t>
            </a:r>
            <a:r>
              <a:rPr lang="sr-Latn-CS" sz="2400" dirty="0" err="1" smtClean="0"/>
              <a:t>antiparkinski</a:t>
            </a:r>
            <a:r>
              <a:rPr lang="sr-Latn-CS" sz="2400" dirty="0" smtClean="0"/>
              <a:t> medikamenti…)</a:t>
            </a:r>
          </a:p>
          <a:p>
            <a:pPr>
              <a:lnSpc>
                <a:spcPct val="80000"/>
              </a:lnSpc>
              <a:buNone/>
            </a:pPr>
            <a:endParaRPr lang="it-IT" sz="2400" b="1" dirty="0" smtClean="0"/>
          </a:p>
          <a:p>
            <a:pPr>
              <a:lnSpc>
                <a:spcPct val="80000"/>
              </a:lnSpc>
              <a:buNone/>
            </a:pPr>
            <a:endParaRPr lang="sr-Latn-CS" sz="2400" dirty="0" smtClean="0"/>
          </a:p>
          <a:p>
            <a:pPr>
              <a:lnSpc>
                <a:spcPct val="80000"/>
              </a:lnSpc>
              <a:buNone/>
            </a:pPr>
            <a:endParaRPr lang="it-IT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b="1" dirty="0" smtClean="0">
              <a:solidFill>
                <a:schemeClr val="folHlin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Efekti: </a:t>
            </a:r>
            <a:endParaRPr lang="sr-Latn-C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006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sr-Latn-CS" b="1" dirty="0" smtClean="0"/>
              <a:t>I</a:t>
            </a:r>
            <a:r>
              <a:rPr lang="it-IT" b="1" dirty="0" smtClean="0"/>
              <a:t>ntenzivne halucinacije </a:t>
            </a:r>
            <a:r>
              <a:rPr lang="it-IT" dirty="0" smtClean="0"/>
              <a:t>(boje, zvukovi, kao dodirivanje, vizije)</a:t>
            </a:r>
          </a:p>
          <a:p>
            <a:pPr lvl="1">
              <a:lnSpc>
                <a:spcPct val="80000"/>
              </a:lnSpc>
            </a:pPr>
            <a:r>
              <a:rPr lang="sr-Latn-CS" sz="2200" dirty="0" smtClean="0"/>
              <a:t>k</a:t>
            </a:r>
            <a:r>
              <a:rPr lang="it-IT" sz="2200" dirty="0" smtClean="0"/>
              <a:t>ada su halucinacije </a:t>
            </a:r>
            <a:r>
              <a:rPr lang="it-IT" sz="2200" b="1" dirty="0" smtClean="0"/>
              <a:t>neprijatne (“bad trip”)</a:t>
            </a:r>
            <a:r>
              <a:rPr lang="sr-Latn-CS" sz="2200" b="1" dirty="0" smtClean="0"/>
              <a:t>,</a:t>
            </a:r>
            <a:r>
              <a:rPr lang="it-IT" sz="2200" b="1" dirty="0" smtClean="0"/>
              <a:t> </a:t>
            </a:r>
            <a:r>
              <a:rPr lang="it-IT" sz="2200" dirty="0" smtClean="0"/>
              <a:t>pra</a:t>
            </a:r>
            <a:r>
              <a:rPr lang="sr-Latn-CS" sz="2200" dirty="0" smtClean="0"/>
              <a:t>ć</a:t>
            </a:r>
            <a:r>
              <a:rPr lang="it-IT" sz="2200" dirty="0" smtClean="0"/>
              <a:t>ene su </a:t>
            </a:r>
            <a:r>
              <a:rPr lang="it-IT" sz="2200" b="1" dirty="0" smtClean="0"/>
              <a:t>strahom i agresijom</a:t>
            </a:r>
            <a:endParaRPr lang="sr-Latn-CS" sz="2200" b="1" dirty="0" smtClean="0"/>
          </a:p>
          <a:p>
            <a:pPr>
              <a:lnSpc>
                <a:spcPct val="80000"/>
              </a:lnSpc>
            </a:pPr>
            <a:r>
              <a:rPr lang="sr-Latn-CS" b="1" dirty="0" smtClean="0"/>
              <a:t>I</a:t>
            </a:r>
            <a:r>
              <a:rPr lang="it-IT" b="1" dirty="0" smtClean="0"/>
              <a:t>ntenzivna emocionalna do</a:t>
            </a:r>
            <a:r>
              <a:rPr lang="sr-Latn-CS" b="1" dirty="0" smtClean="0"/>
              <a:t>ž</a:t>
            </a:r>
            <a:r>
              <a:rPr lang="it-IT" b="1" dirty="0" smtClean="0"/>
              <a:t>ivljavanja </a:t>
            </a:r>
            <a:r>
              <a:rPr lang="it-IT" dirty="0" smtClean="0"/>
              <a:t>povezana  sa njima</a:t>
            </a:r>
            <a:r>
              <a:rPr lang="sr-Latn-CS" dirty="0" smtClean="0"/>
              <a:t>-</a:t>
            </a:r>
            <a:r>
              <a:rPr lang="it-IT" dirty="0" smtClean="0"/>
              <a:t>trip</a:t>
            </a:r>
            <a:endParaRPr lang="it-IT" b="1" dirty="0" smtClean="0"/>
          </a:p>
          <a:p>
            <a:pPr>
              <a:lnSpc>
                <a:spcPct val="80000"/>
              </a:lnSpc>
            </a:pPr>
            <a:r>
              <a:rPr lang="sr-Latn-CS" b="1" dirty="0" smtClean="0"/>
              <a:t>Nema fizičke zavisnosti</a:t>
            </a:r>
            <a:r>
              <a:rPr lang="sr-Latn-CS" dirty="0" smtClean="0"/>
              <a:t>, psihička zavisnost slabo izražena </a:t>
            </a:r>
          </a:p>
          <a:p>
            <a:pPr>
              <a:lnSpc>
                <a:spcPct val="80000"/>
              </a:lnSpc>
            </a:pPr>
            <a:r>
              <a:rPr lang="sr-Latn-CS" dirty="0" smtClean="0"/>
              <a:t>Fenomen </a:t>
            </a:r>
            <a:r>
              <a:rPr lang="sr-Latn-CS" b="1" dirty="0" smtClean="0"/>
              <a:t>tolerancije</a:t>
            </a:r>
            <a:r>
              <a:rPr lang="sr-Latn-CS" dirty="0" smtClean="0"/>
              <a:t> i </a:t>
            </a:r>
            <a:r>
              <a:rPr lang="sr-Latn-CS" b="1" dirty="0" smtClean="0"/>
              <a:t>ukrštene</a:t>
            </a:r>
            <a:r>
              <a:rPr lang="sr-Latn-CS" dirty="0" smtClean="0"/>
              <a:t> </a:t>
            </a:r>
            <a:r>
              <a:rPr lang="sr-Latn-CS" b="1" dirty="0" smtClean="0"/>
              <a:t>tolerancije</a:t>
            </a:r>
            <a:r>
              <a:rPr lang="sr-Latn-CS" dirty="0" smtClean="0"/>
              <a:t> </a:t>
            </a:r>
            <a:r>
              <a:rPr lang="sr-Latn-CS" sz="2200" dirty="0" smtClean="0"/>
              <a:t>(povećanje tolerancije na jedan halucinogen dovodi do povećane tolerancije i na slične supstance)</a:t>
            </a:r>
          </a:p>
          <a:p>
            <a:pPr>
              <a:lnSpc>
                <a:spcPct val="80000"/>
              </a:lnSpc>
            </a:pPr>
            <a:r>
              <a:rPr lang="sr-Latn-CS" b="1" dirty="0" smtClean="0"/>
              <a:t>Neželjeni efekti</a:t>
            </a:r>
            <a:r>
              <a:rPr lang="sr-Latn-CS" dirty="0" smtClean="0"/>
              <a:t>: </a:t>
            </a:r>
            <a:r>
              <a:rPr lang="it-IT" sz="2400" dirty="0" smtClean="0"/>
              <a:t>sumra</a:t>
            </a:r>
            <a:r>
              <a:rPr lang="sr-Latn-CS" sz="2400" dirty="0" smtClean="0"/>
              <a:t>č</a:t>
            </a:r>
            <a:r>
              <a:rPr lang="it-IT" sz="2400" dirty="0" smtClean="0"/>
              <a:t>no</a:t>
            </a:r>
            <a:r>
              <a:rPr lang="sr-Latn-CS" sz="2400" dirty="0" smtClean="0"/>
              <a:t> </a:t>
            </a:r>
            <a:r>
              <a:rPr lang="it-IT" sz="2400" dirty="0" smtClean="0"/>
              <a:t>stanj</a:t>
            </a:r>
            <a:r>
              <a:rPr lang="sr-Latn-CS" sz="2400" dirty="0" smtClean="0"/>
              <a:t>e, akutna panična ili akutna </a:t>
            </a:r>
            <a:r>
              <a:rPr lang="sr-Latn-CS" sz="2400" b="1" i="1" dirty="0" smtClean="0"/>
              <a:t>psihotična reakcija </a:t>
            </a:r>
            <a:r>
              <a:rPr lang="sr-Latn-CS" sz="2400" dirty="0" smtClean="0"/>
              <a:t>, </a:t>
            </a:r>
            <a:r>
              <a:rPr lang="it-IT" sz="2400" dirty="0" smtClean="0"/>
              <a:t>“</a:t>
            </a:r>
            <a:r>
              <a:rPr lang="it-IT" sz="2400" b="1" i="1" dirty="0" smtClean="0"/>
              <a:t>flash</a:t>
            </a:r>
            <a:r>
              <a:rPr lang="sr-Latn-CS" sz="2400" b="1" i="1" dirty="0" smtClean="0"/>
              <a:t>-</a:t>
            </a:r>
            <a:r>
              <a:rPr lang="it-IT" sz="2400" b="1" i="1" dirty="0" smtClean="0"/>
              <a:t>back</a:t>
            </a:r>
            <a:r>
              <a:rPr lang="it-IT" sz="2400" dirty="0" smtClean="0"/>
              <a:t>”-ovi koji mogu da traju u kontinuitetu i nekoliko godina</a:t>
            </a:r>
            <a:r>
              <a:rPr lang="sr-Latn-CS" sz="2400" dirty="0" smtClean="0"/>
              <a:t>,</a:t>
            </a:r>
            <a:r>
              <a:rPr lang="it-IT" sz="2400" dirty="0" smtClean="0"/>
              <a:t> </a:t>
            </a:r>
            <a:r>
              <a:rPr lang="sr-Latn-CS" sz="2400" dirty="0" smtClean="0"/>
              <a:t>trajne izmene ličnosti, oštećenja </a:t>
            </a:r>
            <a:r>
              <a:rPr lang="sr-Latn-CS" sz="2400" b="1" i="1" dirty="0" err="1" smtClean="0"/>
              <a:t>hromozoma</a:t>
            </a:r>
            <a:endParaRPr lang="sr-Latn-CS" sz="2400" dirty="0" smtClean="0"/>
          </a:p>
          <a:p>
            <a:pPr>
              <a:lnSpc>
                <a:spcPct val="80000"/>
              </a:lnSpc>
            </a:pPr>
            <a:r>
              <a:rPr lang="it-IT" sz="2400" b="1" dirty="0" smtClean="0"/>
              <a:t>S m r t  </a:t>
            </a:r>
            <a:r>
              <a:rPr lang="it-IT" sz="2400" dirty="0" smtClean="0"/>
              <a:t>mo</a:t>
            </a:r>
            <a:r>
              <a:rPr lang="sr-Latn-CS" sz="2400" dirty="0" smtClean="0"/>
              <a:t>ž</a:t>
            </a:r>
            <a:r>
              <a:rPr lang="it-IT" sz="2400" dirty="0" smtClean="0"/>
              <a:t>e nastati pod uticajem </a:t>
            </a:r>
            <a:r>
              <a:rPr lang="it-IT" sz="2400" i="1" dirty="0" smtClean="0"/>
              <a:t>halucinacija o sposobnosti letenja</a:t>
            </a:r>
            <a:r>
              <a:rPr lang="it-IT" sz="2400" dirty="0" smtClean="0"/>
              <a:t> , </a:t>
            </a:r>
            <a:r>
              <a:rPr lang="sr-Latn-CS" sz="2400" dirty="0" smtClean="0"/>
              <a:t>zbog kojih mogu da skoče </a:t>
            </a:r>
            <a:r>
              <a:rPr lang="it-IT" sz="2400" dirty="0" smtClean="0"/>
              <a:t>sa nekog visokog mesta</a:t>
            </a:r>
            <a:endParaRPr lang="sr-Latn-CS" sz="2400" dirty="0" smtClean="0"/>
          </a:p>
          <a:p>
            <a:pPr>
              <a:lnSpc>
                <a:spcPct val="80000"/>
              </a:lnSpc>
              <a:spcBef>
                <a:spcPts val="600"/>
              </a:spcBef>
              <a:buNone/>
            </a:pPr>
            <a:r>
              <a:rPr lang="sr-Latn-CS" sz="2400" b="1" dirty="0" smtClean="0"/>
              <a:t>Kombinovanje sa drugim drogama</a:t>
            </a:r>
            <a:r>
              <a:rPr lang="sr-Latn-CS" sz="2400" dirty="0" smtClean="0"/>
              <a:t>: </a:t>
            </a:r>
            <a:r>
              <a:rPr lang="it-IT" sz="2400" dirty="0" smtClean="0"/>
              <a:t>obi</a:t>
            </a:r>
            <a:r>
              <a:rPr lang="sr-Latn-CS" sz="2400" dirty="0" smtClean="0"/>
              <a:t>č</a:t>
            </a:r>
            <a:r>
              <a:rPr lang="it-IT" sz="2400" dirty="0" smtClean="0"/>
              <a:t>no</a:t>
            </a:r>
            <a:r>
              <a:rPr lang="sr-Latn-CS" sz="2400" dirty="0" smtClean="0"/>
              <a:t> </a:t>
            </a:r>
            <a:r>
              <a:rPr lang="it-IT" sz="2400" dirty="0" smtClean="0"/>
              <a:t>kao </a:t>
            </a:r>
            <a:r>
              <a:rPr lang="it-IT" sz="2400" i="1" dirty="0" smtClean="0"/>
              <a:t>dodatna droga</a:t>
            </a:r>
            <a:r>
              <a:rPr lang="it-IT" sz="2400" dirty="0" smtClean="0"/>
              <a:t> uz opijate ili kokain</a:t>
            </a:r>
            <a:r>
              <a:rPr lang="sr-Latn-CS" sz="2400" dirty="0" smtClean="0"/>
              <a:t>.</a:t>
            </a:r>
          </a:p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r>
              <a:rPr lang="sr-Latn-CS" sz="3200" b="1" dirty="0" smtClean="0"/>
              <a:t>LSD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r-Latn-CS" sz="3000" b="1" dirty="0" smtClean="0"/>
              <a:t>D</a:t>
            </a:r>
            <a:r>
              <a:rPr lang="it-IT" sz="3000" b="1" dirty="0" smtClean="0"/>
              <a:t>iethyl amid </a:t>
            </a:r>
            <a:r>
              <a:rPr lang="sr-Latn-CS" sz="3000" b="1" dirty="0" smtClean="0"/>
              <a:t>l</a:t>
            </a:r>
            <a:r>
              <a:rPr lang="it-IT" sz="3000" b="1" dirty="0" smtClean="0"/>
              <a:t>ysergi</a:t>
            </a:r>
            <a:r>
              <a:rPr lang="sr-Latn-CS" sz="3000" b="1" dirty="0" smtClean="0"/>
              <a:t>č</a:t>
            </a:r>
            <a:r>
              <a:rPr lang="it-IT" sz="3000" b="1" dirty="0" smtClean="0"/>
              <a:t>ne kiseline</a:t>
            </a:r>
            <a:r>
              <a:rPr lang="it-IT" sz="3000" dirty="0" smtClean="0"/>
              <a:t>, “acid”</a:t>
            </a:r>
            <a:endParaRPr lang="sr-Latn-CS" sz="3000" dirty="0" smtClean="0"/>
          </a:p>
          <a:p>
            <a:pPr>
              <a:buNone/>
            </a:pPr>
            <a:r>
              <a:rPr lang="sr-Latn-CS" sz="3000" b="1" dirty="0" smtClean="0"/>
              <a:t>Efekti unošenja</a:t>
            </a:r>
            <a:r>
              <a:rPr lang="sr-Latn-CS" sz="3000" dirty="0" smtClean="0"/>
              <a:t>: </a:t>
            </a:r>
          </a:p>
          <a:p>
            <a:r>
              <a:rPr lang="sr-Latn-CS" sz="3000" i="1" dirty="0" smtClean="0"/>
              <a:t>Početak</a:t>
            </a:r>
            <a:r>
              <a:rPr lang="sr-Latn-CS" sz="3000" dirty="0" smtClean="0"/>
              <a:t>: znaci aktivacije simpatičkog nervnog sistema (širenje zenica, povraćanje, zatim poremećaj koordinacije pokreta)</a:t>
            </a:r>
          </a:p>
          <a:p>
            <a:r>
              <a:rPr lang="sr-Latn-CS" sz="3000" i="1" dirty="0" smtClean="0"/>
              <a:t>Akutna faza - </a:t>
            </a:r>
            <a:r>
              <a:rPr lang="sr-Latn-CS" sz="3000" dirty="0" smtClean="0"/>
              <a:t>posle 15 min.-1 h, traje od 2 - 12 h: izuzetna osetljivost čula, vizuelne halucinacije, kontakt sa nesvesnim sadržajima; smanjenje pažnje, depersonalizacija</a:t>
            </a:r>
          </a:p>
          <a:p>
            <a:r>
              <a:rPr lang="sr-Latn-CS" sz="3000" dirty="0" smtClean="0"/>
              <a:t>Tolerancija se razvija u rekordnom roku </a:t>
            </a:r>
          </a:p>
          <a:p>
            <a:pPr>
              <a:buNone/>
            </a:pPr>
            <a:r>
              <a:rPr lang="sr-Latn-CS" sz="3000" b="1" dirty="0" smtClean="0"/>
              <a:t>Dugotrajne posledice: </a:t>
            </a:r>
          </a:p>
          <a:p>
            <a:r>
              <a:rPr lang="sr-Latn-CS" sz="3000" dirty="0" smtClean="0"/>
              <a:t>Oštećenja </a:t>
            </a:r>
            <a:r>
              <a:rPr lang="sr-Latn-CS" sz="3000" b="1" dirty="0" err="1" smtClean="0"/>
              <a:t>hromozoma</a:t>
            </a:r>
            <a:r>
              <a:rPr lang="sr-Latn-CS" sz="3000" dirty="0" smtClean="0"/>
              <a:t>: oštećeno potomstvo (kukovi); pobačaji i </a:t>
            </a:r>
            <a:r>
              <a:rPr lang="sr-Latn-CS" sz="3000" dirty="0" err="1" smtClean="0"/>
              <a:t>sterilitet</a:t>
            </a:r>
            <a:r>
              <a:rPr lang="sr-Latn-CS" sz="3000" dirty="0" smtClean="0"/>
              <a:t> kod žena</a:t>
            </a:r>
          </a:p>
          <a:p>
            <a:r>
              <a:rPr lang="sr-Latn-CS" sz="3000" b="1" dirty="0" smtClean="0"/>
              <a:t>“</a:t>
            </a:r>
            <a:r>
              <a:rPr lang="sr-Latn-CS" sz="3000" b="1" dirty="0" err="1" smtClean="0"/>
              <a:t>Flash</a:t>
            </a:r>
            <a:r>
              <a:rPr lang="sr-Latn-CS" sz="3000" b="1" dirty="0" smtClean="0"/>
              <a:t> </a:t>
            </a:r>
            <a:r>
              <a:rPr lang="sr-Latn-CS" sz="3000" b="1" dirty="0" err="1" smtClean="0"/>
              <a:t>back</a:t>
            </a:r>
            <a:r>
              <a:rPr lang="sr-Latn-CS" sz="3000" b="1" dirty="0" smtClean="0"/>
              <a:t>” </a:t>
            </a:r>
            <a:r>
              <a:rPr lang="sr-Latn-CS" sz="3000" dirty="0" smtClean="0"/>
              <a:t>čak i godinama posle upotrebe, traje nekoliko sekundi, obično nakon velikog </a:t>
            </a:r>
            <a:r>
              <a:rPr lang="sr-Latn-CS" sz="3000" dirty="0" err="1" smtClean="0"/>
              <a:t>uzubuđenja</a:t>
            </a:r>
            <a:r>
              <a:rPr lang="sr-Latn-CS" sz="3000" dirty="0" smtClean="0"/>
              <a:t> i li uzimanja druge droge; nekad izuzetno neprijatni   </a:t>
            </a:r>
          </a:p>
          <a:p>
            <a:pPr>
              <a:buNone/>
            </a:pPr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1336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DEPRESORI CNS</a:t>
            </a:r>
            <a:r>
              <a:rPr lang="en-US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en-US" sz="3200" b="1" dirty="0" err="1" smtClean="0"/>
              <a:t>Depresori</a:t>
            </a:r>
            <a:r>
              <a:rPr lang="en-US" sz="3200" b="1" dirty="0" smtClean="0"/>
              <a:t> </a:t>
            </a:r>
            <a:r>
              <a:rPr lang="sr-Latn-CS" sz="3200" b="1" dirty="0" smtClean="0"/>
              <a:t>centralnog nervnog sistema </a:t>
            </a:r>
            <a:r>
              <a:rPr lang="en-US" sz="3200" b="1" dirty="0" smtClean="0"/>
              <a:t>(CNS) 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sr-Latn-CS" sz="2400" b="1" dirty="0" smtClean="0"/>
              <a:t>To su lekovi koji snižavaju nervnu aktivnost. </a:t>
            </a:r>
          </a:p>
          <a:p>
            <a:pPr>
              <a:lnSpc>
                <a:spcPct val="80000"/>
              </a:lnSpc>
              <a:buNone/>
            </a:pPr>
            <a:r>
              <a:rPr lang="sr-Latn-CS" sz="2400" b="1" smtClean="0"/>
              <a:t>Najpoznatiji</a:t>
            </a:r>
            <a:r>
              <a:rPr lang="sr-Latn-CS" sz="2400" b="1" dirty="0" smtClean="0"/>
              <a:t>: 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Alkohol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Lekovi:</a:t>
            </a:r>
          </a:p>
          <a:p>
            <a:pPr lvl="1">
              <a:lnSpc>
                <a:spcPct val="80000"/>
              </a:lnSpc>
            </a:pPr>
            <a:r>
              <a:rPr lang="sr-Latn-CS" sz="2200" b="1" dirty="0" err="1" smtClean="0"/>
              <a:t>analgetici</a:t>
            </a:r>
            <a:r>
              <a:rPr lang="sr-Latn-CS" sz="2200" b="1" dirty="0" smtClean="0"/>
              <a:t> </a:t>
            </a:r>
            <a:r>
              <a:rPr lang="sr-Latn-CS" sz="2200" dirty="0" smtClean="0"/>
              <a:t>(lekovi koji suzbijaju bolove) </a:t>
            </a:r>
          </a:p>
          <a:p>
            <a:pPr lvl="1">
              <a:lnSpc>
                <a:spcPct val="80000"/>
              </a:lnSpc>
            </a:pPr>
            <a:r>
              <a:rPr lang="sr-Latn-CS" sz="2200" b="1" dirty="0" err="1" smtClean="0"/>
              <a:t>hipnotici</a:t>
            </a:r>
            <a:r>
              <a:rPr lang="sr-Latn-CS" sz="2200" b="1" dirty="0" smtClean="0"/>
              <a:t> </a:t>
            </a:r>
            <a:r>
              <a:rPr lang="sr-Latn-CS" sz="2200" dirty="0" smtClean="0"/>
              <a:t>(lekovi za uvođenje u san i održavanje sna) </a:t>
            </a:r>
          </a:p>
          <a:p>
            <a:pPr lvl="1">
              <a:lnSpc>
                <a:spcPct val="80000"/>
              </a:lnSpc>
            </a:pPr>
            <a:r>
              <a:rPr lang="sr-Latn-CS" sz="2200" b="1" dirty="0" smtClean="0"/>
              <a:t>sedativno</a:t>
            </a:r>
            <a:r>
              <a:rPr lang="sr-Latn-CS" sz="2200" dirty="0" smtClean="0"/>
              <a:t> (suzbijanje psiho-motorne napetosti) </a:t>
            </a:r>
            <a:r>
              <a:rPr lang="sr-Latn-CS" sz="2200" b="1" dirty="0" smtClean="0"/>
              <a:t>hipnotičke supstance </a:t>
            </a:r>
            <a:r>
              <a:rPr lang="sr-Latn-CS" sz="2200" dirty="0" smtClean="0"/>
              <a:t>– barbiturati, </a:t>
            </a:r>
            <a:r>
              <a:rPr lang="sr-Latn-CS" sz="2200" dirty="0" err="1" smtClean="0"/>
              <a:t>anksiolitici</a:t>
            </a:r>
            <a:r>
              <a:rPr lang="sr-Latn-CS" sz="2200" dirty="0" smtClean="0"/>
              <a:t> (</a:t>
            </a:r>
            <a:r>
              <a:rPr lang="sr-Latn-CS" sz="2200" dirty="0" err="1" smtClean="0"/>
              <a:t>benzodiazepini</a:t>
            </a:r>
            <a:r>
              <a:rPr lang="sr-Latn-CS" sz="2200" dirty="0" smtClean="0"/>
              <a:t>)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Opijati </a:t>
            </a:r>
            <a:r>
              <a:rPr lang="sr-Latn-CS" sz="2400" dirty="0" smtClean="0"/>
              <a:t>(opijum, morfijum, heroin, </a:t>
            </a:r>
            <a:r>
              <a:rPr lang="sr-Latn-CS" sz="2400" dirty="0" err="1" smtClean="0"/>
              <a:t>metadon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trodon</a:t>
            </a:r>
            <a:r>
              <a:rPr lang="sr-Latn-CS" sz="2400" dirty="0" smtClean="0"/>
              <a:t>)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Isparljivi rastvarači</a:t>
            </a:r>
          </a:p>
          <a:p>
            <a:pPr>
              <a:lnSpc>
                <a:spcPct val="80000"/>
              </a:lnSpc>
              <a:buNone/>
            </a:pPr>
            <a:endParaRPr lang="sr-Latn-CS" sz="2400" dirty="0" smtClean="0"/>
          </a:p>
          <a:p>
            <a:pPr>
              <a:buNone/>
            </a:pPr>
            <a:endParaRPr lang="sr-Latn-C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it-IT" altLang="zh-TW" sz="3200" b="1" dirty="0" smtClean="0">
                <a:ea typeface="新細明體" charset="-120"/>
              </a:rPr>
              <a:t>Zloupotreba i zavisnost</a:t>
            </a:r>
            <a:r>
              <a:rPr lang="sr-Latn-CS" altLang="zh-TW" sz="3200" b="1" dirty="0" smtClean="0">
                <a:ea typeface="新細明體" charset="-120"/>
              </a:rPr>
              <a:t> od </a:t>
            </a:r>
            <a:r>
              <a:rPr lang="sr-Latn-CS" altLang="zh-TW" sz="3200" b="1" dirty="0" err="1" smtClean="0">
                <a:ea typeface="新細明體" charset="-120"/>
              </a:rPr>
              <a:t>depresora</a:t>
            </a:r>
            <a:endParaRPr lang="en-US" sz="3200" dirty="0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r-Latn-CS" sz="2400" b="1" dirty="0" smtClean="0"/>
              <a:t>Tolerancija:</a:t>
            </a:r>
            <a:r>
              <a:rPr lang="sr-Latn-CS" sz="2400" dirty="0" smtClean="0"/>
              <a:t> povećanje, ali je moguć i pad</a:t>
            </a:r>
          </a:p>
          <a:p>
            <a:pPr>
              <a:lnSpc>
                <a:spcPct val="80000"/>
              </a:lnSpc>
            </a:pPr>
            <a:r>
              <a:rPr lang="sr-Latn-CS" sz="2400" b="1" dirty="0" smtClean="0"/>
              <a:t>Ukrštena tolerancija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zh-TW" sz="2400" dirty="0" smtClean="0">
                <a:ea typeface="新細明體" charset="-120"/>
              </a:rPr>
              <a:t>S</a:t>
            </a:r>
            <a:r>
              <a:rPr lang="it-IT" altLang="zh-TW" sz="2400" dirty="0" smtClean="0">
                <a:ea typeface="新細明體" charset="-120"/>
              </a:rPr>
              <a:t>vi depresori CNS</a:t>
            </a:r>
            <a:r>
              <a:rPr lang="sr-Latn-CS" altLang="zh-TW" sz="2400" dirty="0" smtClean="0">
                <a:ea typeface="新細明體" charset="-120"/>
              </a:rPr>
              <a:t> </a:t>
            </a:r>
            <a:r>
              <a:rPr lang="it-IT" altLang="zh-TW" sz="2400" dirty="0" smtClean="0">
                <a:ea typeface="新細明體" charset="-120"/>
              </a:rPr>
              <a:t>proizvode </a:t>
            </a:r>
            <a:r>
              <a:rPr lang="it-IT" altLang="zh-TW" sz="2400" b="1" dirty="0" smtClean="0">
                <a:ea typeface="新細明體" charset="-120"/>
              </a:rPr>
              <a:t>apstinencijalni sindrom</a:t>
            </a:r>
            <a:r>
              <a:rPr lang="sr-Latn-CS" altLang="zh-TW" sz="2400" b="1" dirty="0" smtClean="0">
                <a:ea typeface="新細明體" charset="-120"/>
              </a:rPr>
              <a:t> (AS)</a:t>
            </a:r>
            <a:r>
              <a:rPr lang="it-IT" altLang="zh-TW" sz="2400" dirty="0" smtClean="0">
                <a:ea typeface="新細明體" charset="-120"/>
              </a:rPr>
              <a:t>, kod naglog  prekidanja</a:t>
            </a:r>
            <a:r>
              <a:rPr lang="sr-Latn-CS" altLang="zh-TW" sz="2400" dirty="0" smtClean="0">
                <a:ea typeface="新細明體" charset="-120"/>
              </a:rPr>
              <a:t> </a:t>
            </a:r>
            <a:r>
              <a:rPr lang="it-IT" altLang="zh-TW" sz="2400" dirty="0" smtClean="0">
                <a:ea typeface="新細明體" charset="-120"/>
              </a:rPr>
              <a:t>posle relativno kontinuiranog uno</a:t>
            </a:r>
            <a:r>
              <a:rPr lang="sr-Latn-CS" altLang="zh-TW" sz="2400" dirty="0" smtClean="0">
                <a:ea typeface="新細明體" charset="-120"/>
              </a:rPr>
              <a:t>š</a:t>
            </a:r>
            <a:r>
              <a:rPr lang="it-IT" altLang="zh-TW" sz="2400" dirty="0" smtClean="0">
                <a:ea typeface="新細明體" charset="-120"/>
              </a:rPr>
              <a:t>enja (par nedelja) visokih terapijskih doza</a:t>
            </a:r>
            <a:endParaRPr lang="it-IT" altLang="zh-TW" sz="2400" b="1" dirty="0" smtClean="0">
              <a:ea typeface="新細明體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it-IT" altLang="zh-TW" sz="2400" b="1" dirty="0" smtClean="0">
                <a:ea typeface="新細明體" charset="-120"/>
              </a:rPr>
              <a:t>“</a:t>
            </a:r>
            <a:r>
              <a:rPr lang="sr-Latn-CS" altLang="zh-TW" sz="2400" b="1" dirty="0" smtClean="0">
                <a:ea typeface="新細明體" charset="-120"/>
              </a:rPr>
              <a:t>P</a:t>
            </a:r>
            <a:r>
              <a:rPr lang="it-IT" altLang="zh-TW" sz="2400" b="1" dirty="0" smtClean="0">
                <a:ea typeface="新細明體" charset="-120"/>
              </a:rPr>
              <a:t>ovratna hiperekscitabilnost” (rebound)</a:t>
            </a:r>
            <a:r>
              <a:rPr lang="it-IT" altLang="zh-TW" sz="2400" dirty="0" smtClean="0">
                <a:ea typeface="新細明體" charset="-120"/>
              </a:rPr>
              <a:t> karakterise se pojavom reakcija u telu koje su direktno suprotne pojavama koje su dobijene pri prvom uno</a:t>
            </a:r>
            <a:r>
              <a:rPr lang="sr-Latn-CS" altLang="zh-TW" sz="2400" dirty="0" smtClean="0">
                <a:ea typeface="新細明體" charset="-120"/>
              </a:rPr>
              <a:t>š</a:t>
            </a:r>
            <a:r>
              <a:rPr lang="it-IT" altLang="zh-TW" sz="2400" dirty="0" smtClean="0">
                <a:ea typeface="新細明體" charset="-120"/>
              </a:rPr>
              <a:t>enju</a:t>
            </a:r>
          </a:p>
          <a:p>
            <a:pPr eaLnBrk="1" hangingPunct="1">
              <a:lnSpc>
                <a:spcPct val="90000"/>
              </a:lnSpc>
            </a:pPr>
            <a:r>
              <a:rPr lang="it-IT" altLang="zh-TW" sz="2400" dirty="0" smtClean="0">
                <a:ea typeface="新細明體" charset="-120"/>
              </a:rPr>
              <a:t>Intenzitet </a:t>
            </a:r>
            <a:r>
              <a:rPr lang="it-IT" altLang="zh-TW" sz="2400" b="1" dirty="0" smtClean="0">
                <a:ea typeface="新細明體" charset="-120"/>
              </a:rPr>
              <a:t>AS</a:t>
            </a:r>
            <a:r>
              <a:rPr lang="it-IT" altLang="zh-TW" sz="2400" dirty="0" smtClean="0">
                <a:ea typeface="新細明體" charset="-120"/>
              </a:rPr>
              <a:t> pove</a:t>
            </a:r>
            <a:r>
              <a:rPr lang="sr-Latn-CS" altLang="zh-TW" sz="2400" dirty="0" smtClean="0">
                <a:ea typeface="新細明體" charset="-120"/>
              </a:rPr>
              <a:t>ć</a:t>
            </a:r>
            <a:r>
              <a:rPr lang="it-IT" altLang="zh-TW" sz="2400" dirty="0" smtClean="0">
                <a:ea typeface="新細明體" charset="-120"/>
              </a:rPr>
              <a:t>ava se sa ja</a:t>
            </a:r>
            <a:r>
              <a:rPr lang="sr-Latn-CS" altLang="zh-TW" sz="2400" dirty="0" smtClean="0">
                <a:ea typeface="新細明體" charset="-120"/>
              </a:rPr>
              <a:t>č</a:t>
            </a:r>
            <a:r>
              <a:rPr lang="it-IT" altLang="zh-TW" sz="2400" dirty="0" smtClean="0">
                <a:ea typeface="新細明體" charset="-120"/>
              </a:rPr>
              <a:t>inom dejstva,</a:t>
            </a:r>
            <a:r>
              <a:rPr lang="sr-Latn-CS" altLang="zh-TW" sz="2400" dirty="0" smtClean="0">
                <a:ea typeface="新細明體" charset="-120"/>
              </a:rPr>
              <a:t> </a:t>
            </a:r>
            <a:r>
              <a:rPr lang="it-IT" altLang="zh-TW" sz="2400" dirty="0" smtClean="0">
                <a:ea typeface="新細明體" charset="-120"/>
              </a:rPr>
              <a:t>visinom doze, du</a:t>
            </a:r>
            <a:r>
              <a:rPr lang="sr-Latn-CS" altLang="zh-TW" sz="2400" dirty="0" smtClean="0">
                <a:ea typeface="新細明體" charset="-120"/>
              </a:rPr>
              <a:t>ž</a:t>
            </a:r>
            <a:r>
              <a:rPr lang="it-IT" altLang="zh-TW" sz="2400" dirty="0" smtClean="0">
                <a:ea typeface="新細明體" charset="-120"/>
              </a:rPr>
              <a:t>inom uzimaja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3200" b="1" dirty="0" smtClean="0"/>
              <a:t>BENZODIAZEPINI - BZD</a:t>
            </a:r>
            <a:endParaRPr lang="en-US" sz="3200" b="1" dirty="0" smtClean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7772400" cy="4343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Latn-CS" dirty="0" smtClean="0"/>
              <a:t>Zloupotrebljava</a:t>
            </a:r>
            <a:r>
              <a:rPr lang="sr-Latn-CS" b="1" dirty="0" smtClean="0"/>
              <a:t> 6% opšte populacije!</a:t>
            </a:r>
          </a:p>
          <a:p>
            <a:pPr>
              <a:buNone/>
            </a:pPr>
            <a:r>
              <a:rPr lang="sr-Latn-CS" b="1" dirty="0" err="1" smtClean="0"/>
              <a:t>Psihofarmakološki</a:t>
            </a:r>
            <a:r>
              <a:rPr lang="sr-Latn-CS" b="1" dirty="0" smtClean="0"/>
              <a:t> efekat:</a:t>
            </a:r>
            <a:endParaRPr lang="sr-Latn-CS" dirty="0" smtClean="0"/>
          </a:p>
          <a:p>
            <a:r>
              <a:rPr lang="sr-Latn-CS" b="1" dirty="0" smtClean="0"/>
              <a:t>Sedativno dejstvo</a:t>
            </a:r>
            <a:r>
              <a:rPr lang="sr-Latn-CS" dirty="0" smtClean="0"/>
              <a:t>: opuštanje, ali i “podizanje” raspoloženja, </a:t>
            </a:r>
            <a:r>
              <a:rPr lang="sr-Latn-CS" dirty="0" err="1" smtClean="0"/>
              <a:t>dezinhibicija</a:t>
            </a:r>
            <a:r>
              <a:rPr lang="sr-Latn-CS" dirty="0" smtClean="0"/>
              <a:t> u ponašanju i mišljenju </a:t>
            </a:r>
          </a:p>
          <a:p>
            <a:r>
              <a:rPr lang="sr-Latn-CS" b="1" dirty="0" smtClean="0"/>
              <a:t>Hipnotičko dejstvo: </a:t>
            </a:r>
            <a:r>
              <a:rPr lang="sr-Latn-CS" dirty="0" smtClean="0"/>
              <a:t>naknadna pospanost i zapadanje u san</a:t>
            </a:r>
          </a:p>
          <a:p>
            <a:pPr>
              <a:buNone/>
            </a:pPr>
            <a:r>
              <a:rPr lang="sr-Latn-CS" b="1" dirty="0" smtClean="0"/>
              <a:t>Hronična zloupotreba</a:t>
            </a:r>
            <a:r>
              <a:rPr lang="sr-Latn-CS" dirty="0" smtClean="0"/>
              <a:t>:</a:t>
            </a:r>
          </a:p>
          <a:p>
            <a:r>
              <a:rPr lang="sr-Latn-CS" dirty="0" smtClean="0"/>
              <a:t>nametljivost, razdražljivosti, svađalačko ponašanje (umesto pospanosti - agresija) </a:t>
            </a:r>
          </a:p>
          <a:p>
            <a:r>
              <a:rPr lang="sr-Latn-CS" dirty="0" smtClean="0"/>
              <a:t> osećanje moći i veće snage (kao kod alkohola!) </a:t>
            </a:r>
          </a:p>
          <a:p>
            <a:r>
              <a:rPr lang="sr-Latn-CS" dirty="0" smtClean="0"/>
              <a:t> gubitak  koordinacije kretanja i govora</a:t>
            </a:r>
          </a:p>
          <a:p>
            <a:pPr>
              <a:buNone/>
            </a:pPr>
            <a:r>
              <a:rPr lang="sr-Latn-CS" sz="2400" b="1" dirty="0" smtClean="0"/>
              <a:t>Veće doze </a:t>
            </a:r>
            <a:r>
              <a:rPr lang="sr-Latn-CS" sz="2400" dirty="0" smtClean="0"/>
              <a:t>mogu dovesti do depresije centra za disanje i </a:t>
            </a:r>
            <a:r>
              <a:rPr lang="sr-Latn-CS" sz="2400" b="1" dirty="0" smtClean="0"/>
              <a:t>kome</a:t>
            </a:r>
            <a:r>
              <a:rPr lang="sr-Latn-CS" sz="2400" dirty="0" smtClean="0"/>
              <a:t>, retko i do </a:t>
            </a:r>
            <a:r>
              <a:rPr lang="sr-Latn-CS" sz="2400" b="1" dirty="0" smtClean="0"/>
              <a:t>smrti </a:t>
            </a:r>
          </a:p>
          <a:p>
            <a:pPr>
              <a:buNone/>
            </a:pPr>
            <a:r>
              <a:rPr lang="sr-Latn-CS" sz="2400" b="1" dirty="0" smtClean="0"/>
              <a:t>Neki lekovi iz kruga </a:t>
            </a:r>
            <a:r>
              <a:rPr lang="sr-Latn-CS" sz="2400" b="1" dirty="0" err="1" smtClean="0"/>
              <a:t>benzodiezepina</a:t>
            </a:r>
            <a:r>
              <a:rPr lang="sr-Latn-CS" sz="2400" b="1" dirty="0" smtClean="0"/>
              <a:t>: </a:t>
            </a:r>
            <a:r>
              <a:rPr lang="sr-Latn-CS" sz="2400" dirty="0" err="1" smtClean="0"/>
              <a:t>bensedin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diazepam</a:t>
            </a:r>
            <a:r>
              <a:rPr lang="sr-Latn-CS" sz="2400" dirty="0" smtClean="0"/>
              <a:t>, </a:t>
            </a:r>
            <a:r>
              <a:rPr lang="sr-Latn-CS" altLang="zh-TW" sz="2400" dirty="0" err="1" smtClean="0">
                <a:ea typeface="新細明體" charset="-120"/>
              </a:rPr>
              <a:t>leksilijum</a:t>
            </a:r>
            <a:r>
              <a:rPr lang="sr-Latn-CS" altLang="zh-TW" sz="2400" dirty="0" smtClean="0">
                <a:ea typeface="新細明體" charset="-120"/>
              </a:rPr>
              <a:t>, </a:t>
            </a:r>
            <a:r>
              <a:rPr lang="sr-Latn-CS" altLang="zh-TW" sz="2400" dirty="0" err="1" smtClean="0">
                <a:ea typeface="新細明體" charset="-120"/>
              </a:rPr>
              <a:t>lorazepam</a:t>
            </a:r>
            <a:endParaRPr lang="sr-Latn-CS" sz="2400" dirty="0" smtClean="0"/>
          </a:p>
          <a:p>
            <a:pPr eaLnBrk="1" hangingPunct="1"/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b="1" dirty="0" err="1" smtClean="0"/>
              <a:t>Farmakolo</a:t>
            </a:r>
            <a:r>
              <a:rPr lang="sr-Latn-CS" sz="3200" b="1" dirty="0" smtClean="0"/>
              <a:t>š</a:t>
            </a:r>
            <a:r>
              <a:rPr lang="en-US" sz="3200" b="1" dirty="0" smtClean="0"/>
              <a:t>ka </a:t>
            </a:r>
            <a:r>
              <a:rPr lang="en-US" sz="3200" b="1" dirty="0" err="1" smtClean="0"/>
              <a:t>podela</a:t>
            </a:r>
            <a:endParaRPr lang="en-US" sz="3200" b="1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38912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sr-Latn-CS" sz="2400" b="1" dirty="0" smtClean="0"/>
              <a:t>Stimulansi-</a:t>
            </a:r>
            <a:r>
              <a:rPr lang="sr-Latn-CS" sz="2400" dirty="0" smtClean="0"/>
              <a:t> </a:t>
            </a:r>
            <a:r>
              <a:rPr lang="sr-Latn-CS" sz="2400" dirty="0" err="1" smtClean="0"/>
              <a:t>amfetamin</a:t>
            </a:r>
            <a:r>
              <a:rPr lang="sr-Latn-CS" sz="2400" dirty="0" smtClean="0"/>
              <a:t>, kokain,”</a:t>
            </a:r>
            <a:r>
              <a:rPr lang="sr-Latn-CS" sz="2400" dirty="0" err="1" smtClean="0"/>
              <a:t>ecstasy</a:t>
            </a:r>
            <a:r>
              <a:rPr lang="sr-Latn-CS" sz="2400" dirty="0" smtClean="0"/>
              <a:t>” , </a:t>
            </a:r>
            <a:r>
              <a:rPr lang="sr-Latn-CS" sz="2400" dirty="0" err="1" smtClean="0"/>
              <a:t>metamfetamin</a:t>
            </a:r>
            <a:endParaRPr lang="sr-Latn-CS" sz="2400" dirty="0" smtClean="0"/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sr-Latn-CS" sz="2400" b="1" dirty="0" err="1" smtClean="0"/>
              <a:t>Halucionogeni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– LSD, </a:t>
            </a:r>
            <a:r>
              <a:rPr lang="sr-Latn-CS" sz="2400" dirty="0" err="1" smtClean="0"/>
              <a:t>psilociibin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meskalin</a:t>
            </a:r>
            <a:r>
              <a:rPr lang="sr-Latn-CS" sz="2400" dirty="0" smtClean="0"/>
              <a:t>…</a:t>
            </a:r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sr-Latn-CS" sz="2400" b="1" dirty="0" err="1" smtClean="0"/>
              <a:t>Depresori</a:t>
            </a:r>
            <a:r>
              <a:rPr lang="sr-Latn-CS" sz="2400" b="1" dirty="0" smtClean="0"/>
              <a:t> centralnog nervnog sistema (CSN)</a:t>
            </a:r>
            <a:r>
              <a:rPr lang="sr-Latn-CS" sz="2400" dirty="0" smtClean="0"/>
              <a:t> - alkohol, </a:t>
            </a:r>
            <a:r>
              <a:rPr lang="sr-Latn-CS" sz="2400" dirty="0" err="1" smtClean="0"/>
              <a:t>benzodiazepini</a:t>
            </a:r>
            <a:r>
              <a:rPr lang="sr-Latn-CS" sz="2400" dirty="0" smtClean="0"/>
              <a:t>, </a:t>
            </a:r>
            <a:r>
              <a:rPr lang="sr-Latn-CS" sz="2400" dirty="0" err="1" smtClean="0"/>
              <a:t>hipnotici</a:t>
            </a:r>
            <a:r>
              <a:rPr lang="sr-Latn-CS" sz="2400" dirty="0" smtClean="0"/>
              <a:t>, barbiturati, opijum i derivati, isparljivi rastvarači)</a:t>
            </a:r>
            <a:endParaRPr lang="sr-Latn-CS" sz="2400" b="1" dirty="0" smtClean="0"/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sr-Latn-CS" sz="2400" b="1" dirty="0" err="1" smtClean="0"/>
              <a:t>Kanabionidi</a:t>
            </a:r>
            <a:r>
              <a:rPr lang="sr-Latn-CS" sz="2400" dirty="0" smtClean="0"/>
              <a:t> (marihuana, hašiš)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743712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3200" b="1" dirty="0" smtClean="0"/>
              <a:t>Z</a:t>
            </a:r>
            <a:r>
              <a:rPr lang="en-US" sz="3200" b="1" dirty="0" err="1" smtClean="0"/>
              <a:t>loupotreb</a:t>
            </a:r>
            <a:r>
              <a:rPr lang="sr-Latn-CS" sz="3200" b="1" dirty="0" smtClean="0"/>
              <a:t>a</a:t>
            </a:r>
            <a:r>
              <a:rPr lang="en-US" sz="3200" b="1" dirty="0" smtClean="0"/>
              <a:t> </a:t>
            </a:r>
            <a:r>
              <a:rPr lang="sr-Latn-CS" sz="3200" b="1" dirty="0" smtClean="0"/>
              <a:t>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zavisnosti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od</a:t>
            </a:r>
            <a:r>
              <a:rPr lang="en-US" sz="3200" b="1" dirty="0" smtClean="0"/>
              <a:t> BZD</a:t>
            </a:r>
            <a:r>
              <a:rPr lang="sr-Latn-CS" sz="3200" b="1" dirty="0" smtClean="0"/>
              <a:t>/1</a:t>
            </a:r>
            <a:endParaRPr lang="en-US" sz="3200" b="1" dirty="0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7772400" cy="44196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None/>
            </a:pPr>
            <a:r>
              <a:rPr lang="sr-Latn-CS" altLang="zh-TW" sz="2000" b="1" i="1" dirty="0" smtClean="0">
                <a:ea typeface="新細明體" charset="-120"/>
              </a:rPr>
              <a:t>TOKOM LEČENJA ANKSIOZNIH POREMEĆAJA:</a:t>
            </a:r>
          </a:p>
          <a:p>
            <a:pPr eaLnBrk="1" hangingPunct="1">
              <a:lnSpc>
                <a:spcPct val="80000"/>
              </a:lnSpc>
            </a:pPr>
            <a:r>
              <a:rPr lang="sr-Latn-CS" altLang="zh-TW" sz="2000" dirty="0" smtClean="0">
                <a:ea typeface="新細明體" charset="-120"/>
              </a:rPr>
              <a:t>povezana je sa </a:t>
            </a:r>
            <a:r>
              <a:rPr lang="sr-Latn-CS" altLang="zh-TW" sz="2000" i="1" dirty="0" smtClean="0">
                <a:ea typeface="新細明體" charset="-120"/>
              </a:rPr>
              <a:t>vrlo rasprostranjenim propisivanjem </a:t>
            </a:r>
            <a:r>
              <a:rPr lang="sr-Latn-CS" altLang="zh-TW" sz="2000" dirty="0" err="1" smtClean="0">
                <a:ea typeface="新細明體" charset="-120"/>
              </a:rPr>
              <a:t>benzodiazepina</a:t>
            </a:r>
            <a:r>
              <a:rPr lang="sr-Latn-CS" altLang="zh-TW" sz="2000" dirty="0" smtClean="0">
                <a:ea typeface="新細明體" charset="-120"/>
              </a:rPr>
              <a:t> u svim oblastima medicine</a:t>
            </a:r>
          </a:p>
          <a:p>
            <a:pPr>
              <a:lnSpc>
                <a:spcPct val="80000"/>
              </a:lnSpc>
            </a:pPr>
            <a:r>
              <a:rPr lang="sr-Latn-CS" altLang="zh-TW" sz="2000" b="1" dirty="0" smtClean="0">
                <a:ea typeface="新細明體" charset="-120"/>
              </a:rPr>
              <a:t>preporuka</a:t>
            </a:r>
            <a:r>
              <a:rPr lang="sr-Latn-CS" altLang="zh-TW" sz="2000" dirty="0" smtClean="0">
                <a:ea typeface="新細明體" charset="-120"/>
              </a:rPr>
              <a:t> je da se BZD propisuju samo u stanjima </a:t>
            </a:r>
            <a:r>
              <a:rPr lang="sr-Latn-CS" altLang="zh-TW" sz="2000" b="1" i="1" dirty="0" smtClean="0">
                <a:ea typeface="新細明體" charset="-120"/>
              </a:rPr>
              <a:t>akutno nastale intenzivne anksioznosti  situacionog tipa</a:t>
            </a:r>
            <a:r>
              <a:rPr lang="sr-Latn-CS" altLang="zh-TW" sz="2000" dirty="0" smtClean="0">
                <a:ea typeface="新細明體" charset="-120"/>
              </a:rPr>
              <a:t>, kao </a:t>
            </a:r>
            <a:r>
              <a:rPr lang="sr-Latn-CS" altLang="zh-TW" sz="2000" dirty="0" err="1" smtClean="0">
                <a:ea typeface="新細明體" charset="-120"/>
              </a:rPr>
              <a:t>kratkotrajana</a:t>
            </a:r>
            <a:r>
              <a:rPr lang="sr-Latn-CS" altLang="zh-TW" sz="2000" dirty="0" smtClean="0">
                <a:ea typeface="新細明體" charset="-120"/>
              </a:rPr>
              <a:t> pomoć u trajanju od 2-3 nedelje, </a:t>
            </a:r>
          </a:p>
          <a:p>
            <a:pPr eaLnBrk="1" hangingPunct="1">
              <a:lnSpc>
                <a:spcPct val="80000"/>
              </a:lnSpc>
            </a:pPr>
            <a:r>
              <a:rPr lang="sr-Latn-CS" altLang="zh-TW" sz="2000" b="1" dirty="0" smtClean="0">
                <a:ea typeface="新細明體" charset="-120"/>
              </a:rPr>
              <a:t>nisu efikasni </a:t>
            </a:r>
            <a:r>
              <a:rPr lang="sr-Latn-CS" altLang="zh-TW" sz="2000" i="1" dirty="0" smtClean="0">
                <a:ea typeface="新細明體" charset="-120"/>
              </a:rPr>
              <a:t>kod duže upotrebe </a:t>
            </a:r>
            <a:r>
              <a:rPr lang="sr-Latn-CS" altLang="zh-TW" sz="2000" dirty="0" smtClean="0">
                <a:ea typeface="新細明體" charset="-120"/>
              </a:rPr>
              <a:t>za rešavanje </a:t>
            </a:r>
            <a:r>
              <a:rPr lang="sr-Latn-CS" altLang="zh-TW" sz="2000" b="1" i="1" dirty="0" smtClean="0">
                <a:ea typeface="新細明體" charset="-120"/>
              </a:rPr>
              <a:t>major anksioznih poremećaja </a:t>
            </a:r>
            <a:r>
              <a:rPr lang="sr-Latn-CS" altLang="zh-TW" sz="2000" i="1" dirty="0" smtClean="0">
                <a:ea typeface="新細明體" charset="-120"/>
              </a:rPr>
              <a:t>- </a:t>
            </a:r>
            <a:r>
              <a:rPr lang="sr-Latn-CS" altLang="zh-TW" sz="2000" dirty="0" smtClean="0">
                <a:ea typeface="新細明體" charset="-120"/>
              </a:rPr>
              <a:t>treba koristiti druge lekove (</a:t>
            </a:r>
            <a:r>
              <a:rPr lang="sr-Latn-CS" altLang="zh-TW" sz="2000" dirty="0" err="1" smtClean="0">
                <a:ea typeface="新細明體" charset="-120"/>
              </a:rPr>
              <a:t>antidepresive</a:t>
            </a:r>
            <a:r>
              <a:rPr lang="sr-Latn-CS" altLang="zh-TW" sz="2000" dirty="0" smtClean="0">
                <a:ea typeface="新細明體" charset="-120"/>
              </a:rPr>
              <a:t>, afektivne stabilizatore…)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None/>
            </a:pPr>
            <a:r>
              <a:rPr lang="sr-Latn-CS" altLang="zh-TW" sz="2000" b="1" dirty="0" smtClean="0">
                <a:ea typeface="新細明體" charset="-120"/>
              </a:rPr>
              <a:t>ULIČNA UPOTREBA</a:t>
            </a:r>
            <a:r>
              <a:rPr lang="sr-Latn-CS" altLang="zh-TW" sz="2000" dirty="0" smtClean="0">
                <a:ea typeface="新細明體" charset="-120"/>
              </a:rPr>
              <a:t>: </a:t>
            </a:r>
          </a:p>
          <a:p>
            <a:pPr marL="292100" indent="-292100">
              <a:lnSpc>
                <a:spcPct val="90000"/>
              </a:lnSpc>
            </a:pPr>
            <a:r>
              <a:rPr lang="sr-Latn-CS" altLang="zh-TW" sz="2000" dirty="0" smtClean="0">
                <a:ea typeface="新細明體" charset="-120"/>
              </a:rPr>
              <a:t>velika </a:t>
            </a:r>
            <a:r>
              <a:rPr lang="sr-Latn-CS" altLang="zh-TW" sz="2000" b="1" dirty="0" smtClean="0">
                <a:ea typeface="新細明體" charset="-120"/>
              </a:rPr>
              <a:t>dostupnost</a:t>
            </a:r>
            <a:r>
              <a:rPr lang="sr-Latn-CS" altLang="zh-TW" sz="2000" dirty="0" smtClean="0">
                <a:ea typeface="新細明體" charset="-120"/>
              </a:rPr>
              <a:t> i izvan medicinskog </a:t>
            </a:r>
            <a:r>
              <a:rPr lang="sr-Latn-CS" altLang="zh-TW" sz="2000" dirty="0" err="1" smtClean="0">
                <a:ea typeface="新細明體" charset="-120"/>
              </a:rPr>
              <a:t>administriranja</a:t>
            </a:r>
            <a:endParaRPr lang="sr-Latn-CS" altLang="zh-TW" sz="2000" dirty="0" smtClean="0">
              <a:ea typeface="新細明體" charset="-120"/>
            </a:endParaRPr>
          </a:p>
          <a:p>
            <a:pPr marL="292100" indent="-292100">
              <a:lnSpc>
                <a:spcPct val="90000"/>
              </a:lnSpc>
            </a:pPr>
            <a:r>
              <a:rPr lang="sr-Latn-CS" altLang="zh-TW" sz="2000" dirty="0" smtClean="0">
                <a:ea typeface="新細明體" charset="-120"/>
              </a:rPr>
              <a:t>cilj je da se </a:t>
            </a:r>
            <a:r>
              <a:rPr lang="sr-Latn-CS" altLang="zh-TW" sz="2000" b="1" dirty="0" smtClean="0">
                <a:ea typeface="新細明體" charset="-120"/>
              </a:rPr>
              <a:t>postigne </a:t>
            </a:r>
            <a:r>
              <a:rPr lang="it-IT" altLang="zh-TW" sz="2000" b="1" dirty="0" smtClean="0">
                <a:ea typeface="新細明體" charset="-120"/>
              </a:rPr>
              <a:t>“high”</a:t>
            </a:r>
            <a:r>
              <a:rPr lang="sr-Latn-CS" altLang="zh-TW" sz="2000" b="1" dirty="0" smtClean="0">
                <a:ea typeface="新細明體" charset="-120"/>
              </a:rPr>
              <a:t> </a:t>
            </a:r>
            <a:r>
              <a:rPr lang="sr-Latn-CS" altLang="zh-TW" sz="2000" dirty="0" smtClean="0">
                <a:ea typeface="新細明體" charset="-120"/>
              </a:rPr>
              <a:t>ili</a:t>
            </a:r>
            <a:r>
              <a:rPr lang="it-IT" altLang="zh-TW" sz="2000" dirty="0" smtClean="0">
                <a:ea typeface="新細明體" charset="-120"/>
              </a:rPr>
              <a:t> </a:t>
            </a:r>
            <a:r>
              <a:rPr lang="sr-Latn-CS" altLang="zh-TW" sz="2000" b="1" dirty="0" smtClean="0">
                <a:ea typeface="新細明體" charset="-120"/>
              </a:rPr>
              <a:t>brzo razrešenje nelagodnih osećanja</a:t>
            </a:r>
            <a:r>
              <a:rPr lang="sr-Latn-CS" altLang="zh-TW" sz="2000" dirty="0" smtClean="0">
                <a:ea typeface="新細明體" charset="-120"/>
              </a:rPr>
              <a:t> pritiska i anksioznosti</a:t>
            </a:r>
          </a:p>
          <a:p>
            <a:pPr marL="292100" indent="-292100">
              <a:lnSpc>
                <a:spcPct val="90000"/>
              </a:lnSpc>
              <a:buNone/>
            </a:pPr>
            <a:r>
              <a:rPr lang="sr-Latn-CS" altLang="zh-TW" sz="2000" dirty="0" smtClean="0">
                <a:ea typeface="新細明體" charset="-120"/>
              </a:rPr>
              <a:t>Grupe/</a:t>
            </a:r>
            <a:r>
              <a:rPr lang="sr-Latn-CS" altLang="zh-TW" sz="2000" dirty="0" err="1" smtClean="0">
                <a:ea typeface="新細明體" charset="-120"/>
              </a:rPr>
              <a:t>subpopulacije</a:t>
            </a:r>
            <a:r>
              <a:rPr lang="sr-Latn-CS" altLang="zh-TW" sz="2000" dirty="0" smtClean="0">
                <a:ea typeface="新細明體" charset="-120"/>
              </a:rPr>
              <a:t> u velikom riziku:</a:t>
            </a:r>
          </a:p>
          <a:p>
            <a:pPr marL="292100" indent="-292100">
              <a:lnSpc>
                <a:spcPct val="90000"/>
              </a:lnSpc>
            </a:pPr>
            <a:r>
              <a:rPr lang="sr-Latn-CS" altLang="zh-TW" sz="2000" dirty="0" smtClean="0">
                <a:ea typeface="新細明體" charset="-120"/>
              </a:rPr>
              <a:t>osobe </a:t>
            </a:r>
            <a:r>
              <a:rPr lang="sr-Latn-CS" altLang="zh-TW" sz="2000" b="1" dirty="0" smtClean="0">
                <a:ea typeface="新細明體" charset="-120"/>
              </a:rPr>
              <a:t>zavisne od alkohola</a:t>
            </a:r>
            <a:r>
              <a:rPr lang="sr-Latn-CS" altLang="zh-TW" sz="2000" dirty="0" smtClean="0">
                <a:ea typeface="新細明體" charset="-120"/>
              </a:rPr>
              <a:t> </a:t>
            </a:r>
          </a:p>
          <a:p>
            <a:pPr marL="292100" indent="-292100">
              <a:lnSpc>
                <a:spcPct val="90000"/>
              </a:lnSpc>
            </a:pPr>
            <a:r>
              <a:rPr lang="sr-Latn-CS" altLang="zh-TW" sz="2000" dirty="0" smtClean="0">
                <a:ea typeface="新細明體" charset="-120"/>
              </a:rPr>
              <a:t>osobe </a:t>
            </a:r>
            <a:r>
              <a:rPr lang="sr-Latn-CS" altLang="zh-TW" sz="2000" b="1" dirty="0" smtClean="0">
                <a:ea typeface="新細明體" charset="-120"/>
              </a:rPr>
              <a:t>zavisne od opijata  </a:t>
            </a:r>
          </a:p>
          <a:p>
            <a:pPr marL="292100" indent="-292100">
              <a:lnSpc>
                <a:spcPct val="90000"/>
              </a:lnSpc>
            </a:pPr>
            <a:r>
              <a:rPr lang="sr-Latn-CS" altLang="zh-TW" sz="2000" dirty="0" smtClean="0">
                <a:ea typeface="新細明體" charset="-120"/>
              </a:rPr>
              <a:t>mlade osobe u fazi </a:t>
            </a:r>
            <a:r>
              <a:rPr lang="sr-Latn-CS" altLang="zh-TW" sz="2000" b="1" dirty="0" smtClean="0">
                <a:ea typeface="新細明體" charset="-120"/>
              </a:rPr>
              <a:t>eksperimentisanja</a:t>
            </a:r>
            <a:endParaRPr lang="sr-Latn-C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Z</a:t>
            </a:r>
            <a:r>
              <a:rPr lang="en-US" sz="3200" b="1" dirty="0" err="1" smtClean="0"/>
              <a:t>loupotreb</a:t>
            </a:r>
            <a:r>
              <a:rPr lang="sr-Latn-CS" sz="3200" b="1" dirty="0" smtClean="0"/>
              <a:t>a</a:t>
            </a:r>
            <a:r>
              <a:rPr lang="en-US" sz="3200" b="1" dirty="0" smtClean="0"/>
              <a:t> </a:t>
            </a:r>
            <a:r>
              <a:rPr lang="sr-Latn-CS" sz="3200" b="1" dirty="0" smtClean="0"/>
              <a:t>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zavisnosti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od</a:t>
            </a:r>
            <a:r>
              <a:rPr lang="en-US" sz="3200" b="1" dirty="0" smtClean="0"/>
              <a:t> BZD</a:t>
            </a:r>
            <a:r>
              <a:rPr lang="sr-Latn-CS" sz="3200" b="1" dirty="0" smtClean="0"/>
              <a:t>/2</a:t>
            </a:r>
            <a:endParaRPr lang="en-US" sz="3200" dirty="0" smtClean="0">
              <a:solidFill>
                <a:schemeClr val="hlink"/>
              </a:solidFill>
              <a:ea typeface="新細明體" charset="-120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7772400" cy="4038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sr-Latn-CS" altLang="zh-TW" sz="2400" b="1" dirty="0" smtClean="0">
                <a:ea typeface="新細明體" charset="-120"/>
              </a:rPr>
              <a:t>OSOBE KOJE SU ZAVISNE OD ALKOHOLA: 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zh-TW" sz="2400" b="1" dirty="0" smtClean="0">
                <a:ea typeface="新細明體" charset="-120"/>
              </a:rPr>
              <a:t>“Amaterska apstinencija”</a:t>
            </a:r>
            <a:r>
              <a:rPr lang="sr-Latn-CS" altLang="zh-TW" sz="2400" dirty="0" smtClean="0">
                <a:ea typeface="新細明體" charset="-120"/>
              </a:rPr>
              <a:t> sa kompletnom zamenom alkohola BZD</a:t>
            </a:r>
          </a:p>
          <a:p>
            <a:pPr>
              <a:lnSpc>
                <a:spcPct val="90000"/>
              </a:lnSpc>
            </a:pPr>
            <a:r>
              <a:rPr lang="sr-Latn-CS" altLang="zh-TW" sz="2400" b="1" dirty="0" smtClean="0">
                <a:ea typeface="新細明體" charset="-120"/>
              </a:rPr>
              <a:t>U fazi trajanja alkoholizma</a:t>
            </a:r>
            <a:r>
              <a:rPr lang="sr-Latn-CS" altLang="zh-TW" sz="2400" dirty="0" smtClean="0">
                <a:ea typeface="新細明體" charset="-120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sr-Latn-CS" altLang="zh-TW" sz="2200" dirty="0" smtClean="0">
                <a:ea typeface="新細明體" charset="-120"/>
              </a:rPr>
              <a:t>kao pokušaj “</a:t>
            </a:r>
            <a:r>
              <a:rPr lang="sr-Latn-CS" altLang="zh-TW" sz="2200" b="1" dirty="0" smtClean="0">
                <a:ea typeface="新細明體" charset="-120"/>
              </a:rPr>
              <a:t>gašenja požara</a:t>
            </a:r>
            <a:r>
              <a:rPr lang="sr-Latn-CS" altLang="zh-TW" sz="2200" dirty="0" smtClean="0">
                <a:ea typeface="新細明體" charset="-120"/>
              </a:rPr>
              <a:t>”– prinudna kraća apstinencija zbog alkoholne zavisnosti se rešava BZD, pa se nastavlja sa </a:t>
            </a:r>
            <a:r>
              <a:rPr lang="sr-Latn-CS" altLang="zh-TW" sz="2200" dirty="0" err="1" smtClean="0">
                <a:ea typeface="新細明體" charset="-120"/>
              </a:rPr>
              <a:t>pijenjem</a:t>
            </a:r>
            <a:r>
              <a:rPr lang="sr-Latn-CS" altLang="zh-TW" sz="2200" dirty="0" smtClean="0">
                <a:ea typeface="新細明體" charset="-120"/>
              </a:rPr>
              <a:t>; </a:t>
            </a:r>
          </a:p>
          <a:p>
            <a:pPr lvl="1">
              <a:lnSpc>
                <a:spcPct val="90000"/>
              </a:lnSpc>
            </a:pPr>
            <a:r>
              <a:rPr lang="sr-Latn-CS" altLang="zh-TW" sz="2200" dirty="0" smtClean="0">
                <a:ea typeface="新細明體" charset="-120"/>
              </a:rPr>
              <a:t>moguća je i opasna </a:t>
            </a:r>
            <a:r>
              <a:rPr lang="sr-Latn-CS" altLang="zh-TW" sz="2200" b="1" dirty="0" err="1" smtClean="0">
                <a:ea typeface="新細明體" charset="-120"/>
              </a:rPr>
              <a:t>konkomitantna</a:t>
            </a:r>
            <a:r>
              <a:rPr lang="sr-Latn-CS" altLang="zh-TW" sz="2200" b="1" dirty="0" smtClean="0">
                <a:ea typeface="新細明體" charset="-120"/>
              </a:rPr>
              <a:t> upotreba </a:t>
            </a:r>
            <a:r>
              <a:rPr lang="sr-Latn-CS" altLang="zh-TW" sz="2200" dirty="0" smtClean="0">
                <a:ea typeface="新細明體" charset="-120"/>
              </a:rPr>
              <a:t>(npr. alkohol danju, BZD </a:t>
            </a:r>
            <a:r>
              <a:rPr lang="sr-Latn-CS" altLang="zh-TW" sz="2200" dirty="0" err="1" smtClean="0">
                <a:ea typeface="新細明體" charset="-120"/>
              </a:rPr>
              <a:t>uveće</a:t>
            </a:r>
            <a:r>
              <a:rPr lang="sr-Latn-CS" altLang="zh-TW" sz="2200" dirty="0" smtClean="0">
                <a:ea typeface="新細明體" charset="-12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sr-Latn-CS" altLang="zh-TW" sz="2400" b="1" dirty="0" smtClean="0">
                <a:ea typeface="新細明體" charset="-120"/>
              </a:rPr>
              <a:t>Kod lečenja alkoholizma </a:t>
            </a:r>
            <a:r>
              <a:rPr lang="sr-Latn-CS" altLang="zh-TW" sz="2400" dirty="0" smtClean="0">
                <a:ea typeface="新細明體" charset="-120"/>
              </a:rPr>
              <a:t>propisivanje BZD</a:t>
            </a:r>
            <a:r>
              <a:rPr lang="sr-Latn-CS" altLang="zh-TW" sz="2400" b="1" dirty="0" smtClean="0">
                <a:ea typeface="新細明體" charset="-120"/>
              </a:rPr>
              <a:t>: </a:t>
            </a:r>
            <a:r>
              <a:rPr lang="sr-Latn-CS" altLang="zh-TW" sz="2400" dirty="0" smtClean="0">
                <a:ea typeface="新細明體" charset="-120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sr-Latn-CS" altLang="zh-TW" sz="2200" dirty="0" smtClean="0">
                <a:ea typeface="新細明體" charset="-120"/>
              </a:rPr>
              <a:t>kao </a:t>
            </a:r>
            <a:r>
              <a:rPr lang="sr-Latn-CS" altLang="zh-TW" sz="2200" b="1" dirty="0" err="1" smtClean="0">
                <a:ea typeface="新細明體" charset="-120"/>
              </a:rPr>
              <a:t>simptomatska</a:t>
            </a:r>
            <a:r>
              <a:rPr lang="sr-Latn-CS" altLang="zh-TW" sz="2200" b="1" dirty="0" smtClean="0">
                <a:ea typeface="新細明體" charset="-120"/>
              </a:rPr>
              <a:t> terapija </a:t>
            </a:r>
            <a:r>
              <a:rPr lang="sr-Latn-CS" altLang="zh-TW" sz="2200" dirty="0" smtClean="0">
                <a:ea typeface="新細明體" charset="-120"/>
              </a:rPr>
              <a:t>(smanjenje neprijatnih simptoma) </a:t>
            </a:r>
          </a:p>
          <a:p>
            <a:pPr lvl="1">
              <a:lnSpc>
                <a:spcPct val="90000"/>
              </a:lnSpc>
            </a:pPr>
            <a:r>
              <a:rPr lang="sr-Latn-CS" altLang="zh-TW" sz="2200" dirty="0" smtClean="0">
                <a:ea typeface="新細明體" charset="-120"/>
              </a:rPr>
              <a:t>kao </a:t>
            </a:r>
            <a:r>
              <a:rPr lang="sr-Latn-CS" altLang="zh-TW" sz="2200" b="1" dirty="0" err="1" smtClean="0">
                <a:ea typeface="新細明體" charset="-120"/>
              </a:rPr>
              <a:t>supstituciona</a:t>
            </a:r>
            <a:r>
              <a:rPr lang="sr-Latn-CS" altLang="zh-TW" sz="2200" b="1" dirty="0" smtClean="0">
                <a:ea typeface="新細明體" charset="-120"/>
              </a:rPr>
              <a:t> terapija </a:t>
            </a:r>
            <a:r>
              <a:rPr lang="sr-Latn-CS" altLang="zh-TW" sz="2200" dirty="0" smtClean="0">
                <a:ea typeface="新細明體" charset="-120"/>
              </a:rPr>
              <a:t>(u funkciji smanjenja neprijatnosti </a:t>
            </a:r>
            <a:r>
              <a:rPr lang="sr-Latn-CS" altLang="zh-TW" sz="2200" dirty="0" err="1" smtClean="0">
                <a:ea typeface="新細明體" charset="-120"/>
              </a:rPr>
              <a:t>apstinecijalnog</a:t>
            </a:r>
            <a:r>
              <a:rPr lang="sr-Latn-CS" altLang="zh-TW" sz="2200" dirty="0" smtClean="0">
                <a:ea typeface="新細明體" charset="-120"/>
              </a:rPr>
              <a:t> simptoma) </a:t>
            </a:r>
            <a:endParaRPr lang="sr-Latn-C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Autofit/>
          </a:bodyPr>
          <a:lstStyle/>
          <a:p>
            <a:r>
              <a:rPr lang="es-MX" altLang="zh-TW" sz="3200" dirty="0" smtClean="0">
                <a:ea typeface="新細明體" charset="-120"/>
              </a:rPr>
              <a:t/>
            </a:r>
            <a:br>
              <a:rPr lang="es-MX" altLang="zh-TW" sz="3200" dirty="0" smtClean="0">
                <a:ea typeface="新細明體" charset="-120"/>
              </a:rPr>
            </a:br>
            <a:r>
              <a:rPr lang="sr-Latn-CS" sz="3200" b="1" dirty="0" smtClean="0"/>
              <a:t>Z</a:t>
            </a:r>
            <a:r>
              <a:rPr lang="en-US" sz="3200" b="1" dirty="0" err="1" smtClean="0"/>
              <a:t>loupotreb</a:t>
            </a:r>
            <a:r>
              <a:rPr lang="sr-Latn-CS" sz="3200" b="1" dirty="0" smtClean="0"/>
              <a:t>a</a:t>
            </a:r>
            <a:r>
              <a:rPr lang="en-US" sz="3200" b="1" dirty="0" smtClean="0"/>
              <a:t> </a:t>
            </a:r>
            <a:r>
              <a:rPr lang="sr-Latn-CS" sz="3200" b="1" dirty="0" smtClean="0"/>
              <a:t>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zavisnosti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od</a:t>
            </a:r>
            <a:r>
              <a:rPr lang="en-US" sz="3200" b="1" dirty="0" smtClean="0"/>
              <a:t> BZD</a:t>
            </a:r>
            <a:r>
              <a:rPr lang="sr-Latn-CS" sz="3200" b="1" dirty="0" smtClean="0"/>
              <a:t>/3</a:t>
            </a:r>
            <a:endParaRPr lang="en-US" sz="3200" dirty="0" smtClean="0">
              <a:solidFill>
                <a:schemeClr val="hlink"/>
              </a:solidFill>
              <a:ea typeface="新細明體" charset="-120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7772400" cy="4495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sr-Latn-CS" altLang="zh-TW" sz="2400" b="1" dirty="0" smtClean="0">
                <a:ea typeface="新細明體" charset="-120"/>
              </a:rPr>
              <a:t>OSOBE KOJE SU ZAVISNE OD OPIJATA: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zh-TW" sz="2400" b="1" dirty="0" smtClean="0">
                <a:ea typeface="新細明體" charset="-120"/>
              </a:rPr>
              <a:t>U fazi apstinencije  ili pri </a:t>
            </a:r>
            <a:r>
              <a:rPr lang="sr-Latn-CS" altLang="zh-TW" sz="2400" b="1" dirty="0" err="1" smtClean="0">
                <a:ea typeface="新細明體" charset="-120"/>
              </a:rPr>
              <a:t>pokuš</a:t>
            </a:r>
            <a:r>
              <a:rPr lang="en-US" altLang="zh-TW" sz="2400" b="1" dirty="0" smtClean="0">
                <a:ea typeface="新細明體" charset="-120"/>
              </a:rPr>
              <a:t>a</a:t>
            </a:r>
            <a:r>
              <a:rPr lang="sr-Latn-CS" altLang="zh-TW" sz="2400" b="1" dirty="0" smtClean="0">
                <a:ea typeface="新細明體" charset="-120"/>
              </a:rPr>
              <a:t>ju “skidanja”</a:t>
            </a:r>
            <a:r>
              <a:rPr lang="sr-Latn-CS" altLang="zh-TW" sz="2400" dirty="0" smtClean="0">
                <a:ea typeface="新細明體" charset="-120"/>
              </a:rPr>
              <a:t> sa heroina uzimaju se visoke doze BZD, cesto u kombinaciji sa alkoholom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zh-TW" sz="2400" dirty="0" smtClean="0">
                <a:ea typeface="新細明體" charset="-120"/>
              </a:rPr>
              <a:t>Osobe koje su </a:t>
            </a:r>
            <a:r>
              <a:rPr lang="sr-Latn-CS" altLang="zh-TW" sz="2400" b="1" dirty="0" smtClean="0">
                <a:ea typeface="新細明體" charset="-120"/>
              </a:rPr>
              <a:t>na </a:t>
            </a:r>
            <a:r>
              <a:rPr lang="sr-Latn-CS" altLang="zh-TW" sz="2400" b="1" dirty="0" err="1" smtClean="0">
                <a:ea typeface="新細明體" charset="-120"/>
              </a:rPr>
              <a:t>supstitucionoj</a:t>
            </a:r>
            <a:r>
              <a:rPr lang="sr-Latn-CS" altLang="zh-TW" sz="2400" b="1" dirty="0" smtClean="0">
                <a:ea typeface="新細明體" charset="-120"/>
              </a:rPr>
              <a:t> terapiji </a:t>
            </a:r>
            <a:r>
              <a:rPr lang="sr-Latn-CS" altLang="zh-TW" sz="2400" b="1" dirty="0" err="1" smtClean="0">
                <a:ea typeface="新細明體" charset="-120"/>
              </a:rPr>
              <a:t>Metadonom</a:t>
            </a:r>
            <a:r>
              <a:rPr lang="sr-Latn-CS" altLang="zh-TW" sz="2400" dirty="0" smtClean="0">
                <a:ea typeface="新細明體" charset="-120"/>
              </a:rPr>
              <a:t> (preko 75%)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zh-TW" sz="2400" dirty="0" smtClean="0">
                <a:ea typeface="新細明體" charset="-120"/>
              </a:rPr>
              <a:t>Da </a:t>
            </a:r>
            <a:r>
              <a:rPr lang="sr-Latn-CS" altLang="zh-TW" sz="2400" b="1" dirty="0" smtClean="0">
                <a:ea typeface="新細明體" charset="-120"/>
              </a:rPr>
              <a:t>pojačaju</a:t>
            </a:r>
            <a:r>
              <a:rPr lang="sr-Latn-CS" altLang="zh-TW" sz="2400" dirty="0" smtClean="0">
                <a:ea typeface="新細明體" charset="-120"/>
              </a:rPr>
              <a:t> dejstvo </a:t>
            </a:r>
            <a:r>
              <a:rPr lang="sr-Latn-CS" altLang="zh-TW" sz="2400" dirty="0" err="1" smtClean="0">
                <a:ea typeface="新細明體" charset="-120"/>
              </a:rPr>
              <a:t>metadona</a:t>
            </a:r>
            <a:endParaRPr lang="sr-Latn-CS" altLang="zh-TW" sz="2400" dirty="0" smtClean="0">
              <a:ea typeface="新細明體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sr-Latn-CS" altLang="zh-TW" sz="2400" dirty="0" smtClean="0">
                <a:ea typeface="新細明體" charset="-120"/>
              </a:rPr>
              <a:t>Da se </a:t>
            </a:r>
            <a:r>
              <a:rPr lang="sr-Latn-CS" altLang="zh-TW" sz="2400" b="1" dirty="0" smtClean="0">
                <a:ea typeface="新細明體" charset="-120"/>
              </a:rPr>
              <a:t>izbore</a:t>
            </a:r>
            <a:r>
              <a:rPr lang="sr-Latn-CS" altLang="zh-TW" sz="2400" dirty="0" smtClean="0">
                <a:ea typeface="新細明體" charset="-120"/>
              </a:rPr>
              <a:t> sa nelagodnostima </a:t>
            </a:r>
            <a:r>
              <a:rPr lang="sr-Latn-CS" altLang="zh-TW" sz="2400" b="1" dirty="0" smtClean="0">
                <a:ea typeface="新細明體" charset="-120"/>
              </a:rPr>
              <a:t>apstinencije</a:t>
            </a:r>
            <a:r>
              <a:rPr lang="sr-Latn-CS" altLang="zh-TW" sz="2400" dirty="0" smtClean="0">
                <a:ea typeface="新細明體" charset="-120"/>
              </a:rPr>
              <a:t> od opijata</a:t>
            </a:r>
          </a:p>
          <a:p>
            <a:pPr eaLnBrk="1" hangingPunct="1">
              <a:lnSpc>
                <a:spcPct val="90000"/>
              </a:lnSpc>
            </a:pPr>
            <a:r>
              <a:rPr lang="sr-Latn-CS" altLang="zh-TW" sz="2400" dirty="0" smtClean="0">
                <a:ea typeface="新細明體" charset="-120"/>
              </a:rPr>
              <a:t>Kao </a:t>
            </a:r>
            <a:r>
              <a:rPr lang="sr-Latn-CS" altLang="zh-TW" sz="2400" b="1" dirty="0" err="1" smtClean="0">
                <a:ea typeface="新細明體" charset="-120"/>
              </a:rPr>
              <a:t>simptomatska</a:t>
            </a:r>
            <a:r>
              <a:rPr lang="sr-Latn-CS" altLang="zh-TW" sz="2400" dirty="0" smtClean="0">
                <a:ea typeface="新細明體" charset="-120"/>
              </a:rPr>
              <a:t> terapija za tešku anksioznost</a:t>
            </a:r>
          </a:p>
          <a:p>
            <a:pPr>
              <a:spcBef>
                <a:spcPts val="1200"/>
              </a:spcBef>
              <a:buNone/>
            </a:pPr>
            <a:r>
              <a:rPr lang="sr-Latn-CS" altLang="zh-TW" sz="2400" b="1" dirty="0" smtClean="0">
                <a:ea typeface="新細明體" charset="-120"/>
              </a:rPr>
              <a:t>MLADE OSOBE U FAZI EKSPERIMENTISANJA</a:t>
            </a:r>
            <a:r>
              <a:rPr lang="sr-Latn-CS" altLang="zh-TW" sz="2000" b="1" dirty="0" smtClean="0">
                <a:ea typeface="新細明體" charset="-120"/>
              </a:rPr>
              <a:t>:</a:t>
            </a:r>
            <a:endParaRPr lang="sr-Latn-CS" altLang="zh-TW" sz="2400" b="1" dirty="0" smtClean="0">
              <a:ea typeface="新細明體" charset="-120"/>
            </a:endParaRPr>
          </a:p>
          <a:p>
            <a:r>
              <a:rPr lang="sr-Latn-CS" altLang="zh-TW" sz="2400" dirty="0" smtClean="0">
                <a:ea typeface="新細明體" charset="-120"/>
              </a:rPr>
              <a:t>BZD kao “ulazna”, </a:t>
            </a:r>
            <a:r>
              <a:rPr lang="sr-Latn-CS" altLang="zh-TW" sz="2400" b="1" dirty="0" smtClean="0">
                <a:ea typeface="新細明體" charset="-120"/>
              </a:rPr>
              <a:t>prva droga </a:t>
            </a:r>
            <a:r>
              <a:rPr lang="sr-Latn-CS" altLang="zh-TW" sz="2400" dirty="0" smtClean="0">
                <a:ea typeface="新細明體" charset="-120"/>
              </a:rPr>
              <a:t>(obično visoke doze)</a:t>
            </a:r>
          </a:p>
          <a:p>
            <a:r>
              <a:rPr lang="sr-Latn-CS" altLang="zh-TW" sz="2400" dirty="0" smtClean="0">
                <a:ea typeface="新細明體" charset="-120"/>
              </a:rPr>
              <a:t>BZD u </a:t>
            </a:r>
            <a:r>
              <a:rPr lang="sr-Latn-CS" altLang="zh-TW" sz="2400" b="1" dirty="0" smtClean="0">
                <a:ea typeface="新細明體" charset="-120"/>
              </a:rPr>
              <a:t>kombinaciji</a:t>
            </a:r>
            <a:r>
              <a:rPr lang="sr-Latn-CS" altLang="zh-TW" sz="2400" dirty="0" smtClean="0">
                <a:ea typeface="新細明體" charset="-120"/>
              </a:rPr>
              <a:t> sa </a:t>
            </a:r>
            <a:r>
              <a:rPr lang="sr-Latn-CS" altLang="zh-TW" sz="2400" dirty="0" err="1" smtClean="0">
                <a:ea typeface="新細明體" charset="-120"/>
              </a:rPr>
              <a:t>kanaboidima</a:t>
            </a:r>
            <a:r>
              <a:rPr lang="sr-Latn-CS" altLang="zh-TW" sz="2400" dirty="0" smtClean="0">
                <a:ea typeface="新細明體" charset="-120"/>
              </a:rPr>
              <a:t> ili stimulansima radi “spuštanja” </a:t>
            </a:r>
          </a:p>
          <a:p>
            <a:r>
              <a:rPr lang="sr-Latn-CS" sz="2400" dirty="0" smtClean="0"/>
              <a:t>Zloupotreba - vrlo česta,  pogotovo kod devojaka</a:t>
            </a:r>
          </a:p>
          <a:p>
            <a:pPr eaLnBrk="1" hangingPunct="1">
              <a:lnSpc>
                <a:spcPct val="90000"/>
              </a:lnSpc>
              <a:buNone/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Stvaranje zavisnosti od BZD 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7772400" cy="4648200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spcBef>
                <a:spcPts val="400"/>
              </a:spcBef>
              <a:buNone/>
            </a:pPr>
            <a:r>
              <a:rPr lang="sr-Latn-CS" sz="2900" b="1" dirty="0" smtClean="0"/>
              <a:t>Zavisnost od BZD nastaje: </a:t>
            </a:r>
          </a:p>
          <a:p>
            <a:pPr>
              <a:spcBef>
                <a:spcPts val="400"/>
              </a:spcBef>
            </a:pPr>
            <a:r>
              <a:rPr lang="sr-Latn-CS" sz="2900" dirty="0" smtClean="0"/>
              <a:t>kroz proces “</a:t>
            </a:r>
            <a:r>
              <a:rPr lang="sr-Latn-CS" sz="2900" dirty="0" err="1" smtClean="0"/>
              <a:t>samolečenja</a:t>
            </a:r>
            <a:r>
              <a:rPr lang="sr-Latn-CS" sz="2900" dirty="0" smtClean="0"/>
              <a:t>” </a:t>
            </a:r>
            <a:r>
              <a:rPr lang="sr-Latn-CS" sz="2900" dirty="0" smtClean="0">
                <a:sym typeface="Wingdings" pitchFamily="2" charset="2"/>
              </a:rPr>
              <a:t></a:t>
            </a:r>
            <a:r>
              <a:rPr lang="sr-Latn-CS" sz="2900" dirty="0" smtClean="0"/>
              <a:t> slika</a:t>
            </a:r>
            <a:r>
              <a:rPr lang="sr-Latn-CS" sz="2900" b="1" dirty="0" smtClean="0"/>
              <a:t> </a:t>
            </a:r>
            <a:r>
              <a:rPr lang="sr-Latn-CS" sz="2900" b="1" dirty="0" err="1" smtClean="0"/>
              <a:t>monozavisnosti</a:t>
            </a:r>
            <a:r>
              <a:rPr lang="sr-Latn-CS" sz="2900" dirty="0" smtClean="0"/>
              <a:t> (samo od BZD) </a:t>
            </a:r>
          </a:p>
          <a:p>
            <a:pPr eaLnBrk="1" hangingPunct="1">
              <a:spcBef>
                <a:spcPts val="400"/>
              </a:spcBef>
            </a:pPr>
            <a:r>
              <a:rPr lang="sr-Latn-CS" sz="2900" dirty="0" smtClean="0"/>
              <a:t> kao</a:t>
            </a:r>
            <a:r>
              <a:rPr lang="sr-Latn-CS" sz="2900" b="1" dirty="0" smtClean="0"/>
              <a:t> </a:t>
            </a:r>
            <a:r>
              <a:rPr lang="sr-Latn-CS" sz="2900" b="1" dirty="0" err="1" smtClean="0"/>
              <a:t>politoksikomanija</a:t>
            </a:r>
            <a:r>
              <a:rPr lang="sr-Latn-CS" sz="2900" dirty="0" smtClean="0"/>
              <a:t> (kombinovanje sa drugim drogama– alkoholom, marihuanom, heroinom ili kokainom) </a:t>
            </a:r>
          </a:p>
          <a:p>
            <a:pPr>
              <a:spcBef>
                <a:spcPts val="600"/>
              </a:spcBef>
              <a:buNone/>
            </a:pPr>
            <a:r>
              <a:rPr lang="sr-Latn-CS" sz="2900" b="1" dirty="0" smtClean="0"/>
              <a:t>Apstinencijalni sindrom (AS)</a:t>
            </a:r>
          </a:p>
          <a:p>
            <a:pPr>
              <a:spcBef>
                <a:spcPts val="400"/>
              </a:spcBef>
              <a:buNone/>
            </a:pPr>
            <a:r>
              <a:rPr lang="sr-Latn-CS" sz="2900" dirty="0" smtClean="0"/>
              <a:t>Kod stvorene telesne zavisnosti </a:t>
            </a:r>
            <a:r>
              <a:rPr lang="sr-Latn-CS" sz="2900" b="1" dirty="0" smtClean="0"/>
              <a:t>apstinencijalni sindrom</a:t>
            </a:r>
            <a:r>
              <a:rPr lang="sr-Latn-CS" sz="2900" dirty="0" smtClean="0"/>
              <a:t> može biti veoma intenzivan, čak i opasan – mogući </a:t>
            </a:r>
            <a:r>
              <a:rPr lang="sr-Latn-CS" sz="2900" dirty="0" err="1" smtClean="0"/>
              <a:t>epi</a:t>
            </a:r>
            <a:r>
              <a:rPr lang="sr-Latn-CS" sz="2900" dirty="0" smtClean="0"/>
              <a:t>-napadi i delirijum</a:t>
            </a:r>
          </a:p>
          <a:p>
            <a:pPr>
              <a:spcBef>
                <a:spcPts val="400"/>
              </a:spcBef>
              <a:buNone/>
            </a:pPr>
            <a:r>
              <a:rPr lang="sr-Latn-CS" altLang="zh-TW" sz="3200" b="1" dirty="0" smtClean="0">
                <a:ea typeface="新細明體" charset="-120"/>
              </a:rPr>
              <a:t>AS </a:t>
            </a:r>
            <a:r>
              <a:rPr lang="sr-Latn-CS" altLang="zh-TW" sz="3200" dirty="0" smtClean="0">
                <a:ea typeface="新細明體" charset="-120"/>
              </a:rPr>
              <a:t>je</a:t>
            </a:r>
            <a:r>
              <a:rPr lang="sr-Latn-CS" altLang="zh-TW" sz="3200" b="1" dirty="0" smtClean="0">
                <a:ea typeface="新細明體" charset="-120"/>
              </a:rPr>
              <a:t> visoko varirajući, </a:t>
            </a:r>
            <a:r>
              <a:rPr lang="sr-Latn-CS" altLang="zh-TW" sz="3200" dirty="0" smtClean="0">
                <a:ea typeface="新細明體" charset="-120"/>
              </a:rPr>
              <a:t>zavisi od:</a:t>
            </a:r>
          </a:p>
          <a:p>
            <a:pPr>
              <a:spcBef>
                <a:spcPts val="400"/>
              </a:spcBef>
            </a:pPr>
            <a:r>
              <a:rPr lang="sr-Latn-CS" altLang="zh-TW" sz="2800" dirty="0" smtClean="0">
                <a:ea typeface="新細明體" charset="-120"/>
              </a:rPr>
              <a:t>prosečne dnevne doze uzimanja</a:t>
            </a:r>
          </a:p>
          <a:p>
            <a:pPr>
              <a:spcBef>
                <a:spcPts val="400"/>
              </a:spcBef>
            </a:pPr>
            <a:r>
              <a:rPr lang="sr-Latn-CS" altLang="zh-TW" sz="2800" dirty="0" smtClean="0">
                <a:ea typeface="新細明體" charset="-120"/>
              </a:rPr>
              <a:t>stepena eliminacije BZD (polu-život)</a:t>
            </a:r>
          </a:p>
          <a:p>
            <a:pPr>
              <a:spcBef>
                <a:spcPts val="400"/>
              </a:spcBef>
            </a:pPr>
            <a:r>
              <a:rPr lang="sr-Latn-CS" altLang="zh-TW" sz="2800" dirty="0" smtClean="0">
                <a:ea typeface="新細明體" charset="-120"/>
              </a:rPr>
              <a:t>dužine unošenja, zloupotrebe</a:t>
            </a:r>
          </a:p>
          <a:p>
            <a:pPr>
              <a:spcBef>
                <a:spcPts val="400"/>
              </a:spcBef>
            </a:pPr>
            <a:r>
              <a:rPr lang="sr-Latn-CS" altLang="zh-TW" sz="2800" dirty="0" smtClean="0">
                <a:ea typeface="新細明體" charset="-120"/>
              </a:rPr>
              <a:t>individualnih karakteristika pacijenta (telesno i mentalno zdravlje)</a:t>
            </a:r>
          </a:p>
          <a:p>
            <a:pPr>
              <a:spcBef>
                <a:spcPts val="400"/>
              </a:spcBef>
            </a:pPr>
            <a:r>
              <a:rPr lang="sr-Latn-CS" altLang="zh-TW" sz="2800" dirty="0" smtClean="0">
                <a:ea typeface="新細明體" charset="-120"/>
              </a:rPr>
              <a:t>brzine odvijanja </a:t>
            </a:r>
            <a:r>
              <a:rPr lang="sr-Latn-CS" altLang="zh-TW" sz="2800" dirty="0" err="1" smtClean="0">
                <a:ea typeface="新細明體" charset="-120"/>
              </a:rPr>
              <a:t>simptomatologije</a:t>
            </a:r>
            <a:endParaRPr lang="sr-Latn-CS" altLang="zh-TW" sz="2800" dirty="0" smtClean="0">
              <a:ea typeface="新細明體" charset="-120"/>
            </a:endParaRPr>
          </a:p>
          <a:p>
            <a:pPr>
              <a:spcBef>
                <a:spcPts val="400"/>
              </a:spcBef>
            </a:pPr>
            <a:r>
              <a:rPr lang="sr-Latn-CS" altLang="zh-TW" sz="2800" dirty="0" smtClean="0">
                <a:ea typeface="新細明體" charset="-120"/>
              </a:rPr>
              <a:t>faze redukovanja: najteži na početku i na kraju redukovanja.</a:t>
            </a:r>
            <a:endParaRPr lang="sr-Latn-CS" dirty="0" smtClean="0"/>
          </a:p>
          <a:p>
            <a:pPr eaLnBrk="1" hangingPunct="1">
              <a:spcBef>
                <a:spcPts val="400"/>
              </a:spcBef>
            </a:pPr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eaLnBrk="1" hangingPunct="1">
              <a:tabLst>
                <a:tab pos="571500" algn="l"/>
              </a:tabLst>
            </a:pPr>
            <a:r>
              <a:rPr lang="sr-Latn-CS" altLang="zh-TW" sz="3200" b="1" dirty="0" smtClean="0"/>
              <a:t>BZD i apstinencijalni sindrom/1</a:t>
            </a:r>
            <a:endParaRPr lang="en-US" sz="3200" b="1" dirty="0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7772400" cy="4495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sr-Latn-CS" altLang="zh-TW" sz="2000" b="1" dirty="0" smtClean="0">
                <a:ea typeface="新細明體" charset="-120"/>
              </a:rPr>
              <a:t>BLAGI/UMERENI AS </a:t>
            </a:r>
          </a:p>
          <a:p>
            <a:pPr>
              <a:lnSpc>
                <a:spcPct val="80000"/>
              </a:lnSpc>
            </a:pPr>
            <a:r>
              <a:rPr lang="sr-Latn-CS" altLang="zh-TW" sz="2000" dirty="0" smtClean="0">
                <a:ea typeface="新細明體" charset="-120"/>
              </a:rPr>
              <a:t>Može se pojaviti već kod osobe koja uzima kliničke doze 3 x dnevno, tokom nekoliko nedelja. Najčešći je, jer </a:t>
            </a:r>
            <a:r>
              <a:rPr lang="sr-Latn-CS" altLang="zh-TW" sz="2000" b="1" dirty="0" smtClean="0">
                <a:ea typeface="新細明體" charset="-120"/>
              </a:rPr>
              <a:t>većina </a:t>
            </a:r>
            <a:r>
              <a:rPr lang="sr-Latn-CS" altLang="zh-TW" sz="2000" dirty="0" smtClean="0">
                <a:ea typeface="新細明體" charset="-120"/>
              </a:rPr>
              <a:t>osoba kojima se propišu BZD </a:t>
            </a:r>
            <a:r>
              <a:rPr lang="sr-Latn-CS" altLang="zh-TW" sz="2000" b="1" dirty="0" smtClean="0">
                <a:ea typeface="新細明體" charset="-120"/>
              </a:rPr>
              <a:t>ne uzimaju prevelike doze</a:t>
            </a:r>
          </a:p>
          <a:p>
            <a:pPr>
              <a:lnSpc>
                <a:spcPct val="80000"/>
              </a:lnSpc>
              <a:buNone/>
            </a:pPr>
            <a:r>
              <a:rPr lang="sr-Latn-CS" altLang="zh-TW" sz="2000" b="1" dirty="0" smtClean="0">
                <a:ea typeface="新細明體" charset="-120"/>
              </a:rPr>
              <a:t>Simptomi </a:t>
            </a:r>
            <a:r>
              <a:rPr lang="sr-Latn-CS" altLang="zh-TW" sz="2000" dirty="0" smtClean="0">
                <a:ea typeface="新細明體" charset="-120"/>
              </a:rPr>
              <a:t>su subjektivni, često sa vrlo malo objektivnih znakova</a:t>
            </a:r>
            <a:r>
              <a:rPr lang="sr-Latn-CS" altLang="zh-TW" sz="2000" b="1" dirty="0" smtClean="0">
                <a:ea typeface="新細明體" charset="-120"/>
              </a:rPr>
              <a:t>:</a:t>
            </a:r>
            <a:r>
              <a:rPr lang="sr-Latn-CS" altLang="zh-TW" sz="2000" dirty="0" smtClean="0">
                <a:ea typeface="新細明體" charset="-120"/>
              </a:rPr>
              <a:t>  </a:t>
            </a:r>
          </a:p>
          <a:p>
            <a:pPr>
              <a:lnSpc>
                <a:spcPct val="80000"/>
              </a:lnSpc>
            </a:pPr>
            <a:r>
              <a:rPr lang="sr-Latn-CS" altLang="zh-TW" sz="2000" dirty="0" smtClean="0">
                <a:ea typeface="新細明體" charset="-120"/>
              </a:rPr>
              <a:t>glavobolje i anksioznost </a:t>
            </a:r>
            <a:r>
              <a:rPr lang="it-IT" altLang="zh-TW" sz="2000" dirty="0" smtClean="0">
                <a:ea typeface="新細明體" charset="-120"/>
              </a:rPr>
              <a:t>(kod 80%)</a:t>
            </a:r>
            <a:r>
              <a:rPr lang="sr-Latn-CS" altLang="zh-TW" sz="2000" dirty="0" smtClean="0">
                <a:ea typeface="新細明體" charset="-120"/>
              </a:rPr>
              <a:t>, nesanica </a:t>
            </a:r>
            <a:r>
              <a:rPr lang="it-IT" altLang="zh-TW" sz="2000" dirty="0" smtClean="0">
                <a:ea typeface="新細明體" charset="-120"/>
              </a:rPr>
              <a:t>(</a:t>
            </a:r>
            <a:r>
              <a:rPr lang="sr-Latn-CS" altLang="zh-TW" sz="2000" dirty="0" smtClean="0">
                <a:ea typeface="新細明體" charset="-120"/>
              </a:rPr>
              <a:t>7</a:t>
            </a:r>
            <a:r>
              <a:rPr lang="it-IT" altLang="zh-TW" sz="2000" dirty="0" smtClean="0">
                <a:ea typeface="新細明體" charset="-120"/>
              </a:rPr>
              <a:t>0%)</a:t>
            </a:r>
            <a:r>
              <a:rPr lang="sr-Latn-CS" altLang="zh-TW" sz="2000" dirty="0" smtClean="0">
                <a:ea typeface="新細明體" charset="-120"/>
              </a:rPr>
              <a:t>,  </a:t>
            </a:r>
            <a:r>
              <a:rPr lang="sr-Latn-CS" altLang="zh-TW" sz="2000" dirty="0" err="1" smtClean="0">
                <a:ea typeface="新細明體" charset="-120"/>
              </a:rPr>
              <a:t>tremor</a:t>
            </a:r>
            <a:r>
              <a:rPr lang="sr-Latn-CS" altLang="zh-TW" sz="2000" dirty="0" smtClean="0">
                <a:ea typeface="新細明體" charset="-120"/>
              </a:rPr>
              <a:t> i zamor</a:t>
            </a:r>
            <a:r>
              <a:rPr lang="it-IT" altLang="zh-TW" sz="2000" dirty="0" smtClean="0">
                <a:ea typeface="新細明體" charset="-120"/>
              </a:rPr>
              <a:t> (</a:t>
            </a:r>
            <a:r>
              <a:rPr lang="sr-Latn-CS" altLang="zh-TW" sz="2000" dirty="0" smtClean="0">
                <a:ea typeface="新細明體" charset="-120"/>
              </a:rPr>
              <a:t>6</a:t>
            </a:r>
            <a:r>
              <a:rPr lang="it-IT" altLang="zh-TW" sz="2000" dirty="0" smtClean="0">
                <a:ea typeface="新細明體" charset="-120"/>
              </a:rPr>
              <a:t>0%)</a:t>
            </a:r>
            <a:r>
              <a:rPr lang="sr-Latn-CS" altLang="zh-TW" sz="2000" dirty="0" smtClean="0">
                <a:ea typeface="新細明體" charset="-120"/>
              </a:rPr>
              <a:t>, znojenje</a:t>
            </a:r>
          </a:p>
          <a:p>
            <a:pPr>
              <a:lnSpc>
                <a:spcPct val="80000"/>
              </a:lnSpc>
            </a:pPr>
            <a:r>
              <a:rPr lang="sr-Latn-CS" altLang="zh-TW" sz="2000" dirty="0" smtClean="0">
                <a:ea typeface="新細明體" charset="-120"/>
              </a:rPr>
              <a:t>pad koncentracije, promene u percepciji (</a:t>
            </a:r>
            <a:r>
              <a:rPr lang="sr-Latn-CS" altLang="zh-TW" sz="2000" dirty="0" err="1" smtClean="0">
                <a:ea typeface="新細明體" charset="-120"/>
              </a:rPr>
              <a:t>najneprijatniji</a:t>
            </a:r>
            <a:r>
              <a:rPr lang="sr-Latn-CS" altLang="zh-TW" sz="2000" dirty="0" smtClean="0">
                <a:ea typeface="新細明體" charset="-120"/>
              </a:rPr>
              <a:t> aspekt -strah da ‘gube svoje misli’)</a:t>
            </a:r>
          </a:p>
          <a:p>
            <a:pPr>
              <a:lnSpc>
                <a:spcPct val="90000"/>
              </a:lnSpc>
              <a:buNone/>
            </a:pPr>
            <a:r>
              <a:rPr lang="sr-Latn-CS" altLang="zh-TW" sz="2000" b="1" dirty="0" smtClean="0">
                <a:ea typeface="新細明體" charset="-120"/>
              </a:rPr>
              <a:t>INTENZIVNIJI AS</a:t>
            </a:r>
          </a:p>
          <a:p>
            <a:pPr>
              <a:lnSpc>
                <a:spcPct val="90000"/>
              </a:lnSpc>
            </a:pPr>
            <a:r>
              <a:rPr lang="sr-Latn-CS" altLang="zh-TW" sz="2000" b="1" dirty="0" smtClean="0">
                <a:ea typeface="新細明體" charset="-120"/>
              </a:rPr>
              <a:t>Psihološki simptomi</a:t>
            </a:r>
            <a:r>
              <a:rPr lang="sr-Latn-CS" altLang="zh-TW" sz="2000" dirty="0" smtClean="0">
                <a:ea typeface="新細明體" charset="-120"/>
              </a:rPr>
              <a:t>: intenzivnija anksioznost, razdražljivost, agitacija, depresija; </a:t>
            </a:r>
            <a:r>
              <a:rPr lang="sr-Latn-CS" altLang="zh-TW" sz="2000" dirty="0" err="1" smtClean="0">
                <a:ea typeface="新細明體" charset="-120"/>
              </a:rPr>
              <a:t>anterogradna</a:t>
            </a:r>
            <a:r>
              <a:rPr lang="sr-Latn-CS" altLang="zh-TW" sz="2000" dirty="0" smtClean="0">
                <a:ea typeface="新細明體" charset="-120"/>
              </a:rPr>
              <a:t> amnezija</a:t>
            </a:r>
          </a:p>
          <a:p>
            <a:pPr>
              <a:lnSpc>
                <a:spcPct val="90000"/>
              </a:lnSpc>
            </a:pPr>
            <a:r>
              <a:rPr lang="sr-Latn-CS" altLang="zh-TW" sz="2000" b="1" dirty="0" smtClean="0">
                <a:ea typeface="新細明體" charset="-120"/>
              </a:rPr>
              <a:t>Somatski simptomi</a:t>
            </a:r>
            <a:r>
              <a:rPr lang="sr-Latn-CS" altLang="zh-TW" sz="2000" dirty="0" smtClean="0">
                <a:ea typeface="新細明體" charset="-120"/>
              </a:rPr>
              <a:t>: povećanje mišićne  napetosti, grčevi i trzaji u mišićima</a:t>
            </a:r>
            <a:endParaRPr lang="sr-Latn-CS" sz="2000" dirty="0" smtClean="0"/>
          </a:p>
          <a:p>
            <a:pPr eaLnBrk="1" hangingPunct="1">
              <a:lnSpc>
                <a:spcPct val="80000"/>
              </a:lnSpc>
              <a:buNone/>
            </a:pPr>
            <a:endParaRPr lang="sr-Latn-CS" altLang="zh-TW" sz="2000" b="1" dirty="0" smtClean="0">
              <a:ea typeface="新細明體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altLang="zh-TW" sz="3200" b="1" dirty="0" smtClean="0"/>
              <a:t>BZD i apstinencijalni sindrom/2</a:t>
            </a:r>
            <a:endParaRPr lang="en-US" sz="3200" dirty="0" smtClean="0">
              <a:ea typeface="新細明體" charset="-120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it-IT" altLang="zh-TW" sz="2000" b="1" dirty="0" smtClean="0">
                <a:ea typeface="新細明體" charset="-120"/>
              </a:rPr>
              <a:t>Re</a:t>
            </a:r>
            <a:r>
              <a:rPr lang="sr-Latn-CS" altLang="zh-TW" sz="2000" b="1" dirty="0" smtClean="0">
                <a:ea typeface="新細明體" charset="-120"/>
              </a:rPr>
              <a:t>đ</a:t>
            </a:r>
            <a:r>
              <a:rPr lang="it-IT" altLang="zh-TW" sz="2000" b="1" dirty="0" smtClean="0">
                <a:ea typeface="新細明體" charset="-120"/>
              </a:rPr>
              <a:t>i simptomi AS</a:t>
            </a:r>
            <a:r>
              <a:rPr lang="sr-Latn-CS" altLang="zh-TW" sz="2000" b="1" dirty="0" smtClean="0">
                <a:ea typeface="新細明體" charset="-120"/>
              </a:rPr>
              <a:t>:</a:t>
            </a:r>
          </a:p>
          <a:p>
            <a:pPr eaLnBrk="1" hangingPunct="1">
              <a:lnSpc>
                <a:spcPct val="80000"/>
              </a:lnSpc>
            </a:pPr>
            <a:r>
              <a:rPr lang="it-IT" altLang="zh-TW" sz="2000" b="1" dirty="0" smtClean="0">
                <a:ea typeface="新細明體" charset="-120"/>
              </a:rPr>
              <a:t>Psiholo</a:t>
            </a:r>
            <a:r>
              <a:rPr lang="sr-Latn-CS" altLang="zh-TW" sz="2000" b="1" dirty="0" smtClean="0">
                <a:ea typeface="新細明體" charset="-120"/>
              </a:rPr>
              <a:t>š</a:t>
            </a:r>
            <a:r>
              <a:rPr lang="it-IT" altLang="zh-TW" sz="2000" b="1" dirty="0" smtClean="0">
                <a:ea typeface="新細明體" charset="-120"/>
              </a:rPr>
              <a:t>ki simptomi</a:t>
            </a:r>
            <a:r>
              <a:rPr lang="sr-Latn-CS" altLang="zh-TW" sz="2000" dirty="0" smtClean="0">
                <a:ea typeface="新細明體" charset="-120"/>
              </a:rPr>
              <a:t>: </a:t>
            </a:r>
            <a:r>
              <a:rPr lang="it-IT" altLang="zh-TW" sz="2000" dirty="0" smtClean="0">
                <a:ea typeface="新細明體" charset="-120"/>
              </a:rPr>
              <a:t>no</a:t>
            </a:r>
            <a:r>
              <a:rPr lang="sr-Latn-CS" altLang="zh-TW" sz="2000" dirty="0" smtClean="0">
                <a:ea typeface="新細明體" charset="-120"/>
              </a:rPr>
              <a:t>ć</a:t>
            </a:r>
            <a:r>
              <a:rPr lang="it-IT" altLang="zh-TW" sz="2000" dirty="0" smtClean="0">
                <a:ea typeface="新細明體" charset="-120"/>
              </a:rPr>
              <a:t>ne more</a:t>
            </a:r>
            <a:r>
              <a:rPr lang="sr-Latn-CS" altLang="zh-TW" sz="2000" dirty="0" smtClean="0">
                <a:ea typeface="新細明體" charset="-120"/>
              </a:rPr>
              <a:t>, </a:t>
            </a:r>
            <a:r>
              <a:rPr lang="it-IT" altLang="zh-TW" sz="2000" dirty="0" smtClean="0">
                <a:ea typeface="新細明體" charset="-120"/>
              </a:rPr>
              <a:t>agorafobija</a:t>
            </a:r>
            <a:r>
              <a:rPr lang="sr-Latn-CS" altLang="zh-TW" sz="2000" dirty="0" smtClean="0">
                <a:ea typeface="新細明體" charset="-120"/>
              </a:rPr>
              <a:t>, </a:t>
            </a:r>
            <a:r>
              <a:rPr lang="it-IT" altLang="zh-TW" sz="2000" dirty="0" smtClean="0">
                <a:ea typeface="新細明體" charset="-120"/>
              </a:rPr>
              <a:t>napadi panike</a:t>
            </a:r>
            <a:r>
              <a:rPr lang="sr-Latn-CS" altLang="zh-TW" sz="2000" dirty="0" smtClean="0">
                <a:ea typeface="新細明體" charset="-120"/>
              </a:rPr>
              <a:t>, </a:t>
            </a:r>
            <a:r>
              <a:rPr lang="it-IT" altLang="zh-TW" sz="2000" dirty="0" smtClean="0">
                <a:ea typeface="新細明體" charset="-120"/>
              </a:rPr>
              <a:t>ose</a:t>
            </a:r>
            <a:r>
              <a:rPr lang="sr-Latn-CS" altLang="zh-TW" sz="2000" dirty="0" smtClean="0">
                <a:ea typeface="新細明體" charset="-120"/>
              </a:rPr>
              <a:t>ć</a:t>
            </a:r>
            <a:r>
              <a:rPr lang="it-IT" altLang="zh-TW" sz="2000" dirty="0" smtClean="0">
                <a:ea typeface="新細明體" charset="-120"/>
              </a:rPr>
              <a:t>anje nerealnosti, depersonalizacija</a:t>
            </a:r>
          </a:p>
          <a:p>
            <a:pPr eaLnBrk="1" hangingPunct="1">
              <a:lnSpc>
                <a:spcPct val="80000"/>
              </a:lnSpc>
            </a:pPr>
            <a:r>
              <a:rPr lang="it-IT" altLang="zh-TW" sz="2000" b="1" dirty="0" smtClean="0">
                <a:ea typeface="新細明體" charset="-120"/>
              </a:rPr>
              <a:t>Somatski simptomi</a:t>
            </a:r>
            <a:r>
              <a:rPr lang="sr-Latn-CS" altLang="zh-TW" sz="2000" dirty="0" smtClean="0">
                <a:ea typeface="新細明體" charset="-120"/>
              </a:rPr>
              <a:t>: </a:t>
            </a:r>
            <a:r>
              <a:rPr lang="it-IT" altLang="zh-TW" sz="2000" dirty="0" smtClean="0">
                <a:ea typeface="新細明體" charset="-120"/>
              </a:rPr>
              <a:t>mu</a:t>
            </a:r>
            <a:r>
              <a:rPr lang="sr-Latn-CS" altLang="zh-TW" sz="2000" dirty="0" smtClean="0">
                <a:ea typeface="新細明體" charset="-120"/>
              </a:rPr>
              <a:t>č</a:t>
            </a:r>
            <a:r>
              <a:rPr lang="it-IT" altLang="zh-TW" sz="2000" dirty="0" smtClean="0">
                <a:ea typeface="新細明體" charset="-120"/>
              </a:rPr>
              <a:t>nina, gubitak apetita, gubitak telesne te</a:t>
            </a:r>
            <a:r>
              <a:rPr lang="sr-Latn-CS" altLang="zh-TW" sz="2000" dirty="0" smtClean="0">
                <a:ea typeface="新細明體" charset="-120"/>
              </a:rPr>
              <a:t>ž</a:t>
            </a:r>
            <a:r>
              <a:rPr lang="it-IT" altLang="zh-TW" sz="2000" dirty="0" smtClean="0">
                <a:ea typeface="新細明體" charset="-120"/>
              </a:rPr>
              <a:t>ine</a:t>
            </a:r>
            <a:r>
              <a:rPr lang="sr-Latn-CS" altLang="zh-TW" sz="2000" dirty="0" smtClean="0">
                <a:ea typeface="新細明體" charset="-120"/>
              </a:rPr>
              <a:t>, </a:t>
            </a:r>
            <a:r>
              <a:rPr lang="it-IT" altLang="zh-TW" sz="2000" dirty="0" smtClean="0">
                <a:ea typeface="新細明體" charset="-120"/>
              </a:rPr>
              <a:t>znojenje, rast telesne temperature</a:t>
            </a:r>
            <a:r>
              <a:rPr lang="sr-Latn-CS" altLang="zh-TW" sz="2000" dirty="0" smtClean="0">
                <a:ea typeface="新細明體" charset="-120"/>
              </a:rPr>
              <a:t>, </a:t>
            </a:r>
            <a:r>
              <a:rPr lang="it-IT" altLang="zh-TW" sz="2000" dirty="0" smtClean="0">
                <a:ea typeface="新細明體" charset="-120"/>
              </a:rPr>
              <a:t>ataxia, gubitak kontrole voljnih pokreta</a:t>
            </a:r>
            <a:r>
              <a:rPr lang="sr-Latn-CS" altLang="zh-TW" sz="2000" dirty="0" smtClean="0">
                <a:ea typeface="新細明體" charset="-120"/>
              </a:rPr>
              <a:t>, </a:t>
            </a:r>
            <a:r>
              <a:rPr lang="it-IT" altLang="zh-TW" sz="2000" dirty="0" smtClean="0">
                <a:ea typeface="新細明體" charset="-120"/>
              </a:rPr>
              <a:t>palpitacije</a:t>
            </a:r>
            <a:r>
              <a:rPr lang="sr-Latn-CS" altLang="zh-TW" sz="2000" dirty="0" smtClean="0">
                <a:ea typeface="新細明體" charset="-120"/>
              </a:rPr>
              <a:t> (“lupanje srca”)</a:t>
            </a:r>
            <a:r>
              <a:rPr lang="it-IT" altLang="zh-TW" sz="2000" dirty="0" smtClean="0">
                <a:ea typeface="新細明體" charset="-120"/>
              </a:rPr>
              <a:t>,</a:t>
            </a:r>
            <a:r>
              <a:rPr lang="sr-Latn-CS" altLang="zh-TW" sz="2000" dirty="0" smtClean="0">
                <a:ea typeface="新細明體" charset="-120"/>
              </a:rPr>
              <a:t> </a:t>
            </a:r>
            <a:r>
              <a:rPr lang="it-IT" altLang="zh-TW" sz="2000" dirty="0" smtClean="0">
                <a:ea typeface="新細明體" charset="-120"/>
              </a:rPr>
              <a:t>letargija, zamagljene vizije, povecanje senzorne percepcije</a:t>
            </a:r>
            <a:endParaRPr lang="sr-Latn-CS" altLang="zh-TW" sz="2000" dirty="0" smtClean="0">
              <a:ea typeface="新細明體" charset="-120"/>
            </a:endParaRPr>
          </a:p>
          <a:p>
            <a:pPr>
              <a:lnSpc>
                <a:spcPct val="90000"/>
              </a:lnSpc>
              <a:buNone/>
            </a:pPr>
            <a:r>
              <a:rPr lang="sr-Latn-CS" altLang="zh-TW" sz="2000" b="1" dirty="0" smtClean="0">
                <a:ea typeface="新細明體" charset="-120"/>
              </a:rPr>
              <a:t>Izraziti simptomi AS (retko): </a:t>
            </a:r>
          </a:p>
          <a:p>
            <a:pPr>
              <a:lnSpc>
                <a:spcPct val="90000"/>
              </a:lnSpc>
            </a:pPr>
            <a:r>
              <a:rPr lang="it-IT" altLang="zh-TW" sz="2000" b="1" dirty="0" smtClean="0">
                <a:ea typeface="新細明體" charset="-120"/>
              </a:rPr>
              <a:t>Psiholo</a:t>
            </a:r>
            <a:r>
              <a:rPr lang="sr-Latn-CS" altLang="zh-TW" sz="2000" b="1" dirty="0" smtClean="0">
                <a:ea typeface="新細明體" charset="-120"/>
              </a:rPr>
              <a:t>š</a:t>
            </a:r>
            <a:r>
              <a:rPr lang="it-IT" altLang="zh-TW" sz="2000" b="1" dirty="0" smtClean="0">
                <a:ea typeface="新細明體" charset="-120"/>
              </a:rPr>
              <a:t>ki simptomi</a:t>
            </a:r>
            <a:r>
              <a:rPr lang="sr-Latn-CS" altLang="zh-TW" sz="2000" dirty="0" smtClean="0">
                <a:ea typeface="新細明體" charset="-120"/>
              </a:rPr>
              <a:t>: </a:t>
            </a:r>
            <a:r>
              <a:rPr lang="it-IT" altLang="zh-TW" sz="2000" dirty="0" smtClean="0">
                <a:ea typeface="新細明體" charset="-120"/>
              </a:rPr>
              <a:t>konfuzija, </a:t>
            </a:r>
            <a:r>
              <a:rPr lang="sr-Latn-CS" altLang="zh-TW" sz="2000" dirty="0" smtClean="0">
                <a:ea typeface="新細明體" charset="-120"/>
              </a:rPr>
              <a:t> </a:t>
            </a:r>
            <a:r>
              <a:rPr lang="it-IT" altLang="zh-TW" sz="2000" dirty="0" smtClean="0">
                <a:ea typeface="新細明體" charset="-120"/>
              </a:rPr>
              <a:t>halucinacije, paranoidne ideje, drugi oblici sumanutosti</a:t>
            </a:r>
          </a:p>
          <a:p>
            <a:pPr>
              <a:lnSpc>
                <a:spcPct val="90000"/>
              </a:lnSpc>
            </a:pPr>
            <a:r>
              <a:rPr lang="it-IT" altLang="zh-TW" sz="2000" b="1" dirty="0" smtClean="0">
                <a:ea typeface="新細明體" charset="-120"/>
              </a:rPr>
              <a:t>Somatski simptomi</a:t>
            </a:r>
            <a:r>
              <a:rPr lang="sr-Latn-CS" altLang="zh-TW" sz="2000" dirty="0" smtClean="0">
                <a:ea typeface="新細明體" charset="-120"/>
              </a:rPr>
              <a:t>: </a:t>
            </a:r>
            <a:r>
              <a:rPr lang="it-IT" altLang="zh-TW" sz="2000" dirty="0" smtClean="0">
                <a:ea typeface="新細明體" charset="-120"/>
              </a:rPr>
              <a:t>neprekidno pi</a:t>
            </a:r>
            <a:r>
              <a:rPr lang="sr-Latn-CS" altLang="zh-TW" sz="2000" dirty="0" smtClean="0">
                <a:ea typeface="新細明體" charset="-120"/>
              </a:rPr>
              <a:t>š</a:t>
            </a:r>
            <a:r>
              <a:rPr lang="it-IT" altLang="zh-TW" sz="2000" dirty="0" smtClean="0">
                <a:ea typeface="新細明體" charset="-120"/>
              </a:rPr>
              <a:t>tanje </a:t>
            </a:r>
            <a:r>
              <a:rPr lang="sr-Latn-CS" altLang="zh-TW" sz="2000" dirty="0" smtClean="0">
                <a:ea typeface="新細明體" charset="-120"/>
              </a:rPr>
              <a:t>/</a:t>
            </a:r>
            <a:r>
              <a:rPr lang="it-IT" altLang="zh-TW" sz="2000" dirty="0" smtClean="0">
                <a:ea typeface="新細明體" charset="-120"/>
              </a:rPr>
              <a:t> zvonjenje </a:t>
            </a:r>
            <a:r>
              <a:rPr lang="sr-Latn-CS" altLang="zh-TW" sz="2000" dirty="0" smtClean="0">
                <a:ea typeface="新細明體" charset="-120"/>
              </a:rPr>
              <a:t> </a:t>
            </a:r>
            <a:r>
              <a:rPr lang="it-IT" altLang="zh-TW" sz="2000" dirty="0" smtClean="0">
                <a:ea typeface="新細明體" charset="-120"/>
              </a:rPr>
              <a:t>u  u</a:t>
            </a:r>
            <a:r>
              <a:rPr lang="sr-Latn-CS" altLang="zh-TW" sz="2000" dirty="0" smtClean="0">
                <a:ea typeface="新細明體" charset="-120"/>
              </a:rPr>
              <a:t>š</a:t>
            </a:r>
            <a:r>
              <a:rPr lang="it-IT" altLang="zh-TW" sz="2000" dirty="0" smtClean="0">
                <a:ea typeface="新細明體" charset="-120"/>
              </a:rPr>
              <a:t>ima</a:t>
            </a:r>
            <a:r>
              <a:rPr lang="sr-Latn-CS" altLang="zh-TW" sz="2000" dirty="0" smtClean="0">
                <a:ea typeface="新細明體" charset="-120"/>
              </a:rPr>
              <a:t>, </a:t>
            </a:r>
            <a:r>
              <a:rPr lang="it-IT" altLang="zh-TW" sz="2000" dirty="0" smtClean="0">
                <a:ea typeface="新細明體" charset="-120"/>
              </a:rPr>
              <a:t>konvulzije</a:t>
            </a:r>
            <a:endParaRPr lang="it-IT" altLang="zh-TW" sz="2000" b="1" i="1" dirty="0" smtClean="0">
              <a:ea typeface="新細明體" charset="-120"/>
            </a:endParaRPr>
          </a:p>
          <a:p>
            <a:pPr>
              <a:lnSpc>
                <a:spcPct val="90000"/>
              </a:lnSpc>
              <a:buNone/>
            </a:pPr>
            <a:r>
              <a:rPr lang="it-IT" altLang="zh-TW" sz="2000" b="1" i="1" dirty="0" smtClean="0">
                <a:ea typeface="新細明體" charset="-120"/>
              </a:rPr>
              <a:t>AS </a:t>
            </a:r>
            <a:r>
              <a:rPr lang="it-IT" altLang="zh-TW" sz="2000" i="1" dirty="0" smtClean="0">
                <a:ea typeface="新細明體" charset="-120"/>
              </a:rPr>
              <a:t>kod</a:t>
            </a:r>
            <a:r>
              <a:rPr lang="it-IT" altLang="zh-TW" sz="2000" b="1" i="1" dirty="0" smtClean="0">
                <a:ea typeface="新細明體" charset="-120"/>
              </a:rPr>
              <a:t> kratko-delujucih BZD </a:t>
            </a:r>
            <a:r>
              <a:rPr lang="it-IT" altLang="zh-TW" sz="2000" i="1" dirty="0" smtClean="0">
                <a:ea typeface="新細明體" charset="-120"/>
              </a:rPr>
              <a:t>(alprazolam,</a:t>
            </a:r>
            <a:r>
              <a:rPr lang="sr-Latn-CS" altLang="zh-TW" sz="2000" i="1" dirty="0" smtClean="0">
                <a:ea typeface="新細明體" charset="-120"/>
              </a:rPr>
              <a:t> </a:t>
            </a:r>
            <a:r>
              <a:rPr lang="it-IT" altLang="zh-TW" sz="2000" i="1" dirty="0" smtClean="0">
                <a:ea typeface="新細明體" charset="-120"/>
              </a:rPr>
              <a:t>lorazepam) obi</a:t>
            </a:r>
            <a:r>
              <a:rPr lang="sr-Latn-CS" altLang="zh-TW" sz="2000" i="1" dirty="0" smtClean="0">
                <a:ea typeface="新細明體" charset="-120"/>
              </a:rPr>
              <a:t>č</a:t>
            </a:r>
            <a:r>
              <a:rPr lang="it-IT" altLang="zh-TW" sz="2000" i="1" dirty="0" smtClean="0">
                <a:ea typeface="新細明體" charset="-120"/>
              </a:rPr>
              <a:t>no  ima </a:t>
            </a:r>
            <a:r>
              <a:rPr lang="it-IT" altLang="zh-TW" sz="2000" b="1" i="1" dirty="0" smtClean="0">
                <a:ea typeface="新細明體" charset="-120"/>
              </a:rPr>
              <a:t>brzi i intenzivan po</a:t>
            </a:r>
            <a:r>
              <a:rPr lang="sr-Latn-CS" altLang="zh-TW" sz="2000" b="1" i="1" dirty="0" smtClean="0">
                <a:ea typeface="新細明體" charset="-120"/>
              </a:rPr>
              <a:t>č</a:t>
            </a:r>
            <a:r>
              <a:rPr lang="it-IT" altLang="zh-TW" sz="2000" b="1" i="1" dirty="0" smtClean="0">
                <a:ea typeface="新細明體" charset="-120"/>
              </a:rPr>
              <a:t>etak , znatno intenzivnije simptome nego AS kod dugo-deluju</a:t>
            </a:r>
            <a:r>
              <a:rPr lang="sr-Latn-CS" altLang="zh-TW" sz="2000" b="1" i="1" dirty="0" smtClean="0">
                <a:ea typeface="新細明體" charset="-120"/>
              </a:rPr>
              <a:t>ć</a:t>
            </a:r>
            <a:r>
              <a:rPr lang="it-IT" altLang="zh-TW" sz="2000" b="1" i="1" dirty="0" smtClean="0">
                <a:ea typeface="新細明體" charset="-120"/>
              </a:rPr>
              <a:t>ih BZD (diazepam)</a:t>
            </a:r>
            <a:endParaRPr lang="en-US" sz="2000" b="1" i="1" dirty="0" smtClean="0">
              <a:ea typeface="新細明體" charset="-120"/>
            </a:endParaRPr>
          </a:p>
          <a:p>
            <a:pPr eaLnBrk="1" hangingPunct="1">
              <a:lnSpc>
                <a:spcPct val="80000"/>
              </a:lnSpc>
            </a:pPr>
            <a:endParaRPr lang="sr-Latn-CS" altLang="zh-TW" sz="2000" dirty="0" smtClean="0">
              <a:ea typeface="新細明體" charset="-120"/>
            </a:endParaRPr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it-IT" altLang="zh-TW" sz="3200" b="1" dirty="0" smtClean="0">
                <a:ea typeface="新細明體" charset="-120"/>
              </a:rPr>
              <a:t>Klju</a:t>
            </a:r>
            <a:r>
              <a:rPr lang="sr-Latn-CS" altLang="zh-TW" sz="3200" b="1" dirty="0" smtClean="0">
                <a:ea typeface="新細明體" charset="-120"/>
              </a:rPr>
              <a:t>č</a:t>
            </a:r>
            <a:r>
              <a:rPr lang="it-IT" altLang="zh-TW" sz="3200" b="1" dirty="0" smtClean="0">
                <a:ea typeface="新細明體" charset="-120"/>
              </a:rPr>
              <a:t>ni faktori u re</a:t>
            </a:r>
            <a:r>
              <a:rPr lang="sr-Latn-CS" altLang="zh-TW" sz="3200" b="1" dirty="0" smtClean="0">
                <a:ea typeface="新細明體" charset="-120"/>
              </a:rPr>
              <a:t>š</a:t>
            </a:r>
            <a:r>
              <a:rPr lang="it-IT" altLang="zh-TW" sz="3200" b="1" dirty="0" smtClean="0">
                <a:ea typeface="新細明體" charset="-120"/>
              </a:rPr>
              <a:t>avanju  AS</a:t>
            </a:r>
            <a:r>
              <a:rPr lang="sr-Latn-CS" altLang="zh-TW" sz="3200" b="1" dirty="0" smtClean="0">
                <a:ea typeface="新細明體" charset="-120"/>
              </a:rPr>
              <a:t> (</a:t>
            </a:r>
            <a:r>
              <a:rPr lang="it-IT" altLang="zh-TW" sz="3200" b="1" dirty="0" smtClean="0">
                <a:ea typeface="新細明體" charset="-120"/>
              </a:rPr>
              <a:t>BZD</a:t>
            </a:r>
            <a:r>
              <a:rPr lang="sr-Latn-CS" altLang="zh-TW" sz="3200" b="1" dirty="0" smtClean="0">
                <a:ea typeface="新細明體" charset="-120"/>
              </a:rPr>
              <a:t>)</a:t>
            </a:r>
            <a:endParaRPr lang="en-US" altLang="zh-TW" sz="3200" b="1" dirty="0" smtClean="0">
              <a:ea typeface="新細明體" charset="-12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altLang="zh-TW" sz="2000" b="1" dirty="0" smtClean="0">
                <a:ea typeface="新細明體" charset="-120"/>
              </a:rPr>
              <a:t>Najvažniji faktor - </a:t>
            </a:r>
            <a:r>
              <a:rPr lang="sr-Latn-CS" altLang="zh-TW" sz="2000" b="1" u="sng" dirty="0" smtClean="0">
                <a:ea typeface="新細明體" charset="-120"/>
              </a:rPr>
              <a:t>stepen smanjivanja doze</a:t>
            </a:r>
            <a:r>
              <a:rPr lang="sr-Latn-CS" altLang="zh-TW" sz="2000" b="1" dirty="0" smtClean="0">
                <a:ea typeface="新細明體" charset="-120"/>
              </a:rPr>
              <a:t>:</a:t>
            </a:r>
            <a:endParaRPr lang="sr-Latn-CS" altLang="zh-TW" sz="2000" dirty="0" smtClean="0">
              <a:ea typeface="新細明體" charset="-120"/>
            </a:endParaRPr>
          </a:p>
          <a:p>
            <a:r>
              <a:rPr lang="sr-Latn-CS" altLang="zh-TW" sz="2000" dirty="0" smtClean="0">
                <a:ea typeface="新細明體" charset="-120"/>
              </a:rPr>
              <a:t>naglo ukidanje BZD rezultira u nagloj pojavi AS</a:t>
            </a:r>
          </a:p>
          <a:p>
            <a:r>
              <a:rPr lang="sr-Latn-CS" altLang="zh-TW" sz="2000" b="1" dirty="0" smtClean="0">
                <a:ea typeface="新細明體" charset="-120"/>
              </a:rPr>
              <a:t>postepena redukcija </a:t>
            </a:r>
            <a:r>
              <a:rPr lang="sr-Latn-CS" altLang="zh-TW" sz="2000" dirty="0" smtClean="0">
                <a:ea typeface="新細明體" charset="-120"/>
              </a:rPr>
              <a:t>doze dovodi do </a:t>
            </a:r>
            <a:r>
              <a:rPr lang="sr-Latn-CS" altLang="zh-TW" sz="2000" b="1" dirty="0" smtClean="0">
                <a:ea typeface="新細明體" charset="-120"/>
              </a:rPr>
              <a:t>manje intenzivnih simptoma</a:t>
            </a:r>
            <a:r>
              <a:rPr lang="sr-Latn-CS" altLang="zh-TW" sz="2000" dirty="0" smtClean="0">
                <a:ea typeface="新細明體" charset="-120"/>
              </a:rPr>
              <a:t>, ali prolongira AS</a:t>
            </a:r>
          </a:p>
          <a:p>
            <a:pPr>
              <a:buNone/>
            </a:pPr>
            <a:r>
              <a:rPr lang="sr-Latn-CS" altLang="zh-TW" sz="2000" b="1" dirty="0" smtClean="0">
                <a:ea typeface="新細明體" charset="-120"/>
              </a:rPr>
              <a:t>AS se najuspešnije rešava:</a:t>
            </a:r>
            <a:endParaRPr lang="sr-Latn-CS" altLang="zh-TW" sz="2000" dirty="0" smtClean="0">
              <a:ea typeface="新細明體" charset="-120"/>
            </a:endParaRPr>
          </a:p>
          <a:p>
            <a:r>
              <a:rPr lang="sr-Latn-CS" altLang="zh-TW" sz="2000" dirty="0" smtClean="0">
                <a:ea typeface="新細明體" charset="-120"/>
              </a:rPr>
              <a:t>uspostavljanjem </a:t>
            </a:r>
            <a:r>
              <a:rPr lang="sr-Latn-CS" altLang="zh-TW" sz="2000" b="1" dirty="0" smtClean="0">
                <a:ea typeface="新細明體" charset="-120"/>
              </a:rPr>
              <a:t>dobrih terapijskih relacija</a:t>
            </a:r>
            <a:r>
              <a:rPr lang="sr-Latn-CS" altLang="zh-TW" sz="2000" dirty="0" smtClean="0">
                <a:ea typeface="新細明體" charset="-120"/>
              </a:rPr>
              <a:t> sa pacijentom</a:t>
            </a:r>
            <a:endParaRPr lang="sr-Latn-CS" altLang="zh-TW" sz="2000" b="1" dirty="0" smtClean="0">
              <a:ea typeface="新細明體" charset="-120"/>
            </a:endParaRPr>
          </a:p>
          <a:p>
            <a:r>
              <a:rPr lang="sr-Latn-CS" altLang="zh-TW" sz="2000" b="1" dirty="0" smtClean="0">
                <a:ea typeface="新細明體" charset="-120"/>
              </a:rPr>
              <a:t>početnom stabilizacijom</a:t>
            </a:r>
            <a:r>
              <a:rPr lang="sr-Latn-CS" altLang="zh-TW" sz="2000" dirty="0" smtClean="0">
                <a:ea typeface="新細明體" charset="-120"/>
              </a:rPr>
              <a:t> doze (najbolje </a:t>
            </a:r>
            <a:r>
              <a:rPr lang="sr-Latn-CS" altLang="zh-TW" sz="2000" dirty="0" err="1" smtClean="0">
                <a:ea typeface="新細明體" charset="-120"/>
              </a:rPr>
              <a:t>dugodelujućim</a:t>
            </a:r>
            <a:r>
              <a:rPr lang="sr-Latn-CS" altLang="zh-TW" sz="2000" dirty="0" smtClean="0">
                <a:ea typeface="新細明體" charset="-120"/>
              </a:rPr>
              <a:t> BZD)</a:t>
            </a:r>
            <a:endParaRPr lang="sr-Latn-CS" altLang="zh-TW" sz="2000" b="1" dirty="0" smtClean="0">
              <a:ea typeface="新細明體" charset="-120"/>
            </a:endParaRPr>
          </a:p>
          <a:p>
            <a:r>
              <a:rPr lang="sr-Latn-CS" altLang="zh-TW" sz="2000" b="1" dirty="0" smtClean="0">
                <a:ea typeface="新細明體" charset="-120"/>
              </a:rPr>
              <a:t>postepenom redukcijom doze </a:t>
            </a:r>
          </a:p>
          <a:p>
            <a:r>
              <a:rPr lang="sr-Latn-CS" altLang="zh-TW" sz="2000" b="1" dirty="0" err="1" smtClean="0">
                <a:ea typeface="新細明體" charset="-120"/>
              </a:rPr>
              <a:t>fleksibilnošću</a:t>
            </a:r>
            <a:r>
              <a:rPr lang="sr-Latn-CS" altLang="zh-TW" sz="2000" b="1" dirty="0" smtClean="0">
                <a:ea typeface="新細明體" charset="-120"/>
              </a:rPr>
              <a:t> -  od sustinskog značaja</a:t>
            </a:r>
            <a:endParaRPr lang="sr-Latn-CS" sz="2000" b="1" dirty="0" smtClean="0"/>
          </a:p>
          <a:p>
            <a:endParaRPr lang="sr-Latn-CS" sz="2000" dirty="0" smtClean="0"/>
          </a:p>
          <a:p>
            <a:pPr eaLnBrk="1" hangingPunct="1">
              <a:buNone/>
            </a:pPr>
            <a:endParaRPr lang="sr-Latn-C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Literatura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err="1" smtClean="0"/>
              <a:t>Nastasić</a:t>
            </a:r>
            <a:r>
              <a:rPr lang="sr-Latn-CS" dirty="0" smtClean="0"/>
              <a:t>, P. (2011), </a:t>
            </a:r>
            <a:r>
              <a:rPr lang="sr-Latn-CS" i="1" dirty="0" smtClean="0"/>
              <a:t>Bolesti zavisnosti u adolescenciji</a:t>
            </a:r>
            <a:r>
              <a:rPr lang="sr-Latn-CS" dirty="0" smtClean="0"/>
              <a:t>. Beograd, </a:t>
            </a:r>
            <a:r>
              <a:rPr lang="sr-Latn-CS" dirty="0" err="1" smtClean="0"/>
              <a:t>Publikum</a:t>
            </a:r>
            <a:r>
              <a:rPr lang="sr-Latn-CS" dirty="0" smtClean="0"/>
              <a:t>, str. 47 – 53; 58-64. </a:t>
            </a:r>
          </a:p>
          <a:p>
            <a:r>
              <a:rPr lang="sr-Latn-CS" dirty="0" err="1" smtClean="0"/>
              <a:t>Bukelić</a:t>
            </a:r>
            <a:r>
              <a:rPr lang="sr-Latn-CS" dirty="0" smtClean="0"/>
              <a:t>, J., </a:t>
            </a:r>
            <a:r>
              <a:rPr lang="sr-Latn-CS" dirty="0" err="1" smtClean="0"/>
              <a:t>Ramah</a:t>
            </a:r>
            <a:r>
              <a:rPr lang="sr-Latn-CS" dirty="0" smtClean="0"/>
              <a:t>, A., Veličković. R. (2001), Zavisnost od </a:t>
            </a:r>
            <a:r>
              <a:rPr lang="sr-Latn-CS" dirty="0" err="1" smtClean="0"/>
              <a:t>psihoaktivnih</a:t>
            </a:r>
            <a:r>
              <a:rPr lang="sr-Latn-CS" dirty="0" smtClean="0"/>
              <a:t> supstanci – PAS (zloupotreba lekova). U: Babić, M. (ur.), </a:t>
            </a:r>
            <a:r>
              <a:rPr lang="sr-Latn-CS" i="1" dirty="0" err="1" smtClean="0"/>
              <a:t>Skrining</a:t>
            </a:r>
            <a:r>
              <a:rPr lang="sr-Latn-CS" i="1" dirty="0" smtClean="0"/>
              <a:t> u medicini</a:t>
            </a:r>
            <a:r>
              <a:rPr lang="sr-Latn-CS" dirty="0" smtClean="0"/>
              <a:t>. Beograd, Jugoslovenska fondacija protiv raka, str. 797-821.</a:t>
            </a:r>
          </a:p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sz="4000" dirty="0" smtClean="0"/>
              <a:t>STIMULA</a:t>
            </a:r>
            <a:r>
              <a:rPr lang="en-US" sz="4000" dirty="0" smtClean="0"/>
              <a:t>NSI</a:t>
            </a:r>
            <a:endParaRPr lang="en-US" dirty="0" smtClean="0"/>
          </a:p>
        </p:txBody>
      </p:sp>
      <p:sp>
        <p:nvSpPr>
          <p:cNvPr id="3993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b="1" dirty="0" err="1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Amfetamini</a:t>
            </a:r>
            <a:r>
              <a:rPr lang="en-US" sz="28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, </a:t>
            </a:r>
            <a:r>
              <a:rPr lang="it-IT" sz="28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kokain, krek,</a:t>
            </a:r>
            <a:r>
              <a:rPr lang="en-US" sz="28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sr-Latn-CS" sz="28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ekstazi</a:t>
            </a:r>
            <a:endParaRPr lang="en-US" sz="2800" b="1" dirty="0" smtClean="0"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Stimulansi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r-Latn-CS" sz="2400" dirty="0" smtClean="0"/>
              <a:t>To su stimulatori centralnog nervnog sistema (CNS) koji:</a:t>
            </a:r>
          </a:p>
          <a:p>
            <a:r>
              <a:rPr lang="sr-Latn-CS" sz="2200" dirty="0" smtClean="0"/>
              <a:t>modifikuju aktivnost - eksitacija</a:t>
            </a:r>
          </a:p>
          <a:p>
            <a:r>
              <a:rPr lang="sr-Latn-CS" sz="2200" dirty="0" smtClean="0"/>
              <a:t>izazivaju poboljšanje raspoloženja do stanja euforije </a:t>
            </a:r>
          </a:p>
          <a:p>
            <a:r>
              <a:rPr lang="sr-Latn-CS" sz="2200" dirty="0" smtClean="0"/>
              <a:t>povećavaju mentalnu aktivnost i, prividno, energiju</a:t>
            </a:r>
          </a:p>
          <a:p>
            <a:r>
              <a:rPr lang="sr-Latn-CS" sz="2200" dirty="0" smtClean="0"/>
              <a:t>održavaju  stanje budnosti i tenziju</a:t>
            </a:r>
          </a:p>
          <a:p>
            <a:r>
              <a:rPr lang="sr-Latn-CS" sz="2200" dirty="0" smtClean="0"/>
              <a:t>smanjuju apetit i telesnu težinu</a:t>
            </a:r>
          </a:p>
          <a:p>
            <a:pPr>
              <a:buNone/>
            </a:pPr>
            <a:r>
              <a:rPr lang="sr-Latn-CS" sz="2400" b="1" dirty="0" smtClean="0"/>
              <a:t>Primarni stimulansi </a:t>
            </a:r>
            <a:r>
              <a:rPr lang="sr-Latn-CS" sz="2400" dirty="0" smtClean="0"/>
              <a:t>(prvenstveno deluju na CNS, sekundarno na </a:t>
            </a:r>
            <a:r>
              <a:rPr lang="sr-Latn-CS" sz="2400" dirty="0" err="1" smtClean="0"/>
              <a:t>simpatički</a:t>
            </a:r>
            <a:r>
              <a:rPr lang="sr-Latn-CS" sz="2400" dirty="0" smtClean="0"/>
              <a:t> nervni sistem): </a:t>
            </a:r>
            <a:r>
              <a:rPr lang="sr-Latn-CS" sz="2400" dirty="0" err="1" smtClean="0"/>
              <a:t>Amfetamini</a:t>
            </a:r>
            <a:r>
              <a:rPr lang="sr-Latn-CS" sz="2400" dirty="0" smtClean="0"/>
              <a:t>, Kokain, </a:t>
            </a:r>
            <a:r>
              <a:rPr lang="sr-Latn-CS" sz="2400" dirty="0" err="1" smtClean="0"/>
              <a:t>Fenociklin</a:t>
            </a:r>
            <a:r>
              <a:rPr lang="sr-Latn-CS" sz="2400" dirty="0" smtClean="0"/>
              <a:t> (FNC) i sl. </a:t>
            </a:r>
          </a:p>
          <a:p>
            <a:pPr>
              <a:buNone/>
            </a:pPr>
            <a:r>
              <a:rPr lang="sr-Latn-CS" sz="2400" b="1" dirty="0" smtClean="0"/>
              <a:t>Sekundarni stimulansi </a:t>
            </a:r>
            <a:r>
              <a:rPr lang="sr-Latn-CS" sz="2400" dirty="0" smtClean="0"/>
              <a:t>(prvenstveno deluju na </a:t>
            </a:r>
            <a:r>
              <a:rPr lang="sr-Latn-CS" sz="2400" dirty="0" err="1" smtClean="0"/>
              <a:t>simpatički</a:t>
            </a:r>
            <a:r>
              <a:rPr lang="sr-Latn-CS" sz="2400" dirty="0" smtClean="0"/>
              <a:t> nervni sistem, sekundarno na CNS): nikotin, kofein, </a:t>
            </a:r>
            <a:r>
              <a:rPr lang="sr-Latn-CS" sz="2400" dirty="0" err="1" smtClean="0"/>
              <a:t>khat</a:t>
            </a:r>
            <a:endParaRPr lang="sr-Latn-CS" sz="2400" dirty="0" smtClean="0"/>
          </a:p>
          <a:p>
            <a:pPr>
              <a:buNone/>
            </a:pPr>
            <a:endParaRPr lang="sr-Latn-C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609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b="1" dirty="0" smtClean="0"/>
              <a:t>  </a:t>
            </a:r>
            <a:r>
              <a:rPr lang="en-US" sz="3200" b="1" dirty="0" err="1" smtClean="0"/>
              <a:t>Amfetamini</a:t>
            </a:r>
            <a:r>
              <a:rPr lang="en-US" sz="3200" b="1" dirty="0" smtClean="0"/>
              <a:t> (Speed)</a:t>
            </a:r>
            <a:endParaRPr lang="en-US" sz="3200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sr-Latn-CS" sz="2400" dirty="0" smtClean="0"/>
              <a:t>Sintetizovani 1887,  deluju stimulativno.</a:t>
            </a:r>
          </a:p>
          <a:p>
            <a:pPr>
              <a:buNone/>
            </a:pPr>
            <a:r>
              <a:rPr lang="sr-Latn-CS" sz="2400" dirty="0" smtClean="0"/>
              <a:t> Široko </a:t>
            </a:r>
            <a:r>
              <a:rPr lang="sr-Latn-CS" sz="2400" b="1" dirty="0" smtClean="0"/>
              <a:t>primenjivan u medicini</a:t>
            </a:r>
            <a:r>
              <a:rPr lang="sr-Latn-CS" sz="2400" dirty="0" smtClean="0"/>
              <a:t>: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kao </a:t>
            </a:r>
            <a:r>
              <a:rPr lang="sr-Latn-CS" sz="2400" i="1" dirty="0" err="1" smtClean="0"/>
              <a:t>antidepresivi</a:t>
            </a:r>
            <a:endParaRPr lang="sr-Latn-CS" sz="2400" i="1" dirty="0" smtClean="0"/>
          </a:p>
          <a:p>
            <a:pPr>
              <a:lnSpc>
                <a:spcPct val="90000"/>
              </a:lnSpc>
            </a:pPr>
            <a:r>
              <a:rPr lang="sr-Latn-CS" sz="2400" dirty="0" smtClean="0"/>
              <a:t>u tretmanu </a:t>
            </a:r>
            <a:r>
              <a:rPr lang="sr-Latn-CS" sz="2400" i="1" dirty="0" smtClean="0"/>
              <a:t>gojaznosti</a:t>
            </a:r>
            <a:r>
              <a:rPr lang="sr-Latn-CS" sz="2400" dirty="0" smtClean="0"/>
              <a:t> (i danas</a:t>
            </a:r>
            <a:r>
              <a:rPr lang="en-US" sz="2400" dirty="0" smtClean="0"/>
              <a:t> </a:t>
            </a:r>
            <a:r>
              <a:rPr lang="sr-Latn-CS" sz="2400" dirty="0" smtClean="0"/>
              <a:t>se često propisuju) 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u tretmanu </a:t>
            </a:r>
            <a:r>
              <a:rPr lang="sr-Latn-CS" sz="2400" i="1" dirty="0" smtClean="0"/>
              <a:t>deficita pažnje </a:t>
            </a:r>
            <a:r>
              <a:rPr lang="sr-Latn-CS" sz="2400" dirty="0" smtClean="0"/>
              <a:t>(ADHD) kod dece  i adolescenata, kao deo sveobuhvatnog  programa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za </a:t>
            </a:r>
            <a:r>
              <a:rPr lang="sr-Latn-CS" sz="2400" i="1" dirty="0" err="1" smtClean="0"/>
              <a:t>narkolepsiju</a:t>
            </a:r>
            <a:endParaRPr lang="sr-Latn-CS" sz="2400" i="1" dirty="0" smtClean="0"/>
          </a:p>
          <a:p>
            <a:pPr>
              <a:lnSpc>
                <a:spcPct val="90000"/>
              </a:lnSpc>
            </a:pPr>
            <a:r>
              <a:rPr lang="sr-Latn-CS" sz="2400" dirty="0" smtClean="0"/>
              <a:t>kod </a:t>
            </a:r>
            <a:r>
              <a:rPr lang="sr-Latn-CS" sz="2400" dirty="0" err="1" smtClean="0"/>
              <a:t>obstruktivnog</a:t>
            </a:r>
            <a:r>
              <a:rPr lang="sr-Latn-CS" sz="2400" dirty="0" smtClean="0"/>
              <a:t> “</a:t>
            </a:r>
            <a:r>
              <a:rPr lang="sr-Latn-CS" sz="2400" dirty="0" err="1" smtClean="0"/>
              <a:t>sleep</a:t>
            </a:r>
            <a:r>
              <a:rPr lang="sr-Latn-CS" sz="2400" dirty="0" smtClean="0"/>
              <a:t>-</a:t>
            </a:r>
            <a:r>
              <a:rPr lang="sr-Latn-CS" sz="2400" dirty="0" err="1" smtClean="0"/>
              <a:t>apnoea</a:t>
            </a:r>
            <a:r>
              <a:rPr lang="sr-Latn-CS" sz="2400" dirty="0" smtClean="0"/>
              <a:t>” sindroma.</a:t>
            </a:r>
          </a:p>
          <a:p>
            <a:pPr>
              <a:buNone/>
            </a:pPr>
            <a:r>
              <a:rPr lang="sr-Latn-CS" sz="2400" dirty="0" smtClean="0"/>
              <a:t>Zloupotreba posle I. sv. rata i u II sv. ratu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sr-Latn-CS" sz="2400" b="1" dirty="0" smtClean="0"/>
              <a:t>Način unošenja</a:t>
            </a:r>
            <a:r>
              <a:rPr lang="sr-Latn-CS" sz="2400" dirty="0" smtClean="0"/>
              <a:t>: tablete, pušenjem, </a:t>
            </a:r>
            <a:r>
              <a:rPr lang="sr-Latn-CS" sz="2400" i="1" dirty="0" smtClean="0"/>
              <a:t>intravenozno</a:t>
            </a:r>
            <a:r>
              <a:rPr lang="sr-Latn-CS" sz="2400" dirty="0" smtClean="0"/>
              <a:t> – kada</a:t>
            </a:r>
            <a:r>
              <a:rPr lang="en-US" sz="2400" dirty="0" smtClean="0"/>
              <a:t> </a:t>
            </a:r>
            <a:r>
              <a:rPr lang="sr-Latn-CS" sz="2400" dirty="0" smtClean="0"/>
              <a:t>se ovako primenjuje, spada u klasu droga sa</a:t>
            </a:r>
            <a:r>
              <a:rPr lang="sr-Latn-CS" sz="2400" b="1" dirty="0" smtClean="0"/>
              <a:t> </a:t>
            </a:r>
            <a:r>
              <a:rPr lang="sr-Latn-CS" sz="2400" b="1" i="1" dirty="0" smtClean="0"/>
              <a:t>visokim stepenom zabrane</a:t>
            </a:r>
            <a:r>
              <a:rPr lang="sr-Latn-CS" sz="2400" b="1" dirty="0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r-Latn-CS" sz="2400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3200" b="1" i="1" dirty="0" smtClean="0"/>
              <a:t>E</a:t>
            </a:r>
            <a:r>
              <a:rPr lang="en-US" sz="3200" b="1" i="1" dirty="0" err="1" smtClean="0"/>
              <a:t>fekti</a:t>
            </a:r>
            <a:r>
              <a:rPr lang="sr-Latn-CS" sz="3200" b="1" i="1" dirty="0" smtClean="0"/>
              <a:t> a</a:t>
            </a:r>
            <a:r>
              <a:rPr lang="en-US" sz="3200" b="1" i="1" dirty="0" smtClean="0"/>
              <a:t>m</a:t>
            </a:r>
            <a:r>
              <a:rPr lang="sr-Latn-CS" sz="3200" b="1" i="1" dirty="0" err="1" smtClean="0"/>
              <a:t>fetamina</a:t>
            </a:r>
            <a:endParaRPr lang="en-US" sz="3200" b="1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20000"/>
          </a:bodyPr>
          <a:lstStyle/>
          <a:p>
            <a:r>
              <a:rPr lang="sr-Latn-CS" sz="2400" dirty="0" smtClean="0"/>
              <a:t>Manje doze: euforija, povećana aktivnost, nesanica i </a:t>
            </a:r>
            <a:r>
              <a:rPr lang="sr-Latn-CS" sz="2400" dirty="0" err="1" smtClean="0"/>
              <a:t>anoreksija</a:t>
            </a:r>
            <a:endParaRPr lang="sr-Latn-CS" sz="2400" dirty="0" smtClean="0"/>
          </a:p>
          <a:p>
            <a:pPr eaLnBrk="1" hangingPunct="1"/>
            <a:r>
              <a:rPr lang="sr-Latn-CS" sz="2400" dirty="0" smtClean="0"/>
              <a:t>Poluvreme dejstva: 7 do 19 sati</a:t>
            </a:r>
          </a:p>
          <a:p>
            <a:pPr eaLnBrk="1" hangingPunct="1"/>
            <a:r>
              <a:rPr lang="sr-Latn-CS" sz="2400" dirty="0" smtClean="0"/>
              <a:t>Zavisnost se brzo razvija, ritam uzimanja prvo na 2-4 dana, pa sve češće</a:t>
            </a:r>
          </a:p>
          <a:p>
            <a:r>
              <a:rPr lang="sr-Latn-CS" sz="2400" dirty="0" smtClean="0"/>
              <a:t>Oko 75% korisnika amfetamina ispoljava simptome </a:t>
            </a:r>
            <a:r>
              <a:rPr lang="sr-Latn-CS" sz="2400" dirty="0" err="1" smtClean="0"/>
              <a:t>paranoidnosti</a:t>
            </a:r>
            <a:r>
              <a:rPr lang="sr-Latn-CS" sz="2400" dirty="0" smtClean="0"/>
              <a:t> i halucinacije. </a:t>
            </a:r>
          </a:p>
          <a:p>
            <a:pPr>
              <a:buNone/>
            </a:pPr>
            <a:r>
              <a:rPr lang="sr-Latn-CS" sz="2400" b="1" dirty="0" err="1" smtClean="0"/>
              <a:t>Amfetaminske</a:t>
            </a:r>
            <a:r>
              <a:rPr lang="sr-Latn-CS" sz="2400" b="1" dirty="0" smtClean="0"/>
              <a:t> psihoze </a:t>
            </a:r>
            <a:r>
              <a:rPr lang="sr-Latn-CS" sz="2400" dirty="0" smtClean="0"/>
              <a:t>(slušne i vizuelne halucinacije, paranoidne sumanute ideje) nalik paranoidnoj shizofreniji; skoro uvek se povlače po prestanku uzimanja amfetamina ili prestanku zavisnosti </a:t>
            </a:r>
          </a:p>
          <a:p>
            <a:pPr>
              <a:buNone/>
            </a:pPr>
            <a:r>
              <a:rPr lang="sr-Latn-CS" sz="2400" b="1" dirty="0" smtClean="0"/>
              <a:t>Apstinencijalni sindrom: </a:t>
            </a:r>
            <a:r>
              <a:rPr lang="sr-Latn-CS" sz="2400" dirty="0" smtClean="0">
                <a:sym typeface="Wingdings" pitchFamily="2" charset="2"/>
              </a:rPr>
              <a:t>nije klasičan već - </a:t>
            </a:r>
            <a:r>
              <a:rPr lang="sr-Latn-CS" sz="2400" dirty="0" smtClean="0"/>
              <a:t>iscrpljenost</a:t>
            </a:r>
            <a:r>
              <a:rPr lang="sr-Latn-CS" sz="2400" b="1" dirty="0" smtClean="0"/>
              <a:t>, </a:t>
            </a:r>
            <a:r>
              <a:rPr lang="sr-Latn-CS" sz="2400" dirty="0" smtClean="0"/>
              <a:t>pospanost, depresivnost, strah, paranoidna psihoza sa halucinacijama, pojačan apetit</a:t>
            </a:r>
          </a:p>
          <a:p>
            <a:pPr>
              <a:lnSpc>
                <a:spcPct val="90000"/>
              </a:lnSpc>
              <a:buNone/>
            </a:pPr>
            <a:r>
              <a:rPr lang="sr-Latn-CS" sz="2400" b="1" dirty="0" err="1" smtClean="0"/>
              <a:t>Predoziranje</a:t>
            </a:r>
            <a:r>
              <a:rPr lang="sr-Latn-CS" sz="2400" b="1" dirty="0" smtClean="0"/>
              <a:t>: </a:t>
            </a:r>
            <a:r>
              <a:rPr lang="sr-Latn-CS" sz="2400" dirty="0" smtClean="0"/>
              <a:t>preznojavanje, groznica, glavobolja, prolivi, grčevi, </a:t>
            </a:r>
            <a:r>
              <a:rPr lang="sr-Latn-CS" sz="2400" dirty="0" err="1" smtClean="0"/>
              <a:t>tremor</a:t>
            </a:r>
            <a:r>
              <a:rPr lang="sr-Latn-CS" sz="2400" dirty="0" smtClean="0"/>
              <a:t>, povišeni TA, poremećena koordinacija pokreta</a:t>
            </a:r>
          </a:p>
          <a:p>
            <a:pPr>
              <a:buNone/>
            </a:pPr>
            <a:endParaRPr lang="sr-Latn-CS" sz="2000" dirty="0" smtClean="0"/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endParaRPr lang="sr-Latn-CS" sz="2400" dirty="0" smtClean="0"/>
          </a:p>
          <a:p>
            <a:pPr eaLnBrk="1" hangingPunct="1"/>
            <a:endParaRPr lang="sr-Latn-CS" sz="2400" dirty="0" smtClean="0"/>
          </a:p>
          <a:p>
            <a:pPr eaLnBrk="1" hangingPunct="1">
              <a:buFont typeface="Wingdings" pitchFamily="2" charset="2"/>
              <a:buNone/>
            </a:pPr>
            <a:endParaRPr lang="sr-Latn-CS" sz="2400" dirty="0" smtClean="0">
              <a:solidFill>
                <a:schemeClr val="folHlin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eaLnBrk="1" hangingPunct="1"/>
            <a:r>
              <a:rPr lang="it-IT" sz="3200" b="1" dirty="0" smtClean="0"/>
              <a:t>Kokain</a:t>
            </a:r>
            <a:r>
              <a:rPr lang="sr-Latn-CS" sz="3200" b="1" dirty="0" smtClean="0"/>
              <a:t>/1</a:t>
            </a:r>
            <a:endParaRPr lang="en-US" sz="3200" b="1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sr-Latn-CS" sz="2000" b="1" dirty="0" smtClean="0"/>
              <a:t>Kokain - </a:t>
            </a:r>
            <a:r>
              <a:rPr lang="sr-Latn-CS" sz="2000" dirty="0" smtClean="0"/>
              <a:t>izolovan, 1857., je derivat koji se dobija iz biljke koka (</a:t>
            </a:r>
            <a:r>
              <a:rPr lang="sr-Latn-CS" sz="2000" dirty="0" err="1" smtClean="0"/>
              <a:t>erythroxylum</a:t>
            </a:r>
            <a:r>
              <a:rPr lang="sr-Latn-CS" sz="2000" dirty="0" smtClean="0"/>
              <a:t> </a:t>
            </a:r>
            <a:r>
              <a:rPr lang="sr-Latn-CS" sz="2000" dirty="0" err="1" smtClean="0"/>
              <a:t>coca</a:t>
            </a:r>
            <a:r>
              <a:rPr lang="sr-Latn-CS" sz="2000" dirty="0" smtClean="0"/>
              <a:t>) koja raste u Južnoj Americi; lokalno stanovništvo ga koristi protiv umora i gladi</a:t>
            </a:r>
          </a:p>
          <a:p>
            <a:pPr>
              <a:lnSpc>
                <a:spcPct val="80000"/>
              </a:lnSpc>
              <a:buNone/>
            </a:pPr>
            <a:r>
              <a:rPr lang="sr-Latn-CS" sz="2000" b="1" dirty="0" smtClean="0"/>
              <a:t>Medicinska upotreba</a:t>
            </a:r>
            <a:r>
              <a:rPr lang="sr-Latn-CS" sz="2000" dirty="0" smtClean="0"/>
              <a:t> ograničena (strogo zabranjena supstanca):</a:t>
            </a:r>
          </a:p>
          <a:p>
            <a:pPr>
              <a:lnSpc>
                <a:spcPct val="80000"/>
              </a:lnSpc>
            </a:pPr>
            <a:r>
              <a:rPr lang="sr-Latn-CS" sz="2000" dirty="0" smtClean="0"/>
              <a:t>Koristi se nešto malo u hirurgiji  za kontrolu krvavljenja zbog  </a:t>
            </a:r>
            <a:r>
              <a:rPr lang="sr-Latn-CS" sz="2000" dirty="0" err="1" smtClean="0"/>
              <a:t>vazokonstriktivnog</a:t>
            </a:r>
            <a:r>
              <a:rPr lang="sr-Latn-CS" sz="2000" dirty="0" smtClean="0"/>
              <a:t> delovanja, kod  zavisnika </a:t>
            </a:r>
            <a:r>
              <a:rPr lang="sr-Latn-CS" sz="2000" dirty="0" err="1" smtClean="0"/>
              <a:t>kontraindikovano</a:t>
            </a:r>
            <a:endParaRPr lang="sr-Latn-CS" sz="2000" dirty="0" smtClean="0"/>
          </a:p>
          <a:p>
            <a:pPr>
              <a:lnSpc>
                <a:spcPct val="80000"/>
              </a:lnSpc>
              <a:buNone/>
            </a:pPr>
            <a:r>
              <a:rPr lang="sr-Latn-CS" sz="2000" b="1" dirty="0" smtClean="0"/>
              <a:t>Način upotrebe</a:t>
            </a:r>
            <a:r>
              <a:rPr lang="sr-Latn-CS" sz="2000" dirty="0" smtClean="0"/>
              <a:t>:  </a:t>
            </a:r>
            <a:r>
              <a:rPr lang="sr-Latn-CS" sz="2000" dirty="0" err="1" smtClean="0"/>
              <a:t>ušmrkivanje</a:t>
            </a:r>
            <a:r>
              <a:rPr lang="sr-Latn-CS" sz="2000" dirty="0" smtClean="0"/>
              <a:t>, inhaliranje  ili  intravenozno.</a:t>
            </a:r>
          </a:p>
          <a:p>
            <a:pPr>
              <a:lnSpc>
                <a:spcPct val="90000"/>
              </a:lnSpc>
              <a:buNone/>
            </a:pPr>
            <a:r>
              <a:rPr lang="sr-Latn-CS" sz="2000" b="1" dirty="0" smtClean="0"/>
              <a:t>Efekti: </a:t>
            </a:r>
          </a:p>
          <a:p>
            <a:pPr marL="292100" indent="-292100">
              <a:lnSpc>
                <a:spcPct val="90000"/>
              </a:lnSpc>
            </a:pPr>
            <a:r>
              <a:rPr lang="sr-Latn-CS" sz="2000" b="1" dirty="0" smtClean="0"/>
              <a:t>Početni stadijum </a:t>
            </a:r>
            <a:r>
              <a:rPr lang="sr-Latn-CS" sz="2000" dirty="0" smtClean="0"/>
              <a:t>- stimulativno deluje, euforija, osećanje </a:t>
            </a:r>
            <a:r>
              <a:rPr lang="sr-Latn-CS" sz="2000" dirty="0" err="1" smtClean="0"/>
              <a:t>omnipotencije</a:t>
            </a:r>
            <a:r>
              <a:rPr lang="sr-Latn-CS" sz="2000" dirty="0" smtClean="0"/>
              <a:t>, preduzimljivost, seksualna </a:t>
            </a:r>
            <a:r>
              <a:rPr lang="sr-Latn-CS" sz="2000" dirty="0" err="1" smtClean="0"/>
              <a:t>dezinhibiranost</a:t>
            </a:r>
            <a:r>
              <a:rPr lang="sr-Latn-CS" sz="2000" dirty="0" smtClean="0"/>
              <a:t> </a:t>
            </a:r>
          </a:p>
          <a:p>
            <a:pPr marL="292100" indent="-292100">
              <a:lnSpc>
                <a:spcPct val="90000"/>
              </a:lnSpc>
            </a:pPr>
            <a:r>
              <a:rPr lang="sr-Latn-CS" sz="2000" b="1" dirty="0" smtClean="0"/>
              <a:t>Kasna faza zloupotrebe: depresivno</a:t>
            </a:r>
            <a:r>
              <a:rPr lang="sr-Latn-CS" sz="2000" dirty="0" smtClean="0"/>
              <a:t> </a:t>
            </a:r>
            <a:r>
              <a:rPr lang="sr-Latn-CS" sz="2000" b="1" dirty="0" smtClean="0"/>
              <a:t>raspoloženje</a:t>
            </a:r>
            <a:r>
              <a:rPr lang="sr-Latn-CS" sz="2000" dirty="0" smtClean="0"/>
              <a:t>, apatija; anksioznost, razdražljivost; kognitivne smetnje (konfuzija, problemi pamćenja, koncentracije); </a:t>
            </a:r>
            <a:r>
              <a:rPr lang="sr-Latn-CS" sz="2000" dirty="0" err="1" smtClean="0"/>
              <a:t>nasilnost</a:t>
            </a:r>
            <a:endParaRPr lang="sr-Latn-CS" sz="2000" b="1" dirty="0" smtClean="0"/>
          </a:p>
          <a:p>
            <a:pPr marL="292100" indent="-292100">
              <a:lnSpc>
                <a:spcPct val="90000"/>
              </a:lnSpc>
            </a:pPr>
            <a:r>
              <a:rPr lang="sr-Latn-CS" sz="2000" b="1" dirty="0" smtClean="0"/>
              <a:t>Kokainska psihoza </a:t>
            </a:r>
            <a:r>
              <a:rPr lang="sr-Latn-CS" sz="2000" dirty="0" smtClean="0"/>
              <a:t>- liči na </a:t>
            </a:r>
            <a:r>
              <a:rPr lang="sr-Latn-CS" sz="2000" dirty="0" err="1" smtClean="0"/>
              <a:t>amfetaminsku</a:t>
            </a:r>
            <a:r>
              <a:rPr lang="sr-Latn-CS" sz="2000" dirty="0" smtClean="0"/>
              <a:t> (slušne i vizuelne halucinacije), ali uključuje i taktilne halucinacije u vidu </a:t>
            </a:r>
            <a:r>
              <a:rPr lang="sr-Latn-CS" sz="2000" i="1" dirty="0" smtClean="0"/>
              <a:t>senzacije gmizanja insekata ispod kože </a:t>
            </a:r>
            <a:r>
              <a:rPr lang="sr-Latn-CS" sz="2000" dirty="0" smtClean="0"/>
              <a:t>(</a:t>
            </a:r>
            <a:r>
              <a:rPr lang="sr-Latn-CS" sz="2000" dirty="0" err="1" smtClean="0"/>
              <a:t>formikacije</a:t>
            </a:r>
            <a:r>
              <a:rPr lang="sr-Latn-CS" sz="2000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eaLnBrk="1" hangingPunct="1"/>
            <a:r>
              <a:rPr lang="it-IT" sz="3200" b="1" dirty="0" smtClean="0"/>
              <a:t>Kokain</a:t>
            </a:r>
            <a:r>
              <a:rPr lang="sr-Latn-CS" sz="3200" b="1" dirty="0" smtClean="0"/>
              <a:t>/2</a:t>
            </a:r>
            <a:endParaRPr lang="en-US" sz="3200" b="1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Latn-CS" sz="2400" b="1" dirty="0" smtClean="0"/>
              <a:t>Zavisnost</a:t>
            </a:r>
            <a:r>
              <a:rPr lang="sr-Latn-CS" sz="2400" dirty="0" smtClean="0"/>
              <a:t>:</a:t>
            </a:r>
          </a:p>
          <a:p>
            <a:r>
              <a:rPr lang="sr-Latn-CS" sz="2400" dirty="0" smtClean="0"/>
              <a:t>Brzo se povećava</a:t>
            </a:r>
            <a:r>
              <a:rPr lang="sr-Latn-CS" sz="2400" b="1" dirty="0" smtClean="0"/>
              <a:t> tolerancija : </a:t>
            </a:r>
            <a:r>
              <a:rPr lang="sr-Latn-CS" sz="2400" dirty="0" smtClean="0"/>
              <a:t>na početku doze od 20-100 </a:t>
            </a:r>
            <a:r>
              <a:rPr lang="sr-Latn-CS" sz="2400" dirty="0" err="1" smtClean="0"/>
              <a:t>mg</a:t>
            </a:r>
            <a:r>
              <a:rPr lang="sr-Latn-CS" sz="2400" dirty="0" smtClean="0"/>
              <a:t>, kasnije od 300 </a:t>
            </a:r>
            <a:r>
              <a:rPr lang="sr-Latn-CS" sz="2400" dirty="0" err="1" smtClean="0"/>
              <a:t>mg</a:t>
            </a:r>
            <a:endParaRPr lang="sr-Latn-CS" sz="2400" b="1" dirty="0" smtClean="0"/>
          </a:p>
          <a:p>
            <a:r>
              <a:rPr lang="sr-Latn-CS" sz="2400" dirty="0" smtClean="0"/>
              <a:t>Brzo se stvara </a:t>
            </a:r>
            <a:r>
              <a:rPr lang="sr-Latn-CS" sz="2400" b="1" dirty="0" smtClean="0"/>
              <a:t>zavisnost; </a:t>
            </a:r>
            <a:r>
              <a:rPr lang="sr-Latn-CS" sz="2400" dirty="0" smtClean="0"/>
              <a:t>vrlo izražena </a:t>
            </a:r>
            <a:r>
              <a:rPr lang="sr-Latn-CS" sz="2400" b="1" dirty="0" smtClean="0"/>
              <a:t>psihička zavisnost</a:t>
            </a:r>
          </a:p>
          <a:p>
            <a:r>
              <a:rPr lang="sr-Latn-CS" sz="2400" dirty="0" smtClean="0"/>
              <a:t>Dugotrajna upotreba - </a:t>
            </a:r>
            <a:r>
              <a:rPr lang="sr-Latn-CS" sz="2400" b="1" dirty="0" smtClean="0"/>
              <a:t>t</a:t>
            </a:r>
            <a:r>
              <a:rPr lang="sr-Latn-CS" sz="2400" b="1" dirty="0" smtClean="0">
                <a:sym typeface="Wingdings" pitchFamily="2" charset="2"/>
              </a:rPr>
              <a:t>eška</a:t>
            </a:r>
            <a:r>
              <a:rPr lang="sr-Latn-CS" sz="2400" dirty="0" smtClean="0">
                <a:sym typeface="Wingdings" pitchFamily="2" charset="2"/>
              </a:rPr>
              <a:t> </a:t>
            </a:r>
            <a:r>
              <a:rPr lang="sr-Latn-CS" sz="2400" b="1" dirty="0" smtClean="0">
                <a:sym typeface="Wingdings" pitchFamily="2" charset="2"/>
              </a:rPr>
              <a:t>zdravstvena</a:t>
            </a:r>
            <a:r>
              <a:rPr lang="sr-Latn-CS" sz="2400" dirty="0" smtClean="0">
                <a:sym typeface="Wingdings" pitchFamily="2" charset="2"/>
              </a:rPr>
              <a:t> </a:t>
            </a:r>
            <a:r>
              <a:rPr lang="sr-Latn-CS" sz="2400" b="1" dirty="0" smtClean="0">
                <a:sym typeface="Wingdings" pitchFamily="2" charset="2"/>
              </a:rPr>
              <a:t>oštećenja</a:t>
            </a:r>
            <a:r>
              <a:rPr lang="sr-Latn-CS" sz="2400" dirty="0" smtClean="0">
                <a:sym typeface="Wingdings" pitchFamily="2" charset="2"/>
              </a:rPr>
              <a:t>: CNS-a (čak i </a:t>
            </a:r>
            <a:r>
              <a:rPr lang="sr-Latn-CS" sz="2400" dirty="0" err="1" smtClean="0">
                <a:sym typeface="Wingdings" pitchFamily="2" charset="2"/>
              </a:rPr>
              <a:t>epi</a:t>
            </a:r>
            <a:r>
              <a:rPr lang="sr-Latn-CS" sz="2400" dirty="0" smtClean="0">
                <a:sym typeface="Wingdings" pitchFamily="2" charset="2"/>
              </a:rPr>
              <a:t> napadi), </a:t>
            </a:r>
            <a:r>
              <a:rPr lang="sr-Latn-CS" sz="2400" dirty="0" err="1" smtClean="0">
                <a:sym typeface="Wingdings" pitchFamily="2" charset="2"/>
              </a:rPr>
              <a:t>kardiovaskularnog</a:t>
            </a:r>
            <a:r>
              <a:rPr lang="sr-Latn-CS" sz="2400" dirty="0" smtClean="0">
                <a:sym typeface="Wingdings" pitchFamily="2" charset="2"/>
              </a:rPr>
              <a:t> sistema (aritmije, iscrpljenost); gastrointestinalni poremećaji, ako se udiše- oštećenja nosa, sinusa, glasnica</a:t>
            </a:r>
          </a:p>
          <a:p>
            <a:r>
              <a:rPr lang="sr-Latn-CS" sz="2400" b="1" dirty="0" smtClean="0">
                <a:sym typeface="Wingdings" pitchFamily="2" charset="2"/>
              </a:rPr>
              <a:t>Apstinencijalni sindrom</a:t>
            </a:r>
            <a:r>
              <a:rPr lang="sr-Latn-CS" sz="2400" dirty="0" smtClean="0">
                <a:sym typeface="Wingdings" pitchFamily="2" charset="2"/>
              </a:rPr>
              <a:t>: depresija, pospanost i intenzivna glad</a:t>
            </a:r>
          </a:p>
          <a:p>
            <a:r>
              <a:rPr lang="sr-Latn-CS" sz="2400" b="1" dirty="0" smtClean="0">
                <a:sym typeface="Wingdings" pitchFamily="2" charset="2"/>
              </a:rPr>
              <a:t>Smrtnost</a:t>
            </a:r>
            <a:r>
              <a:rPr lang="sr-Latn-CS" sz="2400" dirty="0" smtClean="0">
                <a:sym typeface="Wingdings" pitchFamily="2" charset="2"/>
              </a:rPr>
              <a:t> 10 x veća nego u prosečnoj populaciji</a:t>
            </a:r>
          </a:p>
          <a:p>
            <a:pPr>
              <a:buNone/>
            </a:pPr>
            <a:r>
              <a:rPr lang="sr-Latn-CS" sz="2400" b="1" dirty="0" smtClean="0"/>
              <a:t>Kombinovanje sa drugim drogama</a:t>
            </a:r>
            <a:r>
              <a:rPr lang="sr-Latn-CS" sz="2400" dirty="0" smtClean="0"/>
              <a:t>: </a:t>
            </a:r>
          </a:p>
          <a:p>
            <a:r>
              <a:rPr lang="sr-Latn-CS" sz="2400" dirty="0" smtClean="0"/>
              <a:t>60-80% zavisnika od </a:t>
            </a:r>
            <a:r>
              <a:rPr lang="sr-Latn-CS" sz="2400" b="1" dirty="0" smtClean="0"/>
              <a:t>kokaina i amfetamina </a:t>
            </a:r>
            <a:r>
              <a:rPr lang="sr-Latn-CS" sz="2400" dirty="0" smtClean="0"/>
              <a:t>simultano uzimaju i </a:t>
            </a:r>
            <a:r>
              <a:rPr lang="sr-Latn-CS" sz="2400" b="1" dirty="0" smtClean="0"/>
              <a:t>alkohol</a:t>
            </a:r>
            <a:r>
              <a:rPr lang="sr-Latn-CS" sz="2400" dirty="0" smtClean="0"/>
              <a:t> - </a:t>
            </a:r>
            <a:r>
              <a:rPr lang="sr-Latn-CS" sz="2400" b="1" i="1" dirty="0" err="1" smtClean="0"/>
              <a:t>coccaethylen</a:t>
            </a:r>
            <a:r>
              <a:rPr lang="sr-Latn-CS" sz="2400" dirty="0" smtClean="0"/>
              <a:t> – dugotrajnije dejstvo, teza srčana oštećenja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/>
          <a:lstStyle/>
          <a:p>
            <a:r>
              <a:rPr lang="it-IT" sz="3200" b="1" dirty="0" smtClean="0"/>
              <a:t>Krek</a:t>
            </a:r>
            <a:endParaRPr lang="sr-Latn-C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None/>
            </a:pPr>
            <a:r>
              <a:rPr lang="it-IT" sz="2200" b="1" dirty="0" smtClean="0"/>
              <a:t>Krek</a:t>
            </a:r>
            <a:r>
              <a:rPr lang="it-IT" sz="2200" dirty="0" smtClean="0"/>
              <a:t> je kristalizovana forma kokaina</a:t>
            </a:r>
          </a:p>
          <a:p>
            <a:pPr>
              <a:spcBef>
                <a:spcPts val="1200"/>
              </a:spcBef>
              <a:buFontTx/>
              <a:buChar char="•"/>
            </a:pPr>
            <a:r>
              <a:rPr lang="it-IT" sz="2200" dirty="0" smtClean="0"/>
              <a:t>unosi se pu</a:t>
            </a:r>
            <a:r>
              <a:rPr lang="sr-Latn-CS" sz="2200" dirty="0" smtClean="0"/>
              <a:t>š</a:t>
            </a:r>
            <a:r>
              <a:rPr lang="it-IT" sz="2200" dirty="0" smtClean="0"/>
              <a:t>enjem</a:t>
            </a:r>
          </a:p>
          <a:p>
            <a:pPr>
              <a:spcBef>
                <a:spcPts val="1200"/>
              </a:spcBef>
              <a:buFontTx/>
              <a:buChar char="•"/>
            </a:pPr>
            <a:r>
              <a:rPr lang="it-IT" sz="2200" dirty="0" smtClean="0"/>
              <a:t>proizvodi veoma brz efekat</a:t>
            </a:r>
          </a:p>
          <a:p>
            <a:pPr>
              <a:spcBef>
                <a:spcPts val="1200"/>
              </a:spcBef>
              <a:buFontTx/>
              <a:buChar char="•"/>
            </a:pPr>
            <a:r>
              <a:rPr lang="it-IT" sz="2200" dirty="0" smtClean="0"/>
              <a:t>rapidan</a:t>
            </a:r>
            <a:r>
              <a:rPr lang="sr-Latn-CS" sz="2200" dirty="0" smtClean="0"/>
              <a:t> </a:t>
            </a:r>
            <a:r>
              <a:rPr lang="it-IT" sz="2200" dirty="0" smtClean="0"/>
              <a:t>rast tolerancije</a:t>
            </a:r>
            <a:endParaRPr lang="sr-Latn-CS" sz="2200" dirty="0" smtClean="0"/>
          </a:p>
          <a:p>
            <a:pPr>
              <a:spcBef>
                <a:spcPts val="1200"/>
              </a:spcBef>
              <a:buFontTx/>
              <a:buChar char="•"/>
            </a:pPr>
            <a:r>
              <a:rPr lang="sr-Latn-CS" sz="2200" dirty="0" smtClean="0"/>
              <a:t>m</a:t>
            </a:r>
            <a:r>
              <a:rPr lang="it-IT" sz="2200" dirty="0" smtClean="0"/>
              <a:t>nogo je adiktviniji</a:t>
            </a:r>
            <a:r>
              <a:rPr lang="sr-Latn-CS" sz="2200" dirty="0" smtClean="0"/>
              <a:t> od kokaina</a:t>
            </a:r>
            <a:r>
              <a:rPr lang="it-IT" sz="2200" dirty="0" smtClean="0"/>
              <a:t> </a:t>
            </a:r>
            <a:endParaRPr lang="en-US" sz="2200" dirty="0" smtClean="0"/>
          </a:p>
          <a:p>
            <a:endParaRPr lang="sr-Latn-C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2763</TotalTime>
  <Words>2242</Words>
  <Application>Microsoft Office PowerPoint</Application>
  <PresentationFormat>On-screen Show (4:3)</PresentationFormat>
  <Paragraphs>241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Flow</vt:lpstr>
      <vt:lpstr>5. SOCIJALNI RAD I  BOLESTI ZAVISNOSTI  Novembar 2016.</vt:lpstr>
      <vt:lpstr>Farmakološka podela</vt:lpstr>
      <vt:lpstr>STIMULANSI</vt:lpstr>
      <vt:lpstr>Stimulansi</vt:lpstr>
      <vt:lpstr>  Amfetamini (Speed)</vt:lpstr>
      <vt:lpstr>Efekti amfetamina</vt:lpstr>
      <vt:lpstr>Kokain/1</vt:lpstr>
      <vt:lpstr>Kokain/2</vt:lpstr>
      <vt:lpstr>Krek</vt:lpstr>
      <vt:lpstr>Ekstazi/1</vt:lpstr>
      <vt:lpstr>Ekstazi/2</vt:lpstr>
      <vt:lpstr>HALUCIONIGENI</vt:lpstr>
      <vt:lpstr>Halucinogeni (psihodelici)</vt:lpstr>
      <vt:lpstr>Efekti: </vt:lpstr>
      <vt:lpstr>LSD</vt:lpstr>
      <vt:lpstr>DEPRESORI CNS </vt:lpstr>
      <vt:lpstr>Depresori centralnog nervnog sistema (CNS) </vt:lpstr>
      <vt:lpstr>Zloupotreba i zavisnost od depresora</vt:lpstr>
      <vt:lpstr>BENZODIAZEPINI - BZD</vt:lpstr>
      <vt:lpstr>Zloupotreba i zavisnosti od BZD/1</vt:lpstr>
      <vt:lpstr>Zloupotreba i zavisnosti od BZD/2</vt:lpstr>
      <vt:lpstr> Zloupotreba i zavisnosti od BZD/3</vt:lpstr>
      <vt:lpstr>Stvaranje zavisnosti od BZD </vt:lpstr>
      <vt:lpstr>BZD i apstinencijalni sindrom/1</vt:lpstr>
      <vt:lpstr>BZD i apstinencijalni sindrom/2</vt:lpstr>
      <vt:lpstr>Ključni faktori u rešavanju  AS (BZD)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Jasna</dc:creator>
  <cp:lastModifiedBy>jasna.hrncic</cp:lastModifiedBy>
  <cp:revision>74</cp:revision>
  <cp:lastPrinted>1601-01-01T00:00:00Z</cp:lastPrinted>
  <dcterms:created xsi:type="dcterms:W3CDTF">1601-01-01T00:00:00Z</dcterms:created>
  <dcterms:modified xsi:type="dcterms:W3CDTF">2016-12-26T17:15:41Z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