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0" r:id="rId3"/>
    <p:sldId id="339" r:id="rId4"/>
    <p:sldId id="342" r:id="rId5"/>
    <p:sldId id="272" r:id="rId6"/>
    <p:sldId id="261" r:id="rId7"/>
    <p:sldId id="379" r:id="rId8"/>
    <p:sldId id="380" r:id="rId9"/>
    <p:sldId id="264" r:id="rId10"/>
    <p:sldId id="378" r:id="rId11"/>
    <p:sldId id="360" r:id="rId12"/>
    <p:sldId id="361" r:id="rId13"/>
    <p:sldId id="362" r:id="rId14"/>
    <p:sldId id="363" r:id="rId15"/>
    <p:sldId id="354" r:id="rId16"/>
    <p:sldId id="355" r:id="rId17"/>
    <p:sldId id="357" r:id="rId18"/>
    <p:sldId id="356" r:id="rId19"/>
    <p:sldId id="367" r:id="rId20"/>
    <p:sldId id="358" r:id="rId21"/>
    <p:sldId id="370" r:id="rId22"/>
    <p:sldId id="371" r:id="rId23"/>
    <p:sldId id="377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821" autoAdjust="0"/>
  </p:normalViewPr>
  <p:slideViewPr>
    <p:cSldViewPr>
      <p:cViewPr>
        <p:scale>
          <a:sx n="50" d="100"/>
          <a:sy n="50" d="100"/>
        </p:scale>
        <p:origin x="-762" y="-1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2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7FEDA-4192-43F2-89CC-66AA899CDCC2}" type="datetimeFigureOut">
              <a:rPr lang="sr-Latn-CS" smtClean="0"/>
              <a:pPr/>
              <a:t>31.10.2016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0743B-A9C3-4DEC-A3C5-BF9D88FA8D7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5C9E1-7A37-4EF1-8C7C-747E173B61D5}" type="datetimeFigureOut">
              <a:rPr lang="sr-Latn-CS" smtClean="0"/>
              <a:pPr/>
              <a:t>31.10.2016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1D2F1-D3B0-4AB9-8516-26FA2FE7719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6F1A7-B6F9-47C6-BB05-2B77C76DDD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2EF10-2479-4667-B6F1-366DCB9878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4F97B-9384-4D0F-B7F5-89162CE1E0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A69AE-29EE-47AA-99AB-D568E6F418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4C2E4-8CCF-4D4C-9C1C-3996C479FC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ECBF40-E819-4323-A74A-A269FF59AF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EC4CE-EBA6-4D0B-B5AF-3B989A7667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EB6C6-DA8E-4FE6-BFF7-79C0588942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E89BAAD-B8EE-44EE-8426-583CA2442E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DD7A697-5D07-4D2F-8510-2FB04EBFEC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76400"/>
            <a:ext cx="7620000" cy="2057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5300" dirty="0" smtClean="0"/>
              <a:t>4. </a:t>
            </a:r>
            <a:r>
              <a:rPr lang="sr-Latn-CS" sz="5300" dirty="0" smtClean="0"/>
              <a:t>SOCIJALNI RAD I 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sr-Latn-CS" sz="5300" dirty="0" smtClean="0"/>
              <a:t>BOLESTI ZAVISNOSTI </a:t>
            </a:r>
            <a:br>
              <a:rPr lang="sr-Latn-CS" sz="5300" dirty="0" smtClean="0"/>
            </a:br>
            <a:r>
              <a:rPr lang="en-US" sz="4800" dirty="0" err="1" smtClean="0"/>
              <a:t>Novembar</a:t>
            </a:r>
            <a:r>
              <a:rPr lang="en-US" sz="4800" dirty="0" smtClean="0"/>
              <a:t> </a:t>
            </a:r>
            <a:r>
              <a:rPr lang="sr-Latn-CS" sz="4800" dirty="0" smtClean="0"/>
              <a:t>201</a:t>
            </a:r>
            <a:r>
              <a:rPr lang="en-US" sz="4800" dirty="0" smtClean="0"/>
              <a:t>6</a:t>
            </a:r>
            <a:r>
              <a:rPr lang="sr-Latn-CS" sz="4800" smtClean="0"/>
              <a:t>.</a:t>
            </a:r>
            <a:endParaRPr lang="en-US" dirty="0" smtClean="0">
              <a:latin typeface="Algerian" pitchFamily="82" charset="0"/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191000"/>
            <a:ext cx="7854696" cy="1524000"/>
          </a:xfrm>
        </p:spPr>
        <p:txBody>
          <a:bodyPr>
            <a:noAutofit/>
          </a:bodyPr>
          <a:lstStyle/>
          <a:p>
            <a:pPr algn="l"/>
            <a:r>
              <a:rPr lang="sr-Latn-C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DEJSTVA PSIHOAKTIVNIH SUPSTANCI</a:t>
            </a:r>
            <a:r>
              <a:rPr lang="en-U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/1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Epidemiologija zloupotrebe droga/2 </a:t>
            </a:r>
            <a:endParaRPr lang="sr-Latn-CS" sz="3200" b="1" i="1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err="1" smtClean="0"/>
              <a:t>Prevalenca</a:t>
            </a:r>
            <a:r>
              <a:rPr lang="sr-Latn-CS" sz="2400" dirty="0" smtClean="0"/>
              <a:t>: 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U svetu:  porast korišćenja ilegalnih droga počev od ranih 1990-tih, koji je udružen sa pojavom tzv. </a:t>
            </a:r>
            <a:r>
              <a:rPr lang="sr-Latn-CS" sz="2400" i="1" dirty="0" smtClean="0"/>
              <a:t>dance </a:t>
            </a:r>
            <a:r>
              <a:rPr lang="sr-Latn-CS" sz="2400" i="1" dirty="0" err="1" smtClean="0"/>
              <a:t>culture</a:t>
            </a:r>
            <a:endParaRPr lang="sr-Latn-CS" sz="2400" i="1" dirty="0" smtClean="0"/>
          </a:p>
          <a:p>
            <a:pPr>
              <a:lnSpc>
                <a:spcPct val="80000"/>
              </a:lnSpc>
            </a:pPr>
            <a:r>
              <a:rPr lang="sr-Latn-CS" sz="2400" dirty="0" smtClean="0"/>
              <a:t>Kod nas je intenziviran kasnih 1990-tih </a:t>
            </a:r>
          </a:p>
          <a:p>
            <a:pPr>
              <a:spcBef>
                <a:spcPts val="1200"/>
              </a:spcBef>
              <a:buNone/>
            </a:pPr>
            <a:r>
              <a:rPr lang="sr-Latn-CS" sz="2400" b="1" dirty="0" smtClean="0"/>
              <a:t>Najčešće korišćene PAS</a:t>
            </a:r>
            <a:r>
              <a:rPr lang="sr-Latn-CS" sz="2400" dirty="0" smtClean="0"/>
              <a:t>: 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Najčešća </a:t>
            </a:r>
            <a:r>
              <a:rPr lang="sr-Latn-CS" sz="2400" b="1" dirty="0" smtClean="0"/>
              <a:t>kofeinska</a:t>
            </a:r>
            <a:r>
              <a:rPr lang="sr-Latn-CS" sz="2400" dirty="0" smtClean="0"/>
              <a:t> i </a:t>
            </a:r>
            <a:r>
              <a:rPr lang="sr-Latn-CS" sz="2400" b="1" dirty="0" smtClean="0"/>
              <a:t>nikotinska</a:t>
            </a:r>
            <a:r>
              <a:rPr lang="sr-Latn-CS" sz="2400" dirty="0" smtClean="0"/>
              <a:t> zavisnost, zatim od </a:t>
            </a:r>
            <a:r>
              <a:rPr lang="sr-Latn-CS" sz="2400" b="1" dirty="0" smtClean="0"/>
              <a:t>alkohola</a:t>
            </a:r>
            <a:endParaRPr lang="sr-Latn-CS" sz="2400" dirty="0" smtClean="0"/>
          </a:p>
          <a:p>
            <a:pPr>
              <a:lnSpc>
                <a:spcPct val="80000"/>
              </a:lnSpc>
            </a:pPr>
            <a:r>
              <a:rPr lang="sr-Latn-CS" sz="2400" dirty="0" smtClean="0"/>
              <a:t>Nešto ređa od </a:t>
            </a:r>
            <a:r>
              <a:rPr lang="sr-Latn-CS" sz="2400" b="1" dirty="0" smtClean="0"/>
              <a:t>hašiša i marihuane</a:t>
            </a:r>
            <a:r>
              <a:rPr lang="sr-Latn-CS" sz="2400" dirty="0" smtClean="0"/>
              <a:t>, z</a:t>
            </a:r>
            <a:r>
              <a:rPr lang="en-US" sz="2400" dirty="0" smtClean="0"/>
              <a:t>a</a:t>
            </a:r>
            <a:r>
              <a:rPr lang="sr-Latn-CS" sz="2400" dirty="0" smtClean="0"/>
              <a:t>tim od </a:t>
            </a:r>
            <a:r>
              <a:rPr lang="sr-Latn-CS" sz="2400" b="1" dirty="0" smtClean="0"/>
              <a:t>stimulansa</a:t>
            </a:r>
            <a:r>
              <a:rPr lang="sr-Latn-CS" sz="2400" dirty="0" smtClean="0"/>
              <a:t>, pa od </a:t>
            </a:r>
            <a:r>
              <a:rPr lang="sr-Latn-CS" sz="2400" b="1" dirty="0" smtClean="0"/>
              <a:t>heroina</a:t>
            </a:r>
            <a:r>
              <a:rPr lang="sr-Latn-CS" sz="2400" dirty="0" smtClean="0"/>
              <a:t>.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	Vrsta</a:t>
            </a:r>
            <a:r>
              <a:rPr lang="sr-Latn-CS" sz="2400" dirty="0" smtClean="0"/>
              <a:t> zavisi i od </a:t>
            </a:r>
            <a:r>
              <a:rPr lang="sr-Latn-CS" sz="2400" b="1" dirty="0" smtClean="0"/>
              <a:t>uzrasta</a:t>
            </a:r>
            <a:r>
              <a:rPr lang="sr-Latn-CS" sz="2400" dirty="0" smtClean="0"/>
              <a:t>: </a:t>
            </a:r>
          </a:p>
          <a:p>
            <a:pPr lvl="1">
              <a:lnSpc>
                <a:spcPct val="80000"/>
              </a:lnSpc>
            </a:pPr>
            <a:r>
              <a:rPr lang="sr-Latn-CS" sz="2200" i="1" dirty="0" smtClean="0"/>
              <a:t>omladina</a:t>
            </a:r>
            <a:r>
              <a:rPr lang="sr-Latn-CS" sz="2200" dirty="0" smtClean="0"/>
              <a:t> koristi najčešće alkohol i marihuanu, </a:t>
            </a:r>
          </a:p>
          <a:p>
            <a:pPr lvl="1">
              <a:lnSpc>
                <a:spcPct val="80000"/>
              </a:lnSpc>
            </a:pPr>
            <a:r>
              <a:rPr lang="sr-Latn-CS" sz="2200" i="1" dirty="0" smtClean="0"/>
              <a:t>kasnijim godinama </a:t>
            </a:r>
            <a:r>
              <a:rPr lang="sr-Latn-CS" sz="2200" dirty="0" smtClean="0"/>
              <a:t>- alkohol i medikamenti (sedativi, </a:t>
            </a:r>
            <a:r>
              <a:rPr lang="sr-Latn-CS" sz="2200" dirty="0" err="1" smtClean="0"/>
              <a:t>hipnotici</a:t>
            </a:r>
            <a:r>
              <a:rPr lang="sr-Latn-CS" sz="2200" dirty="0" smtClean="0"/>
              <a:t>,</a:t>
            </a:r>
            <a:r>
              <a:rPr lang="en-US" sz="2200" dirty="0" smtClean="0"/>
              <a:t> </a:t>
            </a:r>
            <a:r>
              <a:rPr lang="sr-Latn-CS" sz="2200" dirty="0" err="1" smtClean="0"/>
              <a:t>analgetici</a:t>
            </a:r>
            <a:r>
              <a:rPr lang="sr-Latn-CS" sz="2200" dirty="0" smtClean="0"/>
              <a:t>,barbiturati) </a:t>
            </a:r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  <a:p>
            <a:pPr eaLnBrk="1" hangingPunct="1">
              <a:lnSpc>
                <a:spcPct val="80000"/>
              </a:lnSpc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sz="3600" b="1" dirty="0" smtClean="0">
                <a:ea typeface="新細明體" charset="-120"/>
              </a:rPr>
              <a:t>KONTINUUM UNO</a:t>
            </a:r>
            <a:r>
              <a:rPr lang="sr-Latn-CS" altLang="zh-TW" sz="3600" b="1" dirty="0" smtClean="0">
                <a:ea typeface="新細明體" charset="-120"/>
              </a:rPr>
              <a:t>Š</a:t>
            </a:r>
            <a:r>
              <a:rPr lang="en-US" altLang="zh-TW" sz="3600" b="1" dirty="0" smtClean="0">
                <a:ea typeface="新細明體" charset="-120"/>
              </a:rPr>
              <a:t>ENJA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sr-Latn-CS" altLang="zh-TW" sz="2400" dirty="0" smtClean="0">
                <a:ea typeface="新細明體" charset="-120"/>
              </a:rPr>
              <a:t>Nastanak zavisnosti od  psihoaktivnih supstanci je kontinuiran proces</a:t>
            </a:r>
          </a:p>
          <a:p>
            <a:pPr>
              <a:lnSpc>
                <a:spcPct val="80000"/>
              </a:lnSpc>
            </a:pPr>
            <a:r>
              <a:rPr lang="sr-Latn-CS" altLang="zh-TW" sz="2400" dirty="0" smtClean="0">
                <a:ea typeface="新細明體" charset="-120"/>
              </a:rPr>
              <a:t>Prva korišćenja u </a:t>
            </a:r>
            <a:r>
              <a:rPr lang="sr-Latn-CS" altLang="zh-TW" sz="2400" b="1" dirty="0" err="1" smtClean="0">
                <a:ea typeface="新細明體" charset="-120"/>
              </a:rPr>
              <a:t>preadolescenciji</a:t>
            </a:r>
            <a:r>
              <a:rPr lang="sr-Latn-CS" altLang="zh-TW" sz="2400" b="1" dirty="0" smtClean="0">
                <a:ea typeface="新細明體" charset="-120"/>
              </a:rPr>
              <a:t> i adolescenciji</a:t>
            </a:r>
          </a:p>
          <a:p>
            <a:pPr>
              <a:lnSpc>
                <a:spcPct val="80000"/>
              </a:lnSpc>
            </a:pPr>
            <a:r>
              <a:rPr lang="sr-Latn-CS" altLang="zh-TW" sz="2400" dirty="0" smtClean="0">
                <a:ea typeface="新細明體" charset="-120"/>
              </a:rPr>
              <a:t>Povećava se </a:t>
            </a:r>
            <a:r>
              <a:rPr lang="sr-Latn-CS" altLang="zh-TW" sz="2400" b="1" dirty="0" smtClean="0">
                <a:ea typeface="新細明體" charset="-120"/>
              </a:rPr>
              <a:t>učestalost i intenzitet korišćenja: </a:t>
            </a:r>
            <a:endParaRPr lang="sr-Latn-CS" altLang="zh-TW" sz="2400" dirty="0" smtClean="0">
              <a:ea typeface="新細明體" charset="-120"/>
            </a:endParaRP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iz prirodne apstinencije ili “nultog” korišćenja </a:t>
            </a: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u korišćenje (“</a:t>
            </a:r>
            <a:r>
              <a:rPr lang="sr-Latn-CS" altLang="zh-TW" dirty="0" err="1" smtClean="0">
                <a:ea typeface="新細明體" charset="-120"/>
              </a:rPr>
              <a:t>use</a:t>
            </a:r>
            <a:r>
              <a:rPr lang="sr-Latn-CS" altLang="zh-TW" dirty="0" smtClean="0">
                <a:ea typeface="新細明體" charset="-120"/>
              </a:rPr>
              <a:t>”), </a:t>
            </a: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a zatim - osoba se kreće </a:t>
            </a:r>
            <a:r>
              <a:rPr lang="sr-Latn-CS" altLang="zh-TW" dirty="0" smtClean="0">
                <a:ea typeface="新細明體" charset="-120"/>
                <a:sym typeface="Wingdings" pitchFamily="2" charset="2"/>
              </a:rPr>
              <a:t></a:t>
            </a:r>
            <a:r>
              <a:rPr lang="sr-Latn-CS" altLang="zh-TW" dirty="0" smtClean="0">
                <a:ea typeface="新細明體" charset="-120"/>
              </a:rPr>
              <a:t> po ovom kontinuumu </a:t>
            </a: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kroz fazu zloupotrebe (“</a:t>
            </a:r>
            <a:r>
              <a:rPr lang="sr-Latn-CS" altLang="zh-TW" i="1" dirty="0" err="1" smtClean="0">
                <a:ea typeface="新細明體" charset="-120"/>
              </a:rPr>
              <a:t>abuse</a:t>
            </a:r>
            <a:r>
              <a:rPr lang="sr-Latn-CS" altLang="zh-TW" i="1" dirty="0" smtClean="0">
                <a:ea typeface="新細明體" charset="-120"/>
              </a:rPr>
              <a:t>”</a:t>
            </a:r>
            <a:r>
              <a:rPr lang="sr-Latn-CS" altLang="zh-TW" dirty="0" smtClean="0">
                <a:ea typeface="新細明體" charset="-120"/>
              </a:rPr>
              <a:t>) </a:t>
            </a: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do zavisnosti (</a:t>
            </a:r>
            <a:r>
              <a:rPr lang="sr-Latn-CS" altLang="zh-TW" dirty="0" err="1" smtClean="0">
                <a:ea typeface="新細明體" charset="-120"/>
              </a:rPr>
              <a:t>adikcije</a:t>
            </a:r>
            <a:r>
              <a:rPr lang="sr-Latn-CS" altLang="zh-TW" dirty="0" smtClean="0">
                <a:ea typeface="新細明體" charset="-12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Prelazak sa “</a:t>
            </a:r>
            <a:r>
              <a:rPr lang="sr-Latn-CS" altLang="zh-TW" b="1" dirty="0" smtClean="0">
                <a:ea typeface="新細明體" charset="-120"/>
              </a:rPr>
              <a:t>slabijih” na “jače” PAS: </a:t>
            </a:r>
          </a:p>
          <a:p>
            <a:pPr lvl="1"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od alkohola i cigareta, preko marihuane i tableta prema tzv. težim drogama – MDMA, kokain,heroin </a:t>
            </a:r>
          </a:p>
          <a:p>
            <a:pPr eaLnBrk="1" hangingPunct="1">
              <a:buFont typeface="Wingdings" pitchFamily="2" charset="2"/>
              <a:buNone/>
            </a:pP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Latn-CS" altLang="zh-TW" sz="3600" b="1" dirty="0" smtClean="0">
                <a:ea typeface="新細明體" charset="-120"/>
              </a:rPr>
              <a:t>Faze u razvoju zavisnosti sa početkom u </a:t>
            </a:r>
            <a:r>
              <a:rPr lang="sr-Latn-CS" altLang="zh-TW" sz="3600" b="1" dirty="0" err="1" smtClean="0">
                <a:ea typeface="新細明體" charset="-120"/>
              </a:rPr>
              <a:t>adolescenciji</a:t>
            </a:r>
            <a:r>
              <a:rPr lang="sr-Latn-CS" altLang="zh-TW" sz="3600" b="1" dirty="0" smtClean="0">
                <a:ea typeface="新細明體" charset="-120"/>
              </a:rPr>
              <a:t>/1</a:t>
            </a:r>
            <a:endParaRPr lang="en-US" altLang="zh-TW" sz="3600" b="1" dirty="0" smtClean="0">
              <a:ea typeface="新細明體" charset="-12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b="1" dirty="0" smtClean="0">
                <a:ea typeface="新細明體" charset="-120"/>
              </a:rPr>
              <a:t>Postojanje regularnih faza u  formiranju zloupotrebe i/ili zavisnosti kod adolescenata:</a:t>
            </a:r>
          </a:p>
          <a:p>
            <a:pPr>
              <a:buNone/>
              <a:defRPr/>
            </a:pPr>
            <a:r>
              <a:rPr lang="sr-Latn-CS" altLang="zh-TW" sz="2400" b="1" dirty="0" smtClean="0">
                <a:ea typeface="新細明體" charset="-120"/>
              </a:rPr>
              <a:t>1. Eksperimentalna faza </a:t>
            </a:r>
            <a:r>
              <a:rPr lang="sr-Latn-CS" altLang="zh-TW" sz="2400" dirty="0" smtClean="0">
                <a:ea typeface="新細明體" charset="-120"/>
              </a:rPr>
              <a:t>: eksperimentisanje uzimanje iz radoznalosti, zbog opuštanja, zbog “testiranja opasnosti”: </a:t>
            </a:r>
          </a:p>
          <a:p>
            <a:pPr lvl="1">
              <a:defRPr/>
            </a:pPr>
            <a:r>
              <a:rPr lang="sr-Latn-CS" altLang="zh-TW" sz="2200" dirty="0" smtClean="0">
                <a:ea typeface="新細明體" charset="-120"/>
              </a:rPr>
              <a:t>ubeđenje da će stvari “ostati pod kontrolom” </a:t>
            </a:r>
          </a:p>
          <a:p>
            <a:pPr>
              <a:buNone/>
              <a:defRPr/>
            </a:pPr>
            <a:r>
              <a:rPr lang="sr-Latn-CS" altLang="zh-TW" sz="2400" b="1" dirty="0" smtClean="0">
                <a:ea typeface="新細明體" charset="-120"/>
              </a:rPr>
              <a:t>2. Socijalna faza</a:t>
            </a:r>
            <a:r>
              <a:rPr lang="sr-Latn-CS" altLang="zh-TW" sz="2400" dirty="0" smtClean="0">
                <a:ea typeface="新細明體" charset="-120"/>
              </a:rPr>
              <a:t> - regularno korišćenje u “socijalnim”  prilikama, prvo tokom vikenda, a kasnije i češće “sa društvom” </a:t>
            </a:r>
          </a:p>
          <a:p>
            <a:pPr lvl="1">
              <a:defRPr/>
            </a:pPr>
            <a:r>
              <a:rPr lang="sr-Latn-CS" altLang="zh-TW" sz="2200" dirty="0" smtClean="0">
                <a:ea typeface="新細明體" charset="-120"/>
              </a:rPr>
              <a:t>novi običaji u provođenju slobodnog vremena mladih: vreme, mesto i način “provoda” (izlasci, žurke, koncerti isl.) </a:t>
            </a:r>
          </a:p>
          <a:p>
            <a:pPr lvl="1">
              <a:defRPr/>
            </a:pPr>
            <a:r>
              <a:rPr lang="sr-Latn-CS" altLang="zh-TW" sz="2200" dirty="0" smtClean="0">
                <a:ea typeface="新細明體" charset="-120"/>
              </a:rPr>
              <a:t>ubeđenje da će stvari “ostati pod kontrolom”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altLang="zh-TW" sz="3600" b="1" dirty="0" smtClean="0">
                <a:ea typeface="新細明體" charset="-120"/>
              </a:rPr>
              <a:t>Faze u razvoju zavisnosti…/2</a:t>
            </a:r>
            <a:endParaRPr lang="en-US" altLang="zh-TW" sz="3600" b="1" dirty="0" smtClean="0">
              <a:ea typeface="新細明體" charset="-12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sz="2800" b="1" dirty="0" smtClean="0">
                <a:ea typeface="新細明體" charset="-120"/>
              </a:rPr>
              <a:t>3.Instrumentalna faza</a:t>
            </a:r>
            <a:r>
              <a:rPr lang="sr-Latn-CS" altLang="zh-TW" sz="2800" dirty="0" smtClean="0">
                <a:ea typeface="新細明體" charset="-120"/>
              </a:rPr>
              <a:t>: traženje “najbolje” supstance (“svoje droge”) kojom se postiže promena raspoloženja i ponašanja u svrhu:</a:t>
            </a:r>
          </a:p>
          <a:p>
            <a:pPr marL="548640" lvl="2" indent="-274320">
              <a:buClr>
                <a:schemeClr val="accent3"/>
              </a:buClr>
              <a:buSzPct val="95000"/>
              <a:defRPr/>
            </a:pPr>
            <a:r>
              <a:rPr lang="sr-Latn-CS" altLang="zh-TW" sz="2600" dirty="0" smtClean="0">
                <a:ea typeface="新細明體" charset="-120"/>
              </a:rPr>
              <a:t>boljeg “provoda”, uključujući seks: rizična seksualna ponašanja   </a:t>
            </a:r>
          </a:p>
          <a:p>
            <a:pPr marL="548640" lvl="2" indent="-274320">
              <a:buClr>
                <a:schemeClr val="accent3"/>
              </a:buClr>
              <a:buSzPct val="95000"/>
              <a:defRPr/>
            </a:pPr>
            <a:r>
              <a:rPr lang="sr-Latn-CS" altLang="zh-TW" sz="2600" dirty="0" smtClean="0">
                <a:ea typeface="新細明體" charset="-120"/>
              </a:rPr>
              <a:t>prevazilaženja stresa ili negativnog afektivnog stanja </a:t>
            </a:r>
            <a:r>
              <a:rPr lang="sr-Latn-CS" altLang="zh-TW" sz="2500" dirty="0" smtClean="0">
                <a:ea typeface="新細明體" charset="-120"/>
              </a:rPr>
              <a:t>(depresivnost, strah, anksioznost)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sz="2800" dirty="0" smtClean="0">
                <a:ea typeface="新細明體" charset="-120"/>
              </a:rPr>
              <a:t>	Psihička zavisnost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sz="2800" dirty="0" smtClean="0">
                <a:ea typeface="新細明體" charset="-120"/>
              </a:rPr>
              <a:t>	Ubeđenje da će stvari “ostati pod kontrolom” </a:t>
            </a:r>
          </a:p>
          <a:p>
            <a:pPr>
              <a:buNone/>
              <a:defRPr/>
            </a:pPr>
            <a:r>
              <a:rPr lang="sr-Latn-CS" altLang="zh-TW" b="1" dirty="0" smtClean="0">
                <a:ea typeface="新細明體" charset="-120"/>
              </a:rPr>
              <a:t>4. Habitualna faza:</a:t>
            </a:r>
            <a:r>
              <a:rPr lang="sr-Latn-CS" altLang="zh-TW" dirty="0" smtClean="0">
                <a:ea typeface="新細明體" charset="-120"/>
              </a:rPr>
              <a:t> navika uzimanja dve ili više PAS</a:t>
            </a:r>
          </a:p>
          <a:p>
            <a:pPr lvl="1">
              <a:defRPr/>
            </a:pPr>
            <a:r>
              <a:rPr lang="sr-Latn-CS" altLang="zh-TW" sz="2600" dirty="0" smtClean="0">
                <a:ea typeface="新細明體" charset="-120"/>
              </a:rPr>
              <a:t>Čitavo ponašanje i stil života se prilagođavaju uzimanju PAS</a:t>
            </a:r>
          </a:p>
          <a:p>
            <a:pPr lvl="1">
              <a:defRPr/>
            </a:pPr>
            <a:r>
              <a:rPr lang="sr-Latn-CS" altLang="zh-TW" sz="2600" dirty="0" smtClean="0">
                <a:ea typeface="新細明體" charset="-120"/>
              </a:rPr>
              <a:t>Svakodnevna preokupacija uzimanjem PAS</a:t>
            </a:r>
          </a:p>
          <a:p>
            <a:pPr lvl="1">
              <a:defRPr/>
            </a:pPr>
            <a:r>
              <a:rPr lang="sr-Latn-CS" sz="2600" dirty="0" smtClean="0">
                <a:ea typeface="新細明體" charset="-120"/>
              </a:rPr>
              <a:t>Negiranje i minimalizacija problema</a:t>
            </a:r>
          </a:p>
          <a:p>
            <a:pPr lvl="1">
              <a:defRPr/>
            </a:pPr>
            <a:r>
              <a:rPr lang="sr-Latn-CS" sz="2600" dirty="0" smtClean="0">
                <a:ea typeface="新細明體" charset="-120"/>
              </a:rPr>
              <a:t>Psihička zavisnost </a:t>
            </a:r>
            <a:endParaRPr lang="sr-Latn-CS" sz="2600" dirty="0" smtClean="0"/>
          </a:p>
          <a:p>
            <a:pPr lvl="1">
              <a:defRPr/>
            </a:pPr>
            <a:r>
              <a:rPr lang="sr-Latn-CS" altLang="zh-TW" sz="2600" b="1" dirty="0" smtClean="0">
                <a:ea typeface="新細明體" charset="-120"/>
              </a:rPr>
              <a:t>Prelazna faza ka fizičkoj zavisnosti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endParaRPr lang="sr-Latn-C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r-Latn-CS" altLang="zh-TW" sz="3600" b="1" dirty="0" smtClean="0">
                <a:ea typeface="新細明體" charset="-120"/>
              </a:rPr>
              <a:t>Faze u razvoju zavisnosti…/3</a:t>
            </a:r>
            <a:endParaRPr lang="en-US" altLang="zh-TW" sz="3600" b="1" dirty="0" smtClean="0">
              <a:ea typeface="新細明體" charset="-12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sr-Latn-CS" altLang="zh-TW" b="1" dirty="0" smtClean="0">
                <a:ea typeface="新細明體" charset="-120"/>
              </a:rPr>
              <a:t>5. </a:t>
            </a:r>
            <a:r>
              <a:rPr lang="it-IT" altLang="zh-TW" b="1" dirty="0" smtClean="0">
                <a:ea typeface="新細明體" charset="-120"/>
              </a:rPr>
              <a:t>Kompulsivna faza</a:t>
            </a:r>
            <a:r>
              <a:rPr lang="sr-Latn-CS" altLang="zh-TW" b="1" dirty="0" smtClean="0">
                <a:ea typeface="新細明體" charset="-120"/>
              </a:rPr>
              <a:t>: </a:t>
            </a:r>
            <a:r>
              <a:rPr lang="sr-Latn-CS" altLang="zh-TW" dirty="0" smtClean="0">
                <a:ea typeface="新細明體" charset="-120"/>
              </a:rPr>
              <a:t>fizička</a:t>
            </a:r>
            <a:r>
              <a:rPr lang="sr-Latn-CS" altLang="zh-TW" b="1" dirty="0" smtClean="0">
                <a:ea typeface="新細明體" charset="-120"/>
              </a:rPr>
              <a:t> </a:t>
            </a:r>
            <a:r>
              <a:rPr lang="it-IT" altLang="zh-TW" dirty="0" smtClean="0">
                <a:ea typeface="新細明體" charset="-120"/>
              </a:rPr>
              <a:t>zavisnost</a:t>
            </a:r>
            <a:endParaRPr lang="sr-Latn-CS" altLang="zh-TW" dirty="0" smtClean="0">
              <a:ea typeface="新細明體" charset="-120"/>
            </a:endParaRPr>
          </a:p>
          <a:p>
            <a:pPr marL="639763" lvl="1" indent="-296863">
              <a:lnSpc>
                <a:spcPct val="90000"/>
              </a:lnSpc>
              <a:defRPr/>
            </a:pPr>
            <a:r>
              <a:rPr lang="it-IT" altLang="zh-TW" dirty="0" smtClean="0">
                <a:ea typeface="新細明體" charset="-120"/>
              </a:rPr>
              <a:t>Uzimanje supstance slu</a:t>
            </a:r>
            <a:r>
              <a:rPr lang="sr-Latn-CS" altLang="zh-TW" dirty="0" smtClean="0">
                <a:ea typeface="新細明體" charset="-120"/>
              </a:rPr>
              <a:t>ž</a:t>
            </a:r>
            <a:r>
              <a:rPr lang="it-IT" altLang="zh-TW" dirty="0" smtClean="0">
                <a:ea typeface="新細明體" charset="-120"/>
              </a:rPr>
              <a:t>i da bi se ose</a:t>
            </a:r>
            <a:r>
              <a:rPr lang="sr-Latn-CS" altLang="zh-TW" dirty="0" smtClean="0">
                <a:ea typeface="新細明體" charset="-120"/>
              </a:rPr>
              <a:t>ć</a:t>
            </a:r>
            <a:r>
              <a:rPr lang="it-IT" altLang="zh-TW" dirty="0" smtClean="0">
                <a:ea typeface="新細明體" charset="-120"/>
              </a:rPr>
              <a:t>ao/la  “normalno”.</a:t>
            </a:r>
            <a:endParaRPr lang="sr-Latn-CS" altLang="zh-TW" dirty="0" smtClean="0">
              <a:ea typeface="新細明體" charset="-120"/>
            </a:endParaRPr>
          </a:p>
          <a:p>
            <a:pPr marL="639763" lvl="1" indent="-296863">
              <a:lnSpc>
                <a:spcPct val="90000"/>
              </a:lnSpc>
              <a:defRPr/>
            </a:pPr>
            <a:r>
              <a:rPr lang="it-IT" altLang="zh-TW" dirty="0" smtClean="0">
                <a:ea typeface="新細明體" charset="-120"/>
              </a:rPr>
              <a:t>Potp</a:t>
            </a:r>
            <a:r>
              <a:rPr lang="sr-Latn-CS" altLang="zh-TW" dirty="0" smtClean="0">
                <a:ea typeface="新細明體" charset="-120"/>
              </a:rPr>
              <a:t>u</a:t>
            </a:r>
            <a:r>
              <a:rPr lang="it-IT" altLang="zh-TW" dirty="0" smtClean="0">
                <a:ea typeface="新細明體" charset="-120"/>
              </a:rPr>
              <a:t>no prilagodjavanje svakodnevnom uzimanju, promenjen zivotni stil, vrednosni sistem </a:t>
            </a:r>
            <a:endParaRPr lang="sr-Latn-CS" altLang="zh-TW" dirty="0" smtClean="0">
              <a:ea typeface="新細明體" charset="-120"/>
            </a:endParaRPr>
          </a:p>
          <a:p>
            <a:pPr marL="639763" lvl="1" indent="-296863">
              <a:lnSpc>
                <a:spcPct val="90000"/>
              </a:lnSpc>
              <a:defRPr/>
            </a:pPr>
            <a:r>
              <a:rPr lang="sr-Latn-CS" altLang="zh-TW" dirty="0" smtClean="0">
                <a:ea typeface="新細明體" charset="-120"/>
              </a:rPr>
              <a:t>Transformacija ličnosti: “narkomanska” ili “</a:t>
            </a:r>
            <a:r>
              <a:rPr lang="sr-Latn-CS" altLang="zh-TW" dirty="0" err="1" smtClean="0">
                <a:ea typeface="新細明體" charset="-120"/>
              </a:rPr>
              <a:t>akoholičarska</a:t>
            </a:r>
            <a:r>
              <a:rPr lang="sr-Latn-CS" altLang="zh-TW" dirty="0" smtClean="0">
                <a:ea typeface="新細明體" charset="-120"/>
              </a:rPr>
              <a:t>” ličnost</a:t>
            </a:r>
          </a:p>
          <a:p>
            <a:pPr marL="639763" lvl="1" indent="-296863">
              <a:lnSpc>
                <a:spcPct val="90000"/>
              </a:lnSpc>
              <a:defRPr/>
            </a:pPr>
            <a:r>
              <a:rPr lang="it-IT" altLang="zh-TW" dirty="0" smtClean="0">
                <a:ea typeface="新細明體" charset="-120"/>
              </a:rPr>
              <a:t>Globalna disfunkcionalnost</a:t>
            </a:r>
            <a:r>
              <a:rPr lang="sr-Latn-CS" altLang="zh-TW" dirty="0" smtClean="0">
                <a:ea typeface="新細明體" charset="-120"/>
              </a:rPr>
              <a:t>: znaci propadanja, telesnog i psihičkog, napuštanje škole /posla; agresivnost u porodici, delinkvencija</a:t>
            </a:r>
          </a:p>
          <a:p>
            <a:pPr marL="639763" lvl="1" indent="-296863">
              <a:lnSpc>
                <a:spcPct val="90000"/>
              </a:lnSpc>
              <a:defRPr/>
            </a:pPr>
            <a:r>
              <a:rPr lang="sr-Latn-CS" dirty="0" smtClean="0">
                <a:ea typeface="新細明體" charset="-120"/>
              </a:rPr>
              <a:t>Negiranje i minimalizacija problema</a:t>
            </a:r>
            <a:endParaRPr lang="en-US" dirty="0" smtClean="0"/>
          </a:p>
          <a:p>
            <a:pPr marL="274320" lvl="1" indent="-274320">
              <a:buClr>
                <a:schemeClr val="accent3"/>
              </a:buClr>
              <a:buSzPct val="95000"/>
              <a:buNone/>
              <a:defRPr/>
            </a:pPr>
            <a:endParaRPr lang="sr-Latn-C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sz="3200" b="1" dirty="0" smtClean="0"/>
              <a:t>ZLOUPOTREBA PAS U ADOLESCENCIJI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Latn-CS" sz="2800" dirty="0" smtClean="0"/>
              <a:t>Dijagnoza </a:t>
            </a:r>
            <a:r>
              <a:rPr lang="sr-Latn-CS" sz="2800" b="1" i="1" dirty="0" smtClean="0"/>
              <a:t>zavisnosti</a:t>
            </a:r>
            <a:r>
              <a:rPr lang="sr-Latn-CS" sz="2800" dirty="0" smtClean="0"/>
              <a:t> od PAS </a:t>
            </a:r>
            <a:r>
              <a:rPr lang="sr-Latn-CS" sz="2800" b="1" dirty="0" smtClean="0"/>
              <a:t>ređa </a:t>
            </a:r>
            <a:r>
              <a:rPr lang="sr-Latn-CS" sz="2800" dirty="0" smtClean="0"/>
              <a:t>kod adolescenata: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r-Latn-CS" dirty="0" smtClean="0"/>
              <a:t>relativna </a:t>
            </a:r>
            <a:r>
              <a:rPr lang="sr-Latn-CS" dirty="0" err="1" smtClean="0"/>
              <a:t>kratkotrajnost</a:t>
            </a:r>
            <a:r>
              <a:rPr lang="sr-Latn-CS" dirty="0" smtClean="0"/>
              <a:t> bolesti ne daje vreme za nastanak teške telesne </a:t>
            </a:r>
            <a:r>
              <a:rPr lang="sr-Latn-CS" dirty="0" err="1" smtClean="0"/>
              <a:t>simptomatologije</a:t>
            </a:r>
            <a:r>
              <a:rPr lang="sr-Latn-CS" dirty="0" smtClean="0"/>
              <a:t> kao kod odraslih zavisnika.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Latn-CS" sz="2800" b="1" dirty="0" smtClean="0"/>
              <a:t>Zloupotreba PAS u adolescenciji </a:t>
            </a:r>
            <a:endParaRPr lang="sr-Latn-CS" sz="2800" dirty="0" smtClean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r-Latn-CS" dirty="0" smtClean="0"/>
              <a:t>izuzetno visok rizik za kasniju zavisnost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r-Latn-CS" dirty="0" smtClean="0"/>
              <a:t>ozbiljno se shvata</a:t>
            </a:r>
            <a:r>
              <a:rPr lang="sr-Latn-CS" b="1" dirty="0" smtClean="0"/>
              <a:t> </a:t>
            </a:r>
            <a:r>
              <a:rPr lang="sr-Latn-CS" dirty="0" smtClean="0"/>
              <a:t>u svrhu pružanja blagovremene pomoći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b="1" dirty="0" err="1" smtClean="0"/>
              <a:t>Halikas</a:t>
            </a:r>
            <a:r>
              <a:rPr lang="sr-Latn-CS" b="1" dirty="0" smtClean="0"/>
              <a:t> </a:t>
            </a:r>
            <a:r>
              <a:rPr lang="sr-Latn-CS" dirty="0" smtClean="0"/>
              <a:t>ide dalje</a:t>
            </a:r>
            <a:r>
              <a:rPr lang="sr-Latn-CS" b="1" dirty="0" smtClean="0"/>
              <a:t>: </a:t>
            </a:r>
            <a:r>
              <a:rPr lang="sr-Latn-CS" dirty="0" smtClean="0"/>
              <a:t>zbog  izuzetne štetnosti, prihvatljivo je definisati </a:t>
            </a:r>
            <a:r>
              <a:rPr lang="sr-Latn-CS" b="1" dirty="0" smtClean="0"/>
              <a:t>svaku upotrebu </a:t>
            </a:r>
            <a:r>
              <a:rPr lang="sr-Latn-CS" dirty="0" smtClean="0"/>
              <a:t>alkohola ili bilo koje druge PAS </a:t>
            </a:r>
            <a:r>
              <a:rPr lang="sr-Latn-CS" b="1" dirty="0" smtClean="0"/>
              <a:t>u adolescenciji</a:t>
            </a:r>
            <a:r>
              <a:rPr lang="sr-Latn-CS" dirty="0" smtClean="0"/>
              <a:t> </a:t>
            </a:r>
            <a:r>
              <a:rPr lang="sr-Latn-CS" i="1" dirty="0" smtClean="0"/>
              <a:t>(uzrast do 18. god., prim. JH)</a:t>
            </a:r>
            <a:r>
              <a:rPr lang="sr-Latn-CS" b="1" dirty="0" smtClean="0"/>
              <a:t>, 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b="1" dirty="0" smtClean="0"/>
              <a:t>	kao   </a:t>
            </a:r>
            <a:r>
              <a:rPr lang="sr-Latn-CS" b="1" i="1" dirty="0" smtClean="0"/>
              <a:t>z l o u p o t r e b u </a:t>
            </a:r>
            <a:r>
              <a:rPr lang="sr-Latn-CS" altLang="zh-TW" b="1" i="1" dirty="0" smtClean="0">
                <a:ea typeface="新細明體" charset="-120"/>
                <a:sym typeface="Wingdings"/>
              </a:rPr>
              <a:t></a:t>
            </a:r>
            <a:r>
              <a:rPr lang="sr-Latn-CS" altLang="zh-TW" b="1" i="1" dirty="0" smtClean="0">
                <a:ea typeface="新細明體" charset="-120"/>
              </a:rPr>
              <a:t>“nulto korišćenje”</a:t>
            </a:r>
            <a:endParaRPr lang="sr-Latn-CS" b="1" i="1" dirty="0" smtClean="0"/>
          </a:p>
          <a:p>
            <a:pPr>
              <a:buNone/>
            </a:pPr>
            <a:endParaRPr lang="sr-Latn-CS" sz="28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Latn-CS" sz="3600" b="1" dirty="0" smtClean="0"/>
              <a:t>Adolescencija – </a:t>
            </a:r>
            <a:r>
              <a:rPr lang="sr-Latn-CS" sz="3600" b="1" dirty="0" err="1" smtClean="0"/>
              <a:t>vulnerabilnost</a:t>
            </a:r>
            <a:r>
              <a:rPr lang="sr-Latn-CS" sz="3600" b="1" dirty="0" smtClean="0"/>
              <a:t> za PAS (</a:t>
            </a:r>
            <a:r>
              <a:rPr lang="sr-Latn-CS" sz="3600" b="1" dirty="0" err="1" smtClean="0"/>
              <a:t>Erikson</a:t>
            </a:r>
            <a:r>
              <a:rPr lang="sr-Latn-CS" sz="3600" b="1" dirty="0" smtClean="0"/>
              <a:t>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altLang="zh-TW" sz="2400" b="1" dirty="0" smtClean="0">
                <a:ea typeface="新細明體" charset="-120"/>
              </a:rPr>
              <a:t>Razvojne promene</a:t>
            </a:r>
            <a:r>
              <a:rPr lang="sr-Latn-CS" altLang="zh-TW" sz="2400" dirty="0" smtClean="0">
                <a:ea typeface="新細明體" charset="-120"/>
              </a:rPr>
              <a:t>: telesne promene, kognitivno sazrevanje</a:t>
            </a:r>
          </a:p>
          <a:p>
            <a:pPr>
              <a:lnSpc>
                <a:spcPct val="80000"/>
              </a:lnSpc>
            </a:pPr>
            <a:r>
              <a:rPr lang="sr-Latn-CS" altLang="zh-TW" sz="2400" dirty="0" smtClean="0">
                <a:ea typeface="新細明體" charset="-120"/>
              </a:rPr>
              <a:t>Erikson: </a:t>
            </a:r>
            <a:r>
              <a:rPr lang="sr-Latn-CS" altLang="zh-TW" sz="2400" b="1" dirty="0" smtClean="0">
                <a:ea typeface="新細明體" charset="-120"/>
              </a:rPr>
              <a:t>razvojni zadatak </a:t>
            </a:r>
            <a:r>
              <a:rPr lang="sr-Latn-CS" altLang="zh-TW" sz="2400" dirty="0" smtClean="0">
                <a:ea typeface="新細明體" charset="-120"/>
              </a:rPr>
              <a:t>– </a:t>
            </a:r>
            <a:r>
              <a:rPr lang="sr-Latn-CS" altLang="zh-TW" sz="2400" b="1" dirty="0" smtClean="0">
                <a:ea typeface="新細明體" charset="-120"/>
              </a:rPr>
              <a:t>formiranje identiteta</a:t>
            </a:r>
            <a:r>
              <a:rPr lang="sr-Latn-CS" altLang="zh-TW" sz="2400" dirty="0" smtClean="0">
                <a:ea typeface="新細明體" charset="-120"/>
              </a:rPr>
              <a:t>: proces rastuće diferencijacije koja postaje utoliko sveobuhvatnija ukoliko osoba postaje svesnija </a:t>
            </a:r>
            <a:r>
              <a:rPr lang="sr-Latn-CS" altLang="zh-TW" sz="2400" b="1" dirty="0" smtClean="0">
                <a:ea typeface="新細明體" charset="-120"/>
              </a:rPr>
              <a:t>širenja kruga drugih ljudi</a:t>
            </a:r>
            <a:r>
              <a:rPr lang="sr-Latn-CS" altLang="zh-TW" sz="2400" dirty="0" smtClean="0">
                <a:ea typeface="新細明體" charset="-120"/>
              </a:rPr>
              <a:t> koji mu/joj nešto znače, od roditelja do čovečanstva: traganje za objektima vernosti i mogućnostima slobodnog izbora</a:t>
            </a:r>
          </a:p>
          <a:p>
            <a:pPr lvl="1">
              <a:lnSpc>
                <a:spcPct val="80000"/>
              </a:lnSpc>
            </a:pPr>
            <a:r>
              <a:rPr lang="sr-Latn-CS" altLang="zh-TW" sz="2200" dirty="0" smtClean="0">
                <a:ea typeface="新細明體" charset="-120"/>
              </a:rPr>
              <a:t>Odvajanje od porodice, značaj vršnjačke grupe</a:t>
            </a:r>
          </a:p>
          <a:p>
            <a:pPr lvl="1">
              <a:lnSpc>
                <a:spcPct val="80000"/>
              </a:lnSpc>
            </a:pPr>
            <a:r>
              <a:rPr lang="sr-Latn-CS" altLang="zh-TW" sz="2200" dirty="0" smtClean="0">
                <a:ea typeface="新細明體" charset="-120"/>
              </a:rPr>
              <a:t>Seksualno sazrevanje, partnerski odnosi</a:t>
            </a:r>
          </a:p>
          <a:p>
            <a:pPr lvl="1">
              <a:lnSpc>
                <a:spcPct val="80000"/>
              </a:lnSpc>
            </a:pPr>
            <a:r>
              <a:rPr lang="sr-Latn-CS" altLang="zh-TW" sz="2200" dirty="0" smtClean="0">
                <a:ea typeface="新細明體" charset="-120"/>
              </a:rPr>
              <a:t>Eksperimentisanje ulogama</a:t>
            </a:r>
          </a:p>
          <a:p>
            <a:pPr lvl="1">
              <a:lnSpc>
                <a:spcPct val="80000"/>
              </a:lnSpc>
            </a:pPr>
            <a:r>
              <a:rPr lang="sr-Latn-CS" altLang="zh-TW" sz="2200" dirty="0" smtClean="0">
                <a:ea typeface="新細明體" charset="-120"/>
              </a:rPr>
              <a:t>Kritički pogled na svet, vrednosti, društveno uređenje -  kreiranje  sopstvenog referentnog okvira </a:t>
            </a:r>
          </a:p>
          <a:p>
            <a:pPr lvl="1">
              <a:lnSpc>
                <a:spcPct val="80000"/>
              </a:lnSpc>
            </a:pPr>
            <a:r>
              <a:rPr lang="sr-Latn-CS" altLang="zh-TW" sz="2200" dirty="0" smtClean="0">
                <a:ea typeface="新細明體" charset="-120"/>
              </a:rPr>
              <a:t>Odnos prema autoritetima i </a:t>
            </a:r>
            <a:r>
              <a:rPr lang="sr-Latn-CS" altLang="zh-TW" sz="2200" dirty="0" err="1" smtClean="0">
                <a:ea typeface="新細明體" charset="-120"/>
              </a:rPr>
              <a:t>liderstvu</a:t>
            </a:r>
            <a:endParaRPr lang="sr-Latn-CS" altLang="zh-TW" sz="2200" dirty="0" smtClean="0">
              <a:ea typeface="新細明體" charset="-120"/>
            </a:endParaRPr>
          </a:p>
          <a:p>
            <a:pPr lvl="1">
              <a:lnSpc>
                <a:spcPct val="80000"/>
              </a:lnSpc>
            </a:pPr>
            <a:r>
              <a:rPr lang="sr-Latn-CS" altLang="zh-TW" sz="2200" dirty="0" smtClean="0">
                <a:ea typeface="新細明體" charset="-120"/>
              </a:rPr>
              <a:t>Profesionalno sazrevanje: sticanje znanja, izbor profesije</a:t>
            </a:r>
            <a:endParaRPr lang="sr-Latn-CS" altLang="zh-TW" sz="2400" b="1" dirty="0" smtClean="0">
              <a:ea typeface="新細明體" charset="-120"/>
            </a:endParaRPr>
          </a:p>
          <a:p>
            <a:pPr>
              <a:lnSpc>
                <a:spcPct val="80000"/>
              </a:lnSpc>
            </a:pPr>
            <a:r>
              <a:rPr lang="sr-Latn-CS" altLang="zh-TW" sz="2400" b="1" dirty="0" smtClean="0">
                <a:ea typeface="新細明體" charset="-120"/>
              </a:rPr>
              <a:t>Normativna kriza adolescencije</a:t>
            </a:r>
            <a:r>
              <a:rPr lang="sr-Latn-CS" altLang="zh-TW" sz="2400" dirty="0" smtClean="0">
                <a:ea typeface="新細明體" charset="-120"/>
              </a:rPr>
              <a:t>: zahtev za adaptacijom veliki: povećana ranjivost, ali i šansa za razvoj </a:t>
            </a:r>
          </a:p>
          <a:p>
            <a:pPr lvl="1">
              <a:lnSpc>
                <a:spcPct val="80000"/>
              </a:lnSpc>
            </a:pPr>
            <a:endParaRPr lang="sr-Latn-CS" altLang="zh-TW" sz="2200" dirty="0" smtClean="0">
              <a:ea typeface="新細明體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altLang="zh-TW" sz="3600" b="1" dirty="0" smtClean="0">
                <a:ea typeface="新細明體" charset="-120"/>
              </a:rPr>
              <a:t>Rizična ponašanja u adolescenciji i PAS</a:t>
            </a:r>
            <a:endParaRPr lang="en-US" sz="3600" b="1" dirty="0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altLang="zh-TW" sz="2200" b="1" dirty="0" smtClean="0">
                <a:ea typeface="新細明體" charset="-120"/>
              </a:rPr>
              <a:t>Psihosocijalni moratorijum </a:t>
            </a:r>
            <a:r>
              <a:rPr lang="sr-Latn-CS" altLang="zh-TW" sz="2200" dirty="0" smtClean="0">
                <a:ea typeface="新細明體" charset="-120"/>
              </a:rPr>
              <a:t>je</a:t>
            </a:r>
            <a:r>
              <a:rPr lang="sr-Latn-CS" altLang="zh-TW" sz="2200" b="1" dirty="0" smtClean="0">
                <a:ea typeface="新細明體" charset="-120"/>
              </a:rPr>
              <a:t> </a:t>
            </a:r>
            <a:r>
              <a:rPr lang="sr-Latn-CS" altLang="zh-TW" sz="2200" dirty="0" smtClean="0">
                <a:ea typeface="新細明體" charset="-120"/>
              </a:rPr>
              <a:t>period zakašnjenja u preuzimanju obaveza odraslog (Erikson): </a:t>
            </a:r>
            <a:r>
              <a:rPr lang="sr-Latn-CS" altLang="zh-TW" sz="2200" b="1" dirty="0" smtClean="0">
                <a:ea typeface="新細明體" charset="-120"/>
              </a:rPr>
              <a:t>popustljivost</a:t>
            </a:r>
            <a:r>
              <a:rPr lang="sr-Latn-CS" altLang="zh-TW" sz="2200" dirty="0" smtClean="0">
                <a:ea typeface="新細明體" charset="-120"/>
              </a:rPr>
              <a:t> porodice i društva prema “neprilagođenom” ponašanju; provokativna </a:t>
            </a:r>
            <a:r>
              <a:rPr lang="sr-Latn-CS" altLang="zh-TW" sz="2200" b="1" dirty="0" smtClean="0">
                <a:ea typeface="新細明體" charset="-120"/>
              </a:rPr>
              <a:t>razigranost mladosti: </a:t>
            </a:r>
            <a:r>
              <a:rPr lang="sr-Latn-CS" altLang="zh-TW" sz="2200" dirty="0" smtClean="0">
                <a:ea typeface="新細明體" charset="-120"/>
              </a:rPr>
              <a:t>uključuje i isprobavanje </a:t>
            </a:r>
            <a:r>
              <a:rPr lang="sr-Latn-CS" altLang="zh-TW" sz="2200" b="1" dirty="0" smtClean="0">
                <a:ea typeface="新細明體" charset="-120"/>
              </a:rPr>
              <a:t>ekstremnih </a:t>
            </a:r>
            <a:r>
              <a:rPr lang="sr-Latn-CS" altLang="zh-TW" sz="2200" dirty="0" smtClean="0">
                <a:ea typeface="新細明體" charset="-120"/>
              </a:rPr>
              <a:t>ponašanja i funkcionisanja - mogu obuhvatiti i samo-razorne i devijantne tendencije, uključujući i </a:t>
            </a:r>
            <a:r>
              <a:rPr lang="sr-Latn-CS" altLang="zh-TW" sz="2200" b="1" dirty="0" smtClean="0">
                <a:ea typeface="新細明體" charset="-120"/>
              </a:rPr>
              <a:t>korišćenje PAS</a:t>
            </a:r>
          </a:p>
          <a:p>
            <a:pPr>
              <a:buNone/>
            </a:pPr>
            <a:r>
              <a:rPr lang="sr-Latn-CS" altLang="zh-TW" sz="2400" dirty="0" smtClean="0">
                <a:ea typeface="新細明體" charset="-120"/>
              </a:rPr>
              <a:t>Snažna povezanost razvojnih tokova adolescencije i korišćenja PAS:</a:t>
            </a:r>
          </a:p>
          <a:p>
            <a:r>
              <a:rPr lang="sr-Latn-CS" altLang="zh-TW" sz="2000" dirty="0" smtClean="0">
                <a:ea typeface="新細明體" charset="-120"/>
              </a:rPr>
              <a:t>Dostupnost PAS i tolerancija društva prema upotrebi PAS</a:t>
            </a:r>
          </a:p>
          <a:p>
            <a:r>
              <a:rPr lang="sr-Latn-CS" altLang="zh-TW" sz="2000" dirty="0" smtClean="0">
                <a:ea typeface="新細明體" charset="-120"/>
              </a:rPr>
              <a:t>Kriza adolescencije – stresovi, nesigurnost, konfuzija, anksioznost – PAS donosi privremeno olakšanje</a:t>
            </a:r>
          </a:p>
          <a:p>
            <a:r>
              <a:rPr lang="sr-Latn-CS" altLang="zh-TW" sz="2000" dirty="0" smtClean="0">
                <a:ea typeface="新細明體" charset="-120"/>
              </a:rPr>
              <a:t>Otvorenost mladih za novo, eksperimentisanje ulogama</a:t>
            </a:r>
          </a:p>
          <a:p>
            <a:r>
              <a:rPr lang="sr-Latn-CS" altLang="zh-TW" sz="2000" dirty="0" smtClean="0">
                <a:ea typeface="新細明體" charset="-120"/>
              </a:rPr>
              <a:t>Vršnjačke priče i mitovi  o dejstvima PAS </a:t>
            </a:r>
          </a:p>
          <a:p>
            <a:r>
              <a:rPr lang="sr-Latn-CS" altLang="zh-TW" sz="2000" dirty="0" smtClean="0">
                <a:ea typeface="新細明體" charset="-120"/>
              </a:rPr>
              <a:t>Tolerancija društva prema rizičnom ponašanju mladih: moratorijum </a:t>
            </a:r>
          </a:p>
          <a:p>
            <a:pPr>
              <a:lnSpc>
                <a:spcPct val="80000"/>
              </a:lnSpc>
              <a:buNone/>
            </a:pPr>
            <a:endParaRPr lang="sr-Latn-C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altLang="zh-TW" sz="3600" b="1" dirty="0" smtClean="0">
                <a:ea typeface="新細明體" charset="-120"/>
              </a:rPr>
              <a:t>Vulnerabilnost porodice sa adolescentom</a:t>
            </a:r>
            <a:endParaRPr lang="sr-Latn-CS" sz="3600" b="1" dirty="0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Adolescent stavlja pod kritičku lupu socijalnu realnost porodice, poredi je sa  drugim socijalnim okvirima(vršnjačkim) </a:t>
            </a:r>
          </a:p>
          <a:p>
            <a:pPr>
              <a:lnSpc>
                <a:spcPct val="80000"/>
              </a:lnSpc>
            </a:pPr>
            <a:r>
              <a:rPr lang="sr-Latn-CS" altLang="zh-TW" dirty="0" smtClean="0">
                <a:ea typeface="新細明體" charset="-120"/>
              </a:rPr>
              <a:t>Porodica sa adolescentom je vulnerabilna</a:t>
            </a:r>
          </a:p>
          <a:p>
            <a:pPr lvl="1">
              <a:defRPr/>
            </a:pPr>
            <a:r>
              <a:rPr lang="sr-Latn-CS" altLang="zh-TW" dirty="0" smtClean="0">
                <a:ea typeface="新細明體" charset="-120"/>
              </a:rPr>
              <a:t>Roditelji: ravnoteža između kontrole i autonomije adolescenta</a:t>
            </a:r>
          </a:p>
          <a:p>
            <a:pPr lvl="1">
              <a:defRPr/>
            </a:pPr>
            <a:r>
              <a:rPr lang="sr-Latn-CS" altLang="zh-TW" dirty="0" smtClean="0">
                <a:ea typeface="新細明體" charset="-120"/>
              </a:rPr>
              <a:t>Adolescent teži da unese novine u porodicu</a:t>
            </a:r>
          </a:p>
          <a:p>
            <a:pPr lvl="1">
              <a:defRPr/>
            </a:pPr>
            <a:r>
              <a:rPr lang="sr-Latn-CS" altLang="zh-TW" dirty="0" smtClean="0">
                <a:ea typeface="新細明體" charset="-120"/>
              </a:rPr>
              <a:t>Porodica teži da održi svoje strukture i socijalne konstrukcije</a:t>
            </a:r>
          </a:p>
          <a:p>
            <a:pPr>
              <a:lnSpc>
                <a:spcPct val="80000"/>
              </a:lnSpc>
            </a:pPr>
            <a:r>
              <a:rPr lang="sr-Latn-CS" altLang="zh-TW" b="1" dirty="0" smtClean="0">
                <a:ea typeface="新細明體" charset="-120"/>
              </a:rPr>
              <a:t>Kriza u porodici </a:t>
            </a:r>
            <a:r>
              <a:rPr lang="sr-Latn-CS" altLang="zh-TW" dirty="0" smtClean="0">
                <a:ea typeface="新細明體" charset="-120"/>
              </a:rPr>
              <a:t>ukoliko je raskorak između porodične i šire socijalne realnosti, sa kojom se adolescent susreće, veliki.</a:t>
            </a:r>
          </a:p>
          <a:p>
            <a:pPr lvl="1">
              <a:lnSpc>
                <a:spcPct val="80000"/>
              </a:lnSpc>
            </a:pPr>
            <a:r>
              <a:rPr lang="sr-Latn-CS" altLang="zh-TW" b="1" dirty="0" smtClean="0">
                <a:ea typeface="新細明體" charset="-120"/>
              </a:rPr>
              <a:t>Disfunkcionalne</a:t>
            </a:r>
            <a:r>
              <a:rPr lang="sr-Latn-CS" altLang="zh-TW" dirty="0" smtClean="0">
                <a:ea typeface="新細明體" charset="-120"/>
              </a:rPr>
              <a:t> porodice: raskorak prerasta u </a:t>
            </a:r>
            <a:r>
              <a:rPr lang="sr-Latn-CS" altLang="zh-TW" b="1" dirty="0" smtClean="0">
                <a:ea typeface="新細明體" charset="-120"/>
              </a:rPr>
              <a:t>simptom </a:t>
            </a:r>
            <a:endParaRPr lang="sr-Latn-CS" b="1" dirty="0" smtClean="0"/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124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sz="3200" b="1" dirty="0" smtClean="0"/>
              <a:t>Sindrom  zloupotrebe  i/ili zavisnosti  od  više psihoaktivnih supstanci kod  adolescenata/1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343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r-Latn-CS" altLang="zh-TW" sz="2800" dirty="0" smtClean="0">
                <a:ea typeface="新細明體" charset="-120"/>
              </a:rPr>
              <a:t>Obuhvata:</a:t>
            </a:r>
            <a:endParaRPr lang="sr-Latn-CS" altLang="zh-TW" sz="2800" dirty="0" smtClean="0"/>
          </a:p>
          <a:p>
            <a:r>
              <a:rPr lang="sr-Latn-CS" altLang="zh-TW" sz="2800" b="1" dirty="0" smtClean="0">
                <a:ea typeface="新細明體" charset="-120"/>
              </a:rPr>
              <a:t>poremećaje</a:t>
            </a:r>
            <a:r>
              <a:rPr lang="sr-Latn-CS" altLang="zh-TW" sz="2800" b="1" dirty="0" smtClean="0"/>
              <a:t> </a:t>
            </a:r>
            <a:r>
              <a:rPr lang="sr-Latn-CS" altLang="zh-TW" sz="2800" b="1" dirty="0" smtClean="0">
                <a:ea typeface="新細明體" charset="-120"/>
              </a:rPr>
              <a:t>emocija</a:t>
            </a:r>
            <a:r>
              <a:rPr lang="sr-Latn-CS" altLang="zh-TW" sz="2800" b="1" dirty="0" smtClean="0"/>
              <a:t> </a:t>
            </a:r>
            <a:r>
              <a:rPr lang="sr-Latn-CS" altLang="zh-TW" sz="2800" b="1" dirty="0" smtClean="0">
                <a:ea typeface="新細明體" charset="-120"/>
              </a:rPr>
              <a:t>i</a:t>
            </a:r>
            <a:r>
              <a:rPr lang="sr-Latn-CS" altLang="zh-TW" sz="2800" b="1" dirty="0" smtClean="0"/>
              <a:t> </a:t>
            </a:r>
            <a:r>
              <a:rPr lang="sr-Latn-CS" altLang="zh-TW" sz="2800" b="1" dirty="0" smtClean="0">
                <a:ea typeface="新細明體" charset="-120"/>
              </a:rPr>
              <a:t>poremećaje ponašanja</a:t>
            </a:r>
            <a:r>
              <a:rPr lang="sr-Latn-CS" altLang="zh-TW" sz="2800" b="1" dirty="0" smtClean="0"/>
              <a:t> </a:t>
            </a:r>
          </a:p>
          <a:p>
            <a:r>
              <a:rPr lang="sr-Latn-CS" altLang="zh-TW" sz="2800" dirty="0" smtClean="0">
                <a:ea typeface="新細明體" charset="-120"/>
              </a:rPr>
              <a:t>kod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adolescenata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u</a:t>
            </a:r>
            <a:r>
              <a:rPr lang="sr-Latn-CS" altLang="zh-TW" sz="2800" dirty="0" smtClean="0"/>
              <a:t> </a:t>
            </a:r>
            <a:r>
              <a:rPr lang="sr-Latn-CS" altLang="zh-TW" sz="2800" b="1" dirty="0" smtClean="0">
                <a:ea typeface="新細明體" charset="-120"/>
              </a:rPr>
              <a:t>uzrastu</a:t>
            </a:r>
            <a:r>
              <a:rPr lang="sr-Latn-CS" altLang="zh-TW" sz="2800" b="1" dirty="0" smtClean="0"/>
              <a:t> </a:t>
            </a:r>
            <a:r>
              <a:rPr lang="sr-Latn-CS" altLang="zh-TW" sz="2800" b="1" dirty="0" smtClean="0">
                <a:ea typeface="新細明體" charset="-120"/>
              </a:rPr>
              <a:t>od</a:t>
            </a:r>
            <a:r>
              <a:rPr lang="sr-Latn-CS" altLang="zh-TW" sz="2800" b="1" dirty="0" smtClean="0"/>
              <a:t> 12 </a:t>
            </a:r>
            <a:r>
              <a:rPr lang="sr-Latn-CS" altLang="zh-TW" sz="2800" b="1" dirty="0" smtClean="0">
                <a:ea typeface="新細明體" charset="-120"/>
              </a:rPr>
              <a:t>do</a:t>
            </a:r>
            <a:r>
              <a:rPr lang="sr-Latn-CS" altLang="zh-TW" sz="2800" b="1" dirty="0" smtClean="0"/>
              <a:t> 18 </a:t>
            </a:r>
            <a:r>
              <a:rPr lang="sr-Latn-CS" altLang="zh-TW" sz="2800" b="1" dirty="0" smtClean="0">
                <a:ea typeface="新細明體" charset="-120"/>
              </a:rPr>
              <a:t>godina </a:t>
            </a:r>
            <a:r>
              <a:rPr lang="sr-Latn-CS" altLang="zh-TW" sz="2800" dirty="0" smtClean="0">
                <a:ea typeface="新細明體" charset="-120"/>
              </a:rPr>
              <a:t>(po nekim autorima i do 20-21 godina)</a:t>
            </a:r>
            <a:endParaRPr lang="sr-Latn-CS" altLang="zh-TW" sz="2800" dirty="0" smtClean="0"/>
          </a:p>
          <a:p>
            <a:r>
              <a:rPr lang="sr-Latn-CS" altLang="zh-TW" sz="2800" dirty="0" smtClean="0">
                <a:ea typeface="新細明體" charset="-120"/>
              </a:rPr>
              <a:t>koji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su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jasno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povezani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sa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korišćenjem</a:t>
            </a:r>
            <a:r>
              <a:rPr lang="sr-Latn-CS" altLang="zh-TW" sz="2800" dirty="0" smtClean="0"/>
              <a:t> </a:t>
            </a:r>
            <a:r>
              <a:rPr lang="sr-Latn-CS" altLang="zh-TW" sz="2800" b="1" dirty="0" smtClean="0">
                <a:ea typeface="新細明體" charset="-120"/>
              </a:rPr>
              <a:t>dve</a:t>
            </a:r>
            <a:r>
              <a:rPr lang="sr-Latn-CS" altLang="zh-TW" sz="2800" b="1" dirty="0" smtClean="0"/>
              <a:t> </a:t>
            </a:r>
            <a:r>
              <a:rPr lang="sr-Latn-CS" altLang="zh-TW" sz="2800" b="1" dirty="0" smtClean="0">
                <a:ea typeface="新細明體" charset="-120"/>
              </a:rPr>
              <a:t>ili</a:t>
            </a:r>
            <a:r>
              <a:rPr lang="sr-Latn-CS" altLang="zh-TW" sz="2800" b="1" dirty="0" smtClean="0"/>
              <a:t> </a:t>
            </a:r>
            <a:r>
              <a:rPr lang="sr-Latn-CS" altLang="zh-TW" sz="2800" b="1" dirty="0" smtClean="0">
                <a:ea typeface="新細明體" charset="-120"/>
              </a:rPr>
              <a:t>više</a:t>
            </a:r>
            <a:r>
              <a:rPr lang="sr-Latn-CS" altLang="zh-TW" sz="2800" b="1" dirty="0" smtClean="0"/>
              <a:t> </a:t>
            </a:r>
            <a:r>
              <a:rPr lang="sr-Latn-CS" altLang="zh-TW" sz="2800" b="1" dirty="0" smtClean="0">
                <a:ea typeface="新細明體" charset="-120"/>
              </a:rPr>
              <a:t>psihoaktivnih</a:t>
            </a:r>
            <a:r>
              <a:rPr lang="sr-Latn-CS" altLang="zh-TW" sz="2800" b="1" dirty="0" smtClean="0"/>
              <a:t> </a:t>
            </a:r>
            <a:r>
              <a:rPr lang="sr-Latn-CS" altLang="zh-TW" sz="2800" b="1" dirty="0" smtClean="0">
                <a:ea typeface="新細明體" charset="-120"/>
              </a:rPr>
              <a:t>supstanci</a:t>
            </a:r>
            <a:r>
              <a:rPr lang="sr-Latn-CS" altLang="zh-TW" sz="2800" b="1" dirty="0" smtClean="0"/>
              <a:t> </a:t>
            </a:r>
            <a:endParaRPr lang="sr-Latn-CS" altLang="zh-TW" sz="2800" b="1" dirty="0" smtClean="0">
              <a:ea typeface="新細明體" charset="-120"/>
            </a:endParaRPr>
          </a:p>
          <a:p>
            <a:pPr eaLnBrk="1" hangingPunct="1">
              <a:buNone/>
            </a:pPr>
            <a:r>
              <a:rPr lang="sr-Latn-CS" altLang="zh-TW" sz="2800" dirty="0" smtClean="0">
                <a:ea typeface="新細明體" charset="-120"/>
              </a:rPr>
              <a:t>Izdvajanje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ovog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kliničkog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sindroma</a:t>
            </a:r>
            <a:r>
              <a:rPr lang="sr-Latn-CS" altLang="zh-TW" sz="2800" dirty="0" smtClean="0"/>
              <a:t> </a:t>
            </a:r>
            <a:r>
              <a:rPr lang="sr-Latn-CS" altLang="zh-TW" sz="2800" dirty="0" smtClean="0">
                <a:ea typeface="新細明體" charset="-120"/>
              </a:rPr>
              <a:t>je značajno zbog: </a:t>
            </a:r>
          </a:p>
          <a:p>
            <a:r>
              <a:rPr lang="sr-Latn-CS" sz="2800" dirty="0" smtClean="0"/>
              <a:t>značaja sekundarne prevencije  i rane intervencije, budući </a:t>
            </a:r>
          </a:p>
          <a:p>
            <a:pPr lvl="1"/>
            <a:r>
              <a:rPr lang="sr-Latn-CS" dirty="0" smtClean="0"/>
              <a:t>da je početak bolesti zavisnosti tipično u adolescenciji</a:t>
            </a:r>
          </a:p>
          <a:p>
            <a:pPr lvl="1"/>
            <a:r>
              <a:rPr lang="sr-Latn-CS" altLang="zh-TW" dirty="0" smtClean="0">
                <a:ea typeface="新細明體" charset="-120"/>
              </a:rPr>
              <a:t>psihološki i socijalni razvoj adolescenta se menja i/ili prekida. </a:t>
            </a:r>
            <a:endParaRPr lang="sr-Latn-CS" dirty="0" smtClean="0"/>
          </a:p>
          <a:p>
            <a:r>
              <a:rPr lang="sr-Latn-CS" altLang="zh-TW" sz="2800" dirty="0" smtClean="0">
                <a:ea typeface="新細明體" charset="-120"/>
              </a:rPr>
              <a:t>specifičnosti terapijskog pristupa </a:t>
            </a:r>
          </a:p>
          <a:p>
            <a:pPr eaLnBrk="1" hangingPunct="1">
              <a:buNone/>
            </a:pPr>
            <a:endParaRPr lang="sr-Latn-C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LEGALNI ASPEKTI ZAVISNOSTI</a:t>
            </a:r>
            <a:endParaRPr lang="sr-Latn-CS" sz="32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r-Latn-CS" sz="2400" dirty="0" smtClean="0"/>
              <a:t>Zbog velike štetnosti po stanovništvo</a:t>
            </a:r>
            <a:r>
              <a:rPr lang="sr-Latn-CS" sz="2400" b="1" dirty="0" smtClean="0"/>
              <a:t>, proizvodnja, distribucija i posedovanje supstanci </a:t>
            </a:r>
            <a:r>
              <a:rPr lang="sr-Latn-CS" sz="2400" dirty="0" smtClean="0"/>
              <a:t>koje imaju potencijale za zloupotrebu i stvaranje zavisnosti se često reguliše </a:t>
            </a:r>
            <a:r>
              <a:rPr lang="sr-Latn-CS" sz="2400" b="1" dirty="0" smtClean="0"/>
              <a:t>propisima i zakonima zemlje.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r-Latn-CS" sz="2400" b="1" dirty="0" smtClean="0"/>
              <a:t>Klasifikacija PAS </a:t>
            </a:r>
            <a:r>
              <a:rPr lang="sr-Latn-CS" sz="2400" dirty="0" smtClean="0"/>
              <a:t>u odnosu na </a:t>
            </a:r>
            <a:r>
              <a:rPr lang="sr-Latn-CS" sz="2400" b="1" dirty="0" smtClean="0"/>
              <a:t>zakonske regulative </a:t>
            </a:r>
            <a:r>
              <a:rPr lang="sr-Latn-CS" sz="2400" dirty="0" smtClean="0"/>
              <a:t>obuhvata: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CS" sz="2400" dirty="0" smtClean="0"/>
              <a:t> - </a:t>
            </a:r>
            <a:r>
              <a:rPr lang="sr-Latn-CS" sz="2400" b="1" i="1" dirty="0" smtClean="0"/>
              <a:t>legalizovane i slobodno dostupne</a:t>
            </a:r>
            <a:r>
              <a:rPr lang="sr-Latn-CS" sz="2400" dirty="0" smtClean="0"/>
              <a:t>: alkohol, duvan, kofein, isparljivi rastvarači (“lepak”)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CS" sz="2400" dirty="0" smtClean="0"/>
              <a:t> - </a:t>
            </a:r>
            <a:r>
              <a:rPr lang="sr-Latn-CS" sz="2400" b="1" i="1" dirty="0" smtClean="0"/>
              <a:t>odobrene za medicinsku upotrebu uz lekarski recept</a:t>
            </a:r>
            <a:r>
              <a:rPr lang="sr-Latn-CS" sz="2400" dirty="0" smtClean="0"/>
              <a:t> (</a:t>
            </a:r>
            <a:r>
              <a:rPr lang="sr-Latn-CS" sz="2400" dirty="0" err="1" smtClean="0"/>
              <a:t>hipnotici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anksiolitici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opijatni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analgetici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anbolični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steroidi</a:t>
            </a:r>
            <a:r>
              <a:rPr lang="sr-Latn-CS" sz="2400" dirty="0" smtClean="0"/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dirty="0" smtClean="0"/>
              <a:t> - </a:t>
            </a:r>
            <a:r>
              <a:rPr lang="sr-Latn-CS" sz="2400" b="1" i="1" dirty="0" smtClean="0"/>
              <a:t>ilegalne:</a:t>
            </a:r>
            <a:r>
              <a:rPr lang="sr-Latn-CS" sz="2400" dirty="0" smtClean="0"/>
              <a:t> definisane zakonima zemlje  </a:t>
            </a:r>
            <a:r>
              <a:rPr lang="sr-Latn-CS" sz="2400" dirty="0" smtClean="0">
                <a:sym typeface="Wingdings"/>
              </a:rPr>
              <a:t> </a:t>
            </a:r>
            <a:r>
              <a:rPr lang="sr-Latn-CS" sz="2400" b="1" dirty="0" smtClean="0"/>
              <a:t>proizvodnja, distribucija i posedovanje</a:t>
            </a:r>
            <a:r>
              <a:rPr lang="sr-Latn-CS" sz="2400" dirty="0" smtClean="0"/>
              <a:t> određenih supstanci je sankcionisana zakonskim normama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04088"/>
            <a:ext cx="8534400" cy="1124712"/>
          </a:xfrm>
        </p:spPr>
        <p:txBody>
          <a:bodyPr>
            <a:noAutofit/>
          </a:bodyPr>
          <a:lstStyle/>
          <a:p>
            <a:pPr marL="57150" indent="7938"/>
            <a:r>
              <a:rPr lang="sr-Latn-CS" sz="3200" b="1" dirty="0" smtClean="0"/>
              <a:t>Sindrom  zloupotrebe  i/ili zavisnosti  od  više psihoaktivnih supstanci kod  adolescenata/2</a:t>
            </a:r>
            <a:endParaRPr lang="sr-Latn-CS" altLang="zh-TW" sz="3200" b="1" dirty="0" smtClean="0">
              <a:ea typeface="新細明體" charset="-12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sr-Latn-CS" altLang="zh-TW" sz="2400" dirty="0" smtClean="0">
                <a:ea typeface="新細明體" charset="-120"/>
              </a:rPr>
              <a:t>Mladi </a:t>
            </a:r>
            <a:r>
              <a:rPr lang="sr-Latn-CS" altLang="zh-TW" sz="2400" b="1" dirty="0" smtClean="0">
                <a:ea typeface="新細明體" charset="-120"/>
              </a:rPr>
              <a:t>najčešće zloupotrebljavaju </a:t>
            </a:r>
            <a:r>
              <a:rPr lang="it-IT" altLang="zh-TW" sz="2400" dirty="0" smtClean="0">
                <a:ea typeface="新細明體" charset="-120"/>
              </a:rPr>
              <a:t>alkohol, marihuan</a:t>
            </a:r>
            <a:r>
              <a:rPr lang="sr-Latn-CS" altLang="zh-TW" sz="2400" dirty="0" smtClean="0">
                <a:ea typeface="新細明體" charset="-120"/>
              </a:rPr>
              <a:t>u, </a:t>
            </a:r>
            <a:r>
              <a:rPr lang="it-IT" altLang="zh-TW" sz="2400" dirty="0" smtClean="0">
                <a:ea typeface="新細明體" charset="-120"/>
              </a:rPr>
              <a:t>benzodiazepin</a:t>
            </a:r>
            <a:r>
              <a:rPr lang="sr-Latn-CS" altLang="zh-TW" sz="2400" dirty="0" smtClean="0">
                <a:ea typeface="新細明體" charset="-120"/>
              </a:rPr>
              <a:t>e</a:t>
            </a:r>
            <a:r>
              <a:rPr lang="it-IT" altLang="zh-TW" sz="2400" dirty="0" smtClean="0">
                <a:ea typeface="新細明體" charset="-120"/>
              </a:rPr>
              <a:t>, tablete za spavanje</a:t>
            </a:r>
            <a:r>
              <a:rPr lang="sr-Latn-CS" altLang="zh-TW" sz="2400" dirty="0" smtClean="0">
                <a:ea typeface="新細明體" charset="-120"/>
              </a:rPr>
              <a:t>, </a:t>
            </a:r>
            <a:r>
              <a:rPr lang="it-IT" altLang="zh-TW" sz="2400" dirty="0" smtClean="0">
                <a:ea typeface="新細明體" charset="-120"/>
              </a:rPr>
              <a:t>stimulans</a:t>
            </a:r>
            <a:r>
              <a:rPr lang="sr-Latn-CS" altLang="zh-TW" sz="2400" dirty="0" smtClean="0">
                <a:ea typeface="新細明體" charset="-120"/>
              </a:rPr>
              <a:t>e</a:t>
            </a:r>
            <a:r>
              <a:rPr lang="it-IT" altLang="zh-TW" sz="2400" dirty="0" smtClean="0">
                <a:ea typeface="新細明體" charset="-120"/>
              </a:rPr>
              <a:t> </a:t>
            </a:r>
            <a:r>
              <a:rPr lang="sr-Latn-CS" altLang="zh-TW" sz="2400" dirty="0" smtClean="0">
                <a:ea typeface="新細明體" charset="-120"/>
              </a:rPr>
              <a:t>i opijate; ređe </a:t>
            </a:r>
            <a:r>
              <a:rPr lang="it-IT" altLang="zh-TW" sz="2400" dirty="0" smtClean="0">
                <a:ea typeface="新細明體" charset="-120"/>
              </a:rPr>
              <a:t>halucinogen</a:t>
            </a:r>
            <a:r>
              <a:rPr lang="sr-Latn-CS" altLang="zh-TW" sz="2400" dirty="0" smtClean="0">
                <a:ea typeface="新細明體" charset="-120"/>
              </a:rPr>
              <a:t>e</a:t>
            </a:r>
            <a:endParaRPr lang="it-IT" altLang="zh-TW" sz="2400" dirty="0" smtClean="0">
              <a:ea typeface="新細明體" charset="-120"/>
            </a:endParaRPr>
          </a:p>
          <a:p>
            <a:pPr>
              <a:lnSpc>
                <a:spcPct val="80000"/>
              </a:lnSpc>
            </a:pPr>
            <a:r>
              <a:rPr lang="it-IT" altLang="zh-TW" sz="2400" dirty="0" smtClean="0">
                <a:ea typeface="新細明體" charset="-120"/>
              </a:rPr>
              <a:t>Svaka od navedenih  supstanci ima</a:t>
            </a:r>
            <a:r>
              <a:rPr lang="sr-Latn-CS" altLang="zh-TW" sz="2400" dirty="0" smtClean="0">
                <a:ea typeface="新細明體" charset="-120"/>
              </a:rPr>
              <a:t> </a:t>
            </a:r>
            <a:r>
              <a:rPr lang="it-IT" altLang="zh-TW" sz="2400" b="1" dirty="0" smtClean="0">
                <a:ea typeface="新細明體" charset="-120"/>
              </a:rPr>
              <a:t>specificne efekte dejstva</a:t>
            </a:r>
            <a:endParaRPr lang="sr-Latn-CS" altLang="zh-TW" sz="2400" dirty="0" smtClean="0">
              <a:ea typeface="新細明體" charset="-120"/>
            </a:endParaRPr>
          </a:p>
          <a:p>
            <a:pPr>
              <a:lnSpc>
                <a:spcPct val="80000"/>
              </a:lnSpc>
            </a:pPr>
            <a:r>
              <a:rPr lang="it-IT" altLang="zh-TW" sz="2400" b="1" dirty="0" smtClean="0">
                <a:ea typeface="新細明體" charset="-120"/>
              </a:rPr>
              <a:t>Kombinovanje</a:t>
            </a:r>
            <a:r>
              <a:rPr lang="it-IT" altLang="zh-TW" sz="2400" dirty="0" smtClean="0">
                <a:ea typeface="新細明體" charset="-120"/>
              </a:rPr>
              <a:t> vi</a:t>
            </a:r>
            <a:r>
              <a:rPr lang="sr-Latn-CS" altLang="zh-TW" sz="2400" dirty="0" smtClean="0">
                <a:ea typeface="新細明體" charset="-120"/>
              </a:rPr>
              <a:t>š</a:t>
            </a:r>
            <a:r>
              <a:rPr lang="it-IT" altLang="zh-TW" sz="2400" dirty="0" smtClean="0">
                <a:ea typeface="新細明體" charset="-120"/>
              </a:rPr>
              <a:t>e </a:t>
            </a:r>
            <a:r>
              <a:rPr lang="sr-Latn-CS" altLang="zh-TW" sz="2400" dirty="0" smtClean="0">
                <a:ea typeface="新細明體" charset="-120"/>
              </a:rPr>
              <a:t>PAS </a:t>
            </a:r>
            <a:r>
              <a:rPr lang="it-IT" altLang="zh-TW" sz="2400" dirty="0" smtClean="0">
                <a:ea typeface="新細明體" charset="-120"/>
              </a:rPr>
              <a:t>i nepredvidljiv sastav “ul</a:t>
            </a:r>
            <a:r>
              <a:rPr lang="it-IT" altLang="zh-TW" sz="2400" b="1" dirty="0" smtClean="0">
                <a:ea typeface="新細明體" charset="-120"/>
              </a:rPr>
              <a:t>i</a:t>
            </a:r>
            <a:r>
              <a:rPr lang="sr-Latn-CS" altLang="zh-TW" sz="2400" b="1" dirty="0" smtClean="0">
                <a:ea typeface="新細明體" charset="-120"/>
              </a:rPr>
              <a:t>č</a:t>
            </a:r>
            <a:r>
              <a:rPr lang="it-IT" altLang="zh-TW" sz="2400" b="1" dirty="0" smtClean="0">
                <a:ea typeface="新細明體" charset="-120"/>
              </a:rPr>
              <a:t>nih pakovanja</a:t>
            </a:r>
            <a:r>
              <a:rPr lang="it-IT" altLang="zh-TW" sz="2400" dirty="0" smtClean="0">
                <a:ea typeface="新細明體" charset="-120"/>
              </a:rPr>
              <a:t> droge” u velikoj meri </a:t>
            </a:r>
            <a:r>
              <a:rPr lang="it-IT" altLang="zh-TW" sz="2400" b="1" dirty="0" smtClean="0">
                <a:ea typeface="新細明體" charset="-120"/>
              </a:rPr>
              <a:t>smanjuju te specificnost</a:t>
            </a:r>
            <a:r>
              <a:rPr lang="sr-Latn-CS" altLang="zh-TW" sz="2400" b="1" dirty="0" smtClean="0">
                <a:ea typeface="新細明體" charset="-120"/>
              </a:rPr>
              <a:t>i </a:t>
            </a:r>
          </a:p>
          <a:p>
            <a:pPr lvl="1">
              <a:lnSpc>
                <a:spcPct val="80000"/>
              </a:lnSpc>
            </a:pPr>
            <a:r>
              <a:rPr lang="sr-Latn-CS" altLang="zh-TW" sz="2200" dirty="0" smtClean="0">
                <a:ea typeface="新細明體" charset="-120"/>
              </a:rPr>
              <a:t>efekti su najčešće </a:t>
            </a:r>
            <a:r>
              <a:rPr lang="sr-Latn-CS" altLang="zh-TW" sz="2200" b="1" dirty="0" smtClean="0">
                <a:ea typeface="新細明體" charset="-120"/>
              </a:rPr>
              <a:t>pomešani, kumulativni</a:t>
            </a:r>
            <a:r>
              <a:rPr lang="sr-Latn-CS" altLang="zh-TW" sz="2200" dirty="0" smtClean="0">
                <a:ea typeface="新細明體" charset="-120"/>
              </a:rPr>
              <a:t>, pa je i </a:t>
            </a:r>
            <a:r>
              <a:rPr lang="sr-Latn-CS" altLang="zh-TW" sz="2200" dirty="0" err="1" smtClean="0">
                <a:ea typeface="新細明體" charset="-120"/>
              </a:rPr>
              <a:t>simptomatologija</a:t>
            </a:r>
            <a:r>
              <a:rPr lang="sr-Latn-CS" altLang="zh-TW" sz="2200" dirty="0" smtClean="0">
                <a:ea typeface="新細明體" charset="-120"/>
              </a:rPr>
              <a:t> </a:t>
            </a:r>
            <a:r>
              <a:rPr lang="sr-Latn-CS" altLang="zh-TW" sz="2200" b="1" dirty="0" smtClean="0">
                <a:ea typeface="新細明體" charset="-120"/>
              </a:rPr>
              <a:t>heterogena </a:t>
            </a:r>
          </a:p>
          <a:p>
            <a:pPr lvl="1">
              <a:lnSpc>
                <a:spcPct val="80000"/>
              </a:lnSpc>
            </a:pPr>
            <a:r>
              <a:rPr lang="sr-Latn-CS" altLang="zh-TW" sz="2200" dirty="0" smtClean="0">
                <a:ea typeface="新細明體" charset="-120"/>
              </a:rPr>
              <a:t>mladi tokom vremena </a:t>
            </a:r>
            <a:r>
              <a:rPr lang="sr-Latn-CS" altLang="zh-TW" sz="2200" b="1" dirty="0" smtClean="0">
                <a:ea typeface="新細明體" charset="-120"/>
              </a:rPr>
              <a:t>intenziviraju uzimanje PAS  i povećavaju</a:t>
            </a:r>
            <a:r>
              <a:rPr lang="sr-Latn-CS" altLang="zh-TW" sz="2200" dirty="0" smtClean="0">
                <a:ea typeface="新細明體" charset="-120"/>
              </a:rPr>
              <a:t> </a:t>
            </a:r>
            <a:r>
              <a:rPr lang="sr-Latn-CS" altLang="zh-TW" sz="2200" b="1" dirty="0" smtClean="0">
                <a:ea typeface="新細明體" charset="-120"/>
              </a:rPr>
              <a:t>broj supstanci </a:t>
            </a:r>
            <a:r>
              <a:rPr lang="sr-Latn-CS" altLang="zh-TW" sz="2200" dirty="0" smtClean="0">
                <a:ea typeface="新細明體" charset="-120"/>
              </a:rPr>
              <a:t>koje koriste – sve je teže u svakom trenutku raspoznati efekte pojedinačne supstance</a:t>
            </a:r>
          </a:p>
          <a:p>
            <a:pPr lvl="1">
              <a:lnSpc>
                <a:spcPct val="80000"/>
              </a:lnSpc>
            </a:pPr>
            <a:endParaRPr lang="en-US" sz="2200" dirty="0" smtClean="0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124200" y="685800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altLang="zh-TW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charset="-120"/>
              </a:rPr>
              <a:t> </a:t>
            </a:r>
            <a:endParaRPr lang="en-US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marL="1117600" indent="-1117600" eaLnBrk="1" hangingPunct="1"/>
            <a:r>
              <a:rPr lang="sr-Latn-CS" altLang="zh-TW" sz="3600" b="1" dirty="0" smtClean="0">
                <a:ea typeface="新細明體" charset="-120"/>
              </a:rPr>
              <a:t>I</a:t>
            </a:r>
            <a:r>
              <a:rPr lang="it-IT" altLang="zh-TW" sz="3600" b="1" dirty="0" smtClean="0">
                <a:ea typeface="新細明體" charset="-120"/>
              </a:rPr>
              <a:t>dentifikovanj</a:t>
            </a:r>
            <a:r>
              <a:rPr lang="sr-Latn-CS" altLang="zh-TW" sz="3600" b="1" dirty="0" smtClean="0">
                <a:ea typeface="新細明體" charset="-120"/>
              </a:rPr>
              <a:t>e</a:t>
            </a:r>
            <a:r>
              <a:rPr lang="it-IT" altLang="zh-TW" sz="3600" b="1" dirty="0" smtClean="0">
                <a:ea typeface="新細明體" charset="-120"/>
              </a:rPr>
              <a:t> problema  u</a:t>
            </a:r>
            <a:r>
              <a:rPr lang="sr-Latn-CS" altLang="zh-TW" sz="3600" b="1" dirty="0" smtClean="0">
                <a:ea typeface="新細明體" charset="-120"/>
              </a:rPr>
              <a:t> </a:t>
            </a:r>
            <a:r>
              <a:rPr lang="en-US" altLang="zh-TW" sz="3600" b="1" dirty="0" smtClean="0">
                <a:ea typeface="新細明體" charset="-120"/>
              </a:rPr>
              <a:t>a</a:t>
            </a:r>
            <a:r>
              <a:rPr lang="it-IT" altLang="zh-TW" sz="3600" b="1" dirty="0" smtClean="0">
                <a:ea typeface="新細明體" charset="-120"/>
              </a:rPr>
              <a:t>dolescenciji</a:t>
            </a:r>
            <a:r>
              <a:rPr lang="sr-Latn-CS" altLang="zh-TW" sz="3600" b="1" dirty="0" smtClean="0">
                <a:ea typeface="新細明體" charset="-120"/>
              </a:rPr>
              <a:t>/1</a:t>
            </a:r>
            <a:endParaRPr lang="en-US" sz="3600" b="1" dirty="0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0" indent="0" eaLnBrk="1" hangingPunct="1">
              <a:spcBef>
                <a:spcPts val="600"/>
              </a:spcBef>
              <a:buNone/>
            </a:pPr>
            <a:r>
              <a:rPr lang="sr-Latn-CS" altLang="zh-TW" sz="2200" b="1" dirty="0" smtClean="0">
                <a:ea typeface="新細明體" charset="-120"/>
              </a:rPr>
              <a:t>I</a:t>
            </a:r>
            <a:r>
              <a:rPr lang="it-IT" altLang="zh-TW" sz="2200" b="1" dirty="0" smtClean="0">
                <a:ea typeface="新細明體" charset="-120"/>
              </a:rPr>
              <a:t>dentifikacija problema</a:t>
            </a:r>
            <a:r>
              <a:rPr lang="sr-Latn-CS" altLang="zh-TW" sz="2200" dirty="0" smtClean="0">
                <a:ea typeface="新細明體" charset="-120"/>
              </a:rPr>
              <a:t>: </a:t>
            </a:r>
            <a:r>
              <a:rPr lang="it-IT" altLang="zh-TW" sz="2200" dirty="0" smtClean="0">
                <a:ea typeface="新細明體" charset="-120"/>
              </a:rPr>
              <a:t> prepoznavanje adolescenta </a:t>
            </a:r>
            <a:r>
              <a:rPr lang="sr-Latn-CS" altLang="zh-TW" sz="2200" dirty="0" smtClean="0">
                <a:ea typeface="新細明體" charset="-120"/>
              </a:rPr>
              <a:t>koji zloupotrebljava drogu</a:t>
            </a:r>
          </a:p>
          <a:p>
            <a:pPr>
              <a:spcBef>
                <a:spcPts val="600"/>
              </a:spcBef>
            </a:pPr>
            <a:r>
              <a:rPr lang="it-IT" sz="2200" b="1" dirty="0" smtClean="0"/>
              <a:t>Negiranje i skrivanje </a:t>
            </a:r>
            <a:r>
              <a:rPr lang="sr-Latn-CS" altLang="zh-TW" sz="2200" b="1" dirty="0" smtClean="0">
                <a:ea typeface="新細明體" charset="-120"/>
              </a:rPr>
              <a:t>problema </a:t>
            </a:r>
            <a:r>
              <a:rPr lang="it-IT" sz="2200" dirty="0" smtClean="0"/>
              <a:t>od strane samog pacijenta </a:t>
            </a:r>
            <a:r>
              <a:rPr lang="sr-Latn-CS" sz="2200" dirty="0" smtClean="0"/>
              <a:t>-</a:t>
            </a:r>
            <a:r>
              <a:rPr lang="it-IT" sz="2200" dirty="0" smtClean="0"/>
              <a:t>sastavni  deo ovog sindroma i predstavlja veliku </a:t>
            </a:r>
            <a:r>
              <a:rPr lang="sr-Latn-CS" sz="2200" dirty="0" smtClean="0"/>
              <a:t>teškoću </a:t>
            </a:r>
            <a:r>
              <a:rPr lang="it-IT" sz="2200" dirty="0" smtClean="0"/>
              <a:t>prepreku za pruzanju adekvatne pomoci</a:t>
            </a:r>
            <a:r>
              <a:rPr lang="sr-Latn-CS" sz="2200" dirty="0" smtClean="0"/>
              <a:t>. </a:t>
            </a:r>
          </a:p>
          <a:p>
            <a:pPr lvl="1">
              <a:spcBef>
                <a:spcPts val="600"/>
              </a:spcBef>
              <a:defRPr/>
            </a:pPr>
            <a:r>
              <a:rPr lang="it-IT" altLang="zh-TW" sz="2200" dirty="0" smtClean="0">
                <a:ea typeface="新細明體" charset="-120"/>
              </a:rPr>
              <a:t>Adolescenti se </a:t>
            </a:r>
            <a:r>
              <a:rPr lang="it-IT" altLang="zh-TW" sz="2200" b="1" dirty="0" smtClean="0">
                <a:ea typeface="新細明體" charset="-120"/>
              </a:rPr>
              <a:t>ne pojavljuju pred roditeljima </a:t>
            </a:r>
            <a:r>
              <a:rPr lang="it-IT" altLang="zh-TW" sz="2200" dirty="0" smtClean="0">
                <a:ea typeface="新細明體" charset="-120"/>
              </a:rPr>
              <a:t>dok su pod intenzivnim uticajem droge</a:t>
            </a:r>
          </a:p>
          <a:p>
            <a:pPr lvl="1">
              <a:spcBef>
                <a:spcPts val="600"/>
              </a:spcBef>
              <a:defRPr/>
            </a:pPr>
            <a:r>
              <a:rPr lang="it-IT" altLang="zh-TW" sz="2200" dirty="0" smtClean="0">
                <a:ea typeface="新細明體" charset="-120"/>
              </a:rPr>
              <a:t>Koriste razne manipulacije i izgovore da bi </a:t>
            </a:r>
            <a:r>
              <a:rPr lang="it-IT" altLang="zh-TW" sz="2200" b="1" dirty="0" smtClean="0">
                <a:ea typeface="新細明體" charset="-120"/>
              </a:rPr>
              <a:t>prikrili</a:t>
            </a:r>
            <a:r>
              <a:rPr lang="it-IT" altLang="zh-TW" sz="2200" dirty="0" smtClean="0">
                <a:ea typeface="新細明體" charset="-120"/>
              </a:rPr>
              <a:t> direktno dejstvo droge</a:t>
            </a:r>
            <a:endParaRPr lang="sr-Latn-CS" sz="2200" dirty="0" smtClean="0"/>
          </a:p>
          <a:p>
            <a:pPr>
              <a:spcBef>
                <a:spcPts val="600"/>
              </a:spcBef>
            </a:pPr>
            <a:r>
              <a:rPr lang="it-IT" sz="2200" dirty="0" smtClean="0"/>
              <a:t>Najuo</a:t>
            </a:r>
            <a:r>
              <a:rPr lang="sr-Latn-CS" sz="2200" dirty="0" smtClean="0"/>
              <a:t>č</a:t>
            </a:r>
            <a:r>
              <a:rPr lang="it-IT" sz="2200" dirty="0" smtClean="0"/>
              <a:t>ljiviji simptomi mogu biti iz oblasti ozbiljnih </a:t>
            </a:r>
            <a:r>
              <a:rPr lang="it-IT" sz="2200" b="1" dirty="0" smtClean="0"/>
              <a:t>emocionalih te</a:t>
            </a:r>
            <a:r>
              <a:rPr lang="sr-Latn-CS" sz="2200" b="1" dirty="0" smtClean="0"/>
              <a:t>š</a:t>
            </a:r>
            <a:r>
              <a:rPr lang="it-IT" sz="2200" b="1" dirty="0" smtClean="0"/>
              <a:t>ko</a:t>
            </a:r>
            <a:r>
              <a:rPr lang="sr-Latn-CS" sz="2200" b="1" dirty="0" smtClean="0"/>
              <a:t>ć</a:t>
            </a:r>
            <a:r>
              <a:rPr lang="it-IT" sz="2200" b="1" dirty="0" smtClean="0"/>
              <a:t>a</a:t>
            </a:r>
            <a:r>
              <a:rPr lang="it-IT" sz="2200" dirty="0" smtClean="0"/>
              <a:t> i </a:t>
            </a:r>
            <a:r>
              <a:rPr lang="it-IT" sz="2200" b="1" dirty="0" smtClean="0"/>
              <a:t>neobi</a:t>
            </a:r>
            <a:r>
              <a:rPr lang="sr-Latn-CS" sz="2200" b="1" dirty="0" smtClean="0"/>
              <a:t>č</a:t>
            </a:r>
            <a:r>
              <a:rPr lang="it-IT" sz="2200" b="1" dirty="0" smtClean="0"/>
              <a:t>nih zdravstvenih </a:t>
            </a:r>
            <a:r>
              <a:rPr lang="sr-Latn-CS" sz="2200" b="1" dirty="0" smtClean="0"/>
              <a:t>problema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marL="1117600" indent="-1117600" eaLnBrk="1" hangingPunct="1"/>
            <a:r>
              <a:rPr lang="sr-Latn-CS" altLang="zh-TW" sz="3600" b="1" dirty="0" smtClean="0">
                <a:ea typeface="新細明體" charset="-120"/>
              </a:rPr>
              <a:t>I</a:t>
            </a:r>
            <a:r>
              <a:rPr lang="it-IT" altLang="zh-TW" sz="3600" b="1" dirty="0" smtClean="0">
                <a:ea typeface="新細明體" charset="-120"/>
              </a:rPr>
              <a:t>dentifikovanj</a:t>
            </a:r>
            <a:r>
              <a:rPr lang="sr-Latn-CS" altLang="zh-TW" sz="3600" b="1" dirty="0" smtClean="0">
                <a:ea typeface="新細明體" charset="-120"/>
              </a:rPr>
              <a:t>e</a:t>
            </a:r>
            <a:r>
              <a:rPr lang="it-IT" altLang="zh-TW" sz="3600" b="1" dirty="0" smtClean="0">
                <a:ea typeface="新細明體" charset="-120"/>
              </a:rPr>
              <a:t> problema  u</a:t>
            </a:r>
            <a:r>
              <a:rPr lang="sr-Latn-CS" altLang="zh-TW" sz="3600" b="1" dirty="0" smtClean="0">
                <a:ea typeface="新細明體" charset="-120"/>
              </a:rPr>
              <a:t> </a:t>
            </a:r>
            <a:r>
              <a:rPr lang="it-IT" altLang="zh-TW" sz="3600" b="1" dirty="0" smtClean="0">
                <a:ea typeface="新細明體" charset="-120"/>
              </a:rPr>
              <a:t>dolescenciji</a:t>
            </a:r>
            <a:r>
              <a:rPr lang="sr-Latn-CS" altLang="zh-TW" sz="3600" b="1" dirty="0" smtClean="0">
                <a:ea typeface="新細明體" charset="-120"/>
              </a:rPr>
              <a:t>/2</a:t>
            </a:r>
            <a:endParaRPr lang="en-US" sz="3600" b="1" dirty="0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Autofit/>
          </a:bodyPr>
          <a:lstStyle/>
          <a:p>
            <a:pPr marL="285750" indent="-285750"/>
            <a:r>
              <a:rPr lang="sr-Latn-CS" sz="2400" dirty="0" smtClean="0"/>
              <a:t>P</a:t>
            </a:r>
            <a:r>
              <a:rPr lang="it-IT" sz="2200" dirty="0" smtClean="0"/>
              <a:t>rikuplj</a:t>
            </a:r>
            <a:r>
              <a:rPr lang="sr-Latn-CS" sz="2200" dirty="0" smtClean="0"/>
              <a:t>a</a:t>
            </a:r>
            <a:r>
              <a:rPr lang="it-IT" sz="2200" dirty="0" smtClean="0"/>
              <a:t>nje podataka iz </a:t>
            </a:r>
            <a:r>
              <a:rPr lang="it-IT" sz="2200" b="1" dirty="0" smtClean="0"/>
              <a:t>mnogobrojnih izvora</a:t>
            </a:r>
            <a:r>
              <a:rPr lang="sr-Latn-CS" sz="2200" dirty="0" smtClean="0"/>
              <a:t>:</a:t>
            </a:r>
            <a:r>
              <a:rPr lang="it-IT" sz="2200" dirty="0" smtClean="0"/>
              <a:t> </a:t>
            </a:r>
            <a:r>
              <a:rPr lang="it-IT" altLang="zh-TW" sz="2200" dirty="0" smtClean="0">
                <a:ea typeface="新細明體" charset="-120"/>
              </a:rPr>
              <a:t>roditelji, </a:t>
            </a:r>
            <a:r>
              <a:rPr lang="sr-Latn-CS" altLang="zh-TW" sz="2200" dirty="0" smtClean="0">
                <a:ea typeface="新細明體" charset="-120"/>
              </a:rPr>
              <a:t>š</a:t>
            </a:r>
            <a:r>
              <a:rPr lang="it-IT" altLang="zh-TW" sz="2200" dirty="0" smtClean="0">
                <a:ea typeface="新細明體" charset="-120"/>
              </a:rPr>
              <a:t>kolski si</a:t>
            </a:r>
            <a:r>
              <a:rPr lang="sr-Latn-CS" altLang="zh-TW" sz="2200" dirty="0" smtClean="0">
                <a:ea typeface="新細明體" charset="-120"/>
              </a:rPr>
              <a:t>s</a:t>
            </a:r>
            <a:r>
              <a:rPr lang="it-IT" altLang="zh-TW" sz="2200" dirty="0" smtClean="0">
                <a:ea typeface="新細明體" charset="-120"/>
              </a:rPr>
              <a:t>tem, legalni sistem, pedijatri, socijalni radnici</a:t>
            </a:r>
            <a:r>
              <a:rPr lang="sr-Latn-CS" altLang="zh-TW" sz="2200" dirty="0" smtClean="0">
                <a:ea typeface="新細明體" charset="-120"/>
              </a:rPr>
              <a:t>, </a:t>
            </a:r>
            <a:r>
              <a:rPr lang="it-IT" altLang="zh-TW" sz="2200" dirty="0" smtClean="0">
                <a:ea typeface="新細明體" charset="-120"/>
              </a:rPr>
              <a:t>pedagozi, bra</a:t>
            </a:r>
            <a:r>
              <a:rPr lang="sr-Latn-CS" altLang="zh-TW" sz="2200" dirty="0" smtClean="0">
                <a:ea typeface="新細明體" charset="-120"/>
              </a:rPr>
              <a:t>ć</a:t>
            </a:r>
            <a:r>
              <a:rPr lang="it-IT" altLang="zh-TW" sz="2200" dirty="0" smtClean="0">
                <a:ea typeface="新細明體" charset="-120"/>
              </a:rPr>
              <a:t>a i sestre, grupe vr</a:t>
            </a:r>
            <a:r>
              <a:rPr lang="sr-Latn-CS" altLang="zh-TW" sz="2200" dirty="0" smtClean="0">
                <a:ea typeface="新細明體" charset="-120"/>
              </a:rPr>
              <a:t>š</a:t>
            </a:r>
            <a:r>
              <a:rPr lang="it-IT" altLang="zh-TW" sz="2200" dirty="0" smtClean="0">
                <a:ea typeface="新細明體" charset="-120"/>
              </a:rPr>
              <a:t>njaka</a:t>
            </a:r>
            <a:r>
              <a:rPr lang="sr-Latn-CS" altLang="zh-TW" sz="2200" dirty="0" smtClean="0">
                <a:ea typeface="新細明體" charset="-120"/>
              </a:rPr>
              <a:t>, </a:t>
            </a:r>
            <a:r>
              <a:rPr lang="it-IT" altLang="zh-TW" sz="2200" dirty="0" smtClean="0">
                <a:ea typeface="新細明體" charset="-120"/>
              </a:rPr>
              <a:t>ustanov</a:t>
            </a:r>
            <a:r>
              <a:rPr lang="sr-Latn-CS" altLang="zh-TW" sz="2200" dirty="0" smtClean="0">
                <a:ea typeface="新細明體" charset="-120"/>
              </a:rPr>
              <a:t>e</a:t>
            </a:r>
            <a:r>
              <a:rPr lang="it-IT" altLang="zh-TW" sz="2200" dirty="0" smtClean="0">
                <a:ea typeface="新細明體" charset="-120"/>
              </a:rPr>
              <a:t> za urgentnu pomoc.</a:t>
            </a:r>
            <a:r>
              <a:rPr lang="en-US" altLang="zh-TW" sz="2200" dirty="0" smtClean="0">
                <a:ea typeface="新細明體" charset="-120"/>
              </a:rPr>
              <a:t> </a:t>
            </a:r>
            <a:endParaRPr lang="sr-Latn-CS" sz="2200" dirty="0" smtClean="0"/>
          </a:p>
          <a:p>
            <a:r>
              <a:rPr lang="it-IT" sz="2200" b="1" dirty="0" smtClean="0"/>
              <a:t>Specifi</a:t>
            </a:r>
            <a:r>
              <a:rPr lang="sr-Latn-CS" sz="2200" b="1" dirty="0" smtClean="0"/>
              <a:t>č</a:t>
            </a:r>
            <a:r>
              <a:rPr lang="it-IT" sz="2200" b="1" dirty="0" smtClean="0"/>
              <a:t>an na</a:t>
            </a:r>
            <a:r>
              <a:rPr lang="sr-Latn-CS" sz="2200" b="1" dirty="0" smtClean="0"/>
              <a:t>č</a:t>
            </a:r>
            <a:r>
              <a:rPr lang="it-IT" sz="2200" b="1" dirty="0" smtClean="0"/>
              <a:t>in </a:t>
            </a:r>
            <a:r>
              <a:rPr lang="it-IT" sz="2200" dirty="0" smtClean="0"/>
              <a:t>na koje se prikupljanje</a:t>
            </a:r>
            <a:r>
              <a:rPr lang="sr-Latn-CS" sz="2200" dirty="0" smtClean="0"/>
              <a:t> podataka</a:t>
            </a:r>
            <a:r>
              <a:rPr lang="it-IT" sz="2200" dirty="0" smtClean="0"/>
              <a:t> odvija</a:t>
            </a:r>
            <a:r>
              <a:rPr lang="sr-Latn-CS" sz="2200" dirty="0" smtClean="0"/>
              <a:t>: </a:t>
            </a:r>
          </a:p>
          <a:p>
            <a:pPr marL="571500" lvl="1" indent="-277813">
              <a:spcBef>
                <a:spcPts val="0"/>
              </a:spcBef>
            </a:pPr>
            <a:r>
              <a:rPr lang="it-IT" sz="2200" b="1" dirty="0" smtClean="0"/>
              <a:t>Intuitivno razumevanje</a:t>
            </a:r>
            <a:r>
              <a:rPr lang="it-IT" sz="2200" dirty="0" smtClean="0"/>
              <a:t> zloupotrebe ili zavisnosti u adolescenciji</a:t>
            </a:r>
          </a:p>
          <a:p>
            <a:pPr marL="571500" lvl="1" indent="-277813">
              <a:spcBef>
                <a:spcPts val="0"/>
              </a:spcBef>
            </a:pPr>
            <a:r>
              <a:rPr lang="it-IT" sz="2200" b="1" dirty="0" smtClean="0"/>
              <a:t>Fleksibilni na</a:t>
            </a:r>
            <a:r>
              <a:rPr lang="sr-Latn-CS" sz="2200" b="1" dirty="0" smtClean="0"/>
              <a:t>č</a:t>
            </a:r>
            <a:r>
              <a:rPr lang="it-IT" sz="2200" b="1" dirty="0" smtClean="0"/>
              <a:t>in intervjuisanja</a:t>
            </a:r>
            <a:r>
              <a:rPr lang="sr-Latn-CS" sz="2200" dirty="0" smtClean="0"/>
              <a:t>:</a:t>
            </a:r>
            <a:r>
              <a:rPr lang="it-IT" sz="2200" dirty="0" smtClean="0"/>
              <a:t> </a:t>
            </a:r>
            <a:r>
              <a:rPr lang="sr-Latn-CS" sz="2200" dirty="0" smtClean="0"/>
              <a:t>primaran je </a:t>
            </a:r>
            <a:r>
              <a:rPr lang="it-IT" sz="2200" dirty="0" smtClean="0"/>
              <a:t>nastavak saradnje</a:t>
            </a:r>
            <a:endParaRPr lang="sr-Latn-CS" sz="2200" dirty="0" smtClean="0"/>
          </a:p>
          <a:p>
            <a:r>
              <a:rPr lang="sr-Latn-CS" sz="2200" dirty="0" smtClean="0"/>
              <a:t>Učenje posebnih </a:t>
            </a:r>
            <a:r>
              <a:rPr lang="sr-Latn-CS" sz="2200" b="1" dirty="0" smtClean="0"/>
              <a:t>veština</a:t>
            </a:r>
            <a:r>
              <a:rPr lang="sr-Latn-CS" sz="2200" dirty="0" smtClean="0"/>
              <a:t> (najbolje u timskom radu)</a:t>
            </a:r>
          </a:p>
          <a:p>
            <a:pPr lvl="1">
              <a:spcBef>
                <a:spcPts val="0"/>
              </a:spcBef>
            </a:pPr>
            <a:r>
              <a:rPr lang="sr-Latn-CS" sz="2200" dirty="0" smtClean="0"/>
              <a:t>Strpljivost</a:t>
            </a:r>
          </a:p>
          <a:p>
            <a:pPr lvl="1">
              <a:spcBef>
                <a:spcPts val="0"/>
              </a:spcBef>
            </a:pPr>
            <a:r>
              <a:rPr lang="it-IT" sz="2200" b="1" dirty="0" smtClean="0"/>
              <a:t>Specifi</a:t>
            </a:r>
            <a:r>
              <a:rPr lang="sr-Latn-CS" sz="2200" b="1" dirty="0" smtClean="0"/>
              <a:t>č</a:t>
            </a:r>
            <a:r>
              <a:rPr lang="it-IT" sz="2200" b="1" dirty="0" smtClean="0"/>
              <a:t>an </a:t>
            </a:r>
            <a:r>
              <a:rPr lang="sr-Latn-CS" sz="2200" dirty="0" smtClean="0"/>
              <a:t>način mišljenja: i verovanje i neverovanje  u ono sto adolescent govori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/>
          <a:lstStyle/>
          <a:p>
            <a:r>
              <a:rPr lang="en-US" sz="3200" b="1" dirty="0" smtClean="0"/>
              <a:t>Termini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 smtClean="0"/>
              <a:t>Psihoaktivne supstance - PAS </a:t>
            </a:r>
            <a:r>
              <a:rPr lang="sr-Latn-CS" sz="2400" dirty="0" smtClean="0"/>
              <a:t>: hemijske supstance koje unete u sistem deluju primarno na </a:t>
            </a:r>
            <a:r>
              <a:rPr lang="sr-Latn-CS" sz="2400" b="1" dirty="0" smtClean="0"/>
              <a:t>funkcije centralnog nervnog sistema - </a:t>
            </a:r>
            <a:r>
              <a:rPr lang="sr-Latn-CS" sz="2400" dirty="0" smtClean="0"/>
              <a:t>stanje svesti, opažanje, raspoloženje, mišljenje i ponašanje. </a:t>
            </a:r>
          </a:p>
          <a:p>
            <a:pPr>
              <a:lnSpc>
                <a:spcPct val="90000"/>
              </a:lnSpc>
              <a:buNone/>
            </a:pPr>
            <a:r>
              <a:rPr lang="sr-Latn-CS" sz="2400" b="1" dirty="0" smtClean="0"/>
              <a:t>Droga </a:t>
            </a:r>
            <a:r>
              <a:rPr lang="sr-Latn-CS" sz="2400" dirty="0" smtClean="0"/>
              <a:t>u </a:t>
            </a:r>
            <a:r>
              <a:rPr lang="sr-Latn-CS" sz="2400" b="1" i="1" dirty="0" smtClean="0"/>
              <a:t>engleskom jeziku </a:t>
            </a:r>
            <a:r>
              <a:rPr lang="en-US" sz="2400" b="1" i="1" dirty="0" smtClean="0"/>
              <a:t>(</a:t>
            </a:r>
            <a:r>
              <a:rPr lang="sr-Latn-RS" sz="2400" b="1" i="1" dirty="0" smtClean="0"/>
              <a:t>“</a:t>
            </a:r>
            <a:r>
              <a:rPr lang="en-US" sz="2400" b="1" i="1" dirty="0" smtClean="0"/>
              <a:t>drug</a:t>
            </a:r>
            <a:r>
              <a:rPr lang="sr-Latn-RS" sz="2400" b="1" i="1" dirty="0" smtClean="0"/>
              <a:t>”</a:t>
            </a:r>
            <a:r>
              <a:rPr lang="en-US" sz="2400" b="1" i="1" dirty="0" smtClean="0"/>
              <a:t>)</a:t>
            </a:r>
            <a:r>
              <a:rPr lang="sr-Latn-CS" sz="2400" b="1" i="1" dirty="0" smtClean="0"/>
              <a:t>: </a:t>
            </a:r>
            <a:r>
              <a:rPr lang="sr-Latn-CS" sz="2400" dirty="0" smtClean="0"/>
              <a:t>svaka supstanca koja, unesena u organizam, može da modifikuje jednu ili više funkcija </a:t>
            </a:r>
            <a:r>
              <a:rPr lang="sr-Latn-CS" sz="2400" dirty="0" smtClean="0">
                <a:sym typeface="Wingdings"/>
              </a:rPr>
              <a:t>- </a:t>
            </a:r>
            <a:r>
              <a:rPr lang="sr-Latn-CS" sz="2400" dirty="0" smtClean="0"/>
              <a:t>obuhvata i lekove i PAS</a:t>
            </a:r>
          </a:p>
          <a:p>
            <a:pPr>
              <a:lnSpc>
                <a:spcPct val="90000"/>
              </a:lnSpc>
              <a:buNone/>
            </a:pPr>
            <a:r>
              <a:rPr lang="sr-Latn-CS" sz="2400" b="1" dirty="0" smtClean="0"/>
              <a:t>Droga </a:t>
            </a:r>
            <a:r>
              <a:rPr lang="sr-Latn-CS" sz="2400" dirty="0" smtClean="0"/>
              <a:t>u </a:t>
            </a:r>
            <a:r>
              <a:rPr lang="sr-Latn-CS" sz="2400" b="1" i="1" dirty="0" smtClean="0"/>
              <a:t>srpskom jeziku: </a:t>
            </a:r>
            <a:r>
              <a:rPr lang="sr-Latn-CS" sz="2400" dirty="0" smtClean="0"/>
              <a:t>sve</a:t>
            </a:r>
            <a:r>
              <a:rPr lang="sr-Latn-CS" sz="2400" b="1" i="1" dirty="0" smtClean="0"/>
              <a:t> </a:t>
            </a:r>
            <a:r>
              <a:rPr lang="sr-Latn-CS" sz="2400" dirty="0" smtClean="0"/>
              <a:t>farmakološke klase nelegalnih hemijskih jedinjenja, koja unesena u ljudski organizam stvaraju stanje fizičke i/ili psihičke </a:t>
            </a:r>
            <a:r>
              <a:rPr lang="sr-Latn-CS" sz="2400" b="1" dirty="0" smtClean="0"/>
              <a:t>zavisnosti </a:t>
            </a:r>
            <a:r>
              <a:rPr lang="sr-Latn-CS" sz="2400" dirty="0" smtClean="0"/>
              <a:t>i izazivaju </a:t>
            </a:r>
            <a:r>
              <a:rPr lang="sr-Latn-CS" sz="2400" b="1" dirty="0" smtClean="0"/>
              <a:t>štetu.</a:t>
            </a:r>
          </a:p>
          <a:p>
            <a:pPr>
              <a:lnSpc>
                <a:spcPct val="90000"/>
              </a:lnSpc>
              <a:buNone/>
            </a:pPr>
            <a:endParaRPr lang="sr-Latn-CS" sz="2400" dirty="0" smtClean="0"/>
          </a:p>
          <a:p>
            <a:pPr>
              <a:lnSpc>
                <a:spcPct val="90000"/>
              </a:lnSpc>
              <a:buNone/>
            </a:pPr>
            <a:endParaRPr lang="sr-Latn-CS" sz="2400" dirty="0" smtClean="0"/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endParaRPr lang="sr-Latn-CS" sz="1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Opojne droge – pravna regulativa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sz="2800" b="1" i="1" dirty="0" smtClean="0"/>
              <a:t>Opojne</a:t>
            </a:r>
            <a:r>
              <a:rPr lang="sr-Latn-CS" sz="2800" dirty="0" smtClean="0"/>
              <a:t> </a:t>
            </a:r>
            <a:r>
              <a:rPr lang="sr-Latn-CS" sz="2800" b="1" i="1" dirty="0" smtClean="0"/>
              <a:t>droge (Zakon o proizvodnji i prometu droga*)</a:t>
            </a:r>
            <a:r>
              <a:rPr lang="sr-Latn-CS" sz="2800" b="1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sr-Latn-CS" sz="2800" dirty="0" smtClean="0"/>
              <a:t>Supstance prirodnog ili sintetičkog porekla čijom se upotrebom mogu stvoriti stanja </a:t>
            </a:r>
            <a:r>
              <a:rPr lang="sr-Latn-CS" sz="2800" b="1" dirty="0" smtClean="0"/>
              <a:t>zavisnosti</a:t>
            </a:r>
            <a:r>
              <a:rPr lang="sr-Latn-CS" sz="2800" dirty="0" smtClean="0"/>
              <a:t> koja mogu da izazovu </a:t>
            </a:r>
            <a:r>
              <a:rPr lang="sr-Latn-CS" sz="2800" b="1" dirty="0" smtClean="0"/>
              <a:t>oštećenja zdravlja </a:t>
            </a:r>
            <a:r>
              <a:rPr lang="sr-Latn-CS" sz="2800" dirty="0" smtClean="0"/>
              <a:t>ili da na drugi način </a:t>
            </a:r>
            <a:r>
              <a:rPr lang="sr-Latn-CS" sz="2800" b="1" dirty="0" smtClean="0"/>
              <a:t>ugroze ljudski integritet </a:t>
            </a:r>
            <a:r>
              <a:rPr lang="sr-Latn-CS" sz="2800" dirty="0" smtClean="0"/>
              <a:t>u fizičkom, psihičkom ili socijalnom smislu. </a:t>
            </a:r>
          </a:p>
          <a:p>
            <a:pPr>
              <a:lnSpc>
                <a:spcPct val="90000"/>
              </a:lnSpc>
            </a:pPr>
            <a:r>
              <a:rPr lang="sr-Latn-CS" sz="2800" dirty="0" smtClean="0"/>
              <a:t>Ipak, zvanična lista opojnih droga i </a:t>
            </a:r>
            <a:r>
              <a:rPr lang="sr-Latn-CS" sz="2800" dirty="0" err="1" smtClean="0"/>
              <a:t>psihotropnih</a:t>
            </a:r>
            <a:r>
              <a:rPr lang="sr-Latn-CS" sz="2800" dirty="0" smtClean="0"/>
              <a:t> supstanci</a:t>
            </a:r>
            <a:r>
              <a:rPr lang="sr-Latn-CS" sz="2800" b="1" i="1" dirty="0" smtClean="0"/>
              <a:t>*</a:t>
            </a:r>
            <a:r>
              <a:rPr lang="sr-Latn-CS" sz="2800" dirty="0" smtClean="0"/>
              <a:t> </a:t>
            </a:r>
            <a:r>
              <a:rPr lang="sr-Latn-CS" sz="2800" b="1" dirty="0" smtClean="0"/>
              <a:t>ne sadrži etil alkohol. </a:t>
            </a:r>
            <a:r>
              <a:rPr lang="sr-Latn-CS" sz="2800" dirty="0" smtClean="0"/>
              <a:t>Kako je u našoj kulturi upotreba </a:t>
            </a:r>
            <a:r>
              <a:rPr lang="sr-Latn-CS" sz="2800" b="1" dirty="0" smtClean="0"/>
              <a:t>alkohola</a:t>
            </a:r>
            <a:r>
              <a:rPr lang="sr-Latn-CS" sz="2800" dirty="0" smtClean="0"/>
              <a:t> integrisana u društvo i visoko tolerisana, pod nazivom </a:t>
            </a:r>
            <a:r>
              <a:rPr lang="sr-Latn-CS" sz="2800" b="1" i="1" dirty="0" smtClean="0"/>
              <a:t>droga</a:t>
            </a:r>
            <a:r>
              <a:rPr lang="sr-Latn-CS" sz="2800" dirty="0" smtClean="0"/>
              <a:t> se obično podrazumevaju sve PAS </a:t>
            </a:r>
            <a:r>
              <a:rPr lang="sr-Latn-CS" sz="2800" b="1" dirty="0" smtClean="0"/>
              <a:t>osim alkohola</a:t>
            </a:r>
            <a:r>
              <a:rPr lang="sr-Latn-CS" sz="2800" dirty="0" smtClean="0"/>
              <a:t>, koji ima posebno mesto i u dijagnostici i tretmanu. 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sz="2400" dirty="0" smtClean="0"/>
              <a:t>*</a:t>
            </a:r>
            <a:r>
              <a:rPr lang="sr-Latn-CS" sz="2400" b="1" dirty="0" smtClean="0"/>
              <a:t> </a:t>
            </a:r>
            <a:r>
              <a:rPr lang="sr-Latn-CS" sz="2100" dirty="0" smtClean="0"/>
              <a:t>Službeni  list SRJ, br. 46/96, 37/02; Službeni glasnik RS, br. 101/2005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sr-Latn-CS" sz="2100" dirty="0" smtClean="0"/>
              <a:t>* Službeni glasnik RS, broj 24/2005</a:t>
            </a:r>
            <a:endParaRPr lang="sr-Latn-C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Z</a:t>
            </a:r>
            <a:r>
              <a:rPr lang="en-US" sz="3200" b="1" dirty="0" err="1" smtClean="0"/>
              <a:t>akonska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regulativa</a:t>
            </a:r>
            <a:r>
              <a:rPr lang="sr-Latn-CS" sz="3200" b="1" dirty="0" smtClean="0"/>
              <a:t> Republike Srbije</a:t>
            </a:r>
            <a:endParaRPr lang="en-US" sz="3200" b="1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Cyrl-CS" sz="2000" b="1" dirty="0" smtClean="0"/>
              <a:t>1) </a:t>
            </a:r>
            <a:r>
              <a:rPr lang="sr-Cyrl-CS" sz="2200" dirty="0" smtClean="0"/>
              <a:t>Ko neovlašćeno </a:t>
            </a:r>
            <a:r>
              <a:rPr lang="sr-Cyrl-CS" sz="2200" b="1" dirty="0" smtClean="0"/>
              <a:t>proizvodi, prerađuje, prodaje ili nudi na prodaju</a:t>
            </a:r>
            <a:r>
              <a:rPr lang="sr-Cyrl-CS" sz="2200" dirty="0" smtClean="0"/>
              <a:t>, ili </a:t>
            </a:r>
            <a:r>
              <a:rPr lang="sr-Cyrl-CS" sz="2200" b="1" dirty="0" smtClean="0"/>
              <a:t>radi prodaje </a:t>
            </a:r>
            <a:r>
              <a:rPr lang="sr-Cyrl-CS" sz="2200" dirty="0" smtClean="0"/>
              <a:t>kupuje, drži ili prenosi; ili posreduje u prodaji ili kupovini, ili na drugi način neovlašćeno stavlja u promet supstancije ili preparate koji su proglašeni za </a:t>
            </a:r>
            <a:r>
              <a:rPr lang="sr-Cyrl-CS" sz="2200" b="1" i="1" dirty="0" smtClean="0"/>
              <a:t>opojne droge</a:t>
            </a:r>
            <a:r>
              <a:rPr lang="sr-Cyrl-CS" sz="2200" dirty="0" smtClean="0"/>
              <a:t>, kazniće se zatvorom </a:t>
            </a:r>
            <a:r>
              <a:rPr lang="sr-Cyrl-CS" sz="2200" u="sng" dirty="0" smtClean="0"/>
              <a:t>najmanje pet godina</a:t>
            </a:r>
            <a:r>
              <a:rPr lang="sr-Cyrl-CS" sz="22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Cyrl-CS" sz="2200" b="1" dirty="0" smtClean="0"/>
              <a:t>2)</a:t>
            </a:r>
            <a:r>
              <a:rPr lang="sr-Cyrl-CS" sz="2200" dirty="0" smtClean="0"/>
              <a:t> Ako je delo iz stava 1. ovog člana izvršilo </a:t>
            </a:r>
            <a:r>
              <a:rPr lang="sr-Cyrl-CS" sz="2200" b="1" dirty="0" smtClean="0"/>
              <a:t>više lica </a:t>
            </a:r>
            <a:r>
              <a:rPr lang="sr-Cyrl-CS" sz="2200" dirty="0" smtClean="0"/>
              <a:t>koja su se </a:t>
            </a:r>
            <a:r>
              <a:rPr lang="sr-Cyrl-CS" sz="2200" b="1" dirty="0" smtClean="0"/>
              <a:t>udružila</a:t>
            </a:r>
            <a:r>
              <a:rPr lang="sr-Cyrl-CS" sz="2200" dirty="0" smtClean="0"/>
              <a:t> za vršenje tih dela, ili je učinilac ovog dela organizovao kriminalnu mrežu preprodavaca ili posrednika, učinilac će se kazniti zatvorom </a:t>
            </a:r>
            <a:r>
              <a:rPr lang="sr-Cyrl-CS" sz="2200" u="sng" dirty="0" smtClean="0"/>
              <a:t>najmanje sedam godina</a:t>
            </a:r>
            <a:r>
              <a:rPr lang="sr-Cyrl-CS" sz="2200" dirty="0" smtClean="0"/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sr-Cyrl-CS" sz="2200" b="1" i="1" dirty="0" smtClean="0"/>
              <a:t>3)</a:t>
            </a:r>
            <a:r>
              <a:rPr lang="sr-Cyrl-CS" sz="2200" i="1" dirty="0" smtClean="0"/>
              <a:t> </a:t>
            </a:r>
            <a:r>
              <a:rPr lang="sr-Cyrl-CS" sz="2200" dirty="0" smtClean="0"/>
              <a:t>Ko neovlašćeno </a:t>
            </a:r>
            <a:r>
              <a:rPr lang="sr-Cyrl-CS" sz="2200" b="1" dirty="0" smtClean="0"/>
              <a:t>drži</a:t>
            </a:r>
            <a:r>
              <a:rPr lang="sr-Cyrl-CS" sz="2200" dirty="0" smtClean="0"/>
              <a:t> supstancije ili preparate koji su proglašeni za opojne droge, kazniće se novčanom kaznom ili zatvorom </a:t>
            </a:r>
            <a:r>
              <a:rPr lang="sr-Cyrl-CS" sz="2200" u="sng" dirty="0" smtClean="0"/>
              <a:t>do tri godine</a:t>
            </a:r>
            <a:r>
              <a:rPr lang="sr-Cyrl-CS" sz="2200" dirty="0" smtClean="0"/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sr-Cyrl-CS" sz="2200" b="1" dirty="0" smtClean="0"/>
              <a:t>4)</a:t>
            </a:r>
            <a:r>
              <a:rPr lang="sr-Cyrl-CS" sz="2200" dirty="0" smtClean="0"/>
              <a:t> Ko neovlašćeno pravi, nabavlja, poseduje ili daje na upotrebu </a:t>
            </a:r>
            <a:r>
              <a:rPr lang="sr-Cyrl-CS" sz="2200" b="1" dirty="0" smtClean="0"/>
              <a:t>opremu, materijal ili supstancije </a:t>
            </a:r>
            <a:r>
              <a:rPr lang="sr-Cyrl-CS" sz="2200" dirty="0" smtClean="0"/>
              <a:t>za koje zna da su namenjene za </a:t>
            </a:r>
            <a:r>
              <a:rPr lang="sr-Cyrl-CS" sz="2200" b="1" dirty="0" smtClean="0"/>
              <a:t>proizvodnju opojnih droga</a:t>
            </a:r>
            <a:r>
              <a:rPr lang="sr-Cyrl-CS" sz="2200" dirty="0" smtClean="0"/>
              <a:t>, kazniće se zatvorom od šest meseci </a:t>
            </a:r>
            <a:r>
              <a:rPr lang="sr-Cyrl-CS" sz="2200" u="sng" dirty="0" smtClean="0"/>
              <a:t>do pet godina</a:t>
            </a:r>
            <a:r>
              <a:rPr lang="sr-Cyrl-CS" sz="2200" dirty="0" smtClean="0"/>
              <a:t>.</a:t>
            </a:r>
            <a:r>
              <a:rPr lang="sr-Latn-CS" sz="2200" dirty="0" smtClean="0"/>
              <a:t>*</a:t>
            </a:r>
            <a:endParaRPr lang="sr-Cyrl-CS" sz="2200" b="1" dirty="0" smtClean="0"/>
          </a:p>
          <a:p>
            <a:pPr>
              <a:lnSpc>
                <a:spcPct val="80000"/>
              </a:lnSpc>
              <a:buNone/>
            </a:pPr>
            <a:r>
              <a:rPr lang="sr-Cyrl-CS" sz="1800" dirty="0" smtClean="0"/>
              <a:t>*</a:t>
            </a:r>
            <a:r>
              <a:rPr lang="sr-Latn-CS" sz="1600" b="1" dirty="0" smtClean="0"/>
              <a:t>Izmene i dopune Krivičnog zakona SRJ</a:t>
            </a:r>
            <a:r>
              <a:rPr lang="sr-Cyrl-CS" sz="1600" b="1" i="1" dirty="0" smtClean="0"/>
              <a:t>, član 245</a:t>
            </a:r>
            <a:r>
              <a:rPr lang="sr-Cyrl-CS" sz="1600" dirty="0" smtClean="0"/>
              <a:t>*</a:t>
            </a:r>
            <a:r>
              <a:rPr lang="sr-Latn-CS" sz="1600" dirty="0" smtClean="0"/>
              <a:t>, </a:t>
            </a:r>
            <a:r>
              <a:rPr lang="sr-Cyrl-CS" sz="1600" dirty="0" smtClean="0"/>
              <a:t>Službeni glasnik Republike Srbije broj 39</a:t>
            </a:r>
            <a:r>
              <a:rPr lang="sr-Latn-CS" sz="1600" dirty="0" smtClean="0"/>
              <a:t>.</a:t>
            </a:r>
            <a:r>
              <a:rPr lang="sr-Cyrl-CS" sz="1600" dirty="0" smtClean="0"/>
              <a:t> od 11. aprila 2003. godine</a:t>
            </a:r>
            <a:r>
              <a:rPr lang="sr-Cyrl-CS" sz="1600" dirty="0" smtClean="0">
                <a:solidFill>
                  <a:srgbClr val="FF0000"/>
                </a:solidFill>
              </a:rPr>
              <a:t> </a:t>
            </a:r>
            <a:r>
              <a:rPr lang="sr-Cyrl-CS" sz="1800" dirty="0" smtClean="0"/>
              <a:t/>
            </a:r>
            <a:br>
              <a:rPr lang="sr-Cyrl-CS" sz="1800" dirty="0" smtClean="0"/>
            </a:br>
            <a:r>
              <a:rPr lang="sr-Cyrl-CS" sz="2000" dirty="0" smtClean="0"/>
              <a:t/>
            </a:r>
            <a:br>
              <a:rPr lang="sr-Cyrl-CS" sz="2000" dirty="0" smtClean="0"/>
            </a:br>
            <a:endParaRPr lang="sr-Cyrl-CS" sz="20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Cyrl-CS" sz="2000" dirty="0" smtClean="0"/>
              <a:t>  </a:t>
            </a:r>
            <a:endParaRPr lang="sr-Cyrl-C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Droga i društvene norme i običaji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153400" cy="4648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sz="2400" dirty="0" smtClean="0"/>
              <a:t>Zloupotreba / zavisnost od droge podrazumeva korišćenje:</a:t>
            </a:r>
          </a:p>
          <a:p>
            <a:pPr>
              <a:lnSpc>
                <a:spcPct val="90000"/>
              </a:lnSpc>
            </a:pPr>
            <a:r>
              <a:rPr lang="sr-Latn-CS" sz="2400" b="1" dirty="0" smtClean="0"/>
              <a:t>mimo socijalnih običaja i pravila </a:t>
            </a:r>
            <a:r>
              <a:rPr lang="sr-Latn-CS" sz="2400" dirty="0" smtClean="0"/>
              <a:t>(alkohol) </a:t>
            </a:r>
          </a:p>
          <a:p>
            <a:pPr>
              <a:lnSpc>
                <a:spcPct val="90000"/>
              </a:lnSpc>
            </a:pPr>
            <a:r>
              <a:rPr lang="sr-Latn-CS" sz="2400" b="1" dirty="0" smtClean="0"/>
              <a:t>mimo medicinskih preporuka </a:t>
            </a:r>
            <a:r>
              <a:rPr lang="sr-Latn-CS" sz="2400" dirty="0" smtClean="0"/>
              <a:t>(nikotin, kofein, lekovi - tzv. </a:t>
            </a:r>
            <a:r>
              <a:rPr lang="sr-Latn-CS" sz="2400" dirty="0" err="1" smtClean="0"/>
              <a:t>tabletomanija</a:t>
            </a:r>
            <a:r>
              <a:rPr lang="sr-Latn-CS" sz="24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 </a:t>
            </a:r>
            <a:r>
              <a:rPr lang="sr-Latn-CS" sz="2400" b="1" dirty="0" smtClean="0"/>
              <a:t>izvan legalnih normi i propisa </a:t>
            </a:r>
            <a:r>
              <a:rPr lang="sr-Latn-CS" sz="2400" dirty="0" smtClean="0"/>
              <a:t>(ilegalne droge</a:t>
            </a:r>
            <a:r>
              <a:rPr lang="en-US" sz="2400" dirty="0" smtClean="0"/>
              <a:t> - heroin, </a:t>
            </a:r>
            <a:r>
              <a:rPr lang="en-US" sz="2400" dirty="0" err="1" smtClean="0"/>
              <a:t>kokain</a:t>
            </a:r>
            <a:r>
              <a:rPr lang="en-US" sz="2400" dirty="0" smtClean="0"/>
              <a:t>, </a:t>
            </a:r>
            <a:r>
              <a:rPr lang="en-US" sz="2400" dirty="0" err="1" smtClean="0"/>
              <a:t>kanabioidi</a:t>
            </a:r>
            <a:r>
              <a:rPr lang="sr-Latn-CS" sz="2400" dirty="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400" dirty="0" smtClean="0">
                <a:sym typeface="Wingdings" pitchFamily="2" charset="2"/>
              </a:rPr>
              <a:t></a:t>
            </a:r>
            <a:r>
              <a:rPr lang="sr-Latn-CS" sz="2400" b="1" dirty="0" smtClean="0"/>
              <a:t>Podrazumeva poremećaj socijalnog ponašanja</a:t>
            </a:r>
          </a:p>
          <a:p>
            <a:pPr>
              <a:lnSpc>
                <a:spcPct val="90000"/>
              </a:lnSpc>
              <a:buNone/>
            </a:pPr>
            <a:r>
              <a:rPr lang="sr-Latn-CS" sz="2400" dirty="0" smtClean="0"/>
              <a:t>Povezanost sa </a:t>
            </a:r>
            <a:r>
              <a:rPr lang="sr-Latn-CS" sz="2400" b="1" dirty="0" smtClean="0"/>
              <a:t>nasilnim i kriminalnim ponašanjem </a:t>
            </a:r>
            <a:r>
              <a:rPr lang="sr-Latn-CS" sz="2400" dirty="0" smtClean="0"/>
              <a:t>je česta ali ne i obavezna: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neka dejstva droga </a:t>
            </a:r>
            <a:r>
              <a:rPr lang="sr-Latn-CS" sz="2400" u="sng" dirty="0" smtClean="0"/>
              <a:t>smanjuju rizik </a:t>
            </a:r>
            <a:r>
              <a:rPr lang="sr-Latn-CS" sz="2400" dirty="0" smtClean="0"/>
              <a:t>od kriminala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neki korisnici mogu da održavaju upotrebu PAS u okviru koji </a:t>
            </a:r>
            <a:r>
              <a:rPr lang="sr-Latn-CS" sz="2400" u="sng" dirty="0" smtClean="0"/>
              <a:t>nije praćen </a:t>
            </a:r>
            <a:r>
              <a:rPr lang="sr-Latn-CS" sz="2400" dirty="0" smtClean="0"/>
              <a:t>antisocijalnim ponašanje</a:t>
            </a:r>
            <a:r>
              <a:rPr lang="en-US" sz="2400" dirty="0" smtClean="0"/>
              <a:t>m</a:t>
            </a:r>
            <a:r>
              <a:rPr lang="sr-Latn-CS" sz="2400" dirty="0" smtClean="0"/>
              <a:t> i sukobom sa zakonom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veliki broj adolescenata su </a:t>
            </a:r>
            <a:r>
              <a:rPr lang="sr-Latn-CS" sz="2400" u="sng" dirty="0" smtClean="0"/>
              <a:t>u početnoj fazi zavisnosti </a:t>
            </a:r>
            <a:r>
              <a:rPr lang="sr-Latn-CS" sz="2400" dirty="0" smtClean="0"/>
              <a:t>(faza korišćenja PAS vikendom, “rekreativno”)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/>
              <a:t>FARMAKOLO</a:t>
            </a:r>
            <a:r>
              <a:rPr lang="sr-Latn-CS" sz="3200" b="1" dirty="0" smtClean="0"/>
              <a:t>Š</a:t>
            </a:r>
            <a:r>
              <a:rPr lang="en-US" sz="3200" b="1" dirty="0" smtClean="0"/>
              <a:t>KA PODELA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smtClean="0"/>
              <a:t>Stimulansi-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amfetamin</a:t>
            </a:r>
            <a:r>
              <a:rPr lang="sr-Latn-CS" sz="2400" dirty="0" smtClean="0"/>
              <a:t>, kokain,”</a:t>
            </a:r>
            <a:r>
              <a:rPr lang="sr-Latn-CS" sz="2400" dirty="0" err="1" smtClean="0"/>
              <a:t>ecstasy</a:t>
            </a:r>
            <a:r>
              <a:rPr lang="sr-Latn-CS" sz="2400" dirty="0" smtClean="0"/>
              <a:t>” , </a:t>
            </a:r>
            <a:r>
              <a:rPr lang="sr-Latn-CS" sz="2400" dirty="0" err="1" smtClean="0"/>
              <a:t>metamfetamin</a:t>
            </a:r>
            <a:endParaRPr lang="sr-Latn-CS" sz="2400" dirty="0" smtClean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Halucionogeni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– LSD, </a:t>
            </a:r>
            <a:r>
              <a:rPr lang="sr-Latn-CS" sz="2400" dirty="0" err="1" smtClean="0"/>
              <a:t>psilociibin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meskalin</a:t>
            </a:r>
            <a:r>
              <a:rPr lang="sr-Latn-CS" sz="2400" dirty="0" smtClean="0"/>
              <a:t>…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Depresori</a:t>
            </a:r>
            <a:r>
              <a:rPr lang="sr-Latn-CS" sz="2400" b="1" dirty="0" smtClean="0"/>
              <a:t> centralnog nervnog sistema (CSN)</a:t>
            </a:r>
            <a:r>
              <a:rPr lang="sr-Latn-CS" sz="2400" dirty="0" smtClean="0"/>
              <a:t> - alkohol, </a:t>
            </a:r>
            <a:r>
              <a:rPr lang="sr-Latn-CS" sz="2400" dirty="0" err="1" smtClean="0"/>
              <a:t>benzodiazepini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hipnotici</a:t>
            </a:r>
            <a:r>
              <a:rPr lang="sr-Latn-CS" sz="2400" dirty="0" smtClean="0"/>
              <a:t>, barbiturati, opijum i derivati, isparljivi rastvarači)</a:t>
            </a:r>
            <a:endParaRPr lang="sr-Latn-CS" sz="2400" b="1" dirty="0" smtClean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Kanabionidi</a:t>
            </a:r>
            <a:r>
              <a:rPr lang="sr-Latn-CS" sz="2400" dirty="0" smtClean="0"/>
              <a:t> (marihuana, hašiš)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sz="3200" b="1" dirty="0" err="1" smtClean="0">
                <a:ea typeface="新細明體" charset="-120"/>
              </a:rPr>
              <a:t>Polinarkomanija</a:t>
            </a:r>
            <a:endParaRPr lang="sr-Latn-CS" sz="3200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sz="2800" b="1" dirty="0" err="1" smtClean="0">
                <a:ea typeface="新細明體" charset="-120"/>
              </a:rPr>
              <a:t>Polinarkomanija</a:t>
            </a:r>
            <a:r>
              <a:rPr lang="sr-Latn-CS" sz="2800" dirty="0" smtClean="0">
                <a:ea typeface="新細明體" charset="-120"/>
              </a:rPr>
              <a:t> ili </a:t>
            </a:r>
            <a:r>
              <a:rPr lang="sr-Latn-CS" sz="2800" b="1" dirty="0" err="1" smtClean="0">
                <a:ea typeface="新細明體" charset="-120"/>
              </a:rPr>
              <a:t>politoksikomanija</a:t>
            </a:r>
            <a:r>
              <a:rPr lang="sr-Latn-CS" sz="2800" dirty="0" smtClean="0">
                <a:ea typeface="新細明體" charset="-120"/>
              </a:rPr>
              <a:t>: zloupotreba </a:t>
            </a:r>
            <a:r>
              <a:rPr lang="sr-Latn-CS" sz="2800" b="1" dirty="0" smtClean="0">
                <a:ea typeface="新細明體" charset="-120"/>
              </a:rPr>
              <a:t>tri ili više PAS </a:t>
            </a:r>
            <a:r>
              <a:rPr lang="sr-Latn-CS" sz="2800" dirty="0" smtClean="0">
                <a:ea typeface="新細明體" charset="-120"/>
              </a:rPr>
              <a:t>pri čemu </a:t>
            </a:r>
            <a:r>
              <a:rPr lang="sr-Latn-CS" sz="2800" b="1" dirty="0" smtClean="0">
                <a:ea typeface="新細明體" charset="-120"/>
              </a:rPr>
              <a:t>ni jedna od njih ne dominira</a:t>
            </a:r>
            <a:r>
              <a:rPr lang="sr-Latn-CS" sz="2800" dirty="0" smtClean="0">
                <a:ea typeface="新細明體" charset="-120"/>
              </a:rPr>
              <a:t>. </a:t>
            </a:r>
          </a:p>
          <a:p>
            <a:pPr>
              <a:buNone/>
            </a:pPr>
            <a:r>
              <a:rPr lang="sr-Latn-CS" sz="2800" dirty="0" smtClean="0">
                <a:ea typeface="新細明體" charset="-120"/>
              </a:rPr>
              <a:t>Kada je </a:t>
            </a:r>
            <a:r>
              <a:rPr lang="sr-Latn-CS" sz="2800" b="1" dirty="0" smtClean="0">
                <a:ea typeface="新細明體" charset="-120"/>
              </a:rPr>
              <a:t>telesna zavisnost </a:t>
            </a:r>
            <a:r>
              <a:rPr lang="sr-Latn-CS" sz="2800" dirty="0" smtClean="0">
                <a:ea typeface="新細明體" charset="-120"/>
              </a:rPr>
              <a:t>od </a:t>
            </a:r>
            <a:r>
              <a:rPr lang="sr-Latn-CS" sz="2800" b="1" dirty="0" smtClean="0">
                <a:ea typeface="新細明體" charset="-120"/>
              </a:rPr>
              <a:t>jedne PAS</a:t>
            </a:r>
            <a:r>
              <a:rPr lang="sr-Latn-CS" sz="2800" dirty="0" smtClean="0">
                <a:ea typeface="新細明體" charset="-120"/>
              </a:rPr>
              <a:t>, nije </a:t>
            </a:r>
            <a:r>
              <a:rPr lang="sr-Latn-CS" sz="2800" dirty="0" err="1" smtClean="0">
                <a:ea typeface="新細明體" charset="-120"/>
              </a:rPr>
              <a:t>politoksikomanija</a:t>
            </a:r>
            <a:r>
              <a:rPr lang="sr-Latn-CS" sz="2800" dirty="0" smtClean="0">
                <a:ea typeface="新細明體" charset="-120"/>
              </a:rPr>
              <a:t>, ostale PAS se korist</a:t>
            </a:r>
            <a:r>
              <a:rPr lang="en-US" sz="2800" dirty="0" smtClean="0">
                <a:ea typeface="新細明體" charset="-120"/>
              </a:rPr>
              <a:t>e</a:t>
            </a:r>
            <a:r>
              <a:rPr lang="sr-Latn-CS" sz="2800" dirty="0" smtClean="0">
                <a:ea typeface="新細明體" charset="-120"/>
              </a:rPr>
              <a:t> u nedostatku ove – teškoće u dijagnostikovanju</a:t>
            </a:r>
          </a:p>
          <a:p>
            <a:pPr>
              <a:buNone/>
            </a:pPr>
            <a:r>
              <a:rPr lang="sr-Latn-CS" sz="2800" b="1" dirty="0" smtClean="0">
                <a:ea typeface="新細明體" charset="-120"/>
              </a:rPr>
              <a:t>Česte kombinacije</a:t>
            </a:r>
            <a:r>
              <a:rPr lang="sr-Latn-CS" sz="2800" dirty="0" smtClean="0">
                <a:ea typeface="新細明體" charset="-120"/>
              </a:rPr>
              <a:t>:  </a:t>
            </a:r>
          </a:p>
          <a:p>
            <a:r>
              <a:rPr lang="sr-Latn-CS" sz="2800" dirty="0" smtClean="0">
                <a:ea typeface="新細明體" charset="-120"/>
              </a:rPr>
              <a:t>Zavisnici od </a:t>
            </a:r>
            <a:r>
              <a:rPr lang="sr-Latn-CS" sz="2800" u="sng" dirty="0" smtClean="0">
                <a:ea typeface="新細明體" charset="-120"/>
              </a:rPr>
              <a:t>heroina ili </a:t>
            </a:r>
            <a:r>
              <a:rPr lang="sr-Latn-CS" sz="2800" u="sng" dirty="0" err="1" smtClean="0">
                <a:ea typeface="新細明體" charset="-120"/>
              </a:rPr>
              <a:t>metadona</a:t>
            </a:r>
            <a:r>
              <a:rPr lang="sr-Latn-CS" sz="2800" u="sng" dirty="0" smtClean="0">
                <a:ea typeface="新細明體" charset="-120"/>
              </a:rPr>
              <a:t> </a:t>
            </a:r>
            <a:r>
              <a:rPr lang="sr-Latn-CS" sz="2800" dirty="0" smtClean="0">
                <a:ea typeface="新細明體" charset="-120"/>
              </a:rPr>
              <a:t>često uzimaju i velike doze </a:t>
            </a:r>
            <a:r>
              <a:rPr lang="sr-Latn-CS" sz="2800" u="sng" dirty="0" err="1" smtClean="0">
                <a:ea typeface="新細明體" charset="-120"/>
              </a:rPr>
              <a:t>benzediazepina</a:t>
            </a:r>
            <a:r>
              <a:rPr lang="sr-Latn-CS" sz="2800" u="sng" dirty="0" smtClean="0">
                <a:ea typeface="新細明體" charset="-120"/>
              </a:rPr>
              <a:t> ili alkohola  </a:t>
            </a:r>
            <a:r>
              <a:rPr lang="sr-Latn-CS" sz="2800" dirty="0" smtClean="0">
                <a:ea typeface="新細明體" charset="-120"/>
              </a:rPr>
              <a:t>- dupal zavisnost ili ukrštena tolerancija</a:t>
            </a:r>
          </a:p>
          <a:p>
            <a:r>
              <a:rPr lang="sr-Latn-CS" sz="2800" dirty="0" smtClean="0">
                <a:ea typeface="新細明體" charset="-120"/>
              </a:rPr>
              <a:t>Zavisnici od </a:t>
            </a:r>
            <a:r>
              <a:rPr lang="sr-Latn-CS" sz="2800" u="sng" dirty="0" smtClean="0">
                <a:ea typeface="新細明體" charset="-120"/>
              </a:rPr>
              <a:t>marihuane</a:t>
            </a:r>
            <a:r>
              <a:rPr lang="sr-Latn-CS" sz="2800" dirty="0" smtClean="0">
                <a:ea typeface="新細明體" charset="-120"/>
              </a:rPr>
              <a:t> često je kombinuju sa </a:t>
            </a:r>
            <a:r>
              <a:rPr lang="sr-Latn-CS" sz="2800" u="sng" dirty="0" err="1" smtClean="0">
                <a:ea typeface="新細明體" charset="-120"/>
              </a:rPr>
              <a:t>benzediazepinima</a:t>
            </a:r>
            <a:r>
              <a:rPr lang="sr-Latn-CS" sz="2800" u="sng" dirty="0" smtClean="0">
                <a:ea typeface="新細明體" charset="-120"/>
              </a:rPr>
              <a:t>, alkoholom i </a:t>
            </a:r>
            <a:r>
              <a:rPr lang="sr-Latn-CS" sz="2800" u="sng" dirty="0" err="1" smtClean="0">
                <a:ea typeface="新細明體" charset="-120"/>
              </a:rPr>
              <a:t>ekstazijem</a:t>
            </a:r>
            <a:endParaRPr lang="sr-Latn-CS" sz="2800" u="sng" dirty="0" smtClean="0">
              <a:ea typeface="新細明體" charset="-120"/>
            </a:endParaRPr>
          </a:p>
          <a:p>
            <a:r>
              <a:rPr lang="sr-Latn-CS" sz="2800" dirty="0" smtClean="0">
                <a:ea typeface="新細明體" charset="-120"/>
              </a:rPr>
              <a:t>Udružena upotreba alkohola i kokaina: </a:t>
            </a:r>
            <a:r>
              <a:rPr lang="sr-Latn-CS" sz="2800" i="1" u="sng" dirty="0" err="1" smtClean="0">
                <a:ea typeface="新細明體" charset="-120"/>
              </a:rPr>
              <a:t>cocaethylen</a:t>
            </a:r>
            <a:endParaRPr lang="sr-Latn-CS" sz="2800" i="1" u="sng" dirty="0" smtClean="0">
              <a:ea typeface="新細明體" charset="-120"/>
            </a:endParaRPr>
          </a:p>
          <a:p>
            <a:r>
              <a:rPr lang="sr-Latn-CS" sz="2800" dirty="0" smtClean="0">
                <a:ea typeface="新細明體" charset="-120"/>
              </a:rPr>
              <a:t>Udružena upotreba kokaina i heroina </a:t>
            </a:r>
            <a:r>
              <a:rPr lang="sr-Latn-CS" sz="2800" dirty="0" err="1" smtClean="0">
                <a:ea typeface="新細明體" charset="-120"/>
              </a:rPr>
              <a:t>i.v</a:t>
            </a:r>
            <a:r>
              <a:rPr lang="sr-Latn-CS" sz="2800" dirty="0" smtClean="0">
                <a:ea typeface="新細明體" charset="-120"/>
              </a:rPr>
              <a:t>. - </a:t>
            </a:r>
            <a:r>
              <a:rPr lang="sr-Latn-CS" sz="2800" i="1" u="sng" dirty="0" err="1" smtClean="0">
                <a:ea typeface="新細明體" charset="-120"/>
              </a:rPr>
              <a:t>speedball</a:t>
            </a:r>
            <a:r>
              <a:rPr lang="sr-Latn-CS" sz="2800" i="1" dirty="0" smtClean="0">
                <a:ea typeface="新細明體" charset="-120"/>
              </a:rPr>
              <a:t> – </a:t>
            </a:r>
            <a:r>
              <a:rPr lang="sr-Latn-CS" sz="2800" dirty="0" smtClean="0">
                <a:ea typeface="新細明體" charset="-120"/>
              </a:rPr>
              <a:t>izuzetno opasna, otežava </a:t>
            </a:r>
            <a:r>
              <a:rPr lang="sr-Latn-CS" sz="2800" dirty="0" err="1" smtClean="0">
                <a:ea typeface="新細明體" charset="-120"/>
              </a:rPr>
              <a:t>detoksikaciju</a:t>
            </a:r>
            <a:r>
              <a:rPr lang="sr-Latn-CS" sz="2800" dirty="0" smtClean="0">
                <a:ea typeface="新細明體" charset="-120"/>
              </a:rPr>
              <a:t> </a:t>
            </a:r>
            <a:endParaRPr lang="sr-Latn-CS" sz="2800" dirty="0" smtClean="0"/>
          </a:p>
          <a:p>
            <a:pPr eaLnBrk="1" hangingPunct="1">
              <a:buNone/>
            </a:pPr>
            <a:endParaRPr lang="sr-Latn-C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EPIDEMIOLOGIJA</a:t>
            </a:r>
            <a:r>
              <a:rPr lang="sr-Latn-CS" sz="3200" b="1" dirty="0" smtClean="0"/>
              <a:t> ZLOUPOT</a:t>
            </a:r>
            <a:r>
              <a:rPr lang="en-US" sz="3200" b="1" dirty="0" smtClean="0"/>
              <a:t>R</a:t>
            </a:r>
            <a:r>
              <a:rPr lang="sr-Latn-CS" sz="3200" b="1" dirty="0" smtClean="0"/>
              <a:t>EBE DROGA/1 </a:t>
            </a:r>
            <a:endParaRPr lang="en-US" sz="3200" b="1" i="1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None/>
            </a:pPr>
            <a:r>
              <a:rPr lang="sr-Latn-CS" sz="2400" b="1" dirty="0" smtClean="0"/>
              <a:t>Uzrast: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Najčešće među </a:t>
            </a:r>
            <a:r>
              <a:rPr lang="sr-Latn-CS" sz="2400" dirty="0" err="1" smtClean="0"/>
              <a:t>adolescentima</a:t>
            </a:r>
            <a:r>
              <a:rPr lang="sr-Latn-CS" sz="2400" dirty="0" smtClean="0"/>
              <a:t> i mladim odraslima (kasna </a:t>
            </a:r>
            <a:r>
              <a:rPr lang="sr-Latn-CS" sz="2400" dirty="0" err="1" smtClean="0"/>
              <a:t>adolescencija</a:t>
            </a:r>
            <a:r>
              <a:rPr lang="sr-Latn-CS" sz="2400" dirty="0" smtClean="0"/>
              <a:t>): </a:t>
            </a:r>
          </a:p>
          <a:p>
            <a:pPr lvl="1">
              <a:lnSpc>
                <a:spcPct val="80000"/>
              </a:lnSpc>
            </a:pPr>
            <a:r>
              <a:rPr lang="sr-Latn-CS" dirty="0" smtClean="0"/>
              <a:t>više od 50% adolescenata eksperimentiše  sa ilegalnim drogama,</a:t>
            </a:r>
          </a:p>
          <a:p>
            <a:pPr lvl="1">
              <a:lnSpc>
                <a:spcPct val="80000"/>
              </a:lnSpc>
            </a:pPr>
            <a:r>
              <a:rPr lang="sr-Latn-CS" dirty="0" smtClean="0"/>
              <a:t>veliki broj njih prekida sa korišćenjem u 20-tim godinama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Na uzrastu od 50-60 godina daleko ređa</a:t>
            </a:r>
          </a:p>
          <a:p>
            <a:pPr>
              <a:spcBef>
                <a:spcPts val="1200"/>
              </a:spcBef>
              <a:buNone/>
            </a:pPr>
            <a:r>
              <a:rPr lang="sr-Latn-CS" sz="2400" b="1" dirty="0" smtClean="0"/>
              <a:t>Pol: </a:t>
            </a:r>
          </a:p>
          <a:p>
            <a:pPr>
              <a:spcBef>
                <a:spcPts val="1200"/>
              </a:spcBef>
            </a:pPr>
            <a:r>
              <a:rPr lang="sr-Latn-CS" sz="2400" dirty="0" smtClean="0"/>
              <a:t>najčešće muški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tabletoma</a:t>
            </a:r>
            <a:r>
              <a:rPr lang="sr-Latn-CS" sz="2400" dirty="0" err="1" smtClean="0"/>
              <a:t>nija</a:t>
            </a:r>
            <a:r>
              <a:rPr lang="sr-Latn-CS" sz="2400" dirty="0" smtClean="0"/>
              <a:t> - prisutnija među ženama</a:t>
            </a:r>
            <a:endParaRPr lang="sr-Latn-CS" sz="2400" b="1" dirty="0" smtClean="0"/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  <a:p>
            <a:pPr eaLnBrk="1" hangingPunct="1">
              <a:lnSpc>
                <a:spcPct val="80000"/>
              </a:lnSpc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2750</TotalTime>
  <Words>1996</Words>
  <Application>Microsoft Office PowerPoint</Application>
  <PresentationFormat>On-screen Show (4:3)</PresentationFormat>
  <Paragraphs>195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4. SOCIJALNI RAD I  BOLESTI ZAVISNOSTI  Novembar 2016.</vt:lpstr>
      <vt:lpstr>LEGALNI ASPEKTI ZAVISNOSTI</vt:lpstr>
      <vt:lpstr>Termini</vt:lpstr>
      <vt:lpstr>Opojne droge – pravna regulativa</vt:lpstr>
      <vt:lpstr>Zakonska regulativa Republike Srbije</vt:lpstr>
      <vt:lpstr>Droga i društvene norme i običaji</vt:lpstr>
      <vt:lpstr>FARMAKOLOŠKA PODELA</vt:lpstr>
      <vt:lpstr>Polinarkomanija</vt:lpstr>
      <vt:lpstr>EPIDEMIOLOGIJA ZLOUPOTREBE DROGA/1 </vt:lpstr>
      <vt:lpstr>Epidemiologija zloupotrebe droga/2 </vt:lpstr>
      <vt:lpstr>KONTINUUM UNOŠENJA</vt:lpstr>
      <vt:lpstr>Faze u razvoju zavisnosti sa početkom u adolescenciji/1</vt:lpstr>
      <vt:lpstr>Faze u razvoju zavisnosti…/2</vt:lpstr>
      <vt:lpstr>Faze u razvoju zavisnosti…/3</vt:lpstr>
      <vt:lpstr>ZLOUPOTREBA PAS U ADOLESCENCIJI </vt:lpstr>
      <vt:lpstr>Adolescencija – vulnerabilnost za PAS (Erikson)</vt:lpstr>
      <vt:lpstr>Rizična ponašanja u adolescenciji i PAS</vt:lpstr>
      <vt:lpstr>Vulnerabilnost porodice sa adolescentom</vt:lpstr>
      <vt:lpstr>Sindrom  zloupotrebe  i/ili zavisnosti  od  više psihoaktivnih supstanci kod  adolescenata/1</vt:lpstr>
      <vt:lpstr>Sindrom  zloupotrebe  i/ili zavisnosti  od  više psihoaktivnih supstanci kod  adolescenata/2</vt:lpstr>
      <vt:lpstr>Identifikovanje problema  u adolescenciji/1</vt:lpstr>
      <vt:lpstr>Identifikovanje problema  u dolescenciji/2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77</cp:revision>
  <cp:lastPrinted>1601-01-01T00:00:00Z</cp:lastPrinted>
  <dcterms:created xsi:type="dcterms:W3CDTF">1601-01-01T00:00:00Z</dcterms:created>
  <dcterms:modified xsi:type="dcterms:W3CDTF">2016-10-31T10:33:24Z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