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3" r:id="rId1"/>
  </p:sldMasterIdLst>
  <p:notesMasterIdLst>
    <p:notesMasterId r:id="rId29"/>
  </p:notesMasterIdLst>
  <p:sldIdLst>
    <p:sldId id="256" r:id="rId2"/>
    <p:sldId id="335" r:id="rId3"/>
    <p:sldId id="258" r:id="rId4"/>
    <p:sldId id="263" r:id="rId5"/>
    <p:sldId id="265" r:id="rId6"/>
    <p:sldId id="318" r:id="rId7"/>
    <p:sldId id="270" r:id="rId8"/>
    <p:sldId id="260" r:id="rId9"/>
    <p:sldId id="283" r:id="rId10"/>
    <p:sldId id="336" r:id="rId11"/>
    <p:sldId id="325" r:id="rId12"/>
    <p:sldId id="272" r:id="rId13"/>
    <p:sldId id="332" r:id="rId14"/>
    <p:sldId id="328" r:id="rId15"/>
    <p:sldId id="320" r:id="rId16"/>
    <p:sldId id="321" r:id="rId17"/>
    <p:sldId id="334" r:id="rId18"/>
    <p:sldId id="327" r:id="rId19"/>
    <p:sldId id="333" r:id="rId20"/>
    <p:sldId id="330" r:id="rId21"/>
    <p:sldId id="286" r:id="rId22"/>
    <p:sldId id="289" r:id="rId23"/>
    <p:sldId id="292" r:id="rId24"/>
    <p:sldId id="323" r:id="rId25"/>
    <p:sldId id="305" r:id="rId26"/>
    <p:sldId id="315" r:id="rId27"/>
    <p:sldId id="326" r:id="rId28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rgbClr val="CC0000"/>
        </a:solidFill>
        <a:latin typeface="Tahoma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rgbClr val="CC0000"/>
        </a:solidFill>
        <a:latin typeface="Tahoma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rgbClr val="CC0000"/>
        </a:solidFill>
        <a:latin typeface="Tahoma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rgbClr val="CC0000"/>
        </a:solidFill>
        <a:latin typeface="Tahoma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rgbClr val="CC0000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rgbClr val="CC0000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rgbClr val="CC0000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rgbClr val="CC0000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rgbClr val="CC0000"/>
        </a:solidFill>
        <a:latin typeface="Tahom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  <a:srgbClr val="CC000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49" autoAdjust="0"/>
    <p:restoredTop sz="94697" autoAdjust="0"/>
  </p:normalViewPr>
  <p:slideViewPr>
    <p:cSldViewPr>
      <p:cViewPr varScale="1">
        <p:scale>
          <a:sx n="73" d="100"/>
          <a:sy n="73" d="100"/>
        </p:scale>
        <p:origin x="-102" y="-78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r-Latn-C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949D8D6-078A-4B8F-86E3-2BE245E82DA6}" type="datetimeFigureOut">
              <a:rPr lang="sr-Latn-CS" smtClean="0"/>
              <a:pPr/>
              <a:t>26.12.2016</a:t>
            </a:fld>
            <a:endParaRPr lang="sr-Latn-C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r-Latn-C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C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r-Latn-C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FADDCC0-3CE1-4AB5-8157-6D4A27B12D61}" type="slidenum">
              <a:rPr lang="sr-Latn-CS" smtClean="0"/>
              <a:pPr/>
              <a:t>‹#›</a:t>
            </a:fld>
            <a:endParaRPr lang="sr-Latn-C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6737C2F-AC26-43D4-B7E5-900A6ED130F6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8902CCF-13D7-47E0-BCC9-FE49183F95DC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943E3E-29AB-4A58-846B-82988A3F217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A9AAFAB-8A99-4CBC-8CA8-78616A650C0E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E17090E-4DDA-4921-A894-230D163FDC3F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8D4CB73-4F18-412E-BE18-1138F7B84E6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F15AA80-8B43-47EE-9684-7C42A621FDB6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212E74-E2CB-4ED2-AD70-D9CF717872C0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417A375-4D7C-4786-A79E-E940B666ADA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C44D5DB-8291-4D53-B27C-A21A4630726E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pPr>
              <a:defRPr/>
            </a:pPr>
            <a:fld id="{9557A144-522F-4B79-889A-DC8EE574400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fld id="{D50AD811-5FD1-4FFE-9FB7-20596BCA6AEA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4" r:id="rId1"/>
    <p:sldLayoutId id="2147483685" r:id="rId2"/>
    <p:sldLayoutId id="2147483686" r:id="rId3"/>
    <p:sldLayoutId id="2147483687" r:id="rId4"/>
    <p:sldLayoutId id="2147483688" r:id="rId5"/>
    <p:sldLayoutId id="2147483689" r:id="rId6"/>
    <p:sldLayoutId id="2147483690" r:id="rId7"/>
    <p:sldLayoutId id="2147483691" r:id="rId8"/>
    <p:sldLayoutId id="2147483692" r:id="rId9"/>
    <p:sldLayoutId id="2147483693" r:id="rId10"/>
    <p:sldLayoutId id="2147483694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33400" y="1371600"/>
            <a:ext cx="7851648" cy="2057400"/>
          </a:xfrm>
        </p:spPr>
        <p:txBody>
          <a:bodyPr>
            <a:noAutofit/>
          </a:bodyPr>
          <a:lstStyle/>
          <a:p>
            <a:pPr algn="l">
              <a:defRPr/>
            </a:pPr>
            <a:r>
              <a:rPr lang="en-US" sz="4800" dirty="0" smtClean="0"/>
              <a:t>3. </a:t>
            </a:r>
            <a:r>
              <a:rPr lang="sr-Latn-CS" sz="4800" dirty="0" smtClean="0"/>
              <a:t>SOCIJALNI RAD I </a:t>
            </a:r>
            <a:r>
              <a:rPr lang="en-US" sz="4800" dirty="0" smtClean="0"/>
              <a:t/>
            </a:r>
            <a:br>
              <a:rPr lang="en-US" sz="4800" dirty="0" smtClean="0"/>
            </a:br>
            <a:r>
              <a:rPr lang="sr-Latn-CS" sz="4800" dirty="0" smtClean="0"/>
              <a:t>BOLESTI ZAVISNOSTI </a:t>
            </a:r>
            <a:br>
              <a:rPr lang="sr-Latn-CS" sz="4800" dirty="0" smtClean="0"/>
            </a:br>
            <a:r>
              <a:rPr lang="en-US" sz="4000" dirty="0" err="1" smtClean="0"/>
              <a:t>Oktobar</a:t>
            </a:r>
            <a:r>
              <a:rPr lang="en-US" sz="4000" smtClean="0"/>
              <a:t> 2016.</a:t>
            </a:r>
            <a:endParaRPr lang="en-US" sz="4000" dirty="0" smtClean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533400" y="3733800"/>
            <a:ext cx="7854696" cy="1247336"/>
          </a:xfrm>
        </p:spPr>
        <p:txBody>
          <a:bodyPr>
            <a:normAutofit fontScale="92500" lnSpcReduction="10000"/>
          </a:bodyPr>
          <a:lstStyle/>
          <a:p>
            <a:pPr marL="339725" indent="-339725" algn="l">
              <a:buFont typeface="Arial" pitchFamily="34" charset="0"/>
              <a:buChar char="•"/>
              <a:defRPr/>
            </a:pPr>
            <a:r>
              <a:rPr lang="sl-SI" sz="3900" b="1" dirty="0" smtClean="0">
                <a:latin typeface="+mj-lt"/>
              </a:rPr>
              <a:t>Dijagnostikovanje bolesti zavisnosti </a:t>
            </a:r>
          </a:p>
          <a:p>
            <a:pPr marL="339725" indent="-339725" algn="l">
              <a:buFont typeface="Arial" pitchFamily="34" charset="0"/>
              <a:buChar char="•"/>
              <a:defRPr/>
            </a:pPr>
            <a:r>
              <a:rPr lang="sl-SI" sz="3900" b="1" dirty="0" smtClean="0">
                <a:latin typeface="+mj-lt"/>
              </a:rPr>
              <a:t>Karakteristike alkoholizm</a:t>
            </a:r>
            <a:r>
              <a:rPr lang="en-US" sz="3900" b="1" dirty="0" smtClean="0">
                <a:latin typeface="+mj-lt"/>
              </a:rPr>
              <a:t>a</a:t>
            </a:r>
            <a:endParaRPr lang="en-US" sz="3900" b="1" dirty="0" smtClean="0">
              <a:latin typeface="+mj-lt"/>
            </a:endParaRPr>
          </a:p>
          <a:p>
            <a:pPr eaLnBrk="1" hangingPunct="1">
              <a:defRPr/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6737C2F-AC26-43D4-B7E5-900A6ED130F6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4"/>
          <p:cNvSpPr>
            <a:spLocks noGrp="1" noChangeArrowheads="1"/>
          </p:cNvSpPr>
          <p:nvPr>
            <p:ph type="ctrTitle"/>
          </p:nvPr>
        </p:nvSpPr>
        <p:spPr>
          <a:xfrm>
            <a:off x="533400" y="1371600"/>
            <a:ext cx="7851648" cy="2438400"/>
          </a:xfrm>
        </p:spPr>
        <p:txBody>
          <a:bodyPr/>
          <a:lstStyle/>
          <a:p>
            <a:pPr algn="l">
              <a:defRPr/>
            </a:pPr>
            <a:r>
              <a:rPr lang="sl-SI" sz="4000" dirty="0" smtClean="0"/>
              <a:t/>
            </a:r>
            <a:br>
              <a:rPr lang="sl-SI" sz="4000" dirty="0" smtClean="0"/>
            </a:br>
            <a:r>
              <a:rPr lang="sl-SI" sz="4000" dirty="0" smtClean="0"/>
              <a:t>KARAKTERISTIKE </a:t>
            </a:r>
            <a:r>
              <a:rPr lang="sl-SI" sz="4000" dirty="0" smtClean="0"/>
              <a:t>ALKOHOLIZMA</a:t>
            </a:r>
            <a:endParaRPr lang="en-US" sz="40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402DE49-DF00-4841-92C9-BF3C6D5D77C6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667512"/>
          </a:xfrm>
        </p:spPr>
        <p:txBody>
          <a:bodyPr>
            <a:normAutofit/>
          </a:bodyPr>
          <a:lstStyle/>
          <a:p>
            <a:r>
              <a:rPr lang="sl-SI" sz="3200" b="1" dirty="0" smtClean="0"/>
              <a:t>Prirodna istorija alkoholizma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876800"/>
          </a:xfrm>
        </p:spPr>
        <p:txBody>
          <a:bodyPr/>
          <a:lstStyle/>
          <a:p>
            <a:endParaRPr lang="sr-Latn-CS" dirty="0" smtClean="0"/>
          </a:p>
          <a:p>
            <a:endParaRPr lang="sr-Latn-C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A9AAFAB-8A99-4CBC-8CA8-78616A650C0E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457200" y="1600200"/>
          <a:ext cx="7924800" cy="435165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324600"/>
                <a:gridCol w="1600200"/>
              </a:tblGrid>
              <a:tr h="584200">
                <a:tc>
                  <a:txBody>
                    <a:bodyPr/>
                    <a:lstStyle/>
                    <a:p>
                      <a:r>
                        <a:rPr lang="sr-Latn-CS" noProof="0" smtClean="0"/>
                        <a:t>Ključni događaj</a:t>
                      </a:r>
                      <a:endParaRPr lang="sr-Latn-CS" noProof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sr-Latn-CS" noProof="0" smtClean="0"/>
                        <a:t>Prosečni uzrast</a:t>
                      </a:r>
                      <a:endParaRPr lang="sr-Latn-CS" noProof="0"/>
                    </a:p>
                  </a:txBody>
                  <a:tcPr/>
                </a:tc>
              </a:tr>
              <a:tr h="530225">
                <a:tc>
                  <a:txBody>
                    <a:bodyPr/>
                    <a:lstStyle/>
                    <a:p>
                      <a:r>
                        <a:rPr lang="sr-Latn-CS" sz="1800" noProof="0" smtClean="0"/>
                        <a:t>Prvi kontakt sa alkoholom</a:t>
                      </a:r>
                      <a:endParaRPr lang="sr-Latn-CS" noProof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CS" noProof="0" smtClean="0"/>
                        <a:t>12-14</a:t>
                      </a:r>
                      <a:endParaRPr lang="sr-Latn-CS" noProof="0"/>
                    </a:p>
                  </a:txBody>
                  <a:tcPr/>
                </a:tc>
              </a:tr>
              <a:tr h="530225">
                <a:tc>
                  <a:txBody>
                    <a:bodyPr/>
                    <a:lstStyle/>
                    <a:p>
                      <a:r>
                        <a:rPr lang="sr-Latn-CS" sz="1800" noProof="0" smtClean="0"/>
                        <a:t>Prvo opijanje/intoksikacija</a:t>
                      </a:r>
                      <a:endParaRPr lang="sr-Latn-CS" noProof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CS" noProof="0" smtClean="0"/>
                        <a:t>14-18</a:t>
                      </a:r>
                      <a:endParaRPr lang="sr-Latn-CS" noProof="0"/>
                    </a:p>
                  </a:txBody>
                  <a:tcPr/>
                </a:tc>
              </a:tr>
              <a:tr h="530225">
                <a:tc>
                  <a:txBody>
                    <a:bodyPr/>
                    <a:lstStyle/>
                    <a:p>
                      <a:r>
                        <a:rPr lang="sr-Latn-CS" sz="1800" noProof="0" smtClean="0"/>
                        <a:t>Manji problemi sa alkoholom</a:t>
                      </a:r>
                      <a:endParaRPr lang="sr-Latn-CS" noProof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CS" noProof="0" smtClean="0"/>
                        <a:t>18-25</a:t>
                      </a:r>
                      <a:endParaRPr lang="sr-Latn-CS" noProof="0"/>
                    </a:p>
                  </a:txBody>
                  <a:tcPr/>
                </a:tc>
              </a:tr>
              <a:tr h="530225">
                <a:tc>
                  <a:txBody>
                    <a:bodyPr/>
                    <a:lstStyle/>
                    <a:p>
                      <a:r>
                        <a:rPr lang="sr-Latn-CS" sz="1800" noProof="0" dirty="0" smtClean="0"/>
                        <a:t>Pojava simptoma zavisnosti</a:t>
                      </a:r>
                      <a:endParaRPr lang="sr-Latn-CS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CS" noProof="0" smtClean="0"/>
                        <a:t>23-33</a:t>
                      </a:r>
                      <a:endParaRPr lang="sr-Latn-CS" noProof="0"/>
                    </a:p>
                  </a:txBody>
                  <a:tcPr/>
                </a:tc>
              </a:tr>
              <a:tr h="530225">
                <a:tc>
                  <a:txBody>
                    <a:bodyPr/>
                    <a:lstStyle/>
                    <a:p>
                      <a:r>
                        <a:rPr lang="sr-Latn-CS" sz="1800" noProof="0" smtClean="0"/>
                        <a:t>Prvo lečenje</a:t>
                      </a:r>
                      <a:endParaRPr lang="sr-Latn-CS" noProof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CS" noProof="0" smtClean="0"/>
                        <a:t>40</a:t>
                      </a:r>
                      <a:endParaRPr lang="sr-Latn-CS" noProof="0"/>
                    </a:p>
                  </a:txBody>
                  <a:tcPr/>
                </a:tc>
              </a:tr>
              <a:tr h="530225">
                <a:tc>
                  <a:txBody>
                    <a:bodyPr/>
                    <a:lstStyle/>
                    <a:p>
                      <a:r>
                        <a:rPr lang="sr-Latn-CS" noProof="0" smtClean="0"/>
                        <a:t>Umiranje</a:t>
                      </a:r>
                      <a:endParaRPr lang="sr-Latn-CS" noProof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CS" noProof="0" smtClean="0"/>
                        <a:t>55-60</a:t>
                      </a:r>
                      <a:endParaRPr lang="sr-Latn-CS" noProof="0"/>
                    </a:p>
                  </a:txBody>
                  <a:tcPr/>
                </a:tc>
              </a:tr>
              <a:tr h="530225">
                <a:tc>
                  <a:txBody>
                    <a:bodyPr/>
                    <a:lstStyle/>
                    <a:p>
                      <a:r>
                        <a:rPr lang="sr-Latn-CS" noProof="0" smtClean="0"/>
                        <a:t>U kom delu godine se smenjuju apstinencije i aktivno pijenje</a:t>
                      </a:r>
                      <a:endParaRPr lang="sr-Latn-CS" noProof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CS" noProof="0" dirty="0" smtClean="0"/>
                        <a:t>1/4 – 1/3</a:t>
                      </a:r>
                      <a:endParaRPr lang="sr-Latn-CS" noProof="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04088"/>
            <a:ext cx="8382000" cy="819912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it-IT" sz="3200" b="1" dirty="0" smtClean="0"/>
              <a:t/>
            </a:r>
            <a:br>
              <a:rPr lang="it-IT" sz="3200" b="1" dirty="0" smtClean="0"/>
            </a:br>
            <a:r>
              <a:rPr lang="sr-Latn-CS" sz="3200" b="1" dirty="0" smtClean="0"/>
              <a:t>Definisani obrasci pijenja </a:t>
            </a:r>
            <a:r>
              <a:rPr lang="sr-Latn-RS" sz="2400" b="1" dirty="0" smtClean="0"/>
              <a:t>(O‘Connor i sar., Nastasić, 60</a:t>
            </a:r>
            <a:r>
              <a:rPr lang="sr-Latn-CS" sz="2400" b="1" dirty="0" smtClean="0"/>
              <a:t>)/</a:t>
            </a:r>
            <a:r>
              <a:rPr lang="sr-Latn-CS" sz="3200" b="1" dirty="0" smtClean="0"/>
              <a:t>1</a:t>
            </a:r>
            <a:endParaRPr lang="en-US" sz="3200" b="1" dirty="0" smtClean="0"/>
          </a:p>
        </p:txBody>
      </p:sp>
      <p:sp>
        <p:nvSpPr>
          <p:cNvPr id="3993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752600"/>
            <a:ext cx="8229600" cy="4572000"/>
          </a:xfrm>
        </p:spPr>
        <p:txBody>
          <a:bodyPr>
            <a:normAutofit lnSpcReduction="10000"/>
          </a:bodyPr>
          <a:lstStyle/>
          <a:p>
            <a:pPr>
              <a:lnSpc>
                <a:spcPct val="110000"/>
              </a:lnSpc>
              <a:buNone/>
              <a:defRPr/>
            </a:pPr>
            <a:r>
              <a:rPr lang="sl-SI" dirty="0" smtClean="0"/>
              <a:t>Postoji nekoliko obrazaca pijenja pre uspostavljanja pune dijagnoze sindroma zavisnosti od alkohola.</a:t>
            </a:r>
          </a:p>
          <a:p>
            <a:pPr>
              <a:lnSpc>
                <a:spcPct val="110000"/>
              </a:lnSpc>
              <a:buNone/>
              <a:defRPr/>
            </a:pPr>
            <a:r>
              <a:rPr lang="sl-SI" b="1" dirty="0" smtClean="0"/>
              <a:t>Umereno pijenje</a:t>
            </a:r>
            <a:endParaRPr lang="sl-SI" dirty="0" smtClean="0"/>
          </a:p>
          <a:p>
            <a:pPr>
              <a:lnSpc>
                <a:spcPct val="110000"/>
              </a:lnSpc>
              <a:defRPr/>
            </a:pPr>
            <a:r>
              <a:rPr lang="sl-SI" sz="2200" dirty="0" smtClean="0"/>
              <a:t>muškarci - do 2 pića na dan</a:t>
            </a:r>
          </a:p>
          <a:p>
            <a:pPr>
              <a:lnSpc>
                <a:spcPct val="110000"/>
              </a:lnSpc>
              <a:defRPr/>
            </a:pPr>
            <a:r>
              <a:rPr lang="sl-SI" sz="2200" dirty="0" smtClean="0"/>
              <a:t>žene - do 1 pića na dan</a:t>
            </a:r>
          </a:p>
          <a:p>
            <a:pPr>
              <a:lnSpc>
                <a:spcPct val="110000"/>
              </a:lnSpc>
              <a:defRPr/>
            </a:pPr>
            <a:r>
              <a:rPr lang="sl-SI" sz="2200" dirty="0" smtClean="0"/>
              <a:t>starije osobe oba pola - manje od 1 pića na dan</a:t>
            </a:r>
          </a:p>
          <a:p>
            <a:pPr>
              <a:lnSpc>
                <a:spcPct val="110000"/>
              </a:lnSpc>
              <a:buNone/>
              <a:defRPr/>
            </a:pPr>
            <a:r>
              <a:rPr lang="sl-SI" b="1" dirty="0" smtClean="0"/>
              <a:t>Rizično (prekomerno) pijenje</a:t>
            </a:r>
            <a:r>
              <a:rPr lang="sl-SI" dirty="0" smtClean="0"/>
              <a:t> – nosi rizik po zdravlje</a:t>
            </a:r>
          </a:p>
          <a:p>
            <a:pPr>
              <a:lnSpc>
                <a:spcPct val="110000"/>
              </a:lnSpc>
              <a:defRPr/>
            </a:pPr>
            <a:r>
              <a:rPr lang="sl-SI" sz="2000" dirty="0" smtClean="0"/>
              <a:t>muškarci - više od 14 pića nedeljno ili preko 4-5 pića tokom određene situacije</a:t>
            </a:r>
          </a:p>
          <a:p>
            <a:pPr>
              <a:lnSpc>
                <a:spcPct val="110000"/>
              </a:lnSpc>
              <a:defRPr/>
            </a:pPr>
            <a:r>
              <a:rPr lang="sl-SI" sz="2000" dirty="0" smtClean="0"/>
              <a:t>žene - više od 7 pića nedeljno ili tri pića tokom određene situacije</a:t>
            </a:r>
          </a:p>
          <a:p>
            <a:pPr>
              <a:lnSpc>
                <a:spcPct val="110000"/>
              </a:lnSpc>
              <a:defRPr/>
            </a:pPr>
            <a:r>
              <a:rPr lang="sl-SI" sz="2000" dirty="0" smtClean="0"/>
              <a:t>učestale intoksikacije (oba pola) </a:t>
            </a:r>
            <a:endParaRPr lang="sl-SI" sz="2200" dirty="0" smtClean="0"/>
          </a:p>
          <a:p>
            <a:pPr marL="279400" lvl="1" indent="-279400">
              <a:lnSpc>
                <a:spcPct val="110000"/>
              </a:lnSpc>
              <a:defRPr/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A9AAFAB-8A99-4CBC-8CA8-78616A650C0E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04088"/>
            <a:ext cx="8229600" cy="819912"/>
          </a:xfrm>
        </p:spPr>
        <p:txBody>
          <a:bodyPr>
            <a:noAutofit/>
          </a:bodyPr>
          <a:lstStyle/>
          <a:p>
            <a:pPr eaLnBrk="1" hangingPunct="1">
              <a:defRPr/>
            </a:pPr>
            <a:r>
              <a:rPr lang="sr-Latn-RS" sz="3200" b="1" dirty="0" smtClean="0"/>
              <a:t/>
            </a:r>
            <a:br>
              <a:rPr lang="sr-Latn-RS" sz="3200" b="1" dirty="0" smtClean="0"/>
            </a:br>
            <a:r>
              <a:rPr lang="sr-Latn-RS" sz="3200" b="1" dirty="0" smtClean="0"/>
              <a:t>Definisani obrasci pijenja </a:t>
            </a:r>
            <a:r>
              <a:rPr lang="sr-Latn-RS" sz="2400" b="1" dirty="0" smtClean="0"/>
              <a:t>(‘Connor i sar., Nastasić, 60)/</a:t>
            </a:r>
            <a:r>
              <a:rPr lang="sr-Latn-RS" sz="3200" b="1" dirty="0" smtClean="0"/>
              <a:t>2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752600"/>
            <a:ext cx="8229600" cy="4724400"/>
          </a:xfrm>
        </p:spPr>
        <p:txBody>
          <a:bodyPr>
            <a:normAutofit fontScale="70000" lnSpcReduction="20000"/>
          </a:bodyPr>
          <a:lstStyle/>
          <a:p>
            <a:pPr>
              <a:lnSpc>
                <a:spcPct val="110000"/>
              </a:lnSpc>
              <a:buNone/>
              <a:defRPr/>
            </a:pPr>
            <a:r>
              <a:rPr lang="sr-Latn-RS" sz="3100" b="1" dirty="0" smtClean="0"/>
              <a:t>Štetno</a:t>
            </a:r>
            <a:r>
              <a:rPr lang="sr-Latn-RS" sz="3100" dirty="0" smtClean="0"/>
              <a:t> </a:t>
            </a:r>
            <a:r>
              <a:rPr lang="sr-Latn-RS" sz="3100" b="1" dirty="0" smtClean="0"/>
              <a:t>pijenje – </a:t>
            </a:r>
            <a:r>
              <a:rPr lang="sr-Latn-RS" sz="3100" dirty="0" smtClean="0"/>
              <a:t>konzumiranje alkohola dovelo do somatskih ili psiholoških poremećaja  </a:t>
            </a:r>
          </a:p>
          <a:p>
            <a:pPr>
              <a:lnSpc>
                <a:spcPct val="110000"/>
              </a:lnSpc>
              <a:defRPr/>
            </a:pPr>
            <a:r>
              <a:rPr lang="sr-Latn-RS" sz="2800" dirty="0" smtClean="0"/>
              <a:t>jasni dokazi o tome da je </a:t>
            </a:r>
            <a:r>
              <a:rPr lang="sr-Latn-RS" sz="2800" u="sng" dirty="0" smtClean="0"/>
              <a:t>alkohol odgovoran </a:t>
            </a:r>
            <a:r>
              <a:rPr lang="sr-Latn-RS" sz="2800" dirty="0" smtClean="0"/>
              <a:t>za takve poremećaje</a:t>
            </a:r>
            <a:endParaRPr lang="sr-Latn-RS" sz="2800" u="sng" dirty="0" smtClean="0"/>
          </a:p>
          <a:p>
            <a:pPr>
              <a:lnSpc>
                <a:spcPct val="110000"/>
              </a:lnSpc>
              <a:defRPr/>
            </a:pPr>
            <a:r>
              <a:rPr lang="sr-Latn-RS" sz="2800" dirty="0" smtClean="0"/>
              <a:t>identifikovana </a:t>
            </a:r>
            <a:r>
              <a:rPr lang="sr-Latn-RS" sz="2800" u="sng" dirty="0" smtClean="0"/>
              <a:t>priroda</a:t>
            </a:r>
            <a:r>
              <a:rPr lang="sr-Latn-RS" sz="2800" dirty="0" smtClean="0"/>
              <a:t> štetnog efekta pijenja</a:t>
            </a:r>
          </a:p>
          <a:p>
            <a:pPr>
              <a:lnSpc>
                <a:spcPct val="110000"/>
              </a:lnSpc>
              <a:defRPr/>
            </a:pPr>
            <a:r>
              <a:rPr lang="sr-Latn-RS" sz="2800" dirty="0" smtClean="0"/>
              <a:t>perzistira najmanje </a:t>
            </a:r>
            <a:r>
              <a:rPr lang="sr-Latn-RS" sz="2800" u="sng" dirty="0" smtClean="0"/>
              <a:t>mesec dana </a:t>
            </a:r>
            <a:r>
              <a:rPr lang="sr-Latn-RS" sz="2800" dirty="0" smtClean="0"/>
              <a:t>ili se </a:t>
            </a:r>
            <a:r>
              <a:rPr lang="sr-Latn-RS" sz="2800" u="sng" dirty="0" smtClean="0"/>
              <a:t>ponavlja </a:t>
            </a:r>
            <a:r>
              <a:rPr lang="sr-Latn-RS" sz="2800" dirty="0" smtClean="0"/>
              <a:t>tokom protekle </a:t>
            </a:r>
            <a:r>
              <a:rPr lang="sr-Latn-RS" sz="2800" u="sng" dirty="0" smtClean="0"/>
              <a:t>1 godine</a:t>
            </a:r>
          </a:p>
          <a:p>
            <a:pPr>
              <a:lnSpc>
                <a:spcPct val="110000"/>
              </a:lnSpc>
              <a:defRPr/>
            </a:pPr>
            <a:r>
              <a:rPr lang="sr-Latn-RS" sz="2800" u="sng" dirty="0" smtClean="0"/>
              <a:t>nema zavisnosti </a:t>
            </a:r>
            <a:r>
              <a:rPr lang="sr-Latn-RS" sz="2800" dirty="0" smtClean="0"/>
              <a:t>od alkohola </a:t>
            </a:r>
          </a:p>
          <a:p>
            <a:pPr marL="0" indent="0">
              <a:lnSpc>
                <a:spcPct val="110000"/>
              </a:lnSpc>
              <a:buNone/>
              <a:defRPr/>
            </a:pPr>
            <a:r>
              <a:rPr lang="sr-Latn-RS" sz="3100" b="1" dirty="0" smtClean="0"/>
              <a:t>Zloupotreba alkohola</a:t>
            </a:r>
            <a:r>
              <a:rPr lang="sr-Latn-RS" sz="3100" dirty="0" smtClean="0"/>
              <a:t> - prisustvo jednog ili više sa alkoholom udruženih  problema tokom 1 godine (nisu ispunjeni svi uslovi za zavisnost):</a:t>
            </a:r>
          </a:p>
          <a:p>
            <a:pPr marL="280988" indent="-280988">
              <a:lnSpc>
                <a:spcPct val="110000"/>
              </a:lnSpc>
              <a:defRPr/>
            </a:pPr>
            <a:r>
              <a:rPr lang="sr-Latn-RS" sz="2900" dirty="0" smtClean="0"/>
              <a:t>nesposobnost obavljanja </a:t>
            </a:r>
            <a:r>
              <a:rPr lang="sr-Latn-RS" sz="2900" u="sng" dirty="0" smtClean="0"/>
              <a:t>posla i ličnih obaveza</a:t>
            </a:r>
            <a:endParaRPr lang="sr-Latn-RS" sz="2900" dirty="0" smtClean="0"/>
          </a:p>
          <a:p>
            <a:pPr marL="280988" indent="-280988">
              <a:lnSpc>
                <a:spcPct val="110000"/>
              </a:lnSpc>
              <a:defRPr/>
            </a:pPr>
            <a:r>
              <a:rPr lang="sr-Latn-RS" sz="2900" dirty="0" smtClean="0"/>
              <a:t>ponavljana pijenja  u </a:t>
            </a:r>
            <a:r>
              <a:rPr lang="sr-Latn-RS" sz="2900" u="sng" dirty="0" smtClean="0"/>
              <a:t>potencijalno opasnim </a:t>
            </a:r>
            <a:r>
              <a:rPr lang="sr-Latn-RS" sz="2900" dirty="0" smtClean="0"/>
              <a:t>situacijama</a:t>
            </a:r>
          </a:p>
          <a:p>
            <a:pPr marL="280988" indent="-280988">
              <a:lnSpc>
                <a:spcPct val="110000"/>
              </a:lnSpc>
              <a:defRPr/>
            </a:pPr>
            <a:r>
              <a:rPr lang="sr-Latn-RS" sz="2900" dirty="0" smtClean="0"/>
              <a:t>problemi sa </a:t>
            </a:r>
            <a:r>
              <a:rPr lang="sr-Latn-RS" sz="2900" u="sng" dirty="0" smtClean="0"/>
              <a:t>zakonom</a:t>
            </a:r>
            <a:r>
              <a:rPr lang="sr-Latn-RS" sz="2900" dirty="0" smtClean="0"/>
              <a:t> zbog alkohol</a:t>
            </a:r>
          </a:p>
          <a:p>
            <a:pPr marL="280988" indent="-280988">
              <a:lnSpc>
                <a:spcPct val="110000"/>
              </a:lnSpc>
              <a:defRPr/>
            </a:pPr>
            <a:r>
              <a:rPr lang="sr-Latn-RS" sz="2900" u="sng" dirty="0" smtClean="0"/>
              <a:t>kontinuirana upotreba uprkos njegovom štetnom uticaju </a:t>
            </a:r>
            <a:r>
              <a:rPr lang="sr-Latn-RS" sz="2900" dirty="0" smtClean="0"/>
              <a:t>na socijalne i personalne odnose</a:t>
            </a:r>
          </a:p>
          <a:p>
            <a:pPr marL="279400" lvl="1" indent="-279400">
              <a:lnSpc>
                <a:spcPct val="110000"/>
              </a:lnSpc>
              <a:buNone/>
              <a:defRPr/>
            </a:pPr>
            <a:endParaRPr lang="sr-Latn-R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A9AAFAB-8A99-4CBC-8CA8-78616A650C0E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43712"/>
          </a:xfrm>
        </p:spPr>
        <p:txBody>
          <a:bodyPr>
            <a:normAutofit/>
          </a:bodyPr>
          <a:lstStyle/>
          <a:p>
            <a:r>
              <a:rPr lang="sr-Latn-CS" sz="3200" b="1" dirty="0" smtClean="0"/>
              <a:t>MKB-10 klasifikacija</a:t>
            </a:r>
            <a:r>
              <a:rPr lang="sl-SI" sz="3200" b="1" dirty="0" smtClean="0"/>
              <a:t>: </a:t>
            </a:r>
            <a:r>
              <a:rPr lang="sr-Latn-CS" sz="3200" b="1" dirty="0" err="1" smtClean="0"/>
              <a:t>F10.0</a:t>
            </a:r>
            <a:r>
              <a:rPr lang="sr-Latn-CS" sz="3200" b="1" dirty="0" smtClean="0"/>
              <a:t> i </a:t>
            </a:r>
            <a:r>
              <a:rPr lang="sl-SI" sz="3200" b="1" dirty="0" smtClean="0"/>
              <a:t>F10.1.</a:t>
            </a:r>
            <a:endParaRPr lang="sr-Latn-CS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5720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sr-Latn-CS" sz="2400" b="1" dirty="0" err="1" smtClean="0"/>
              <a:t>F10.0</a:t>
            </a:r>
            <a:r>
              <a:rPr lang="sr-Latn-CS" sz="2400" b="1" dirty="0" smtClean="0"/>
              <a:t>. Akutna </a:t>
            </a:r>
            <a:r>
              <a:rPr lang="sr-Latn-CS" sz="2400" b="1" dirty="0" err="1" smtClean="0"/>
              <a:t>intoksikacija</a:t>
            </a:r>
            <a:r>
              <a:rPr lang="sr-Latn-CS" sz="2400" b="1" dirty="0" smtClean="0"/>
              <a:t> alkoholom</a:t>
            </a:r>
            <a:r>
              <a:rPr lang="sr-Latn-CS" sz="2400" dirty="0" smtClean="0"/>
              <a:t> </a:t>
            </a:r>
          </a:p>
          <a:p>
            <a:r>
              <a:rPr lang="sr-Latn-CS" sz="2400" dirty="0" smtClean="0"/>
              <a:t>prolazno stanje nakon unošenja toksične doze alkohola </a:t>
            </a:r>
          </a:p>
          <a:p>
            <a:pPr lvl="1"/>
            <a:r>
              <a:rPr lang="sr-Latn-CS" sz="2200" dirty="0" smtClean="0"/>
              <a:t>samo ako nisu prisutni trajni problemi vezani za alkohol</a:t>
            </a:r>
          </a:p>
          <a:p>
            <a:pPr>
              <a:buNone/>
            </a:pPr>
            <a:r>
              <a:rPr lang="sl-SI" sz="2400" b="1" dirty="0" smtClean="0"/>
              <a:t>F10.1. Štetna upotreba alkohola</a:t>
            </a:r>
            <a:r>
              <a:rPr lang="sl-SI" sz="2400" dirty="0" smtClean="0"/>
              <a:t> </a:t>
            </a:r>
          </a:p>
          <a:p>
            <a:r>
              <a:rPr lang="sl-SI" sz="2400" dirty="0" smtClean="0"/>
              <a:t>način upotebe supstance dovodi do oštećenja organskog ili mentalnog zdravlja</a:t>
            </a:r>
          </a:p>
          <a:p>
            <a:r>
              <a:rPr lang="sl-SI" sz="2400" dirty="0" smtClean="0"/>
              <a:t>nema zavisnosti od alkohola</a:t>
            </a:r>
          </a:p>
          <a:p>
            <a:pPr>
              <a:buNone/>
            </a:pPr>
            <a:endParaRPr lang="sl-SI" sz="2800" dirty="0" smtClean="0"/>
          </a:p>
          <a:p>
            <a:pPr>
              <a:buNone/>
            </a:pPr>
            <a:endParaRPr lang="en-US" sz="28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A9AAFAB-8A99-4CBC-8CA8-78616A650C0E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819912"/>
          </a:xfrm>
        </p:spPr>
        <p:txBody>
          <a:bodyPr>
            <a:normAutofit/>
          </a:bodyPr>
          <a:lstStyle/>
          <a:p>
            <a:r>
              <a:rPr lang="sl-SI" sz="3200" b="1" dirty="0" smtClean="0"/>
              <a:t>MKB-10: F10.2 Sindrom zavisnosti od alkohola</a:t>
            </a:r>
            <a:endParaRPr lang="sr-Latn-C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648200"/>
          </a:xfrm>
        </p:spPr>
        <p:txBody>
          <a:bodyPr>
            <a:normAutofit/>
          </a:bodyPr>
          <a:lstStyle/>
          <a:p>
            <a:pPr>
              <a:spcBef>
                <a:spcPts val="300"/>
              </a:spcBef>
            </a:pPr>
            <a:r>
              <a:rPr lang="sr-Latn-CS" sz="2100" dirty="0" smtClean="0"/>
              <a:t>Jaka </a:t>
            </a:r>
            <a:r>
              <a:rPr lang="sr-Latn-CS" sz="2100" b="1" dirty="0" smtClean="0"/>
              <a:t>žudnja</a:t>
            </a:r>
            <a:r>
              <a:rPr lang="sr-Latn-CS" sz="2100" dirty="0" smtClean="0"/>
              <a:t> ili osećanje </a:t>
            </a:r>
            <a:r>
              <a:rPr lang="sr-Latn-CS" sz="2100" b="1" dirty="0" smtClean="0"/>
              <a:t>prinude</a:t>
            </a:r>
            <a:r>
              <a:rPr lang="sr-Latn-CS" sz="2100" dirty="0" smtClean="0"/>
              <a:t> da se alkohol uzme</a:t>
            </a:r>
          </a:p>
          <a:p>
            <a:pPr>
              <a:spcBef>
                <a:spcPts val="300"/>
              </a:spcBef>
            </a:pPr>
            <a:r>
              <a:rPr lang="sr-Latn-CS" sz="2100" dirty="0" smtClean="0"/>
              <a:t>Dokaz o povećanoj </a:t>
            </a:r>
            <a:r>
              <a:rPr lang="sr-Latn-CS" sz="2100" b="1" dirty="0" smtClean="0"/>
              <a:t>toleranciji </a:t>
            </a:r>
            <a:r>
              <a:rPr lang="sr-Latn-CS" sz="2100" dirty="0" smtClean="0"/>
              <a:t>(izuzetno visoka u odnosu na prosek)</a:t>
            </a:r>
            <a:endParaRPr lang="sr-Latn-CS" sz="2100" b="1" dirty="0" smtClean="0"/>
          </a:p>
          <a:p>
            <a:pPr>
              <a:spcBef>
                <a:spcPts val="300"/>
              </a:spcBef>
            </a:pPr>
            <a:r>
              <a:rPr lang="sr-Latn-CS" sz="2100" b="1" dirty="0" smtClean="0"/>
              <a:t>Fiziološki apstinencijalni sidrom </a:t>
            </a:r>
            <a:r>
              <a:rPr lang="sr-Latn-CS" sz="2100" dirty="0" smtClean="0"/>
              <a:t>po smanjenju ili prestanku uzimanja alkohola</a:t>
            </a:r>
          </a:p>
          <a:p>
            <a:pPr>
              <a:spcBef>
                <a:spcPts val="300"/>
              </a:spcBef>
            </a:pPr>
            <a:r>
              <a:rPr lang="sr-Latn-CS" sz="2100" b="1" dirty="0" smtClean="0"/>
              <a:t>Otežana</a:t>
            </a:r>
            <a:r>
              <a:rPr lang="sr-Latn-CS" sz="2100" dirty="0" smtClean="0"/>
              <a:t> </a:t>
            </a:r>
            <a:r>
              <a:rPr lang="sr-Latn-CS" sz="2100" b="1" dirty="0" smtClean="0"/>
              <a:t>kontrola</a:t>
            </a:r>
            <a:r>
              <a:rPr lang="sr-Latn-CS" sz="2100" dirty="0" smtClean="0"/>
              <a:t> nad ponašanjem da se alkohol uzme u smislu početka, završetka i nivoa upotrebe</a:t>
            </a:r>
          </a:p>
          <a:p>
            <a:pPr>
              <a:spcBef>
                <a:spcPts val="300"/>
              </a:spcBef>
            </a:pPr>
            <a:r>
              <a:rPr lang="sr-Latn-CS" sz="2100" dirty="0" smtClean="0"/>
              <a:t>Provođenje </a:t>
            </a:r>
            <a:r>
              <a:rPr lang="sr-Latn-CS" sz="2100" b="1" dirty="0" smtClean="0"/>
              <a:t>sve više vremena </a:t>
            </a:r>
            <a:r>
              <a:rPr lang="sr-Latn-CS" sz="2100" dirty="0" smtClean="0"/>
              <a:t>u traženju, uzimanju ili pravljenju alkohola</a:t>
            </a:r>
          </a:p>
          <a:p>
            <a:pPr>
              <a:spcBef>
                <a:spcPts val="300"/>
              </a:spcBef>
            </a:pPr>
            <a:r>
              <a:rPr lang="sr-Latn-CS" sz="2100" dirty="0" smtClean="0"/>
              <a:t>Progresivno </a:t>
            </a:r>
            <a:r>
              <a:rPr lang="sr-Latn-CS" sz="2100" b="1" dirty="0" smtClean="0"/>
              <a:t>zanemarivanje</a:t>
            </a:r>
            <a:r>
              <a:rPr lang="sr-Latn-CS" sz="2100" dirty="0" smtClean="0"/>
              <a:t> drugih </a:t>
            </a:r>
            <a:r>
              <a:rPr lang="sr-Latn-CS" sz="2100" b="1" dirty="0" smtClean="0"/>
              <a:t>zadovljstava</a:t>
            </a:r>
            <a:r>
              <a:rPr lang="sr-Latn-CS" sz="2100" dirty="0" smtClean="0"/>
              <a:t> i </a:t>
            </a:r>
            <a:r>
              <a:rPr lang="sr-Latn-CS" sz="2100" b="1" dirty="0" smtClean="0"/>
              <a:t>interesovanja</a:t>
            </a:r>
          </a:p>
          <a:p>
            <a:pPr>
              <a:spcBef>
                <a:spcPts val="300"/>
              </a:spcBef>
            </a:pPr>
            <a:r>
              <a:rPr lang="sr-Latn-CS" sz="2100" b="1" dirty="0" smtClean="0"/>
              <a:t>Nastavljanje</a:t>
            </a:r>
            <a:r>
              <a:rPr lang="sr-Latn-CS" sz="2100" dirty="0" smtClean="0"/>
              <a:t> uzimanja i pored jasnih činjenica o direktnom i indirektnim </a:t>
            </a:r>
            <a:r>
              <a:rPr lang="sr-Latn-CS" sz="2100" b="1" dirty="0" smtClean="0"/>
              <a:t>štetnim dejstvima </a:t>
            </a:r>
            <a:r>
              <a:rPr lang="sr-Latn-CS" sz="2100" dirty="0" smtClean="0"/>
              <a:t>i </a:t>
            </a:r>
            <a:r>
              <a:rPr lang="sr-Latn-CS" sz="2100" b="1" dirty="0" smtClean="0"/>
              <a:t>posledicama</a:t>
            </a:r>
            <a:r>
              <a:rPr lang="sr-Latn-CS" sz="2100" dirty="0" smtClean="0"/>
              <a:t> uzimanja alkohola</a:t>
            </a:r>
          </a:p>
          <a:p>
            <a:pPr>
              <a:spcBef>
                <a:spcPts val="300"/>
              </a:spcBef>
            </a:pPr>
            <a:r>
              <a:rPr lang="sr-Latn-CS" sz="2100" b="1" dirty="0" smtClean="0"/>
              <a:t>Trajanje</a:t>
            </a:r>
            <a:r>
              <a:rPr lang="sr-Latn-CS" sz="2100" dirty="0" smtClean="0"/>
              <a:t>: najmanje 1 godina? ICD 10 – ne, DSM IV – obavezno,.</a:t>
            </a:r>
            <a:endParaRPr lang="sr-Latn-CS" sz="21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A9AAFAB-8A99-4CBC-8CA8-78616A650C0E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43712"/>
          </a:xfrm>
        </p:spPr>
        <p:txBody>
          <a:bodyPr>
            <a:normAutofit/>
          </a:bodyPr>
          <a:lstStyle/>
          <a:p>
            <a:pPr>
              <a:spcBef>
                <a:spcPts val="1200"/>
              </a:spcBef>
            </a:pPr>
            <a:r>
              <a:rPr lang="sr-Latn-RS" sz="3200" b="1" dirty="0" smtClean="0"/>
              <a:t>Pretoksikomanska faza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4724400"/>
          </a:xfrm>
        </p:spPr>
        <p:txBody>
          <a:bodyPr>
            <a:normAutofit/>
          </a:bodyPr>
          <a:lstStyle/>
          <a:p>
            <a:pPr>
              <a:spcBef>
                <a:spcPts val="600"/>
              </a:spcBef>
              <a:buNone/>
            </a:pPr>
            <a:r>
              <a:rPr lang="sr-Latn-RS" sz="2400" dirty="0" smtClean="0"/>
              <a:t>Dve glavne faze u razvoju alkholizma </a:t>
            </a:r>
          </a:p>
          <a:p>
            <a:pPr>
              <a:spcBef>
                <a:spcPts val="600"/>
              </a:spcBef>
            </a:pPr>
            <a:r>
              <a:rPr lang="sr-Latn-RS" sz="2400" b="1" dirty="0" smtClean="0"/>
              <a:t>pretoksikomanska</a:t>
            </a:r>
            <a:r>
              <a:rPr lang="sr-Latn-RS" sz="2400" dirty="0" smtClean="0"/>
              <a:t> faza</a:t>
            </a:r>
          </a:p>
          <a:p>
            <a:pPr>
              <a:spcBef>
                <a:spcPts val="600"/>
              </a:spcBef>
            </a:pPr>
            <a:r>
              <a:rPr lang="sr-Latn-RS" sz="2400" b="1" dirty="0" smtClean="0"/>
              <a:t>toksikomanska</a:t>
            </a:r>
            <a:r>
              <a:rPr lang="sr-Latn-RS" sz="2400" dirty="0" smtClean="0"/>
              <a:t> faza</a:t>
            </a:r>
          </a:p>
          <a:p>
            <a:pPr>
              <a:spcBef>
                <a:spcPts val="1200"/>
              </a:spcBef>
              <a:buNone/>
            </a:pPr>
            <a:r>
              <a:rPr lang="sr-Latn-RS" sz="2400" b="1" dirty="0" smtClean="0"/>
              <a:t>Pretoksikomanska (preadiktivna) faza</a:t>
            </a:r>
          </a:p>
          <a:p>
            <a:pPr>
              <a:spcBef>
                <a:spcPts val="600"/>
              </a:spcBef>
            </a:pPr>
            <a:r>
              <a:rPr lang="sr-Latn-RS" sz="2400" dirty="0" smtClean="0"/>
              <a:t>Psihološka zavisnost</a:t>
            </a:r>
          </a:p>
          <a:p>
            <a:pPr>
              <a:spcBef>
                <a:spcPts val="600"/>
              </a:spcBef>
            </a:pPr>
            <a:r>
              <a:rPr lang="sr-Latn-RS" sz="2400" dirty="0" smtClean="0"/>
              <a:t>Povišena tolerancija na alkohol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A9AAFAB-8A99-4CBC-8CA8-78616A650C0E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43712"/>
          </a:xfrm>
        </p:spPr>
        <p:txBody>
          <a:bodyPr>
            <a:normAutofit/>
          </a:bodyPr>
          <a:lstStyle/>
          <a:p>
            <a:pPr>
              <a:spcBef>
                <a:spcPts val="1200"/>
              </a:spcBef>
            </a:pPr>
            <a:r>
              <a:rPr lang="sr-Latn-RS" sz="3200" b="1" dirty="0" smtClean="0"/>
              <a:t>Tipovi pretoksikomanskog alkoholizma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4724400"/>
          </a:xfrm>
        </p:spPr>
        <p:txBody>
          <a:bodyPr>
            <a:normAutofit/>
          </a:bodyPr>
          <a:lstStyle/>
          <a:p>
            <a:pPr>
              <a:lnSpc>
                <a:spcPct val="120000"/>
              </a:lnSpc>
              <a:spcBef>
                <a:spcPts val="1200"/>
              </a:spcBef>
              <a:buNone/>
            </a:pPr>
            <a:r>
              <a:rPr lang="sr-Latn-RS" b="1" dirty="0" smtClean="0"/>
              <a:t>Dva tipa </a:t>
            </a:r>
            <a:r>
              <a:rPr lang="sr-Latn-RS" dirty="0" smtClean="0"/>
              <a:t>po Jeliniku: </a:t>
            </a:r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sr-Latn-RS" b="1" dirty="0" smtClean="0"/>
              <a:t>Alfa tip</a:t>
            </a:r>
            <a:r>
              <a:rPr lang="sr-Latn-RS" sz="2800" b="1" dirty="0" smtClean="0"/>
              <a:t> </a:t>
            </a:r>
            <a:r>
              <a:rPr lang="sr-Latn-RS" sz="2800" dirty="0" smtClean="0"/>
              <a:t>(periodični tip) </a:t>
            </a:r>
            <a:endParaRPr lang="sr-Latn-RS" dirty="0" smtClean="0"/>
          </a:p>
          <a:p>
            <a:pPr lvl="1">
              <a:lnSpc>
                <a:spcPct val="120000"/>
              </a:lnSpc>
              <a:spcBef>
                <a:spcPts val="600"/>
              </a:spcBef>
            </a:pPr>
            <a:r>
              <a:rPr lang="sr-Latn-RS" dirty="0" smtClean="0"/>
              <a:t>retko ekscesivno pijenje </a:t>
            </a:r>
          </a:p>
          <a:p>
            <a:pPr lvl="1">
              <a:lnSpc>
                <a:spcPct val="120000"/>
              </a:lnSpc>
              <a:spcBef>
                <a:spcPts val="600"/>
              </a:spcBef>
            </a:pPr>
            <a:r>
              <a:rPr lang="en-US" dirty="0" smtClean="0"/>
              <a:t>g</a:t>
            </a:r>
            <a:r>
              <a:rPr lang="sr-Latn-RS" dirty="0" smtClean="0"/>
              <a:t>ubitak kontrole</a:t>
            </a:r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sr-Latn-RS" b="1" dirty="0" smtClean="0"/>
              <a:t>Beta tip</a:t>
            </a:r>
            <a:r>
              <a:rPr lang="sr-Latn-RS" dirty="0" smtClean="0"/>
              <a:t> (dolivački tip)</a:t>
            </a:r>
          </a:p>
          <a:p>
            <a:pPr lvl="1">
              <a:lnSpc>
                <a:spcPct val="120000"/>
              </a:lnSpc>
              <a:spcBef>
                <a:spcPts val="600"/>
              </a:spcBef>
            </a:pPr>
            <a:r>
              <a:rPr lang="sr-Latn-RS" dirty="0" smtClean="0"/>
              <a:t>svakodnevno uzimanje povećane količine alkohola </a:t>
            </a:r>
          </a:p>
          <a:p>
            <a:pPr lvl="1">
              <a:lnSpc>
                <a:spcPct val="120000"/>
              </a:lnSpc>
              <a:spcBef>
                <a:spcPts val="600"/>
              </a:spcBef>
            </a:pPr>
            <a:r>
              <a:rPr lang="sr-Latn-RS" dirty="0" smtClean="0"/>
              <a:t>telesna oštećenja</a:t>
            </a:r>
          </a:p>
          <a:p>
            <a:pPr lvl="1">
              <a:lnSpc>
                <a:spcPct val="120000"/>
              </a:lnSpc>
              <a:spcBef>
                <a:spcPts val="600"/>
              </a:spcBef>
              <a:buNone/>
            </a:pPr>
            <a:r>
              <a:rPr lang="sr-Latn-RS" dirty="0" smtClean="0"/>
              <a:t>Nema gubitka kontrole.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A9AAFAB-8A99-4CBC-8CA8-78616A650C0E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667512"/>
          </a:xfrm>
        </p:spPr>
        <p:txBody>
          <a:bodyPr>
            <a:normAutofit/>
          </a:bodyPr>
          <a:lstStyle/>
          <a:p>
            <a:r>
              <a:rPr lang="sr-Latn-RS" sz="3200" b="1" dirty="0" smtClean="0"/>
              <a:t>Toksikomanska faza</a:t>
            </a:r>
            <a:endParaRPr lang="sr-Latn-C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50292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sr-Latn-RS" sz="2400" b="1" dirty="0" smtClean="0"/>
              <a:t>Toksikomanska faza  </a:t>
            </a:r>
          </a:p>
          <a:p>
            <a:r>
              <a:rPr lang="en-US" sz="2400" dirty="0" smtClean="0"/>
              <a:t>R</a:t>
            </a:r>
            <a:r>
              <a:rPr lang="sr-Latn-RS" sz="2400" dirty="0" smtClean="0"/>
              <a:t>azvijena kompletna telesna zavisnost</a:t>
            </a:r>
          </a:p>
          <a:p>
            <a:pPr>
              <a:spcBef>
                <a:spcPts val="1200"/>
              </a:spcBef>
              <a:buNone/>
            </a:pPr>
            <a:r>
              <a:rPr lang="sr-Latn-RS" sz="2400" dirty="0" smtClean="0"/>
              <a:t>Ostali ključni klinički simptomi:  </a:t>
            </a:r>
          </a:p>
          <a:p>
            <a:pPr>
              <a:spcBef>
                <a:spcPts val="300"/>
              </a:spcBef>
            </a:pPr>
            <a:r>
              <a:rPr lang="sr-Latn-RS" sz="2400" dirty="0" smtClean="0"/>
              <a:t>nemogućnost apstinencije</a:t>
            </a:r>
          </a:p>
          <a:p>
            <a:pPr>
              <a:spcBef>
                <a:spcPts val="300"/>
              </a:spcBef>
            </a:pPr>
            <a:r>
              <a:rPr lang="sr-Latn-RS" sz="2400" dirty="0" smtClean="0"/>
              <a:t>gubitak kontrole nad pijenjem</a:t>
            </a:r>
          </a:p>
          <a:p>
            <a:pPr>
              <a:spcBef>
                <a:spcPts val="300"/>
              </a:spcBef>
            </a:pPr>
            <a:r>
              <a:rPr lang="sr-Latn-RS" sz="2400" dirty="0" smtClean="0"/>
              <a:t>sve češći “prekid filma” ili </a:t>
            </a:r>
            <a:r>
              <a:rPr lang="sr-Latn-RS" sz="2400" i="1" dirty="0" smtClean="0"/>
              <a:t>palimpset amnezija </a:t>
            </a:r>
          </a:p>
          <a:p>
            <a:pPr>
              <a:spcBef>
                <a:spcPts val="300"/>
              </a:spcBef>
            </a:pPr>
            <a:r>
              <a:rPr lang="sr-Latn-RS" sz="2400" dirty="0" smtClean="0"/>
              <a:t>pad tolerancije na alkohol – poslednji simptom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A9AAFAB-8A99-4CBC-8CA8-78616A650C0E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667512"/>
          </a:xfrm>
        </p:spPr>
        <p:txBody>
          <a:bodyPr>
            <a:normAutofit/>
          </a:bodyPr>
          <a:lstStyle/>
          <a:p>
            <a:r>
              <a:rPr lang="sr-Latn-RS" sz="3200" b="1" dirty="0" smtClean="0"/>
              <a:t>Tipovi toksikomanskog alkoholizma</a:t>
            </a:r>
            <a:endParaRPr lang="sr-Latn-C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50292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sr-Latn-RS" sz="2400" b="1" dirty="0" smtClean="0"/>
              <a:t>Dva tipa </a:t>
            </a:r>
            <a:r>
              <a:rPr lang="sr-Latn-RS" sz="2400" dirty="0" smtClean="0"/>
              <a:t>po Jelineku: </a:t>
            </a:r>
          </a:p>
          <a:p>
            <a:pPr>
              <a:spcBef>
                <a:spcPts val="600"/>
              </a:spcBef>
            </a:pPr>
            <a:r>
              <a:rPr lang="sr-Latn-RS" sz="2000" b="1" i="1" dirty="0" smtClean="0"/>
              <a:t>Gama tip </a:t>
            </a:r>
            <a:r>
              <a:rPr lang="sr-Latn-RS" sz="2000" dirty="0" smtClean="0"/>
              <a:t>(</a:t>
            </a:r>
            <a:r>
              <a:rPr lang="sr-Latn-RS" sz="2000" b="1" dirty="0" smtClean="0"/>
              <a:t>periodični tip)</a:t>
            </a:r>
            <a:r>
              <a:rPr lang="sr-Latn-RS" sz="2000" dirty="0" smtClean="0"/>
              <a:t> - povremeno ekscesivno pijenje </a:t>
            </a:r>
          </a:p>
          <a:p>
            <a:pPr lvl="1">
              <a:spcBef>
                <a:spcPts val="600"/>
              </a:spcBef>
            </a:pPr>
            <a:r>
              <a:rPr lang="sr-Latn-RS" sz="2000" dirty="0" smtClean="0"/>
              <a:t>gubitak kontrole nad pijenjem (nemogućnost umerenog pijenja)</a:t>
            </a:r>
          </a:p>
          <a:p>
            <a:pPr lvl="1">
              <a:spcBef>
                <a:spcPts val="600"/>
              </a:spcBef>
            </a:pPr>
            <a:r>
              <a:rPr lang="sr-Latn-RS" sz="2000" dirty="0" smtClean="0"/>
              <a:t>prekid filma</a:t>
            </a:r>
          </a:p>
          <a:p>
            <a:pPr lvl="1">
              <a:spcBef>
                <a:spcPts val="600"/>
              </a:spcBef>
            </a:pPr>
            <a:r>
              <a:rPr lang="sr-Latn-RS" sz="2000" dirty="0" smtClean="0"/>
              <a:t>poremećeno (najčešće agresivno) ponašanje</a:t>
            </a:r>
          </a:p>
          <a:p>
            <a:pPr lvl="1">
              <a:spcBef>
                <a:spcPts val="600"/>
              </a:spcBef>
              <a:buNone/>
            </a:pPr>
            <a:r>
              <a:rPr lang="sr-Latn-RS" sz="2000" dirty="0" smtClean="0"/>
              <a:t>Održana mogućnost apstinencije.</a:t>
            </a:r>
          </a:p>
          <a:p>
            <a:pPr>
              <a:spcBef>
                <a:spcPts val="1200"/>
              </a:spcBef>
            </a:pPr>
            <a:r>
              <a:rPr lang="sr-Latn-RS" sz="2000" b="1" i="1" dirty="0" smtClean="0"/>
              <a:t>Delta tip </a:t>
            </a:r>
            <a:r>
              <a:rPr lang="sr-Latn-RS" sz="2000" dirty="0" smtClean="0"/>
              <a:t>(</a:t>
            </a:r>
            <a:r>
              <a:rPr lang="sr-Latn-RS" sz="2000" b="1" dirty="0" smtClean="0"/>
              <a:t>dolivački tip)</a:t>
            </a:r>
            <a:r>
              <a:rPr lang="sr-Latn-RS" sz="2000" dirty="0" smtClean="0"/>
              <a:t> - svakodnevno pijenje, najčešće piva ili vina </a:t>
            </a:r>
          </a:p>
          <a:p>
            <a:pPr lvl="1">
              <a:spcBef>
                <a:spcPts val="600"/>
              </a:spcBef>
            </a:pPr>
            <a:r>
              <a:rPr lang="sr-Latn-RS" sz="2000" dirty="0" smtClean="0"/>
              <a:t>nemogućnost apstinencije</a:t>
            </a:r>
          </a:p>
          <a:p>
            <a:pPr lvl="1">
              <a:spcBef>
                <a:spcPts val="600"/>
              </a:spcBef>
            </a:pPr>
            <a:r>
              <a:rPr lang="sr-Latn-RS" sz="2000" dirty="0" smtClean="0"/>
              <a:t>ozbiljna telesna oštećenja</a:t>
            </a:r>
          </a:p>
          <a:p>
            <a:pPr>
              <a:spcBef>
                <a:spcPts val="600"/>
              </a:spcBef>
              <a:buNone/>
            </a:pPr>
            <a:r>
              <a:rPr lang="sr-Latn-RS" sz="2000" dirty="0" smtClean="0"/>
              <a:t>	Nema gubitka kontrole, niti “prekida filma”.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A9AAFAB-8A99-4CBC-8CA8-78616A650C0E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4"/>
          <p:cNvSpPr>
            <a:spLocks noGrp="1" noChangeArrowheads="1"/>
          </p:cNvSpPr>
          <p:nvPr>
            <p:ph type="ctrTitle"/>
          </p:nvPr>
        </p:nvSpPr>
        <p:spPr>
          <a:xfrm>
            <a:off x="533400" y="1371600"/>
            <a:ext cx="7851648" cy="2438400"/>
          </a:xfrm>
        </p:spPr>
        <p:txBody>
          <a:bodyPr/>
          <a:lstStyle/>
          <a:p>
            <a:pPr algn="l">
              <a:defRPr/>
            </a:pPr>
            <a:r>
              <a:rPr lang="sl-SI" sz="4000" dirty="0" smtClean="0"/>
              <a:t>DIJAGNOSTIKOVANJE BOLESTI ZAVISNOSTI </a:t>
            </a:r>
            <a:endParaRPr lang="en-US" sz="40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402DE49-DF00-4841-92C9-BF3C6D5D77C6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</p:cSld>
  <p:clrMapOvr>
    <a:masterClrMapping/>
  </p:clrMapOvr>
  <p:transition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667512"/>
          </a:xfrm>
        </p:spPr>
        <p:txBody>
          <a:bodyPr>
            <a:normAutofit/>
          </a:bodyPr>
          <a:lstStyle/>
          <a:p>
            <a:r>
              <a:rPr lang="sr-Latn-CS" sz="3200" b="1" dirty="0" smtClean="0"/>
              <a:t>Posledice zavisnosti alkohola</a:t>
            </a:r>
            <a:endParaRPr lang="sr-Latn-CS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29200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110000"/>
              </a:lnSpc>
              <a:spcBef>
                <a:spcPts val="600"/>
              </a:spcBef>
            </a:pPr>
            <a:r>
              <a:rPr lang="sr-Latn-RS" b="1" dirty="0" smtClean="0"/>
              <a:t>Somatske komplikacije</a:t>
            </a:r>
          </a:p>
          <a:p>
            <a:pPr marL="548640" lvl="2" indent="-274320">
              <a:lnSpc>
                <a:spcPct val="110000"/>
              </a:lnSpc>
              <a:spcBef>
                <a:spcPts val="600"/>
              </a:spcBef>
              <a:buClr>
                <a:schemeClr val="accent3"/>
              </a:buClr>
              <a:buSzPct val="95000"/>
            </a:pPr>
            <a:r>
              <a:rPr lang="sr-Latn-RS" sz="2400" dirty="0" smtClean="0"/>
              <a:t>karidovaskularni sistem </a:t>
            </a:r>
          </a:p>
          <a:p>
            <a:pPr marL="548640" lvl="2" indent="-274320">
              <a:lnSpc>
                <a:spcPct val="110000"/>
              </a:lnSpc>
              <a:spcBef>
                <a:spcPts val="600"/>
              </a:spcBef>
              <a:buClr>
                <a:schemeClr val="accent3"/>
              </a:buClr>
              <a:buSzPct val="95000"/>
            </a:pPr>
            <a:r>
              <a:rPr lang="sr-Latn-RS" sz="2400" dirty="0" smtClean="0"/>
              <a:t>respiratorni sistem</a:t>
            </a:r>
          </a:p>
          <a:p>
            <a:pPr marL="548640" lvl="2" indent="-274320">
              <a:lnSpc>
                <a:spcPct val="110000"/>
              </a:lnSpc>
              <a:spcBef>
                <a:spcPts val="600"/>
              </a:spcBef>
              <a:buClr>
                <a:schemeClr val="accent3"/>
              </a:buClr>
              <a:buSzPct val="95000"/>
            </a:pPr>
            <a:r>
              <a:rPr lang="sr-Latn-RS" sz="2400" dirty="0" smtClean="0"/>
              <a:t>gastrointestinalni trakt itd. </a:t>
            </a:r>
          </a:p>
          <a:p>
            <a:pPr>
              <a:lnSpc>
                <a:spcPct val="110000"/>
              </a:lnSpc>
              <a:spcBef>
                <a:spcPts val="1200"/>
              </a:spcBef>
            </a:pPr>
            <a:r>
              <a:rPr lang="sr-Latn-RS" dirty="0" smtClean="0"/>
              <a:t> </a:t>
            </a:r>
            <a:r>
              <a:rPr lang="sr-Latn-RS" b="1" dirty="0" smtClean="0"/>
              <a:t>Psihički problemi</a:t>
            </a:r>
          </a:p>
          <a:p>
            <a:pPr lvl="1">
              <a:lnSpc>
                <a:spcPct val="110000"/>
              </a:lnSpc>
              <a:spcBef>
                <a:spcPts val="600"/>
              </a:spcBef>
            </a:pPr>
            <a:r>
              <a:rPr lang="sr-Latn-RS" dirty="0" smtClean="0"/>
              <a:t>Smanjeno kognitivno funkcionisanje</a:t>
            </a:r>
          </a:p>
          <a:p>
            <a:pPr lvl="1">
              <a:lnSpc>
                <a:spcPct val="110000"/>
              </a:lnSpc>
              <a:spcBef>
                <a:spcPts val="600"/>
              </a:spcBef>
            </a:pPr>
            <a:r>
              <a:rPr lang="sr-Latn-RS" dirty="0" smtClean="0"/>
              <a:t>Smanjena odgovornost i samokontrola</a:t>
            </a:r>
          </a:p>
          <a:p>
            <a:pPr lvl="1">
              <a:lnSpc>
                <a:spcPct val="110000"/>
              </a:lnSpc>
              <a:spcBef>
                <a:spcPts val="600"/>
              </a:spcBef>
            </a:pPr>
            <a:r>
              <a:rPr lang="sr-Latn-RS" dirty="0" smtClean="0"/>
              <a:t>Povećana emotivna distanca sa bližnjima</a:t>
            </a:r>
          </a:p>
          <a:p>
            <a:pPr>
              <a:lnSpc>
                <a:spcPct val="110000"/>
              </a:lnSpc>
              <a:spcBef>
                <a:spcPts val="1200"/>
              </a:spcBef>
            </a:pPr>
            <a:r>
              <a:rPr lang="sr-Latn-RS" b="1" dirty="0" smtClean="0"/>
              <a:t>Socijalni problemi</a:t>
            </a:r>
          </a:p>
          <a:p>
            <a:pPr lvl="1">
              <a:lnSpc>
                <a:spcPct val="110000"/>
              </a:lnSpc>
              <a:spcBef>
                <a:spcPts val="600"/>
              </a:spcBef>
            </a:pPr>
            <a:r>
              <a:rPr lang="sr-Latn-RS" dirty="0" smtClean="0"/>
              <a:t>Poremećeni porodični odnosi</a:t>
            </a:r>
          </a:p>
          <a:p>
            <a:pPr lvl="1">
              <a:lnSpc>
                <a:spcPct val="110000"/>
              </a:lnSpc>
              <a:spcBef>
                <a:spcPts val="600"/>
              </a:spcBef>
            </a:pPr>
            <a:r>
              <a:rPr lang="sr-Latn-RS" dirty="0" smtClean="0"/>
              <a:t>Konflikti sa drugima</a:t>
            </a:r>
          </a:p>
          <a:p>
            <a:pPr lvl="1">
              <a:lnSpc>
                <a:spcPct val="110000"/>
              </a:lnSpc>
              <a:spcBef>
                <a:spcPts val="600"/>
              </a:spcBef>
            </a:pPr>
            <a:r>
              <a:rPr lang="sr-Latn-RS" dirty="0" smtClean="0"/>
              <a:t>Gubitak posla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A9AAFAB-8A99-4CBC-8CA8-78616A650C0E}" type="slidenum">
              <a:rPr lang="en-US" smtClean="0"/>
              <a:pPr>
                <a:defRPr/>
              </a:pPr>
              <a:t>20</a:t>
            </a:fld>
            <a:endParaRPr lang="en-US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04088"/>
            <a:ext cx="8229600" cy="667512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sl-SI" sz="3200" b="1" dirty="0" smtClean="0"/>
              <a:t>Dijagnostikovanje komorbidnih poremećaja </a:t>
            </a:r>
            <a:endParaRPr lang="en-US" sz="3200" b="1" dirty="0" smtClean="0"/>
          </a:p>
        </p:txBody>
      </p:sp>
      <p:sp>
        <p:nvSpPr>
          <p:cNvPr id="5427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8229600" cy="4953000"/>
          </a:xfrm>
        </p:spPr>
        <p:txBody>
          <a:bodyPr>
            <a:noAutofit/>
          </a:bodyPr>
          <a:lstStyle/>
          <a:p>
            <a:pPr marL="280988" indent="-280988">
              <a:spcBef>
                <a:spcPts val="600"/>
              </a:spcBef>
              <a:buNone/>
              <a:defRPr/>
            </a:pPr>
            <a:r>
              <a:rPr lang="sl-SI" sz="2400" b="1" dirty="0" smtClean="0"/>
              <a:t>Komorbiditet</a:t>
            </a:r>
            <a:r>
              <a:rPr lang="sl-SI" sz="2400" dirty="0" smtClean="0"/>
              <a:t> - istovremeno pojavljivanje dva ili više medicinskih poremećaja. </a:t>
            </a:r>
          </a:p>
          <a:p>
            <a:pPr marL="0" indent="0">
              <a:spcBef>
                <a:spcPts val="600"/>
              </a:spcBef>
              <a:buNone/>
              <a:defRPr/>
            </a:pPr>
            <a:r>
              <a:rPr lang="sl-SI" sz="2400" b="1" dirty="0" smtClean="0"/>
              <a:t>Dva tipa</a:t>
            </a:r>
            <a:r>
              <a:rPr lang="sl-SI" sz="2400" dirty="0" smtClean="0"/>
              <a:t>:</a:t>
            </a:r>
          </a:p>
          <a:p>
            <a:pPr marL="231775" indent="-231775">
              <a:spcBef>
                <a:spcPts val="600"/>
              </a:spcBef>
              <a:defRPr/>
            </a:pPr>
            <a:r>
              <a:rPr lang="sl-SI" sz="2400" dirty="0" smtClean="0"/>
              <a:t>Poremećaji </a:t>
            </a:r>
            <a:r>
              <a:rPr lang="sl-SI" sz="2400" b="1" dirty="0" smtClean="0"/>
              <a:t>povezani sa uzimanjem alkohola</a:t>
            </a:r>
          </a:p>
          <a:p>
            <a:pPr marL="597535" lvl="1" indent="-231775">
              <a:spcBef>
                <a:spcPts val="600"/>
              </a:spcBef>
              <a:defRPr/>
            </a:pPr>
            <a:r>
              <a:rPr lang="sl-SI" sz="2200" dirty="0" smtClean="0"/>
              <a:t>simptomi nisu postojali pre problema sa alkoholom ili najmanje mesec dana po njihovom prestanku</a:t>
            </a:r>
            <a:endParaRPr lang="sl-SI" sz="2200" b="1" dirty="0" smtClean="0"/>
          </a:p>
          <a:p>
            <a:pPr marL="231775" indent="-231775">
              <a:spcBef>
                <a:spcPts val="600"/>
              </a:spcBef>
              <a:defRPr/>
            </a:pPr>
            <a:r>
              <a:rPr lang="sl-SI" sz="2400" b="1" dirty="0" smtClean="0"/>
              <a:t>Nezavisni</a:t>
            </a:r>
            <a:r>
              <a:rPr lang="sl-SI" sz="2400" dirty="0" smtClean="0"/>
              <a:t> psihijatrijski poremećaji - ređi, najčešći: </a:t>
            </a:r>
          </a:p>
          <a:p>
            <a:pPr marL="573088" lvl="1" indent="-207963">
              <a:spcBef>
                <a:spcPts val="600"/>
              </a:spcBef>
              <a:defRPr/>
            </a:pPr>
            <a:r>
              <a:rPr lang="sl-SI" sz="2000" dirty="0" smtClean="0"/>
              <a:t>antisocijalni poremećaj ličnosti (15% muškaraca i 5% žena alkoholičara) </a:t>
            </a:r>
          </a:p>
          <a:p>
            <a:pPr marL="573088" lvl="1" indent="-207963">
              <a:spcBef>
                <a:spcPts val="600"/>
              </a:spcBef>
              <a:defRPr/>
            </a:pPr>
            <a:r>
              <a:rPr lang="sl-SI" sz="2000" dirty="0" smtClean="0"/>
              <a:t>afektivni bipolarni poremećaji (4% alkoholičara oba pola)</a:t>
            </a:r>
          </a:p>
          <a:p>
            <a:pPr marL="573088" lvl="1" indent="-207963">
              <a:spcBef>
                <a:spcPts val="600"/>
              </a:spcBef>
              <a:defRPr/>
            </a:pPr>
            <a:r>
              <a:rPr lang="sl-SI" sz="2000" dirty="0" smtClean="0"/>
              <a:t>panični poremećaj</a:t>
            </a:r>
          </a:p>
          <a:p>
            <a:pPr marL="573088" lvl="1" indent="-207963">
              <a:spcBef>
                <a:spcPts val="600"/>
              </a:spcBef>
              <a:defRPr/>
            </a:pPr>
            <a:r>
              <a:rPr lang="sl-SI" sz="2000" dirty="0" smtClean="0"/>
              <a:t>socijalna fobija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A9AAFAB-8A99-4CBC-8CA8-78616A650C0E}" type="slidenum">
              <a:rPr lang="en-US" smtClean="0"/>
              <a:pPr>
                <a:defRPr/>
              </a:pPr>
              <a:t>21</a:t>
            </a:fld>
            <a:endParaRPr lang="en-US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04088"/>
            <a:ext cx="8229600" cy="743712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sl-SI" sz="3200" b="1" dirty="0" smtClean="0"/>
              <a:t>Alkoholizam žen</a:t>
            </a:r>
            <a:r>
              <a:rPr lang="en-US" sz="3200" b="1" dirty="0" smtClean="0"/>
              <a:t>a</a:t>
            </a:r>
            <a:r>
              <a:rPr lang="sr-Latn-CS" sz="3200" b="1" dirty="0" smtClean="0"/>
              <a:t> /1</a:t>
            </a:r>
            <a:endParaRPr lang="en-US" sz="3200" b="1" dirty="0" smtClean="0"/>
          </a:p>
        </p:txBody>
      </p:sp>
      <p:sp>
        <p:nvSpPr>
          <p:cNvPr id="57347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8229600" cy="4724400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10000"/>
              </a:lnSpc>
              <a:spcBef>
                <a:spcPts val="600"/>
              </a:spcBef>
              <a:buNone/>
              <a:defRPr/>
            </a:pPr>
            <a:r>
              <a:rPr lang="sr-Latn-RS" sz="2400" b="1" dirty="0" smtClean="0"/>
              <a:t>U poredjenju sa muškarcima žene</a:t>
            </a:r>
            <a:r>
              <a:rPr lang="sr-Latn-RS" sz="2400" dirty="0" smtClean="0"/>
              <a:t>: </a:t>
            </a:r>
          </a:p>
          <a:p>
            <a:pPr>
              <a:lnSpc>
                <a:spcPct val="110000"/>
              </a:lnSpc>
              <a:spcBef>
                <a:spcPts val="600"/>
              </a:spcBef>
              <a:buFont typeface="Wingdings" pitchFamily="2" charset="2"/>
              <a:buChar char="§"/>
              <a:defRPr/>
            </a:pPr>
            <a:r>
              <a:rPr lang="sr-Latn-RS" sz="2400" dirty="0" smtClean="0"/>
              <a:t>piju </a:t>
            </a:r>
            <a:r>
              <a:rPr lang="sr-Latn-RS" sz="2400" u="sng" dirty="0" smtClean="0"/>
              <a:t>manje </a:t>
            </a:r>
          </a:p>
          <a:p>
            <a:pPr>
              <a:lnSpc>
                <a:spcPct val="110000"/>
              </a:lnSpc>
              <a:spcBef>
                <a:spcPts val="600"/>
              </a:spcBef>
              <a:buFont typeface="Wingdings" pitchFamily="2" charset="2"/>
              <a:buChar char="§"/>
              <a:defRPr/>
            </a:pPr>
            <a:r>
              <a:rPr lang="sr-Latn-RS" sz="2400" dirty="0" smtClean="0"/>
              <a:t>imaju </a:t>
            </a:r>
            <a:r>
              <a:rPr lang="sr-Latn-RS" sz="2400" u="sng" dirty="0" smtClean="0"/>
              <a:t>manje problema </a:t>
            </a:r>
            <a:r>
              <a:rPr lang="sr-Latn-RS" sz="2400" dirty="0" smtClean="0"/>
              <a:t>uzrokovanih alkoholom</a:t>
            </a:r>
          </a:p>
          <a:p>
            <a:pPr>
              <a:lnSpc>
                <a:spcPct val="110000"/>
              </a:lnSpc>
              <a:spcBef>
                <a:spcPts val="600"/>
              </a:spcBef>
              <a:buFont typeface="Wingdings" pitchFamily="2" charset="2"/>
              <a:buChar char="§"/>
              <a:defRPr/>
            </a:pPr>
            <a:r>
              <a:rPr lang="sr-Latn-RS" sz="2400" u="sng" dirty="0" smtClean="0"/>
              <a:t>ređe</a:t>
            </a:r>
            <a:r>
              <a:rPr lang="sr-Latn-RS" sz="2400" dirty="0" smtClean="0"/>
              <a:t> piju </a:t>
            </a:r>
            <a:r>
              <a:rPr lang="sr-Latn-RS" sz="2400" u="sng" dirty="0" smtClean="0"/>
              <a:t>redovno</a:t>
            </a:r>
            <a:r>
              <a:rPr lang="sr-Latn-RS" sz="2400" dirty="0" smtClean="0"/>
              <a:t> - svakodnevno (dolivački tip) ili 5 i više pića u jednoj prilici makar jednom nedeljno (periodični tip)</a:t>
            </a:r>
          </a:p>
          <a:p>
            <a:pPr>
              <a:lnSpc>
                <a:spcPct val="110000"/>
              </a:lnSpc>
              <a:spcBef>
                <a:spcPts val="600"/>
              </a:spcBef>
              <a:buNone/>
              <a:defRPr/>
            </a:pPr>
            <a:r>
              <a:rPr lang="sr-Latn-RS" sz="2400" b="1" dirty="0" smtClean="0"/>
              <a:t>Faktori rizika</a:t>
            </a:r>
            <a:endParaRPr lang="sr-Latn-RS" sz="2400" dirty="0" smtClean="0"/>
          </a:p>
          <a:p>
            <a:pPr>
              <a:lnSpc>
                <a:spcPct val="110000"/>
              </a:lnSpc>
              <a:spcBef>
                <a:spcPts val="600"/>
              </a:spcBef>
              <a:defRPr/>
            </a:pPr>
            <a:r>
              <a:rPr lang="sr-Latn-RS" sz="2400" dirty="0" smtClean="0"/>
              <a:t>pijenje </a:t>
            </a:r>
            <a:r>
              <a:rPr lang="sr-Latn-RS" sz="2400" u="sng" dirty="0" smtClean="0"/>
              <a:t>partnera/supruga</a:t>
            </a:r>
            <a:r>
              <a:rPr lang="sr-Latn-RS" sz="2400" dirty="0" smtClean="0"/>
              <a:t> </a:t>
            </a:r>
          </a:p>
          <a:p>
            <a:pPr>
              <a:lnSpc>
                <a:spcPct val="110000"/>
              </a:lnSpc>
              <a:spcBef>
                <a:spcPts val="600"/>
              </a:spcBef>
              <a:defRPr/>
            </a:pPr>
            <a:r>
              <a:rPr lang="sr-Latn-RS" sz="2400" dirty="0" smtClean="0"/>
              <a:t>postojanje </a:t>
            </a:r>
            <a:r>
              <a:rPr lang="sr-Latn-RS" sz="2400" u="sng" dirty="0" smtClean="0"/>
              <a:t>depresivnog</a:t>
            </a:r>
            <a:r>
              <a:rPr lang="sr-Latn-RS" sz="2400" dirty="0" smtClean="0"/>
              <a:t> poremećaja </a:t>
            </a:r>
          </a:p>
          <a:p>
            <a:pPr>
              <a:lnSpc>
                <a:spcPct val="110000"/>
              </a:lnSpc>
              <a:spcBef>
                <a:spcPts val="600"/>
              </a:spcBef>
              <a:defRPr/>
            </a:pPr>
            <a:r>
              <a:rPr lang="sr-Latn-RS" sz="2400" dirty="0" smtClean="0"/>
              <a:t>očekivanje dejstva alkohola na </a:t>
            </a:r>
            <a:r>
              <a:rPr lang="sr-Latn-RS" sz="2400" u="sng" dirty="0" smtClean="0"/>
              <a:t>seksualno ponašanje</a:t>
            </a:r>
            <a:r>
              <a:rPr lang="sr-Latn-RS" sz="2400" dirty="0" smtClean="0"/>
              <a:t> </a:t>
            </a:r>
          </a:p>
          <a:p>
            <a:pPr>
              <a:lnSpc>
                <a:spcPct val="110000"/>
              </a:lnSpc>
              <a:spcBef>
                <a:spcPts val="600"/>
              </a:spcBef>
              <a:defRPr/>
            </a:pPr>
            <a:r>
              <a:rPr lang="sr-Latn-RS" sz="2400" u="sng" dirty="0" smtClean="0"/>
              <a:t>seksualne</a:t>
            </a:r>
            <a:r>
              <a:rPr lang="sr-Latn-RS" sz="2400" dirty="0" smtClean="0"/>
              <a:t> disfunkcije i seksualna orijentacija </a:t>
            </a:r>
          </a:p>
          <a:p>
            <a:pPr>
              <a:lnSpc>
                <a:spcPct val="110000"/>
              </a:lnSpc>
              <a:spcBef>
                <a:spcPts val="600"/>
              </a:spcBef>
              <a:defRPr/>
            </a:pPr>
            <a:r>
              <a:rPr lang="sr-Latn-RS" sz="2400" dirty="0" smtClean="0"/>
              <a:t>fizičko i seksualno </a:t>
            </a:r>
            <a:r>
              <a:rPr lang="sr-Latn-RS" sz="2400" u="sng" dirty="0" smtClean="0"/>
              <a:t>zlostavljanje </a:t>
            </a:r>
            <a:r>
              <a:rPr lang="sr-Latn-RS" sz="2400" dirty="0" smtClean="0"/>
              <a:t>u detinjstvu i u odraslom dobu </a:t>
            </a:r>
          </a:p>
          <a:p>
            <a:pPr>
              <a:lnSpc>
                <a:spcPct val="110000"/>
              </a:lnSpc>
              <a:spcBef>
                <a:spcPts val="600"/>
              </a:spcBef>
              <a:buFont typeface="Wingdings" pitchFamily="2" charset="2"/>
              <a:buChar char="§"/>
              <a:defRPr/>
            </a:pPr>
            <a:endParaRPr lang="sr-Latn-RS" sz="2400" dirty="0" smtClean="0"/>
          </a:p>
          <a:p>
            <a:pPr algn="just" eaLnBrk="1" hangingPunct="1">
              <a:lnSpc>
                <a:spcPct val="110000"/>
              </a:lnSpc>
              <a:spcBef>
                <a:spcPts val="600"/>
              </a:spcBef>
              <a:defRPr/>
            </a:pPr>
            <a:endParaRPr lang="sr-Latn-RS" b="1" i="1" dirty="0" smtClean="0"/>
          </a:p>
          <a:p>
            <a:pPr algn="just" eaLnBrk="1" hangingPunct="1">
              <a:lnSpc>
                <a:spcPct val="110000"/>
              </a:lnSpc>
              <a:spcBef>
                <a:spcPts val="600"/>
              </a:spcBef>
              <a:buNone/>
              <a:defRPr/>
            </a:pPr>
            <a:endParaRPr lang="sr-Latn-RS" b="1" i="1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A9AAFAB-8A99-4CBC-8CA8-78616A650C0E}" type="slidenum">
              <a:rPr lang="en-US" smtClean="0"/>
              <a:pPr>
                <a:defRPr/>
              </a:pPr>
              <a:t>22</a:t>
            </a:fld>
            <a:endParaRPr lang="en-US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04088"/>
            <a:ext cx="8229600" cy="743712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sl-SI" sz="3200" b="1" dirty="0" smtClean="0"/>
              <a:t>Alkoholizam žen</a:t>
            </a:r>
            <a:r>
              <a:rPr lang="en-US" sz="3200" b="1" dirty="0" smtClean="0"/>
              <a:t>a</a:t>
            </a:r>
            <a:r>
              <a:rPr lang="sr-Latn-CS" sz="3200" b="1" dirty="0" smtClean="0"/>
              <a:t> /2</a:t>
            </a:r>
            <a:endParaRPr lang="en-US" sz="3200" b="1" dirty="0" smtClean="0"/>
          </a:p>
        </p:txBody>
      </p:sp>
      <p:sp>
        <p:nvSpPr>
          <p:cNvPr id="6041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8229600" cy="4724400"/>
          </a:xfrm>
        </p:spPr>
        <p:txBody>
          <a:bodyPr>
            <a:normAutofit fontScale="77500" lnSpcReduction="20000"/>
          </a:bodyPr>
          <a:lstStyle/>
          <a:p>
            <a:pPr eaLnBrk="1" hangingPunct="1">
              <a:lnSpc>
                <a:spcPct val="90000"/>
              </a:lnSpc>
              <a:buNone/>
              <a:defRPr/>
            </a:pPr>
            <a:r>
              <a:rPr lang="sl-SI" sz="2800" b="1" dirty="0" smtClean="0"/>
              <a:t>Specifičnosti</a:t>
            </a:r>
            <a:endParaRPr lang="sl-SI" sz="2800" dirty="0" smtClean="0"/>
          </a:p>
          <a:p>
            <a:pPr eaLnBrk="1" hangingPunct="1">
              <a:lnSpc>
                <a:spcPct val="90000"/>
              </a:lnSpc>
              <a:defRPr/>
            </a:pPr>
            <a:r>
              <a:rPr lang="sl-SI" sz="2800" dirty="0" smtClean="0"/>
              <a:t>redovnije pijenje </a:t>
            </a:r>
            <a:r>
              <a:rPr lang="sl-SI" sz="2800" u="sng" dirty="0" smtClean="0"/>
              <a:t>počinje vinom ili pivom 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sl-SI" sz="2800" dirty="0" smtClean="0"/>
              <a:t>preovladjuje tzv. </a:t>
            </a:r>
            <a:r>
              <a:rPr lang="sl-SI" sz="2800" u="sng" dirty="0" smtClean="0"/>
              <a:t>solističko pijenje</a:t>
            </a:r>
            <a:r>
              <a:rPr lang="sl-SI" sz="2800" dirty="0" smtClean="0"/>
              <a:t>(“domačićki tip”), pogotovo od trenutka kada se razvije zavisnost i žena je prepozna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sl-SI" sz="2800" dirty="0" smtClean="0"/>
              <a:t>razvoj zavisnosti u </a:t>
            </a:r>
            <a:r>
              <a:rPr lang="sl-SI" sz="2800" u="sng" dirty="0" smtClean="0"/>
              <a:t>starijem uzrastu </a:t>
            </a:r>
            <a:r>
              <a:rPr lang="sl-SI" sz="2800" dirty="0" smtClean="0"/>
              <a:t>(40-45 god.)</a:t>
            </a:r>
          </a:p>
          <a:p>
            <a:pPr>
              <a:defRPr/>
            </a:pPr>
            <a:r>
              <a:rPr lang="sl-SI" sz="2800" dirty="0" smtClean="0"/>
              <a:t>preovladjuje </a:t>
            </a:r>
            <a:r>
              <a:rPr lang="sl-SI" sz="2800" u="sng" dirty="0" smtClean="0"/>
              <a:t>simptomatski</a:t>
            </a:r>
            <a:r>
              <a:rPr lang="sl-SI" sz="2800" dirty="0" smtClean="0"/>
              <a:t> (sekundarni) </a:t>
            </a:r>
            <a:r>
              <a:rPr lang="sl-SI" sz="2800" u="sng" dirty="0" smtClean="0"/>
              <a:t>alkoholizam</a:t>
            </a:r>
            <a:r>
              <a:rPr lang="sl-SI" sz="2800" dirty="0" smtClean="0"/>
              <a:t>, kao posledica depresije, menopauze, razvoda, ginekološke bolesti ili nekog drugog distresa</a:t>
            </a:r>
          </a:p>
          <a:p>
            <a:pPr>
              <a:defRPr/>
            </a:pPr>
            <a:r>
              <a:rPr lang="sl-SI" sz="2800" dirty="0" smtClean="0"/>
              <a:t>češća je </a:t>
            </a:r>
            <a:r>
              <a:rPr lang="sl-SI" sz="2800" u="sng" dirty="0" smtClean="0"/>
              <a:t>kombinovana zavisnost </a:t>
            </a:r>
            <a:r>
              <a:rPr lang="sl-SI" sz="2800" dirty="0" smtClean="0"/>
              <a:t>– alkoholizam i zavisnost od tableta</a:t>
            </a:r>
          </a:p>
          <a:p>
            <a:pPr>
              <a:buNone/>
              <a:defRPr/>
            </a:pPr>
            <a:r>
              <a:rPr lang="sl-SI" sz="2800" b="1" dirty="0" smtClean="0"/>
              <a:t>Posledice</a:t>
            </a:r>
            <a:endParaRPr lang="sl-SI" sz="2800" dirty="0" smtClean="0"/>
          </a:p>
          <a:p>
            <a:pPr>
              <a:defRPr/>
            </a:pPr>
            <a:r>
              <a:rPr lang="sl-SI" sz="2800" dirty="0" smtClean="0"/>
              <a:t>teže  posledice na </a:t>
            </a:r>
            <a:r>
              <a:rPr lang="sl-SI" sz="2800" u="sng" dirty="0" smtClean="0"/>
              <a:t>imuni sistem </a:t>
            </a:r>
            <a:r>
              <a:rPr lang="sl-SI" sz="2800" dirty="0" smtClean="0"/>
              <a:t>(smanjuje dejstva estrogena), </a:t>
            </a:r>
          </a:p>
          <a:p>
            <a:pPr>
              <a:defRPr/>
            </a:pPr>
            <a:r>
              <a:rPr lang="sl-SI" sz="2800" dirty="0" smtClean="0"/>
              <a:t>poremećaj </a:t>
            </a:r>
            <a:r>
              <a:rPr lang="sl-SI" sz="2800" u="sng" dirty="0" smtClean="0"/>
              <a:t>reproduktivnog sistema</a:t>
            </a:r>
          </a:p>
          <a:p>
            <a:pPr>
              <a:defRPr/>
            </a:pPr>
            <a:r>
              <a:rPr lang="sl-SI" sz="2800" dirty="0" smtClean="0"/>
              <a:t>štetno dejstvo na </a:t>
            </a:r>
            <a:r>
              <a:rPr lang="sl-SI" sz="2800" u="sng" dirty="0" smtClean="0"/>
              <a:t>koštani sistem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A9AAFAB-8A99-4CBC-8CA8-78616A650C0E}" type="slidenum">
              <a:rPr lang="en-US" smtClean="0"/>
              <a:pPr>
                <a:defRPr/>
              </a:pPr>
              <a:t>23</a:t>
            </a:fld>
            <a:endParaRPr lang="en-US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04088"/>
            <a:ext cx="8229600" cy="743712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sl-SI" sz="3200" b="1" dirty="0" smtClean="0"/>
              <a:t>Alkoholizam </a:t>
            </a:r>
            <a:r>
              <a:rPr lang="sr-Latn-CS" sz="3200" b="1" dirty="0" smtClean="0"/>
              <a:t>kod adolescenata</a:t>
            </a:r>
            <a:endParaRPr lang="en-US" sz="3200" b="1" dirty="0" smtClean="0"/>
          </a:p>
        </p:txBody>
      </p:sp>
      <p:sp>
        <p:nvSpPr>
          <p:cNvPr id="6041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524000"/>
            <a:ext cx="8229600" cy="4800600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10000"/>
              </a:lnSpc>
              <a:spcBef>
                <a:spcPts val="600"/>
              </a:spcBef>
              <a:buNone/>
              <a:defRPr/>
            </a:pPr>
            <a:r>
              <a:rPr lang="sr-Latn-CS" sz="2400" b="1" dirty="0" smtClean="0"/>
              <a:t>Uzrast od 12-14 godina -</a:t>
            </a:r>
            <a:r>
              <a:rPr lang="sr-Latn-CS" sz="2400" dirty="0" smtClean="0"/>
              <a:t> problematično pijenje alkohola </a:t>
            </a:r>
          </a:p>
          <a:p>
            <a:pPr>
              <a:lnSpc>
                <a:spcPct val="110000"/>
              </a:lnSpc>
              <a:spcBef>
                <a:spcPts val="600"/>
              </a:spcBef>
              <a:defRPr/>
            </a:pPr>
            <a:r>
              <a:rPr lang="sr-Latn-CS" sz="2200" dirty="0" smtClean="0"/>
              <a:t>dete postaje svesno pozitivnih efekata pijenja</a:t>
            </a:r>
          </a:p>
          <a:p>
            <a:pPr>
              <a:lnSpc>
                <a:spcPct val="110000"/>
              </a:lnSpc>
              <a:spcBef>
                <a:spcPts val="600"/>
              </a:spcBef>
              <a:defRPr/>
            </a:pPr>
            <a:r>
              <a:rPr lang="sr-Latn-CS" sz="2200" dirty="0" smtClean="0"/>
              <a:t>laže, skriva ili krade piće</a:t>
            </a:r>
          </a:p>
          <a:p>
            <a:pPr>
              <a:lnSpc>
                <a:spcPct val="110000"/>
              </a:lnSpc>
              <a:spcBef>
                <a:spcPts val="600"/>
              </a:spcBef>
              <a:buNone/>
              <a:defRPr/>
            </a:pPr>
            <a:r>
              <a:rPr lang="sr-Latn-CS" sz="2400" b="1" dirty="0" smtClean="0"/>
              <a:t>Uzrast od 14-18(19) godina</a:t>
            </a:r>
            <a:r>
              <a:rPr lang="sr-Latn-CS" sz="2400" dirty="0" smtClean="0"/>
              <a:t> </a:t>
            </a:r>
          </a:p>
          <a:p>
            <a:pPr>
              <a:lnSpc>
                <a:spcPct val="110000"/>
              </a:lnSpc>
              <a:spcBef>
                <a:spcPts val="600"/>
              </a:spcBef>
              <a:defRPr/>
            </a:pPr>
            <a:r>
              <a:rPr lang="sr-Latn-CS" sz="2200" dirty="0" smtClean="0"/>
              <a:t>pijenje alkohola ima “</a:t>
            </a:r>
            <a:r>
              <a:rPr lang="sr-Latn-CS" sz="2200" u="sng" dirty="0" smtClean="0"/>
              <a:t>funkciju u socijalizaciji</a:t>
            </a:r>
            <a:r>
              <a:rPr lang="sr-Latn-CS" sz="2200" dirty="0" smtClean="0"/>
              <a:t>” – </a:t>
            </a:r>
          </a:p>
          <a:p>
            <a:pPr>
              <a:lnSpc>
                <a:spcPct val="110000"/>
              </a:lnSpc>
              <a:spcBef>
                <a:spcPts val="600"/>
              </a:spcBef>
              <a:defRPr/>
            </a:pPr>
            <a:r>
              <a:rPr lang="sr-Latn-CS" sz="2200" dirty="0" smtClean="0"/>
              <a:t>karakteristični  </a:t>
            </a:r>
            <a:r>
              <a:rPr lang="sr-Latn-CS" sz="2200" u="sng" dirty="0" smtClean="0"/>
              <a:t>obrasci i rituali pijenja </a:t>
            </a:r>
            <a:r>
              <a:rPr lang="sr-Latn-CS" sz="2200" b="1" dirty="0" smtClean="0"/>
              <a:t>(</a:t>
            </a:r>
            <a:r>
              <a:rPr lang="sr-Latn-CS" sz="2200" dirty="0" smtClean="0"/>
              <a:t>vikendom, u grupi,  pijenje piva ili vina)</a:t>
            </a:r>
          </a:p>
          <a:p>
            <a:pPr>
              <a:lnSpc>
                <a:spcPct val="110000"/>
              </a:lnSpc>
              <a:spcBef>
                <a:spcPts val="600"/>
              </a:spcBef>
              <a:buNone/>
              <a:defRPr/>
            </a:pPr>
            <a:r>
              <a:rPr lang="sr-Latn-CS" sz="2200" b="1" dirty="0" smtClean="0"/>
              <a:t>	Viši razrede srednje škole</a:t>
            </a:r>
          </a:p>
          <a:p>
            <a:pPr lvl="1">
              <a:lnSpc>
                <a:spcPct val="110000"/>
              </a:lnSpc>
              <a:spcBef>
                <a:spcPts val="600"/>
              </a:spcBef>
              <a:defRPr/>
            </a:pPr>
            <a:r>
              <a:rPr lang="sr-Latn-CS" sz="2200" dirty="0" smtClean="0"/>
              <a:t>pijenje se više ne smatra se problemom - “svi piju”</a:t>
            </a:r>
          </a:p>
          <a:p>
            <a:pPr lvl="1">
              <a:lnSpc>
                <a:spcPct val="110000"/>
              </a:lnSpc>
              <a:spcBef>
                <a:spcPts val="600"/>
              </a:spcBef>
              <a:defRPr/>
            </a:pPr>
            <a:r>
              <a:rPr lang="sr-Latn-CS" sz="2200" dirty="0" smtClean="0"/>
              <a:t>povremeno opijanje više ne izaziva strah i zabrinutost</a:t>
            </a:r>
          </a:p>
          <a:p>
            <a:pPr lvl="1">
              <a:lnSpc>
                <a:spcPct val="110000"/>
              </a:lnSpc>
              <a:spcBef>
                <a:spcPts val="600"/>
              </a:spcBef>
              <a:defRPr/>
            </a:pPr>
            <a:r>
              <a:rPr lang="sr-Latn-CS" sz="2200" dirty="0" smtClean="0"/>
              <a:t>povezuje sa poboljšanjem  </a:t>
            </a:r>
            <a:r>
              <a:rPr lang="sr-Latn-CS" sz="2200" u="sng" dirty="0" smtClean="0"/>
              <a:t>seksualnog</a:t>
            </a:r>
            <a:r>
              <a:rPr lang="sr-Latn-CS" sz="2200" dirty="0" smtClean="0"/>
              <a:t> ponašanja</a:t>
            </a:r>
          </a:p>
          <a:p>
            <a:pPr lvl="1">
              <a:lnSpc>
                <a:spcPct val="110000"/>
              </a:lnSpc>
              <a:spcBef>
                <a:spcPts val="600"/>
              </a:spcBef>
              <a:defRPr/>
            </a:pPr>
            <a:r>
              <a:rPr lang="sr-Latn-CS" sz="2200" dirty="0" smtClean="0"/>
              <a:t>istovremena zloupotreba alkohola i drugih psihoaktivnih supstanci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A9AAFAB-8A99-4CBC-8CA8-78616A650C0E}" type="slidenum">
              <a:rPr lang="en-US" smtClean="0"/>
              <a:pPr>
                <a:defRPr/>
              </a:pPr>
              <a:t>24</a:t>
            </a:fld>
            <a:endParaRPr lang="en-US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04088"/>
            <a:ext cx="8229600" cy="667512"/>
          </a:xfrm>
        </p:spPr>
        <p:txBody>
          <a:bodyPr/>
          <a:lstStyle/>
          <a:p>
            <a:pPr>
              <a:defRPr/>
            </a:pPr>
            <a:r>
              <a:rPr lang="sr-Latn-CS" sz="3200" b="1" dirty="0" smtClean="0"/>
              <a:t>Specifičnosti</a:t>
            </a:r>
            <a:r>
              <a:rPr lang="sr-Latn-CS" sz="3200" dirty="0" smtClean="0"/>
              <a:t> </a:t>
            </a:r>
            <a:r>
              <a:rPr lang="sl-SI" sz="3200" b="1" dirty="0" smtClean="0"/>
              <a:t>alkoholizma kod adolescenata</a:t>
            </a:r>
            <a:r>
              <a:rPr lang="en-US" sz="3200" dirty="0" smtClean="0"/>
              <a:t> </a:t>
            </a:r>
          </a:p>
        </p:txBody>
      </p:sp>
      <p:sp>
        <p:nvSpPr>
          <p:cNvPr id="73731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8229600" cy="4724400"/>
          </a:xfrm>
        </p:spPr>
        <p:txBody>
          <a:bodyPr>
            <a:normAutofit fontScale="77500" lnSpcReduction="20000"/>
          </a:bodyPr>
          <a:lstStyle/>
          <a:p>
            <a:pPr>
              <a:lnSpc>
                <a:spcPct val="120000"/>
              </a:lnSpc>
              <a:spcBef>
                <a:spcPts val="600"/>
              </a:spcBef>
              <a:defRPr/>
            </a:pPr>
            <a:r>
              <a:rPr lang="sl-SI" b="1" dirty="0" smtClean="0"/>
              <a:t>diskontinuitet</a:t>
            </a:r>
            <a:r>
              <a:rPr lang="sl-SI" dirty="0" smtClean="0"/>
              <a:t> pijenja kroz adolescentni period: </a:t>
            </a:r>
            <a:r>
              <a:rPr lang="sr-Latn-CS" dirty="0" smtClean="0"/>
              <a:t>slaba</a:t>
            </a:r>
            <a:r>
              <a:rPr lang="it-IT" dirty="0" smtClean="0"/>
              <a:t> korelacij</a:t>
            </a:r>
            <a:r>
              <a:rPr lang="sr-Latn-CS" dirty="0" smtClean="0"/>
              <a:t>a </a:t>
            </a:r>
            <a:r>
              <a:rPr lang="it-IT" dirty="0" smtClean="0"/>
              <a:t>sa alkoholizm</a:t>
            </a:r>
            <a:r>
              <a:rPr lang="sr-Latn-CS" dirty="0" smtClean="0"/>
              <a:t>om</a:t>
            </a:r>
            <a:r>
              <a:rPr lang="it-IT" dirty="0" smtClean="0"/>
              <a:t> u odrasloj dobi</a:t>
            </a:r>
            <a:endParaRPr lang="sr-Latn-CS" dirty="0" smtClean="0"/>
          </a:p>
          <a:p>
            <a:pPr>
              <a:lnSpc>
                <a:spcPct val="120000"/>
              </a:lnSpc>
              <a:spcBef>
                <a:spcPts val="600"/>
              </a:spcBef>
              <a:defRPr/>
            </a:pPr>
            <a:r>
              <a:rPr lang="sl-SI" b="1" dirty="0" smtClean="0"/>
              <a:t>prekid filma i gubitak svesti </a:t>
            </a:r>
            <a:r>
              <a:rPr lang="sl-SI" dirty="0" smtClean="0"/>
              <a:t>- važni i česti </a:t>
            </a:r>
          </a:p>
          <a:p>
            <a:pPr>
              <a:lnSpc>
                <a:spcPct val="120000"/>
              </a:lnSpc>
              <a:spcBef>
                <a:spcPts val="600"/>
              </a:spcBef>
              <a:defRPr/>
            </a:pPr>
            <a:r>
              <a:rPr lang="sl-SI" b="1" dirty="0" smtClean="0"/>
              <a:t>psihičke tegobe, socijalni problemi </a:t>
            </a:r>
            <a:r>
              <a:rPr lang="sl-SI" dirty="0" smtClean="0"/>
              <a:t>i intepersonalni </a:t>
            </a:r>
            <a:r>
              <a:rPr lang="sl-SI" b="1" dirty="0" smtClean="0"/>
              <a:t>koflikti –</a:t>
            </a:r>
            <a:r>
              <a:rPr lang="sl-SI" dirty="0" smtClean="0"/>
              <a:t>česti i intenzivni</a:t>
            </a:r>
          </a:p>
          <a:p>
            <a:pPr lvl="1">
              <a:lnSpc>
                <a:spcPct val="120000"/>
              </a:lnSpc>
              <a:spcBef>
                <a:spcPts val="0"/>
              </a:spcBef>
              <a:defRPr/>
            </a:pPr>
            <a:r>
              <a:rPr lang="sl-SI" b="1" dirty="0" smtClean="0"/>
              <a:t>intenzitet žudnje </a:t>
            </a:r>
            <a:r>
              <a:rPr lang="sl-SI" dirty="0" smtClean="0"/>
              <a:t>za alkoholom - instrumentalizacija alkohola za rešavanje raznih emocionalnih stanja u adolescenciji</a:t>
            </a:r>
            <a:endParaRPr lang="sl-SI" b="1" dirty="0" smtClean="0"/>
          </a:p>
          <a:p>
            <a:pPr lvl="1">
              <a:lnSpc>
                <a:spcPct val="120000"/>
              </a:lnSpc>
              <a:spcBef>
                <a:spcPts val="0"/>
              </a:spcBef>
              <a:defRPr/>
            </a:pPr>
            <a:r>
              <a:rPr lang="sl-SI" dirty="0" smtClean="0"/>
              <a:t>rizični</a:t>
            </a:r>
            <a:r>
              <a:rPr lang="sl-SI" b="1" dirty="0" smtClean="0"/>
              <a:t> seksualni odnosi</a:t>
            </a:r>
          </a:p>
          <a:p>
            <a:pPr lvl="1">
              <a:lnSpc>
                <a:spcPct val="120000"/>
              </a:lnSpc>
              <a:spcBef>
                <a:spcPts val="0"/>
              </a:spcBef>
              <a:defRPr/>
            </a:pPr>
            <a:r>
              <a:rPr lang="sl-SI" dirty="0" smtClean="0"/>
              <a:t>napuštanje </a:t>
            </a:r>
            <a:r>
              <a:rPr lang="sl-SI" b="1" dirty="0" smtClean="0"/>
              <a:t>školovanja</a:t>
            </a:r>
            <a:endParaRPr lang="sl-SI" dirty="0" smtClean="0"/>
          </a:p>
          <a:p>
            <a:pPr>
              <a:lnSpc>
                <a:spcPct val="120000"/>
              </a:lnSpc>
              <a:spcBef>
                <a:spcPts val="600"/>
              </a:spcBef>
              <a:defRPr/>
            </a:pPr>
            <a:r>
              <a:rPr lang="sl-SI" dirty="0" smtClean="0"/>
              <a:t>količina popijenog  alkohola i  </a:t>
            </a:r>
            <a:r>
              <a:rPr lang="sl-SI" b="1" dirty="0" smtClean="0"/>
              <a:t>poremećaji u ponašanju </a:t>
            </a:r>
            <a:r>
              <a:rPr lang="sl-SI" dirty="0" smtClean="0"/>
              <a:t>su u korelaciji,  ali to u osnovi ipak mogu biti dva odvojena procesa</a:t>
            </a:r>
            <a:endParaRPr lang="sr-Latn-CS" dirty="0" smtClean="0"/>
          </a:p>
          <a:p>
            <a:pPr>
              <a:lnSpc>
                <a:spcPct val="120000"/>
              </a:lnSpc>
              <a:spcBef>
                <a:spcPts val="600"/>
              </a:spcBef>
              <a:defRPr/>
            </a:pPr>
            <a:r>
              <a:rPr lang="sl-SI" b="1" dirty="0" smtClean="0"/>
              <a:t>telesna oštećenja </a:t>
            </a:r>
            <a:r>
              <a:rPr lang="sl-SI" dirty="0" smtClean="0"/>
              <a:t>i znaci </a:t>
            </a:r>
            <a:r>
              <a:rPr lang="sl-SI" b="1" dirty="0" smtClean="0"/>
              <a:t>fizičke</a:t>
            </a:r>
            <a:r>
              <a:rPr lang="sl-SI" dirty="0" smtClean="0"/>
              <a:t> </a:t>
            </a:r>
            <a:r>
              <a:rPr lang="sl-SI" b="1" dirty="0" smtClean="0"/>
              <a:t>zavisnosti</a:t>
            </a:r>
            <a:r>
              <a:rPr lang="sl-SI" dirty="0" smtClean="0"/>
              <a:t>  se </a:t>
            </a:r>
            <a:r>
              <a:rPr lang="sl-SI" b="1" dirty="0" smtClean="0"/>
              <a:t>retko</a:t>
            </a:r>
            <a:r>
              <a:rPr lang="sl-SI" dirty="0" smtClean="0"/>
              <a:t> pokazuju, čak i kada postoje značajni psihološki i psihijatrijski poremećaji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A9AAFAB-8A99-4CBC-8CA8-78616A650C0E}" type="slidenum">
              <a:rPr lang="en-US" smtClean="0"/>
              <a:pPr>
                <a:defRPr/>
              </a:pPr>
              <a:t>25</a:t>
            </a:fld>
            <a:endParaRPr lang="en-US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04088"/>
            <a:ext cx="8229600" cy="819912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sl-SI" sz="3200" b="1" dirty="0" smtClean="0"/>
              <a:t>Alkoholizam starih (preko 65 god. života)</a:t>
            </a:r>
            <a:endParaRPr lang="en-US" sz="3200" b="1" i="1" dirty="0" smtClean="0">
              <a:solidFill>
                <a:srgbClr val="CC0000"/>
              </a:solidFill>
            </a:endParaRPr>
          </a:p>
        </p:txBody>
      </p:sp>
      <p:sp>
        <p:nvSpPr>
          <p:cNvPr id="83971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8686800" cy="4953000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90000"/>
              </a:lnSpc>
              <a:buNone/>
              <a:defRPr/>
            </a:pPr>
            <a:r>
              <a:rPr lang="sr-Latn-CS" sz="2400" b="1" dirty="0" smtClean="0"/>
              <a:t>Teže </a:t>
            </a:r>
            <a:r>
              <a:rPr lang="sr-Latn-CS" sz="2400" dirty="0" smtClean="0"/>
              <a:t>se dijagnostikuje: </a:t>
            </a:r>
          </a:p>
          <a:p>
            <a:pPr>
              <a:lnSpc>
                <a:spcPct val="90000"/>
              </a:lnSpc>
              <a:defRPr/>
            </a:pPr>
            <a:r>
              <a:rPr lang="sr-Latn-CS" sz="2200" u="sng" dirty="0" smtClean="0"/>
              <a:t>povučenost</a:t>
            </a:r>
            <a:r>
              <a:rPr lang="sr-Latn-CS" sz="2200" dirty="0" smtClean="0"/>
              <a:t> starih</a:t>
            </a:r>
          </a:p>
          <a:p>
            <a:pPr>
              <a:lnSpc>
                <a:spcPct val="90000"/>
              </a:lnSpc>
              <a:defRPr/>
            </a:pPr>
            <a:r>
              <a:rPr lang="sr-Latn-CS" sz="2200" u="sng" dirty="0" smtClean="0"/>
              <a:t>sličnost</a:t>
            </a:r>
            <a:r>
              <a:rPr lang="sr-Latn-CS" sz="2200" dirty="0" smtClean="0"/>
              <a:t> kliničke slike sa </a:t>
            </a:r>
            <a:r>
              <a:rPr lang="sr-Latn-CS" sz="2200" u="sng" dirty="0" smtClean="0"/>
              <a:t>zdravstvenim problemima </a:t>
            </a:r>
            <a:r>
              <a:rPr lang="sr-Latn-CS" sz="2200" dirty="0" smtClean="0"/>
              <a:t>vezanim za starenje</a:t>
            </a:r>
          </a:p>
          <a:p>
            <a:pPr eaLnBrk="1" hangingPunct="1">
              <a:lnSpc>
                <a:spcPct val="110000"/>
              </a:lnSpc>
              <a:spcBef>
                <a:spcPts val="600"/>
              </a:spcBef>
              <a:buNone/>
              <a:defRPr/>
            </a:pPr>
            <a:r>
              <a:rPr lang="sr-Latn-CS" sz="2400" dirty="0" smtClean="0"/>
              <a:t>Dva tipa: </a:t>
            </a:r>
          </a:p>
          <a:p>
            <a:pPr>
              <a:lnSpc>
                <a:spcPct val="90000"/>
              </a:lnSpc>
              <a:defRPr/>
            </a:pPr>
            <a:r>
              <a:rPr lang="sr-Latn-CS" sz="2400" b="1" i="1" dirty="0" smtClean="0"/>
              <a:t>Prolongirani (produženi) tip </a:t>
            </a:r>
            <a:r>
              <a:rPr lang="sr-Latn-CS" sz="2400" dirty="0" smtClean="0"/>
              <a:t>– početak alkoholizma u mlađem uzrastu</a:t>
            </a:r>
          </a:p>
          <a:p>
            <a:pPr lvl="1">
              <a:lnSpc>
                <a:spcPct val="90000"/>
              </a:lnSpc>
              <a:defRPr/>
            </a:pPr>
            <a:r>
              <a:rPr lang="sr-Latn-CS" sz="2200" dirty="0" smtClean="0"/>
              <a:t>izražen </a:t>
            </a:r>
            <a:r>
              <a:rPr lang="sr-Latn-CS" sz="2200" u="sng" dirty="0" smtClean="0"/>
              <a:t>pad tolerancije</a:t>
            </a:r>
          </a:p>
          <a:p>
            <a:pPr lvl="1">
              <a:lnSpc>
                <a:spcPct val="90000"/>
              </a:lnSpc>
              <a:defRPr/>
            </a:pPr>
            <a:r>
              <a:rPr lang="sr-Latn-CS" sz="2200" u="sng" dirty="0" smtClean="0"/>
              <a:t>psiho-</a:t>
            </a:r>
            <a:r>
              <a:rPr lang="sr-Latn-CS" sz="2200" u="sng" dirty="0" err="1" smtClean="0"/>
              <a:t>somatske</a:t>
            </a:r>
            <a:r>
              <a:rPr lang="sr-Latn-CS" sz="2200" u="sng" dirty="0" smtClean="0"/>
              <a:t>  komplikacije </a:t>
            </a:r>
            <a:r>
              <a:rPr lang="sr-Latn-CS" sz="2200" dirty="0" smtClean="0"/>
              <a:t>alkoholizma (</a:t>
            </a:r>
            <a:r>
              <a:rPr lang="sr-Latn-CS" sz="2200" dirty="0" err="1" smtClean="0"/>
              <a:t>polineuropathia</a:t>
            </a:r>
            <a:r>
              <a:rPr lang="sr-Latn-CS" sz="2200" dirty="0" smtClean="0"/>
              <a:t>, oštećenja jetre, </a:t>
            </a:r>
            <a:r>
              <a:rPr lang="sr-Latn-CS" sz="2200" dirty="0" err="1" smtClean="0"/>
              <a:t>demencia</a:t>
            </a:r>
            <a:r>
              <a:rPr lang="sr-Latn-CS" sz="2200" dirty="0" smtClean="0"/>
              <a:t>, </a:t>
            </a:r>
            <a:r>
              <a:rPr lang="sr-Latn-CS" sz="2200" dirty="0" err="1" smtClean="0"/>
              <a:t>diabetes</a:t>
            </a:r>
            <a:r>
              <a:rPr lang="sr-Latn-CS" sz="2200" dirty="0" smtClean="0"/>
              <a:t> itd.)</a:t>
            </a:r>
          </a:p>
          <a:p>
            <a:pPr>
              <a:lnSpc>
                <a:spcPct val="90000"/>
              </a:lnSpc>
              <a:defRPr/>
            </a:pPr>
            <a:r>
              <a:rPr lang="sr-Latn-CS" sz="2400" dirty="0" smtClean="0"/>
              <a:t> </a:t>
            </a:r>
            <a:r>
              <a:rPr lang="sr-Latn-CS" sz="2400" b="1" i="1" dirty="0" smtClean="0"/>
              <a:t>Starački tip </a:t>
            </a:r>
            <a:r>
              <a:rPr lang="sr-Latn-CS" sz="2400" dirty="0" smtClean="0"/>
              <a:t>(</a:t>
            </a:r>
            <a:r>
              <a:rPr lang="sr-Latn-CS" sz="2400" i="1" dirty="0" smtClean="0"/>
              <a:t>alkoholizam sa kasnim početkom) </a:t>
            </a:r>
            <a:r>
              <a:rPr lang="sr-Latn-CS" sz="2400" dirty="0" smtClean="0"/>
              <a:t>- javlja se obično posle težeg </a:t>
            </a:r>
            <a:r>
              <a:rPr lang="sr-Latn-CS" sz="2400" dirty="0" err="1" smtClean="0"/>
              <a:t>distresa</a:t>
            </a:r>
            <a:r>
              <a:rPr lang="sr-Latn-CS" sz="2400" dirty="0" smtClean="0"/>
              <a:t>:</a:t>
            </a:r>
          </a:p>
          <a:p>
            <a:pPr lvl="1">
              <a:lnSpc>
                <a:spcPct val="90000"/>
              </a:lnSpc>
              <a:defRPr/>
            </a:pPr>
            <a:r>
              <a:rPr lang="sr-Latn-CS" sz="2200" u="sng" dirty="0" smtClean="0"/>
              <a:t>emocionalnog stresa</a:t>
            </a:r>
            <a:r>
              <a:rPr lang="sr-Latn-CS" sz="2200" dirty="0" smtClean="0"/>
              <a:t> (gubici - bračnog partnera, bliske osobe...)</a:t>
            </a:r>
          </a:p>
          <a:p>
            <a:pPr lvl="1">
              <a:lnSpc>
                <a:spcPct val="90000"/>
              </a:lnSpc>
              <a:defRPr/>
            </a:pPr>
            <a:r>
              <a:rPr lang="sr-Latn-CS" sz="2200" u="sng" dirty="0" smtClean="0"/>
              <a:t>trauma glave</a:t>
            </a:r>
            <a:r>
              <a:rPr lang="sr-Latn-CS" sz="2200" dirty="0" smtClean="0"/>
              <a:t> (u saobraćajnoj nesreći isl.)</a:t>
            </a:r>
          </a:p>
          <a:p>
            <a:pPr eaLnBrk="1" hangingPunct="1">
              <a:lnSpc>
                <a:spcPct val="90000"/>
              </a:lnSpc>
              <a:defRPr/>
            </a:pPr>
            <a:endParaRPr lang="sr-Latn-CS" sz="24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A9AAFAB-8A99-4CBC-8CA8-78616A650C0E}" type="slidenum">
              <a:rPr lang="en-US" smtClean="0"/>
              <a:pPr>
                <a:defRPr/>
              </a:pPr>
              <a:t>26</a:t>
            </a:fld>
            <a:endParaRPr lang="en-US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43712"/>
          </a:xfrm>
        </p:spPr>
        <p:txBody>
          <a:bodyPr>
            <a:normAutofit/>
          </a:bodyPr>
          <a:lstStyle/>
          <a:p>
            <a:r>
              <a:rPr lang="sr-Latn-CS" sz="3200" b="1" dirty="0" smtClean="0"/>
              <a:t>Literatura</a:t>
            </a:r>
            <a:endParaRPr lang="en-US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24400"/>
          </a:xfrm>
        </p:spPr>
        <p:txBody>
          <a:bodyPr/>
          <a:lstStyle/>
          <a:p>
            <a:r>
              <a:rPr lang="sr-Latn-CS" dirty="0" smtClean="0"/>
              <a:t>Nastasić, P. (2011), Ekosistemski pristup alkoholizmu. Beograd, Publikum</a:t>
            </a:r>
            <a:r>
              <a:rPr lang="en-US" dirty="0" smtClean="0"/>
              <a:t>.</a:t>
            </a:r>
            <a:r>
              <a:rPr lang="sr-Latn-CS" dirty="0" smtClean="0"/>
              <a:t> </a:t>
            </a:r>
            <a:endParaRPr lang="en-US" dirty="0" smtClean="0"/>
          </a:p>
          <a:p>
            <a:pPr lvl="1"/>
            <a:r>
              <a:rPr lang="sr-Latn-CS" dirty="0" smtClean="0"/>
              <a:t>Poglavlje </a:t>
            </a:r>
            <a:r>
              <a:rPr lang="sr-Latn-CS" i="1" dirty="0" smtClean="0"/>
              <a:t>Opšti principi dijagnostikovanja alkoholizma</a:t>
            </a:r>
            <a:r>
              <a:rPr lang="en-US" i="1" dirty="0" smtClean="0"/>
              <a:t>,</a:t>
            </a:r>
            <a:r>
              <a:rPr lang="sr-Latn-CS" dirty="0" smtClean="0"/>
              <a:t> str. 55 – 75.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6BAE2-C428-4C44-9A59-C5DAE5202C0C}" type="slidenum">
              <a:rPr lang="en-US" smtClean="0"/>
              <a:pPr/>
              <a:t>27</a:t>
            </a:fld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04088"/>
            <a:ext cx="8229600" cy="743712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sl-SI" sz="3200" b="1" dirty="0" smtClean="0"/>
              <a:t>Određivanje dijagnoze bolesni zavisnosti </a:t>
            </a:r>
            <a:endParaRPr lang="sr-Latn-CS" sz="3200" b="1" dirty="0" smtClean="0"/>
          </a:p>
        </p:txBody>
      </p:sp>
      <p:sp>
        <p:nvSpPr>
          <p:cNvPr id="6147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8229600" cy="4953000"/>
          </a:xfrm>
        </p:spPr>
        <p:txBody>
          <a:bodyPr>
            <a:normAutofit/>
          </a:bodyPr>
          <a:lstStyle/>
          <a:p>
            <a:pPr marL="0" indent="0">
              <a:buNone/>
              <a:defRPr/>
            </a:pPr>
            <a:r>
              <a:rPr lang="sl-SI" sz="2400" dirty="0" smtClean="0"/>
              <a:t>Pod </a:t>
            </a:r>
            <a:r>
              <a:rPr lang="sl-SI" sz="2400" b="1" dirty="0" smtClean="0"/>
              <a:t>dijagnozom</a:t>
            </a:r>
            <a:r>
              <a:rPr lang="sl-SI" sz="2400" dirty="0" smtClean="0"/>
              <a:t> se podrazumeva </a:t>
            </a:r>
            <a:r>
              <a:rPr lang="sl-SI" sz="2400" b="1" dirty="0" smtClean="0"/>
              <a:t>aktivan proces </a:t>
            </a:r>
            <a:r>
              <a:rPr lang="sl-SI" sz="2400" dirty="0" smtClean="0"/>
              <a:t>utvrđivanja postojanja nekog medicinskog poremećaja, koji: </a:t>
            </a:r>
          </a:p>
          <a:p>
            <a:pPr>
              <a:defRPr/>
            </a:pPr>
            <a:r>
              <a:rPr lang="sl-SI" sz="2400" dirty="0" smtClean="0"/>
              <a:t>ima svoju </a:t>
            </a:r>
            <a:r>
              <a:rPr lang="sl-SI" sz="2400" b="1" dirty="0" smtClean="0"/>
              <a:t>metodologiju</a:t>
            </a:r>
          </a:p>
          <a:p>
            <a:pPr>
              <a:defRPr/>
            </a:pPr>
            <a:r>
              <a:rPr lang="sl-SI" sz="2400" dirty="0" smtClean="0"/>
              <a:t>ima za </a:t>
            </a:r>
            <a:r>
              <a:rPr lang="sl-SI" sz="2400" b="1" dirty="0" smtClean="0"/>
              <a:t>cilj:</a:t>
            </a:r>
            <a:r>
              <a:rPr lang="sl-SI" sz="2400" dirty="0" smtClean="0"/>
              <a:t> </a:t>
            </a:r>
            <a:endParaRPr lang="en-US" sz="2400" dirty="0" smtClean="0"/>
          </a:p>
          <a:p>
            <a:pPr lvl="1">
              <a:spcBef>
                <a:spcPts val="600"/>
              </a:spcBef>
              <a:defRPr/>
            </a:pPr>
            <a:r>
              <a:rPr lang="sl-SI" dirty="0" smtClean="0"/>
              <a:t>određivanje </a:t>
            </a:r>
            <a:r>
              <a:rPr lang="sl-SI" b="1" dirty="0" smtClean="0"/>
              <a:t>prognoze bolesti  </a:t>
            </a:r>
            <a:endParaRPr lang="en-US" b="1" dirty="0" smtClean="0"/>
          </a:p>
          <a:p>
            <a:pPr lvl="1">
              <a:spcBef>
                <a:spcPts val="600"/>
              </a:spcBef>
              <a:defRPr/>
            </a:pPr>
            <a:r>
              <a:rPr lang="sl-SI" dirty="0" smtClean="0"/>
              <a:t>ukazivanje na mogućnosti </a:t>
            </a:r>
            <a:r>
              <a:rPr lang="sl-SI" b="1" dirty="0" smtClean="0"/>
              <a:t>lečenja</a:t>
            </a:r>
            <a:r>
              <a:rPr lang="sl-SI" dirty="0" smtClean="0"/>
              <a:t> (tretmana, terapije)</a:t>
            </a:r>
          </a:p>
          <a:p>
            <a:pPr>
              <a:buNone/>
              <a:defRPr/>
            </a:pPr>
            <a:r>
              <a:rPr lang="sl-SI" sz="2400" b="1" i="1" dirty="0" smtClean="0"/>
              <a:t>Deo je kontinuuma koji počinje od prvih simptoma poremećaja do okončanja procesa terapije  </a:t>
            </a:r>
          </a:p>
          <a:p>
            <a:pPr eaLnBrk="1" hangingPunct="1">
              <a:buNone/>
              <a:defRPr/>
            </a:pPr>
            <a:endParaRPr lang="en-US" sz="24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A9AAFAB-8A99-4CBC-8CA8-78616A650C0E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04088"/>
            <a:ext cx="8229600" cy="667512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sr-Latn-RS" sz="3200" b="1" dirty="0" smtClean="0"/>
              <a:t>Faze d</a:t>
            </a:r>
            <a:r>
              <a:rPr lang="sr-Latn-CS" sz="3200" b="1" dirty="0" smtClean="0"/>
              <a:t>i</a:t>
            </a:r>
            <a:r>
              <a:rPr lang="sl-SI" sz="3200" b="1" dirty="0" smtClean="0"/>
              <a:t>jagnostičkog procesa i tretmana </a:t>
            </a:r>
            <a:endParaRPr lang="en-US" sz="3200" b="1" dirty="0" smtClean="0"/>
          </a:p>
        </p:txBody>
      </p:sp>
      <p:sp>
        <p:nvSpPr>
          <p:cNvPr id="30723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524000"/>
            <a:ext cx="8229600" cy="4876800"/>
          </a:xfrm>
        </p:spPr>
        <p:txBody>
          <a:bodyPr>
            <a:noAutofit/>
          </a:bodyPr>
          <a:lstStyle/>
          <a:p>
            <a:pPr marL="0" indent="0">
              <a:spcBef>
                <a:spcPts val="600"/>
              </a:spcBef>
              <a:buNone/>
              <a:defRPr/>
            </a:pPr>
            <a:r>
              <a:rPr lang="sl-SI" sz="2400" dirty="0" smtClean="0"/>
              <a:t>Uobičajene </a:t>
            </a:r>
            <a:r>
              <a:rPr lang="sl-SI" sz="2400" b="1" dirty="0" smtClean="0"/>
              <a:t>faze </a:t>
            </a:r>
            <a:r>
              <a:rPr lang="sr-Latn-CS" sz="2400" b="1" dirty="0" smtClean="0"/>
              <a:t>u dijagnostikovanju i tretmanu bolesti zavisnosti</a:t>
            </a:r>
            <a:r>
              <a:rPr lang="sr-Latn-CS" sz="2400" dirty="0" smtClean="0"/>
              <a:t>:</a:t>
            </a:r>
          </a:p>
          <a:p>
            <a:pPr marL="457200" indent="-457200">
              <a:spcBef>
                <a:spcPts val="600"/>
              </a:spcBef>
              <a:buNone/>
              <a:defRPr/>
            </a:pPr>
            <a:r>
              <a:rPr lang="sr-Latn-CS" sz="2400" b="1" dirty="0" smtClean="0"/>
              <a:t>1. i</a:t>
            </a:r>
            <a:r>
              <a:rPr lang="sl-SI" sz="2400" b="1" dirty="0" smtClean="0"/>
              <a:t>dentifikacija problema </a:t>
            </a:r>
            <a:r>
              <a:rPr lang="sl-SI" sz="2400" dirty="0" smtClean="0"/>
              <a:t>(dijagnostika – DG) </a:t>
            </a:r>
          </a:p>
          <a:p>
            <a:pPr marL="274320" lvl="1" indent="-274320">
              <a:spcBef>
                <a:spcPts val="600"/>
              </a:spcBef>
              <a:buClr>
                <a:schemeClr val="accent3"/>
              </a:buClr>
              <a:buSzPct val="95000"/>
              <a:buNone/>
              <a:defRPr/>
            </a:pPr>
            <a:r>
              <a:rPr lang="en-US" sz="2400" dirty="0" smtClean="0"/>
              <a:t>2. </a:t>
            </a:r>
            <a:r>
              <a:rPr lang="sl-SI" sz="2400" b="1" dirty="0" smtClean="0"/>
              <a:t>dijagnostikovanje</a:t>
            </a:r>
            <a:r>
              <a:rPr lang="sl-SI" sz="2400" dirty="0" smtClean="0"/>
              <a:t> alkoholizma </a:t>
            </a:r>
            <a:r>
              <a:rPr lang="sl-SI" sz="2400" b="1" dirty="0" smtClean="0"/>
              <a:t>u</a:t>
            </a:r>
            <a:r>
              <a:rPr lang="sl-SI" sz="2400" dirty="0" smtClean="0"/>
              <a:t> </a:t>
            </a:r>
            <a:r>
              <a:rPr lang="sl-SI" sz="2400" b="1" dirty="0" smtClean="0"/>
              <a:t>zdravstvenim ustanovama </a:t>
            </a:r>
            <a:r>
              <a:rPr lang="sl-SI" sz="2400" dirty="0" smtClean="0"/>
              <a:t>(DG) </a:t>
            </a:r>
          </a:p>
          <a:p>
            <a:pPr>
              <a:spcBef>
                <a:spcPts val="600"/>
              </a:spcBef>
              <a:buNone/>
              <a:defRPr/>
            </a:pPr>
            <a:r>
              <a:rPr lang="en-US" sz="2400" dirty="0" smtClean="0"/>
              <a:t>3. </a:t>
            </a:r>
            <a:r>
              <a:rPr lang="sr-Latn-RS" sz="2400" b="1" dirty="0" smtClean="0"/>
              <a:t>motivacija</a:t>
            </a:r>
            <a:r>
              <a:rPr lang="sr-Latn-RS" sz="2400" dirty="0" smtClean="0"/>
              <a:t> klijenta za tretman </a:t>
            </a:r>
            <a:r>
              <a:rPr lang="sl-SI" sz="2400" dirty="0" smtClean="0"/>
              <a:t> (T)</a:t>
            </a:r>
            <a:endParaRPr lang="sr-Latn-RS" sz="2400" dirty="0" smtClean="0"/>
          </a:p>
          <a:p>
            <a:pPr>
              <a:spcBef>
                <a:spcPts val="600"/>
              </a:spcBef>
              <a:buNone/>
              <a:defRPr/>
            </a:pPr>
            <a:r>
              <a:rPr lang="sl-SI" sz="2400" dirty="0" smtClean="0"/>
              <a:t>4. </a:t>
            </a:r>
            <a:r>
              <a:rPr lang="sl-SI" sz="2400" b="1" dirty="0" smtClean="0"/>
              <a:t>tretman</a:t>
            </a:r>
            <a:r>
              <a:rPr lang="sl-SI" sz="2400" dirty="0" smtClean="0"/>
              <a:t> / lečenje (T)</a:t>
            </a:r>
          </a:p>
          <a:p>
            <a:pPr>
              <a:spcBef>
                <a:spcPts val="600"/>
              </a:spcBef>
              <a:buNone/>
              <a:defRPr/>
            </a:pPr>
            <a:r>
              <a:rPr lang="sl-SI" sz="2400" dirty="0" smtClean="0"/>
              <a:t>5. </a:t>
            </a:r>
            <a:r>
              <a:rPr lang="sl-SI" sz="2400" b="1" dirty="0" smtClean="0"/>
              <a:t>evaluacija</a:t>
            </a:r>
            <a:r>
              <a:rPr lang="sl-SI" sz="2400" dirty="0" smtClean="0"/>
              <a:t> terapijskog procesa (DG) </a:t>
            </a:r>
            <a:endParaRPr lang="en-US" sz="2400" dirty="0" smtClean="0"/>
          </a:p>
          <a:p>
            <a:pPr>
              <a:spcBef>
                <a:spcPts val="600"/>
              </a:spcBef>
              <a:buNone/>
              <a:defRPr/>
            </a:pPr>
            <a:r>
              <a:rPr lang="sr-Latn-RS" sz="2400" dirty="0" smtClean="0"/>
              <a:t>6</a:t>
            </a:r>
            <a:r>
              <a:rPr lang="en-US" sz="2400" dirty="0" smtClean="0"/>
              <a:t>. </a:t>
            </a:r>
            <a:r>
              <a:rPr lang="sr-Latn-CS" sz="2400" b="1" dirty="0" smtClean="0"/>
              <a:t>kontinuirana nega </a:t>
            </a:r>
            <a:r>
              <a:rPr lang="sl-SI" sz="2400" dirty="0" smtClean="0"/>
              <a:t>(T)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A9AAFAB-8A99-4CBC-8CA8-78616A650C0E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04088"/>
            <a:ext cx="8229600" cy="667512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en-US" sz="3200" b="1" dirty="0" smtClean="0"/>
              <a:t>I </a:t>
            </a:r>
            <a:r>
              <a:rPr lang="sl-SI" sz="3200" b="1" dirty="0" smtClean="0"/>
              <a:t>Faza identifikacije problema/1</a:t>
            </a:r>
            <a:endParaRPr lang="en-US" sz="3200" b="1" dirty="0" smtClean="0"/>
          </a:p>
        </p:txBody>
      </p:sp>
      <p:sp>
        <p:nvSpPr>
          <p:cNvPr id="32771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524000"/>
            <a:ext cx="8382000" cy="4267200"/>
          </a:xfrm>
        </p:spPr>
        <p:txBody>
          <a:bodyPr>
            <a:noAutofit/>
          </a:bodyPr>
          <a:lstStyle/>
          <a:p>
            <a:pPr>
              <a:spcBef>
                <a:spcPts val="600"/>
              </a:spcBef>
              <a:buNone/>
              <a:defRPr/>
            </a:pPr>
            <a:r>
              <a:rPr lang="sr-Latn-CS" sz="2200" dirty="0" smtClean="0"/>
              <a:t>Početak identifikacije je iniciran nekom “</a:t>
            </a:r>
            <a:r>
              <a:rPr lang="sr-Latn-CS" sz="2200" b="1" dirty="0" smtClean="0"/>
              <a:t>krizom u sistemu</a:t>
            </a:r>
            <a:r>
              <a:rPr lang="sr-Latn-CS" sz="2200" dirty="0" smtClean="0"/>
              <a:t>”, izazvanom  zavisnošću </a:t>
            </a:r>
            <a:r>
              <a:rPr lang="sr-Latn-CS" sz="2200" dirty="0" err="1" smtClean="0"/>
              <a:t>adikta</a:t>
            </a:r>
            <a:r>
              <a:rPr lang="sr-Latn-CS" sz="2200" dirty="0" smtClean="0"/>
              <a:t>. </a:t>
            </a:r>
          </a:p>
          <a:p>
            <a:pPr>
              <a:spcBef>
                <a:spcPts val="600"/>
              </a:spcBef>
              <a:buNone/>
              <a:defRPr/>
            </a:pPr>
            <a:r>
              <a:rPr lang="sr-Latn-CS" sz="2200" dirty="0" smtClean="0"/>
              <a:t>Kriza postaje društveno vidljiva usled nekog neposrednog povoda  - </a:t>
            </a:r>
            <a:r>
              <a:rPr lang="sr-Latn-CS" sz="2200" b="1" dirty="0" smtClean="0"/>
              <a:t>konkretnog događaja</a:t>
            </a:r>
            <a:r>
              <a:rPr lang="sr-Latn-CS" sz="2200" dirty="0" smtClean="0"/>
              <a:t>. To mogu biti:</a:t>
            </a:r>
          </a:p>
          <a:p>
            <a:pPr eaLnBrk="1" hangingPunct="1">
              <a:spcBef>
                <a:spcPts val="600"/>
              </a:spcBef>
              <a:buNone/>
              <a:defRPr/>
            </a:pPr>
            <a:r>
              <a:rPr lang="sr-Latn-CS" sz="2200" i="1" dirty="0" smtClean="0"/>
              <a:t>1. Događaji iz domena </a:t>
            </a:r>
            <a:r>
              <a:rPr lang="sr-Latn-CS" sz="2200" b="1" i="1" dirty="0" smtClean="0"/>
              <a:t>šire socijalne vidljivosti</a:t>
            </a:r>
          </a:p>
          <a:p>
            <a:pPr marL="403225" lvl="1" indent="-233363">
              <a:spcBef>
                <a:spcPts val="0"/>
              </a:spcBef>
              <a:defRPr/>
            </a:pPr>
            <a:r>
              <a:rPr lang="sr-Latn-CS" sz="2200" b="1" dirty="0" smtClean="0"/>
              <a:t>radna</a:t>
            </a:r>
            <a:r>
              <a:rPr lang="sr-Latn-CS" sz="2200" dirty="0" smtClean="0"/>
              <a:t> neefikasnost i prekršaji radne discipline </a:t>
            </a:r>
          </a:p>
          <a:p>
            <a:pPr marL="403225" lvl="1" indent="-233363">
              <a:spcBef>
                <a:spcPts val="0"/>
              </a:spcBef>
              <a:defRPr/>
            </a:pPr>
            <a:r>
              <a:rPr lang="sr-Latn-CS" sz="2200" dirty="0" smtClean="0"/>
              <a:t>više puta ponavljana </a:t>
            </a:r>
            <a:r>
              <a:rPr lang="sr-Latn-CS" sz="2200" b="1" dirty="0" smtClean="0"/>
              <a:t>vožnja</a:t>
            </a:r>
            <a:r>
              <a:rPr lang="sr-Latn-CS" sz="2200" dirty="0" smtClean="0"/>
              <a:t> pod uticajem PAS</a:t>
            </a:r>
          </a:p>
          <a:p>
            <a:pPr marL="403225" lvl="1" indent="-233363">
              <a:spcBef>
                <a:spcPts val="0"/>
              </a:spcBef>
              <a:defRPr/>
            </a:pPr>
            <a:r>
              <a:rPr lang="sr-Latn-CS" sz="2200" b="1" dirty="0" smtClean="0"/>
              <a:t>antisocijalno ponašanje:</a:t>
            </a:r>
          </a:p>
          <a:p>
            <a:pPr marL="403225" lvl="1" indent="0">
              <a:spcBef>
                <a:spcPts val="0"/>
              </a:spcBef>
              <a:defRPr/>
            </a:pPr>
            <a:r>
              <a:rPr lang="sr-Latn-CS" sz="2200" dirty="0" smtClean="0"/>
              <a:t> višestruko ponavljano bračno i porodično </a:t>
            </a:r>
            <a:r>
              <a:rPr lang="sr-Latn-CS" sz="2200" u="sng" dirty="0" smtClean="0"/>
              <a:t>nasilje</a:t>
            </a:r>
          </a:p>
          <a:p>
            <a:pPr marL="403225" lvl="1" indent="0">
              <a:spcBef>
                <a:spcPts val="0"/>
              </a:spcBef>
              <a:defRPr/>
            </a:pPr>
            <a:r>
              <a:rPr lang="sr-Latn-CS" sz="2200" dirty="0" smtClean="0"/>
              <a:t> </a:t>
            </a:r>
            <a:r>
              <a:rPr lang="sr-Latn-CS" sz="2200" u="sng" dirty="0" smtClean="0"/>
              <a:t>ispadi i tuče</a:t>
            </a:r>
            <a:endParaRPr lang="sr-Latn-CS" sz="2200" dirty="0" smtClean="0"/>
          </a:p>
          <a:p>
            <a:pPr marL="403225" lvl="1" indent="0">
              <a:spcBef>
                <a:spcPts val="0"/>
              </a:spcBef>
              <a:defRPr/>
            </a:pPr>
            <a:r>
              <a:rPr lang="sr-Latn-CS" sz="2200" dirty="0" smtClean="0"/>
              <a:t>ozbiljne </a:t>
            </a:r>
            <a:r>
              <a:rPr lang="sr-Latn-CS" sz="2200" u="sng" dirty="0" smtClean="0"/>
              <a:t>pretnje i nasrtaji </a:t>
            </a:r>
            <a:r>
              <a:rPr lang="sr-Latn-CS" sz="2200" dirty="0" smtClean="0"/>
              <a:t>na druge </a:t>
            </a:r>
          </a:p>
          <a:p>
            <a:pPr marL="573088" lvl="1" indent="-169863">
              <a:spcBef>
                <a:spcPts val="0"/>
              </a:spcBef>
              <a:defRPr/>
            </a:pPr>
            <a:r>
              <a:rPr lang="sr-Latn-CS" sz="2200" u="sng" dirty="0" smtClean="0"/>
              <a:t>demoliranje</a:t>
            </a:r>
            <a:r>
              <a:rPr lang="sr-Latn-CS" sz="2200" dirty="0" smtClean="0"/>
              <a:t> stvari/objekata</a:t>
            </a:r>
          </a:p>
          <a:p>
            <a:pPr eaLnBrk="1" hangingPunct="1">
              <a:spcBef>
                <a:spcPts val="0"/>
              </a:spcBef>
              <a:buFont typeface="Wingdings" pitchFamily="2" charset="2"/>
              <a:buNone/>
              <a:defRPr/>
            </a:pPr>
            <a:r>
              <a:rPr lang="sr-Latn-CS" sz="2200" i="1" dirty="0" smtClean="0"/>
              <a:t> </a:t>
            </a:r>
            <a:endParaRPr lang="sr-Latn-CS" sz="22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A9AAFAB-8A99-4CBC-8CA8-78616A650C0E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43712"/>
          </a:xfrm>
        </p:spPr>
        <p:txBody>
          <a:bodyPr>
            <a:normAutofit/>
          </a:bodyPr>
          <a:lstStyle/>
          <a:p>
            <a:r>
              <a:rPr lang="en-US" sz="3200" b="1" dirty="0" smtClean="0"/>
              <a:t>I </a:t>
            </a:r>
            <a:r>
              <a:rPr lang="sl-SI" sz="3200" b="1" dirty="0" smtClean="0"/>
              <a:t>Faza identifikacije problema/2</a:t>
            </a:r>
            <a:endParaRPr lang="sr-Latn-C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5334000"/>
          </a:xfrm>
        </p:spPr>
        <p:txBody>
          <a:bodyPr>
            <a:normAutofit fontScale="92500" lnSpcReduction="10000"/>
          </a:bodyPr>
          <a:lstStyle/>
          <a:p>
            <a:pPr marL="457200" lvl="1" indent="-457200">
              <a:spcBef>
                <a:spcPts val="0"/>
              </a:spcBef>
              <a:buNone/>
              <a:defRPr/>
            </a:pPr>
            <a:r>
              <a:rPr lang="sr-Latn-CS" i="1" dirty="0" smtClean="0"/>
              <a:t>2. Događaji u </a:t>
            </a:r>
            <a:r>
              <a:rPr lang="sr-Latn-CS" b="1" i="1" dirty="0" smtClean="0"/>
              <a:t>porodici </a:t>
            </a:r>
            <a:endParaRPr lang="sr-Latn-CS" i="1" dirty="0" smtClean="0"/>
          </a:p>
          <a:p>
            <a:pPr marL="635000" indent="-355600">
              <a:spcBef>
                <a:spcPts val="300"/>
              </a:spcBef>
              <a:defRPr/>
            </a:pPr>
            <a:r>
              <a:rPr lang="sr-Latn-CS" sz="2400" b="1" dirty="0" smtClean="0"/>
              <a:t>Partnerski odnosi</a:t>
            </a:r>
            <a:r>
              <a:rPr lang="sr-Latn-CS" sz="2400" dirty="0" smtClean="0"/>
              <a:t> </a:t>
            </a:r>
          </a:p>
          <a:p>
            <a:pPr marL="852488" lvl="1" indent="-217488">
              <a:spcBef>
                <a:spcPts val="0"/>
              </a:spcBef>
              <a:defRPr/>
            </a:pPr>
            <a:r>
              <a:rPr lang="sr-Latn-CS" dirty="0" smtClean="0"/>
              <a:t>partnerske </a:t>
            </a:r>
            <a:r>
              <a:rPr lang="sr-Latn-CS" u="sng" dirty="0" err="1" smtClean="0"/>
              <a:t>disfunkcije</a:t>
            </a:r>
            <a:r>
              <a:rPr lang="sr-Latn-CS" dirty="0" smtClean="0"/>
              <a:t> </a:t>
            </a:r>
          </a:p>
          <a:p>
            <a:pPr marL="852488" lvl="1" indent="-217488">
              <a:spcBef>
                <a:spcPts val="0"/>
              </a:spcBef>
              <a:defRPr/>
            </a:pPr>
            <a:r>
              <a:rPr lang="sr-Latn-CS" dirty="0" smtClean="0"/>
              <a:t>zahtev za </a:t>
            </a:r>
            <a:r>
              <a:rPr lang="sr-Latn-CS" u="sng" dirty="0" smtClean="0"/>
              <a:t>razvod usled zavisnosti</a:t>
            </a:r>
          </a:p>
          <a:p>
            <a:pPr marL="852488" lvl="1" indent="-217488">
              <a:spcBef>
                <a:spcPts val="0"/>
              </a:spcBef>
              <a:defRPr/>
            </a:pPr>
            <a:r>
              <a:rPr lang="sr-Latn-CS" u="sng" dirty="0" smtClean="0"/>
              <a:t>zlostavljanje</a:t>
            </a:r>
            <a:r>
              <a:rPr lang="sr-Latn-CS" dirty="0" smtClean="0"/>
              <a:t> i </a:t>
            </a:r>
            <a:r>
              <a:rPr lang="sr-Latn-CS" u="sng" dirty="0" smtClean="0"/>
              <a:t>nasilje</a:t>
            </a:r>
            <a:r>
              <a:rPr lang="sr-Latn-CS" dirty="0" smtClean="0"/>
              <a:t> nad partnerom</a:t>
            </a:r>
          </a:p>
          <a:p>
            <a:pPr lvl="1">
              <a:spcBef>
                <a:spcPts val="0"/>
              </a:spcBef>
              <a:defRPr/>
            </a:pPr>
            <a:r>
              <a:rPr lang="sr-Latn-CS" b="1" dirty="0" smtClean="0"/>
              <a:t>Deca</a:t>
            </a:r>
            <a:r>
              <a:rPr lang="sr-Latn-CS" sz="2200" dirty="0" smtClean="0"/>
              <a:t> </a:t>
            </a:r>
          </a:p>
          <a:p>
            <a:pPr lvl="2">
              <a:spcBef>
                <a:spcPts val="0"/>
              </a:spcBef>
              <a:defRPr/>
            </a:pPr>
            <a:r>
              <a:rPr lang="sr-Latn-CS" sz="2400" u="sng" dirty="0" smtClean="0"/>
              <a:t>zanemarivanje</a:t>
            </a:r>
            <a:r>
              <a:rPr lang="sr-Latn-CS" sz="2400" dirty="0" smtClean="0"/>
              <a:t> i </a:t>
            </a:r>
            <a:r>
              <a:rPr lang="sr-Latn-CS" sz="2400" u="sng" dirty="0" smtClean="0"/>
              <a:t>zlostavljanje </a:t>
            </a:r>
          </a:p>
          <a:p>
            <a:pPr lvl="2">
              <a:spcBef>
                <a:spcPts val="0"/>
              </a:spcBef>
              <a:defRPr/>
            </a:pPr>
            <a:r>
              <a:rPr lang="sr-Latn-CS" sz="2400" u="sng" dirty="0" smtClean="0"/>
              <a:t>simptomi ili povrede </a:t>
            </a:r>
            <a:r>
              <a:rPr lang="sr-Latn-CS" sz="2400" dirty="0" smtClean="0"/>
              <a:t>dece </a:t>
            </a:r>
          </a:p>
          <a:p>
            <a:pPr marL="457200" lvl="1" indent="-457200">
              <a:spcBef>
                <a:spcPts val="600"/>
              </a:spcBef>
              <a:buNone/>
              <a:defRPr/>
            </a:pPr>
            <a:r>
              <a:rPr lang="sr-Latn-CS" i="1" dirty="0" smtClean="0"/>
              <a:t>3. Događaji iz oblasti </a:t>
            </a:r>
            <a:r>
              <a:rPr lang="sr-Latn-CS" b="1" i="1" dirty="0" smtClean="0"/>
              <a:t>zdravstvenih oštećenja</a:t>
            </a:r>
            <a:endParaRPr lang="sr-Latn-CS" i="1" dirty="0" smtClean="0"/>
          </a:p>
          <a:p>
            <a:pPr lvl="1">
              <a:spcBef>
                <a:spcPts val="300"/>
              </a:spcBef>
              <a:defRPr/>
            </a:pPr>
            <a:r>
              <a:rPr lang="sl-SI" u="sng" dirty="0" smtClean="0"/>
              <a:t>epileptički</a:t>
            </a:r>
            <a:r>
              <a:rPr lang="sl-SI" dirty="0" smtClean="0"/>
              <a:t> napadi </a:t>
            </a:r>
          </a:p>
          <a:p>
            <a:pPr lvl="1">
              <a:spcBef>
                <a:spcPts val="300"/>
              </a:spcBef>
              <a:defRPr/>
            </a:pPr>
            <a:r>
              <a:rPr lang="sl-SI" u="sng" dirty="0" smtClean="0"/>
              <a:t>ciroza</a:t>
            </a:r>
            <a:r>
              <a:rPr lang="sl-SI" dirty="0" smtClean="0"/>
              <a:t> jetre</a:t>
            </a:r>
          </a:p>
          <a:p>
            <a:pPr lvl="1">
              <a:spcBef>
                <a:spcPts val="300"/>
              </a:spcBef>
              <a:defRPr/>
            </a:pPr>
            <a:r>
              <a:rPr lang="sl-SI" u="sng" dirty="0" smtClean="0"/>
              <a:t>teže intoksikacije </a:t>
            </a:r>
            <a:r>
              <a:rPr lang="sl-SI" dirty="0" smtClean="0"/>
              <a:t>PAS</a:t>
            </a:r>
          </a:p>
          <a:p>
            <a:pPr lvl="1">
              <a:spcBef>
                <a:spcPts val="300"/>
              </a:spcBef>
              <a:defRPr/>
            </a:pPr>
            <a:r>
              <a:rPr lang="sl-SI" u="sng" dirty="0" smtClean="0"/>
              <a:t>povrede</a:t>
            </a:r>
            <a:r>
              <a:rPr lang="sl-SI" dirty="0" smtClean="0"/>
              <a:t> u saobraćajnim udesima ili drugde</a:t>
            </a:r>
          </a:p>
          <a:p>
            <a:pPr lvl="1">
              <a:spcBef>
                <a:spcPts val="300"/>
              </a:spcBef>
              <a:defRPr/>
            </a:pPr>
            <a:r>
              <a:rPr lang="sl-SI" dirty="0" smtClean="0"/>
              <a:t>pokušaji </a:t>
            </a:r>
            <a:r>
              <a:rPr lang="sl-SI" u="sng" dirty="0" smtClean="0"/>
              <a:t>suicida ili samopovređivanja </a:t>
            </a:r>
          </a:p>
          <a:p>
            <a:pPr marL="290513" lvl="1" indent="-290513">
              <a:spcBef>
                <a:spcPts val="300"/>
              </a:spcBef>
              <a:buNone/>
              <a:defRPr/>
            </a:pPr>
            <a:r>
              <a:rPr lang="sr-Latn-CS" dirty="0" smtClean="0"/>
              <a:t>Prilikom </a:t>
            </a:r>
            <a:r>
              <a:rPr lang="sr-Latn-CS" u="sng" dirty="0" smtClean="0"/>
              <a:t>pružanja medicinske pomoći</a:t>
            </a:r>
            <a:r>
              <a:rPr lang="sr-Latn-CS" dirty="0" smtClean="0"/>
              <a:t> u zdravstvenim ustanovama, može se uspostaviti i </a:t>
            </a:r>
            <a:r>
              <a:rPr lang="sr-Latn-CS" u="sng" dirty="0" smtClean="0"/>
              <a:t>dijagnoza</a:t>
            </a:r>
            <a:r>
              <a:rPr lang="sr-Latn-CS" dirty="0" smtClean="0"/>
              <a:t> zavisnosti(II faza)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A9AAFAB-8A99-4CBC-8CA8-78616A650C0E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396875" indent="-396875" eaLnBrk="1" hangingPunct="1">
              <a:defRPr/>
            </a:pPr>
            <a:r>
              <a:rPr lang="en-US" sz="3200" b="1" dirty="0" smtClean="0"/>
              <a:t>II </a:t>
            </a:r>
            <a:r>
              <a:rPr lang="sl-SI" sz="3200" b="1" dirty="0" smtClean="0"/>
              <a:t>Faza dijagnostikovanja zavisnosti u zdravstvenim ustanovama</a:t>
            </a:r>
            <a:endParaRPr lang="en-US" sz="3200" b="1" dirty="0" smtClean="0"/>
          </a:p>
        </p:txBody>
      </p:sp>
      <p:sp>
        <p:nvSpPr>
          <p:cNvPr id="37891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2057400"/>
            <a:ext cx="8229600" cy="4267200"/>
          </a:xfrm>
        </p:spPr>
        <p:txBody>
          <a:bodyPr>
            <a:normAutofit fontScale="85000" lnSpcReduction="20000"/>
          </a:bodyPr>
          <a:lstStyle/>
          <a:p>
            <a:pPr>
              <a:buNone/>
              <a:defRPr/>
            </a:pPr>
            <a:r>
              <a:rPr lang="sl-SI" sz="2800" dirty="0" smtClean="0"/>
              <a:t>Uspostavlja se medicinska dijagnoza, </a:t>
            </a:r>
            <a:r>
              <a:rPr lang="sr-Latn-RS" sz="2800" dirty="0" smtClean="0"/>
              <a:t>najčešće u </a:t>
            </a:r>
            <a:r>
              <a:rPr lang="sl-SI" sz="2800" b="1" dirty="0" smtClean="0"/>
              <a:t>vanbolničkim uslovima</a:t>
            </a:r>
            <a:r>
              <a:rPr lang="sl-SI" sz="2800" dirty="0" smtClean="0"/>
              <a:t>: </a:t>
            </a:r>
            <a:endParaRPr lang="en-US" sz="2800" dirty="0" smtClean="0"/>
          </a:p>
          <a:p>
            <a:pPr>
              <a:defRPr/>
            </a:pPr>
            <a:r>
              <a:rPr lang="sl-SI" sz="2800" b="1" dirty="0" smtClean="0"/>
              <a:t>u primarnoj zdravstvenoj zaštiti - </a:t>
            </a:r>
            <a:r>
              <a:rPr lang="sr-Latn-CS" sz="2800" dirty="0" smtClean="0"/>
              <a:t>preopterećeni lekari opšte medicine često </a:t>
            </a:r>
            <a:r>
              <a:rPr lang="sr-Latn-CS" sz="2800" u="sng" dirty="0" smtClean="0"/>
              <a:t>izbegavaju da dijagnostikuju i verifikuju</a:t>
            </a:r>
            <a:r>
              <a:rPr lang="sr-Latn-CS" sz="2800" dirty="0" smtClean="0"/>
              <a:t> čak i sasvim očigledan alkoholizam.</a:t>
            </a:r>
            <a:endParaRPr lang="en-US" sz="2800" dirty="0" smtClean="0"/>
          </a:p>
          <a:p>
            <a:pPr eaLnBrk="1" hangingPunct="1">
              <a:defRPr/>
            </a:pPr>
            <a:r>
              <a:rPr lang="sl-SI" sz="2800" b="1" dirty="0" smtClean="0"/>
              <a:t>u specijalizovanim medicinsim ustanovama: </a:t>
            </a:r>
            <a:r>
              <a:rPr lang="sl-SI" sz="2800" dirty="0" smtClean="0"/>
              <a:t>psihijatrijskom dispanzeru, centrima za mentalno zdravlje..</a:t>
            </a:r>
            <a:endParaRPr lang="sl-SI" sz="2200" dirty="0" smtClean="0"/>
          </a:p>
          <a:p>
            <a:pPr lvl="1">
              <a:defRPr/>
            </a:pPr>
            <a:r>
              <a:rPr lang="sl-SI" sz="2000" dirty="0" smtClean="0"/>
              <a:t>ciljana </a:t>
            </a:r>
            <a:r>
              <a:rPr lang="sl-SI" sz="2000" b="1" dirty="0" smtClean="0"/>
              <a:t>brza procena </a:t>
            </a:r>
            <a:r>
              <a:rPr lang="sl-SI" sz="2000" dirty="0" smtClean="0"/>
              <a:t>(“skrining”) – kada problem nije jasno evidentan</a:t>
            </a:r>
            <a:endParaRPr lang="sr-Latn-RS" sz="2000" dirty="0" smtClean="0"/>
          </a:p>
          <a:p>
            <a:pPr lvl="1">
              <a:defRPr/>
            </a:pPr>
            <a:r>
              <a:rPr lang="sl-SI" sz="2000" b="1" dirty="0" smtClean="0"/>
              <a:t>medicinski pregled </a:t>
            </a:r>
            <a:r>
              <a:rPr lang="sl-SI" sz="2000" dirty="0" smtClean="0"/>
              <a:t>u lekarskim ordinacijama – kada je problem očigledniji </a:t>
            </a:r>
            <a:endParaRPr lang="en-US" dirty="0" smtClean="0"/>
          </a:p>
          <a:p>
            <a:pPr eaLnBrk="1" hangingPunct="1">
              <a:lnSpc>
                <a:spcPct val="110000"/>
              </a:lnSpc>
              <a:spcBef>
                <a:spcPts val="0"/>
              </a:spcBef>
              <a:buNone/>
              <a:defRPr/>
            </a:pPr>
            <a:r>
              <a:rPr lang="sl-SI" sz="2800" b="1" dirty="0" smtClean="0"/>
              <a:t>Savremeni pristup – </a:t>
            </a:r>
            <a:r>
              <a:rPr lang="sl-SI" sz="2800" dirty="0" smtClean="0"/>
              <a:t>simultano:</a:t>
            </a:r>
          </a:p>
          <a:p>
            <a:pPr>
              <a:lnSpc>
                <a:spcPct val="110000"/>
              </a:lnSpc>
              <a:spcBef>
                <a:spcPts val="0"/>
              </a:spcBef>
              <a:defRPr/>
            </a:pPr>
            <a:r>
              <a:rPr lang="sl-SI" sz="2800" dirty="0" smtClean="0"/>
              <a:t>postavljanje </a:t>
            </a:r>
            <a:r>
              <a:rPr lang="sl-SI" sz="2800" b="1" dirty="0" smtClean="0"/>
              <a:t>dijagnoze</a:t>
            </a:r>
            <a:r>
              <a:rPr lang="sl-SI" sz="2800" dirty="0" smtClean="0"/>
              <a:t> i</a:t>
            </a:r>
          </a:p>
          <a:p>
            <a:pPr>
              <a:lnSpc>
                <a:spcPct val="110000"/>
              </a:lnSpc>
              <a:spcBef>
                <a:spcPts val="0"/>
              </a:spcBef>
              <a:defRPr/>
            </a:pPr>
            <a:r>
              <a:rPr lang="sl-SI" sz="2800" b="1" dirty="0" smtClean="0"/>
              <a:t>motivacija</a:t>
            </a:r>
            <a:r>
              <a:rPr lang="sl-SI" sz="2800" dirty="0" smtClean="0"/>
              <a:t> za  prihvatanje lečenja</a:t>
            </a:r>
          </a:p>
          <a:p>
            <a:pPr eaLnBrk="1" hangingPunct="1">
              <a:lnSpc>
                <a:spcPct val="110000"/>
              </a:lnSpc>
              <a:spcBef>
                <a:spcPts val="0"/>
              </a:spcBef>
              <a:buNone/>
              <a:defRPr/>
            </a:pPr>
            <a:r>
              <a:rPr lang="sl-SI" sz="2800" b="1" dirty="0" smtClean="0">
                <a:sym typeface="Wingdings"/>
              </a:rPr>
              <a:t> </a:t>
            </a:r>
            <a:r>
              <a:rPr lang="sl-SI" sz="2800" b="1" dirty="0" smtClean="0"/>
              <a:t>dijagnostičko-motivacioni intervju</a:t>
            </a:r>
            <a:r>
              <a:rPr lang="sl-SI" sz="2800" dirty="0" smtClean="0"/>
              <a:t> </a:t>
            </a:r>
            <a:endParaRPr lang="en-US" sz="28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A9AAFAB-8A99-4CBC-8CA8-78616A650C0E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685800"/>
            <a:ext cx="8305800" cy="667512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sl-SI" sz="3200" b="1" dirty="0" smtClean="0"/>
              <a:t>Metodologija “pravljenja mozaika”/1</a:t>
            </a:r>
            <a:endParaRPr lang="en-US" sz="3200" b="1" dirty="0" smtClean="0"/>
          </a:p>
        </p:txBody>
      </p:sp>
      <p:sp>
        <p:nvSpPr>
          <p:cNvPr id="27651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524000"/>
            <a:ext cx="8229600" cy="4876800"/>
          </a:xfrm>
        </p:spPr>
        <p:txBody>
          <a:bodyPr>
            <a:noAutofit/>
          </a:bodyPr>
          <a:lstStyle/>
          <a:p>
            <a:pPr marL="0" indent="0">
              <a:buNone/>
              <a:defRPr/>
            </a:pPr>
            <a:r>
              <a:rPr lang="sl-SI" sz="2200" dirty="0" smtClean="0"/>
              <a:t>Savremena dijagnoza se uspostavlja primenom metodologije “</a:t>
            </a:r>
            <a:r>
              <a:rPr lang="sl-SI" sz="2200" b="1" dirty="0" smtClean="0"/>
              <a:t>pravljenja mozaika</a:t>
            </a:r>
            <a:r>
              <a:rPr lang="sl-SI" sz="2200" dirty="0" smtClean="0"/>
              <a:t>” - integracijom svih prikupljenih podataka u više sistema:</a:t>
            </a:r>
          </a:p>
          <a:p>
            <a:pPr>
              <a:defRPr/>
            </a:pPr>
            <a:r>
              <a:rPr lang="sl-SI" sz="2200" dirty="0" smtClean="0"/>
              <a:t>u </a:t>
            </a:r>
            <a:r>
              <a:rPr lang="sl-SI" sz="2200" b="1" dirty="0" smtClean="0"/>
              <a:t>individualnom sistemu </a:t>
            </a:r>
            <a:r>
              <a:rPr lang="sl-SI" sz="2200" dirty="0" smtClean="0"/>
              <a:t>(pojedinac)</a:t>
            </a:r>
          </a:p>
          <a:p>
            <a:pPr lvl="1">
              <a:spcBef>
                <a:spcPts val="0"/>
              </a:spcBef>
              <a:defRPr/>
            </a:pPr>
            <a:r>
              <a:rPr lang="sl-SI" sz="2000" dirty="0" smtClean="0"/>
              <a:t>trenutno telesno, psihološko i socijalno </a:t>
            </a:r>
            <a:r>
              <a:rPr lang="sl-SI" sz="2000" b="1" dirty="0" smtClean="0"/>
              <a:t>stanje osobe</a:t>
            </a:r>
            <a:endParaRPr lang="en-US" sz="2000" b="1" dirty="0" smtClean="0"/>
          </a:p>
          <a:p>
            <a:pPr lvl="1">
              <a:spcBef>
                <a:spcPts val="0"/>
              </a:spcBef>
              <a:defRPr/>
            </a:pPr>
            <a:r>
              <a:rPr lang="sl-SI" sz="2000" dirty="0" smtClean="0"/>
              <a:t>razvoj  zavisnosti - </a:t>
            </a:r>
            <a:r>
              <a:rPr lang="sl-SI" sz="2000" b="1" dirty="0" smtClean="0"/>
              <a:t>prirodna istorija zavisnosti </a:t>
            </a:r>
            <a:r>
              <a:rPr lang="sl-SI" sz="1700" dirty="0" smtClean="0"/>
              <a:t>(uzrast u kome su se desili događaji ključnih za razvoj zavisnosti - sledeći slajd)</a:t>
            </a:r>
            <a:endParaRPr lang="sl-SI" sz="1800" dirty="0" smtClean="0"/>
          </a:p>
          <a:p>
            <a:pPr>
              <a:defRPr/>
            </a:pPr>
            <a:r>
              <a:rPr lang="sl-SI" sz="2200" dirty="0" smtClean="0"/>
              <a:t>u </a:t>
            </a:r>
            <a:r>
              <a:rPr lang="sl-SI" sz="2200" b="1" dirty="0" smtClean="0"/>
              <a:t>porodičnom</a:t>
            </a:r>
            <a:r>
              <a:rPr lang="sl-SI" sz="2200" dirty="0" smtClean="0"/>
              <a:t> </a:t>
            </a:r>
            <a:r>
              <a:rPr lang="sl-SI" sz="2200" b="1" dirty="0" smtClean="0"/>
              <a:t>sistemu</a:t>
            </a:r>
          </a:p>
          <a:p>
            <a:pPr lvl="1">
              <a:spcBef>
                <a:spcPts val="0"/>
              </a:spcBef>
              <a:defRPr/>
            </a:pPr>
            <a:r>
              <a:rPr lang="sl-SI" sz="2000" dirty="0" smtClean="0"/>
              <a:t>porodični odnosi i uloge svih članova porodice</a:t>
            </a:r>
          </a:p>
          <a:p>
            <a:pPr lvl="1">
              <a:spcBef>
                <a:spcPts val="0"/>
              </a:spcBef>
              <a:defRPr/>
            </a:pPr>
            <a:r>
              <a:rPr lang="sl-SI" sz="2000" dirty="0" smtClean="0"/>
              <a:t>prilagodjavanje ostalih članova porodice ponašanju zavisnika</a:t>
            </a:r>
          </a:p>
          <a:p>
            <a:pPr>
              <a:defRPr/>
            </a:pPr>
            <a:r>
              <a:rPr lang="sl-SI" sz="2200" dirty="0" smtClean="0"/>
              <a:t> u </a:t>
            </a:r>
            <a:r>
              <a:rPr lang="sl-SI" sz="2200" b="1" dirty="0" smtClean="0"/>
              <a:t>drugim socijalnim sistemima</a:t>
            </a:r>
            <a:endParaRPr lang="en-US" sz="2200" dirty="0" smtClean="0"/>
          </a:p>
          <a:p>
            <a:pPr lvl="1">
              <a:spcBef>
                <a:spcPts val="0"/>
              </a:spcBef>
              <a:defRPr/>
            </a:pPr>
            <a:r>
              <a:rPr lang="sl-SI" sz="2000" dirty="0" smtClean="0"/>
              <a:t>u radnom/ profesionalnom okruženju</a:t>
            </a:r>
            <a:endParaRPr lang="en-US" sz="2000" dirty="0" smtClean="0"/>
          </a:p>
          <a:p>
            <a:pPr lvl="1">
              <a:spcBef>
                <a:spcPts val="0"/>
              </a:spcBef>
              <a:defRPr/>
            </a:pPr>
            <a:r>
              <a:rPr lang="sl-SI" sz="2000" dirty="0" smtClean="0"/>
              <a:t>u širem socijalnom okruženju (nasilje, kriminalitet...) </a:t>
            </a:r>
            <a:endParaRPr lang="en-US" sz="2000" dirty="0" smtClean="0"/>
          </a:p>
          <a:p>
            <a:pPr lvl="1">
              <a:spcBef>
                <a:spcPts val="0"/>
              </a:spcBef>
              <a:defRPr/>
            </a:pPr>
            <a:r>
              <a:rPr lang="sl-SI" sz="2000" dirty="0" smtClean="0"/>
              <a:t>proces disocijalizacije</a:t>
            </a:r>
            <a:endParaRPr lang="en-US" sz="2000" dirty="0" smtClean="0"/>
          </a:p>
          <a:p>
            <a:pPr>
              <a:buNone/>
              <a:defRPr/>
            </a:pPr>
            <a:endParaRPr lang="sl-SI" sz="2200" dirty="0" smtClean="0">
              <a:solidFill>
                <a:srgbClr val="CC0000"/>
              </a:solidFill>
            </a:endParaRPr>
          </a:p>
          <a:p>
            <a:pPr>
              <a:buNone/>
              <a:defRPr/>
            </a:pPr>
            <a:endParaRPr lang="sr-Latn-CS" sz="2200" i="1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A9AAFAB-8A99-4CBC-8CA8-78616A650C0E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04088"/>
            <a:ext cx="8229600" cy="743712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sl-SI" sz="3200" b="1" dirty="0" smtClean="0"/>
              <a:t>Metodologija “pravljenja mozaika”/2</a:t>
            </a:r>
            <a:endParaRPr lang="en-US" sz="3200" b="1" dirty="0" smtClean="0"/>
          </a:p>
        </p:txBody>
      </p:sp>
      <p:sp>
        <p:nvSpPr>
          <p:cNvPr id="51203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76400"/>
            <a:ext cx="8229600" cy="4800600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buNone/>
              <a:defRPr/>
            </a:pPr>
            <a:r>
              <a:rPr lang="sl-SI" sz="2400" dirty="0" smtClean="0"/>
              <a:t>Dijagnoza alkoholozima obuhvata:</a:t>
            </a:r>
          </a:p>
          <a:p>
            <a:pPr>
              <a:spcBef>
                <a:spcPts val="600"/>
              </a:spcBef>
              <a:defRPr/>
            </a:pPr>
            <a:r>
              <a:rPr lang="sl-SI" sz="2300" dirty="0" smtClean="0"/>
              <a:t>postavljanje </a:t>
            </a:r>
            <a:r>
              <a:rPr lang="sl-SI" sz="2300" b="1" dirty="0" smtClean="0"/>
              <a:t>dijagnoze</a:t>
            </a:r>
            <a:r>
              <a:rPr lang="sl-SI" sz="2300" dirty="0" smtClean="0"/>
              <a:t> zavisnosti</a:t>
            </a:r>
          </a:p>
          <a:p>
            <a:pPr>
              <a:spcBef>
                <a:spcPts val="600"/>
              </a:spcBef>
              <a:defRPr/>
            </a:pPr>
            <a:r>
              <a:rPr lang="sl-SI" sz="2300" dirty="0" smtClean="0"/>
              <a:t>utvrdjivanje </a:t>
            </a:r>
            <a:r>
              <a:rPr lang="sl-SI" sz="2300" b="1" dirty="0" smtClean="0"/>
              <a:t>posledica </a:t>
            </a:r>
            <a:r>
              <a:rPr lang="sl-SI" sz="2300" dirty="0" smtClean="0"/>
              <a:t>zavisnosti: </a:t>
            </a:r>
            <a:endParaRPr lang="en-US" sz="2300" dirty="0" smtClean="0"/>
          </a:p>
          <a:p>
            <a:pPr lvl="1">
              <a:spcBef>
                <a:spcPts val="0"/>
              </a:spcBef>
              <a:defRPr/>
            </a:pPr>
            <a:r>
              <a:rPr lang="sl-SI" sz="2300" i="1" dirty="0" smtClean="0"/>
              <a:t>somatskih</a:t>
            </a:r>
            <a:r>
              <a:rPr lang="sl-SI" sz="2300" dirty="0" smtClean="0"/>
              <a:t> komplikacija</a:t>
            </a:r>
            <a:endParaRPr lang="en-US" sz="2300" dirty="0" smtClean="0"/>
          </a:p>
          <a:p>
            <a:pPr lvl="1">
              <a:spcBef>
                <a:spcPts val="0"/>
              </a:spcBef>
              <a:defRPr/>
            </a:pPr>
            <a:r>
              <a:rPr lang="sl-SI" sz="2300" i="1" dirty="0" smtClean="0"/>
              <a:t>psihičkih</a:t>
            </a:r>
            <a:r>
              <a:rPr lang="sl-SI" sz="2300" b="1" dirty="0" smtClean="0"/>
              <a:t> </a:t>
            </a:r>
            <a:r>
              <a:rPr lang="sl-SI" sz="2300" dirty="0" smtClean="0"/>
              <a:t>problema</a:t>
            </a:r>
          </a:p>
          <a:p>
            <a:pPr lvl="1">
              <a:spcBef>
                <a:spcPts val="0"/>
              </a:spcBef>
              <a:defRPr/>
            </a:pPr>
            <a:r>
              <a:rPr lang="sl-SI" sz="2300" i="1" dirty="0" smtClean="0"/>
              <a:t>socijalnih</a:t>
            </a:r>
            <a:r>
              <a:rPr lang="sl-SI" sz="2300" b="1" dirty="0" smtClean="0"/>
              <a:t> </a:t>
            </a:r>
            <a:r>
              <a:rPr lang="sl-SI" sz="2300" dirty="0" smtClean="0"/>
              <a:t>problema</a:t>
            </a:r>
            <a:r>
              <a:rPr lang="sl-SI" sz="2300" b="1" dirty="0" smtClean="0"/>
              <a:t> </a:t>
            </a:r>
          </a:p>
          <a:p>
            <a:pPr marL="274320" lvl="1" indent="-274320">
              <a:spcBef>
                <a:spcPts val="600"/>
              </a:spcBef>
              <a:buClr>
                <a:schemeClr val="accent3"/>
              </a:buClr>
              <a:buSzPct val="95000"/>
              <a:defRPr/>
            </a:pPr>
            <a:r>
              <a:rPr lang="sl-SI" sz="2300" dirty="0" smtClean="0"/>
              <a:t>utvrdjivanje </a:t>
            </a:r>
            <a:r>
              <a:rPr lang="sl-SI" sz="2300" b="1" dirty="0" smtClean="0"/>
              <a:t>dualnih </a:t>
            </a:r>
            <a:r>
              <a:rPr lang="sl-SI" sz="2300" dirty="0" smtClean="0"/>
              <a:t>mentalnih poremećaja</a:t>
            </a:r>
            <a:endParaRPr lang="en-US" sz="2300" dirty="0" smtClean="0"/>
          </a:p>
          <a:p>
            <a:pPr>
              <a:spcBef>
                <a:spcPts val="600"/>
              </a:spcBef>
              <a:defRPr/>
            </a:pPr>
            <a:r>
              <a:rPr lang="sl-SI" sz="2300" dirty="0" smtClean="0"/>
              <a:t>postavljanje dijagnoze za </a:t>
            </a:r>
            <a:r>
              <a:rPr lang="sl-SI" sz="2300" b="1" dirty="0" smtClean="0"/>
              <a:t>posebne populacije zavisnika</a:t>
            </a:r>
            <a:r>
              <a:rPr lang="sl-SI" sz="2300" dirty="0" smtClean="0"/>
              <a:t>:</a:t>
            </a:r>
          </a:p>
          <a:p>
            <a:pPr lvl="1">
              <a:spcBef>
                <a:spcPts val="0"/>
              </a:spcBef>
              <a:defRPr/>
            </a:pPr>
            <a:r>
              <a:rPr lang="sl-SI" sz="2300" b="1" dirty="0" smtClean="0"/>
              <a:t>žene</a:t>
            </a:r>
          </a:p>
          <a:p>
            <a:pPr lvl="1">
              <a:spcBef>
                <a:spcPts val="0"/>
              </a:spcBef>
              <a:defRPr/>
            </a:pPr>
            <a:r>
              <a:rPr lang="sl-SI" sz="2300" dirty="0" smtClean="0"/>
              <a:t>vrlo </a:t>
            </a:r>
            <a:r>
              <a:rPr lang="sl-SI" sz="2300" b="1" dirty="0" smtClean="0"/>
              <a:t>mladi</a:t>
            </a:r>
            <a:r>
              <a:rPr lang="sl-SI" sz="2300" dirty="0" smtClean="0"/>
              <a:t> i </a:t>
            </a:r>
            <a:r>
              <a:rPr lang="sl-SI" sz="2300" b="1" dirty="0" smtClean="0"/>
              <a:t>stari</a:t>
            </a:r>
            <a:r>
              <a:rPr lang="sl-SI" sz="2300" dirty="0" smtClean="0"/>
              <a:t> korisnici</a:t>
            </a:r>
          </a:p>
          <a:p>
            <a:pPr lvl="1">
              <a:spcBef>
                <a:spcPts val="0"/>
              </a:spcBef>
              <a:defRPr/>
            </a:pPr>
            <a:r>
              <a:rPr lang="sl-SI" sz="2300" dirty="0" smtClean="0"/>
              <a:t>članovi </a:t>
            </a:r>
            <a:r>
              <a:rPr lang="sl-SI" sz="2300" b="1" dirty="0" smtClean="0"/>
              <a:t>etničkih manjina </a:t>
            </a:r>
          </a:p>
          <a:p>
            <a:pPr lvl="1">
              <a:spcBef>
                <a:spcPts val="0"/>
              </a:spcBef>
              <a:defRPr/>
            </a:pPr>
            <a:r>
              <a:rPr lang="sl-SI" sz="2300" dirty="0" smtClean="0"/>
              <a:t>osobe sa izazovima vezanim za </a:t>
            </a:r>
            <a:r>
              <a:rPr lang="sl-SI" sz="2300" b="1" dirty="0" smtClean="0"/>
              <a:t>seksualni identitet</a:t>
            </a:r>
          </a:p>
          <a:p>
            <a:pPr lvl="1">
              <a:lnSpc>
                <a:spcPct val="90000"/>
              </a:lnSpc>
              <a:defRPr/>
            </a:pPr>
            <a:endParaRPr lang="sl-SI" sz="2300" dirty="0" smtClean="0"/>
          </a:p>
          <a:p>
            <a:pPr eaLnBrk="1" hangingPunct="1">
              <a:buFont typeface="Wingdings" pitchFamily="2" charset="2"/>
              <a:buNone/>
              <a:defRPr/>
            </a:pPr>
            <a:endParaRPr lang="en-US" sz="2400" dirty="0" smtClean="0"/>
          </a:p>
          <a:p>
            <a:pPr eaLnBrk="1" hangingPunct="1">
              <a:buFont typeface="Wingdings" pitchFamily="2" charset="2"/>
              <a:buNone/>
              <a:defRPr/>
            </a:pPr>
            <a:endParaRPr lang="en-US" sz="2400" dirty="0" smtClean="0">
              <a:latin typeface="Arial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A9AAFAB-8A99-4CBC-8CA8-78616A650C0E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1343</TotalTime>
  <Words>1604</Words>
  <Application>Microsoft Office PowerPoint</Application>
  <PresentationFormat>On-screen Show (4:3)</PresentationFormat>
  <Paragraphs>282</Paragraphs>
  <Slides>27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28" baseType="lpstr">
      <vt:lpstr>Flow</vt:lpstr>
      <vt:lpstr>3. SOCIJALNI RAD I  BOLESTI ZAVISNOSTI  Oktobar 2016.</vt:lpstr>
      <vt:lpstr>DIJAGNOSTIKOVANJE BOLESTI ZAVISNOSTI </vt:lpstr>
      <vt:lpstr>Određivanje dijagnoze bolesni zavisnosti </vt:lpstr>
      <vt:lpstr>Faze dijagnostičkog procesa i tretmana </vt:lpstr>
      <vt:lpstr>I Faza identifikacije problema/1</vt:lpstr>
      <vt:lpstr>I Faza identifikacije problema/2</vt:lpstr>
      <vt:lpstr>II Faza dijagnostikovanja zavisnosti u zdravstvenim ustanovama</vt:lpstr>
      <vt:lpstr>Metodologija “pravljenja mozaika”/1</vt:lpstr>
      <vt:lpstr>Metodologija “pravljenja mozaika”/2</vt:lpstr>
      <vt:lpstr> KARAKTERISTIKE ALKOHOLIZMA</vt:lpstr>
      <vt:lpstr>Prirodna istorija alkoholizma</vt:lpstr>
      <vt:lpstr> Definisani obrasci pijenja (O‘Connor i sar., Nastasić, 60)/1</vt:lpstr>
      <vt:lpstr> Definisani obrasci pijenja (‘Connor i sar., Nastasić, 60)/2</vt:lpstr>
      <vt:lpstr>MKB-10 klasifikacija: F10.0 i F10.1.</vt:lpstr>
      <vt:lpstr>MKB-10: F10.2 Sindrom zavisnosti od alkohola</vt:lpstr>
      <vt:lpstr>Pretoksikomanska faza</vt:lpstr>
      <vt:lpstr>Tipovi pretoksikomanskog alkoholizma</vt:lpstr>
      <vt:lpstr>Toksikomanska faza</vt:lpstr>
      <vt:lpstr>Tipovi toksikomanskog alkoholizma</vt:lpstr>
      <vt:lpstr>Posledice zavisnosti alkohola</vt:lpstr>
      <vt:lpstr>Dijagnostikovanje komorbidnih poremećaja </vt:lpstr>
      <vt:lpstr>Alkoholizam žena /1</vt:lpstr>
      <vt:lpstr>Alkoholizam žena /2</vt:lpstr>
      <vt:lpstr>Alkoholizam kod adolescenata</vt:lpstr>
      <vt:lpstr>Specifičnosti alkoholizma kod adolescenata </vt:lpstr>
      <vt:lpstr>Alkoholizam starih (preko 65 god. života)</vt:lpstr>
      <vt:lpstr>Literatura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Jasna</dc:creator>
  <cp:lastModifiedBy>jasna.hrncic</cp:lastModifiedBy>
  <cp:revision>95</cp:revision>
  <cp:lastPrinted>1601-01-01T00:00:00Z</cp:lastPrinted>
  <dcterms:created xsi:type="dcterms:W3CDTF">1601-01-01T00:00:00Z</dcterms:created>
  <dcterms:modified xsi:type="dcterms:W3CDTF">2016-12-26T17:11:33Z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